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58" r:id="rId4"/>
    <p:sldId id="260" r:id="rId5"/>
    <p:sldId id="261" r:id="rId6"/>
    <p:sldId id="262" r:id="rId7"/>
    <p:sldId id="263" r:id="rId8"/>
    <p:sldId id="264" r:id="rId9"/>
    <p:sldId id="265" r:id="rId10"/>
    <p:sldId id="259"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269318-7F0B-4688-8A1A-69406B25EC5A}" v="10" dt="2023-05-06T18:24:11.5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4575" autoAdjust="0"/>
  </p:normalViewPr>
  <p:slideViewPr>
    <p:cSldViewPr snapToGrid="0">
      <p:cViewPr varScale="1">
        <p:scale>
          <a:sx n="41" d="100"/>
          <a:sy n="41" d="100"/>
        </p:scale>
        <p:origin x="1628" y="2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dgm:fillClrLst>
    <dgm:linClrLst meth="repeat">
      <a:schemeClr val="lt1">
        <a:alpha val="0"/>
      </a:schemeClr>
    </dgm:linClrLst>
    <dgm:effectClrLst/>
    <dgm:txLinClrLst/>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5D4D579-6B4C-406E-A07D-7114F6611BFC}"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US"/>
        </a:p>
      </dgm:t>
    </dgm:pt>
    <dgm:pt modelId="{8FAB4638-D7B9-4410-932A-0DE202EDE9F8}">
      <dgm:prSet/>
      <dgm:spPr/>
      <dgm:t>
        <a:bodyPr/>
        <a:lstStyle/>
        <a:p>
          <a:pPr algn="just"/>
          <a:r>
            <a:rPr lang="en-US" dirty="0"/>
            <a:t>This presentation will discuss Moxy Hotels and the different facets of their hospitality offerings.</a:t>
          </a:r>
        </a:p>
      </dgm:t>
    </dgm:pt>
    <dgm:pt modelId="{AEA3666C-F610-4D28-91AC-1496D2874E53}" type="parTrans" cxnId="{D5AC4240-DE7B-4872-89B3-8AC5666185D6}">
      <dgm:prSet/>
      <dgm:spPr/>
      <dgm:t>
        <a:bodyPr/>
        <a:lstStyle/>
        <a:p>
          <a:endParaRPr lang="en-US"/>
        </a:p>
      </dgm:t>
    </dgm:pt>
    <dgm:pt modelId="{D9290DBB-BB9B-4FDB-9EE9-8528D76915CD}" type="sibTrans" cxnId="{D5AC4240-DE7B-4872-89B3-8AC5666185D6}">
      <dgm:prSet/>
      <dgm:spPr/>
      <dgm:t>
        <a:bodyPr/>
        <a:lstStyle/>
        <a:p>
          <a:endParaRPr lang="en-US"/>
        </a:p>
      </dgm:t>
    </dgm:pt>
    <dgm:pt modelId="{A0B7FCAD-0B5C-4B4A-9A82-EA0912A76D4A}">
      <dgm:prSet/>
      <dgm:spPr/>
      <dgm:t>
        <a:bodyPr/>
        <a:lstStyle/>
        <a:p>
          <a:pPr algn="just"/>
          <a:r>
            <a:rPr lang="en-US" dirty="0"/>
            <a:t>The role and significance of the hospitality services at the hotel will be discussed.</a:t>
          </a:r>
        </a:p>
      </dgm:t>
    </dgm:pt>
    <dgm:pt modelId="{C0A52E8B-FD52-413C-AD66-6264FBC12CA2}" type="parTrans" cxnId="{85F296B3-BC8F-4854-8C2B-0E32D7C0BAE3}">
      <dgm:prSet/>
      <dgm:spPr/>
      <dgm:t>
        <a:bodyPr/>
        <a:lstStyle/>
        <a:p>
          <a:endParaRPr lang="en-US"/>
        </a:p>
      </dgm:t>
    </dgm:pt>
    <dgm:pt modelId="{B1EAA16A-2563-46BB-9400-9CFB4EA46303}" type="sibTrans" cxnId="{85F296B3-BC8F-4854-8C2B-0E32D7C0BAE3}">
      <dgm:prSet/>
      <dgm:spPr/>
      <dgm:t>
        <a:bodyPr/>
        <a:lstStyle/>
        <a:p>
          <a:endParaRPr lang="en-US"/>
        </a:p>
      </dgm:t>
    </dgm:pt>
    <dgm:pt modelId="{235D58E6-4463-4DE1-85E8-AC350757218F}">
      <dgm:prSet/>
      <dgm:spPr/>
      <dgm:t>
        <a:bodyPr/>
        <a:lstStyle/>
        <a:p>
          <a:pPr algn="just"/>
          <a:r>
            <a:rPr lang="en-US" dirty="0"/>
            <a:t>How the hotels meet and exceed customers’ expectations will also be discussed.</a:t>
          </a:r>
        </a:p>
      </dgm:t>
    </dgm:pt>
    <dgm:pt modelId="{440F85F4-7CCE-4B27-8225-32408FE50833}" type="parTrans" cxnId="{7BDAE68A-F79A-42AC-97C3-3E6A486C35C0}">
      <dgm:prSet/>
      <dgm:spPr/>
      <dgm:t>
        <a:bodyPr/>
        <a:lstStyle/>
        <a:p>
          <a:endParaRPr lang="en-US"/>
        </a:p>
      </dgm:t>
    </dgm:pt>
    <dgm:pt modelId="{408A9D57-D5FC-4255-883E-9602DAAAA24F}" type="sibTrans" cxnId="{7BDAE68A-F79A-42AC-97C3-3E6A486C35C0}">
      <dgm:prSet/>
      <dgm:spPr/>
      <dgm:t>
        <a:bodyPr/>
        <a:lstStyle/>
        <a:p>
          <a:endParaRPr lang="en-US"/>
        </a:p>
      </dgm:t>
    </dgm:pt>
    <dgm:pt modelId="{5976F2AF-4FCB-472C-A557-A27DFB26D958}">
      <dgm:prSet/>
      <dgm:spPr/>
      <dgm:t>
        <a:bodyPr/>
        <a:lstStyle/>
        <a:p>
          <a:pPr algn="just"/>
          <a:r>
            <a:rPr lang="en-US" dirty="0"/>
            <a:t>This presentation will provide a better understanding of the importance of hospitality services.</a:t>
          </a:r>
        </a:p>
      </dgm:t>
    </dgm:pt>
    <dgm:pt modelId="{2102B562-2742-468B-B5BE-BFF560099A77}" type="parTrans" cxnId="{3BBEA116-78D1-43C5-BA8E-AC62156457F2}">
      <dgm:prSet/>
      <dgm:spPr/>
      <dgm:t>
        <a:bodyPr/>
        <a:lstStyle/>
        <a:p>
          <a:endParaRPr lang="en-US"/>
        </a:p>
      </dgm:t>
    </dgm:pt>
    <dgm:pt modelId="{282B1D32-5B29-4BA6-9BDD-A4B89730F429}" type="sibTrans" cxnId="{3BBEA116-78D1-43C5-BA8E-AC62156457F2}">
      <dgm:prSet/>
      <dgm:spPr/>
      <dgm:t>
        <a:bodyPr/>
        <a:lstStyle/>
        <a:p>
          <a:endParaRPr lang="en-US"/>
        </a:p>
      </dgm:t>
    </dgm:pt>
    <dgm:pt modelId="{077FDA3B-86BD-4E5A-B721-0E83197EA5D2}" type="pres">
      <dgm:prSet presAssocID="{F5D4D579-6B4C-406E-A07D-7114F6611BFC}" presName="vert0" presStyleCnt="0">
        <dgm:presLayoutVars>
          <dgm:dir/>
          <dgm:animOne val="branch"/>
          <dgm:animLvl val="lvl"/>
        </dgm:presLayoutVars>
      </dgm:prSet>
      <dgm:spPr/>
    </dgm:pt>
    <dgm:pt modelId="{E98C878A-CC1C-4C20-ACF3-413C109ADBF2}" type="pres">
      <dgm:prSet presAssocID="{8FAB4638-D7B9-4410-932A-0DE202EDE9F8}" presName="thickLine" presStyleLbl="alignNode1" presStyleIdx="0" presStyleCnt="4"/>
      <dgm:spPr/>
    </dgm:pt>
    <dgm:pt modelId="{C0A1B2E7-BDE9-441B-8783-008C6B9C0E85}" type="pres">
      <dgm:prSet presAssocID="{8FAB4638-D7B9-4410-932A-0DE202EDE9F8}" presName="horz1" presStyleCnt="0"/>
      <dgm:spPr/>
    </dgm:pt>
    <dgm:pt modelId="{B60E7B31-FB41-48D7-9E6A-EA36DE7F7890}" type="pres">
      <dgm:prSet presAssocID="{8FAB4638-D7B9-4410-932A-0DE202EDE9F8}" presName="tx1" presStyleLbl="revTx" presStyleIdx="0" presStyleCnt="4"/>
      <dgm:spPr/>
    </dgm:pt>
    <dgm:pt modelId="{045E6C24-9901-4F8E-B8A3-7535E5026536}" type="pres">
      <dgm:prSet presAssocID="{8FAB4638-D7B9-4410-932A-0DE202EDE9F8}" presName="vert1" presStyleCnt="0"/>
      <dgm:spPr/>
    </dgm:pt>
    <dgm:pt modelId="{BD4A03A9-B0D3-47BC-BE69-ACEB69A15E81}" type="pres">
      <dgm:prSet presAssocID="{A0B7FCAD-0B5C-4B4A-9A82-EA0912A76D4A}" presName="thickLine" presStyleLbl="alignNode1" presStyleIdx="1" presStyleCnt="4"/>
      <dgm:spPr/>
    </dgm:pt>
    <dgm:pt modelId="{AFBA7EE2-70ED-426D-BF62-C979C3CC0157}" type="pres">
      <dgm:prSet presAssocID="{A0B7FCAD-0B5C-4B4A-9A82-EA0912A76D4A}" presName="horz1" presStyleCnt="0"/>
      <dgm:spPr/>
    </dgm:pt>
    <dgm:pt modelId="{E9B5C08B-11D8-418E-B17E-F4277D413734}" type="pres">
      <dgm:prSet presAssocID="{A0B7FCAD-0B5C-4B4A-9A82-EA0912A76D4A}" presName="tx1" presStyleLbl="revTx" presStyleIdx="1" presStyleCnt="4"/>
      <dgm:spPr/>
    </dgm:pt>
    <dgm:pt modelId="{EF276BB7-EA49-4A4F-84CE-FF28166318A2}" type="pres">
      <dgm:prSet presAssocID="{A0B7FCAD-0B5C-4B4A-9A82-EA0912A76D4A}" presName="vert1" presStyleCnt="0"/>
      <dgm:spPr/>
    </dgm:pt>
    <dgm:pt modelId="{A19F79F7-F6C2-4A13-8FA9-2EDEF8F26CE0}" type="pres">
      <dgm:prSet presAssocID="{235D58E6-4463-4DE1-85E8-AC350757218F}" presName="thickLine" presStyleLbl="alignNode1" presStyleIdx="2" presStyleCnt="4"/>
      <dgm:spPr/>
    </dgm:pt>
    <dgm:pt modelId="{D70ACA44-9210-4A4D-BF91-8D1F5C530E65}" type="pres">
      <dgm:prSet presAssocID="{235D58E6-4463-4DE1-85E8-AC350757218F}" presName="horz1" presStyleCnt="0"/>
      <dgm:spPr/>
    </dgm:pt>
    <dgm:pt modelId="{05E6450C-4248-4195-9838-4472FD37D72C}" type="pres">
      <dgm:prSet presAssocID="{235D58E6-4463-4DE1-85E8-AC350757218F}" presName="tx1" presStyleLbl="revTx" presStyleIdx="2" presStyleCnt="4"/>
      <dgm:spPr/>
    </dgm:pt>
    <dgm:pt modelId="{AD7741B9-0AFE-4B89-B59B-E50A72317A61}" type="pres">
      <dgm:prSet presAssocID="{235D58E6-4463-4DE1-85E8-AC350757218F}" presName="vert1" presStyleCnt="0"/>
      <dgm:spPr/>
    </dgm:pt>
    <dgm:pt modelId="{6FAEECAF-40FD-40BA-A3B0-B5B3066CFA2B}" type="pres">
      <dgm:prSet presAssocID="{5976F2AF-4FCB-472C-A557-A27DFB26D958}" presName="thickLine" presStyleLbl="alignNode1" presStyleIdx="3" presStyleCnt="4"/>
      <dgm:spPr/>
    </dgm:pt>
    <dgm:pt modelId="{1B9658A9-B3B5-4D02-8ED4-360940A89F5D}" type="pres">
      <dgm:prSet presAssocID="{5976F2AF-4FCB-472C-A557-A27DFB26D958}" presName="horz1" presStyleCnt="0"/>
      <dgm:spPr/>
    </dgm:pt>
    <dgm:pt modelId="{C405F439-2A8C-4027-BC71-1BF1FFDBB2C7}" type="pres">
      <dgm:prSet presAssocID="{5976F2AF-4FCB-472C-A557-A27DFB26D958}" presName="tx1" presStyleLbl="revTx" presStyleIdx="3" presStyleCnt="4"/>
      <dgm:spPr/>
    </dgm:pt>
    <dgm:pt modelId="{DB824A2F-F7F5-4D21-8B69-883618E171E7}" type="pres">
      <dgm:prSet presAssocID="{5976F2AF-4FCB-472C-A557-A27DFB26D958}" presName="vert1" presStyleCnt="0"/>
      <dgm:spPr/>
    </dgm:pt>
  </dgm:ptLst>
  <dgm:cxnLst>
    <dgm:cxn modelId="{3BBEA116-78D1-43C5-BA8E-AC62156457F2}" srcId="{F5D4D579-6B4C-406E-A07D-7114F6611BFC}" destId="{5976F2AF-4FCB-472C-A557-A27DFB26D958}" srcOrd="3" destOrd="0" parTransId="{2102B562-2742-468B-B5BE-BFF560099A77}" sibTransId="{282B1D32-5B29-4BA6-9BDD-A4B89730F429}"/>
    <dgm:cxn modelId="{D5AC4240-DE7B-4872-89B3-8AC5666185D6}" srcId="{F5D4D579-6B4C-406E-A07D-7114F6611BFC}" destId="{8FAB4638-D7B9-4410-932A-0DE202EDE9F8}" srcOrd="0" destOrd="0" parTransId="{AEA3666C-F610-4D28-91AC-1496D2874E53}" sibTransId="{D9290DBB-BB9B-4FDB-9EE9-8528D76915CD}"/>
    <dgm:cxn modelId="{6A63906B-3156-4C07-A798-3DF6AFF78B86}" type="presOf" srcId="{F5D4D579-6B4C-406E-A07D-7114F6611BFC}" destId="{077FDA3B-86BD-4E5A-B721-0E83197EA5D2}" srcOrd="0" destOrd="0" presId="urn:microsoft.com/office/officeart/2008/layout/LinedList"/>
    <dgm:cxn modelId="{4DEAD478-EA1A-4512-900C-F3C0F2969574}" type="presOf" srcId="{5976F2AF-4FCB-472C-A557-A27DFB26D958}" destId="{C405F439-2A8C-4027-BC71-1BF1FFDBB2C7}" srcOrd="0" destOrd="0" presId="urn:microsoft.com/office/officeart/2008/layout/LinedList"/>
    <dgm:cxn modelId="{7BDAE68A-F79A-42AC-97C3-3E6A486C35C0}" srcId="{F5D4D579-6B4C-406E-A07D-7114F6611BFC}" destId="{235D58E6-4463-4DE1-85E8-AC350757218F}" srcOrd="2" destOrd="0" parTransId="{440F85F4-7CCE-4B27-8225-32408FE50833}" sibTransId="{408A9D57-D5FC-4255-883E-9602DAAAA24F}"/>
    <dgm:cxn modelId="{F5EF3B93-94DB-4DDA-9645-7406C69BCA00}" type="presOf" srcId="{8FAB4638-D7B9-4410-932A-0DE202EDE9F8}" destId="{B60E7B31-FB41-48D7-9E6A-EA36DE7F7890}" srcOrd="0" destOrd="0" presId="urn:microsoft.com/office/officeart/2008/layout/LinedList"/>
    <dgm:cxn modelId="{85F296B3-BC8F-4854-8C2B-0E32D7C0BAE3}" srcId="{F5D4D579-6B4C-406E-A07D-7114F6611BFC}" destId="{A0B7FCAD-0B5C-4B4A-9A82-EA0912A76D4A}" srcOrd="1" destOrd="0" parTransId="{C0A52E8B-FD52-413C-AD66-6264FBC12CA2}" sibTransId="{B1EAA16A-2563-46BB-9400-9CFB4EA46303}"/>
    <dgm:cxn modelId="{DAEF8FBE-9DB3-47A4-BF07-3B9E62FEE277}" type="presOf" srcId="{A0B7FCAD-0B5C-4B4A-9A82-EA0912A76D4A}" destId="{E9B5C08B-11D8-418E-B17E-F4277D413734}" srcOrd="0" destOrd="0" presId="urn:microsoft.com/office/officeart/2008/layout/LinedList"/>
    <dgm:cxn modelId="{B9EF9FC9-BDA0-42D2-9B08-55DCEE3DCBF3}" type="presOf" srcId="{235D58E6-4463-4DE1-85E8-AC350757218F}" destId="{05E6450C-4248-4195-9838-4472FD37D72C}" srcOrd="0" destOrd="0" presId="urn:microsoft.com/office/officeart/2008/layout/LinedList"/>
    <dgm:cxn modelId="{ED217427-8F3E-492E-B103-4272F6B311A6}" type="presParOf" srcId="{077FDA3B-86BD-4E5A-B721-0E83197EA5D2}" destId="{E98C878A-CC1C-4C20-ACF3-413C109ADBF2}" srcOrd="0" destOrd="0" presId="urn:microsoft.com/office/officeart/2008/layout/LinedList"/>
    <dgm:cxn modelId="{B1531CDF-BF7E-45E3-A952-1594BB1BAE33}" type="presParOf" srcId="{077FDA3B-86BD-4E5A-B721-0E83197EA5D2}" destId="{C0A1B2E7-BDE9-441B-8783-008C6B9C0E85}" srcOrd="1" destOrd="0" presId="urn:microsoft.com/office/officeart/2008/layout/LinedList"/>
    <dgm:cxn modelId="{B0FCF3A7-E0D9-4DC4-9088-69400643F0DB}" type="presParOf" srcId="{C0A1B2E7-BDE9-441B-8783-008C6B9C0E85}" destId="{B60E7B31-FB41-48D7-9E6A-EA36DE7F7890}" srcOrd="0" destOrd="0" presId="urn:microsoft.com/office/officeart/2008/layout/LinedList"/>
    <dgm:cxn modelId="{28381415-110C-46D9-81F6-B9EB734D25FE}" type="presParOf" srcId="{C0A1B2E7-BDE9-441B-8783-008C6B9C0E85}" destId="{045E6C24-9901-4F8E-B8A3-7535E5026536}" srcOrd="1" destOrd="0" presId="urn:microsoft.com/office/officeart/2008/layout/LinedList"/>
    <dgm:cxn modelId="{123117E4-41E4-4699-A76E-E67814048052}" type="presParOf" srcId="{077FDA3B-86BD-4E5A-B721-0E83197EA5D2}" destId="{BD4A03A9-B0D3-47BC-BE69-ACEB69A15E81}" srcOrd="2" destOrd="0" presId="urn:microsoft.com/office/officeart/2008/layout/LinedList"/>
    <dgm:cxn modelId="{DD00568D-F128-47D2-AC04-6F7108D86F5D}" type="presParOf" srcId="{077FDA3B-86BD-4E5A-B721-0E83197EA5D2}" destId="{AFBA7EE2-70ED-426D-BF62-C979C3CC0157}" srcOrd="3" destOrd="0" presId="urn:microsoft.com/office/officeart/2008/layout/LinedList"/>
    <dgm:cxn modelId="{02F76CE2-5568-40DF-A24A-0713F651EEBB}" type="presParOf" srcId="{AFBA7EE2-70ED-426D-BF62-C979C3CC0157}" destId="{E9B5C08B-11D8-418E-B17E-F4277D413734}" srcOrd="0" destOrd="0" presId="urn:microsoft.com/office/officeart/2008/layout/LinedList"/>
    <dgm:cxn modelId="{B73C09FA-B144-4E6E-BEBD-5C0AC33F4B68}" type="presParOf" srcId="{AFBA7EE2-70ED-426D-BF62-C979C3CC0157}" destId="{EF276BB7-EA49-4A4F-84CE-FF28166318A2}" srcOrd="1" destOrd="0" presId="urn:microsoft.com/office/officeart/2008/layout/LinedList"/>
    <dgm:cxn modelId="{D36EEE7C-7DCE-4D8E-BF35-708101238EE4}" type="presParOf" srcId="{077FDA3B-86BD-4E5A-B721-0E83197EA5D2}" destId="{A19F79F7-F6C2-4A13-8FA9-2EDEF8F26CE0}" srcOrd="4" destOrd="0" presId="urn:microsoft.com/office/officeart/2008/layout/LinedList"/>
    <dgm:cxn modelId="{E3F2BCB6-91D0-4DF4-BC69-B4E31B509268}" type="presParOf" srcId="{077FDA3B-86BD-4E5A-B721-0E83197EA5D2}" destId="{D70ACA44-9210-4A4D-BF91-8D1F5C530E65}" srcOrd="5" destOrd="0" presId="urn:microsoft.com/office/officeart/2008/layout/LinedList"/>
    <dgm:cxn modelId="{E8E855C5-11A7-44D1-B62C-DD5ECD82F428}" type="presParOf" srcId="{D70ACA44-9210-4A4D-BF91-8D1F5C530E65}" destId="{05E6450C-4248-4195-9838-4472FD37D72C}" srcOrd="0" destOrd="0" presId="urn:microsoft.com/office/officeart/2008/layout/LinedList"/>
    <dgm:cxn modelId="{0664EDD6-9CB8-4105-B8D0-74D1AFD340FE}" type="presParOf" srcId="{D70ACA44-9210-4A4D-BF91-8D1F5C530E65}" destId="{AD7741B9-0AFE-4B89-B59B-E50A72317A61}" srcOrd="1" destOrd="0" presId="urn:microsoft.com/office/officeart/2008/layout/LinedList"/>
    <dgm:cxn modelId="{B057DC07-637F-4EFD-BA3F-CBE5DB142523}" type="presParOf" srcId="{077FDA3B-86BD-4E5A-B721-0E83197EA5D2}" destId="{6FAEECAF-40FD-40BA-A3B0-B5B3066CFA2B}" srcOrd="6" destOrd="0" presId="urn:microsoft.com/office/officeart/2008/layout/LinedList"/>
    <dgm:cxn modelId="{4EF59826-39F4-48C3-8ED1-DB4A28CFC5DD}" type="presParOf" srcId="{077FDA3B-86BD-4E5A-B721-0E83197EA5D2}" destId="{1B9658A9-B3B5-4D02-8ED4-360940A89F5D}" srcOrd="7" destOrd="0" presId="urn:microsoft.com/office/officeart/2008/layout/LinedList"/>
    <dgm:cxn modelId="{5B6DC171-EBFF-42E0-9E75-D72A988A33B6}" type="presParOf" srcId="{1B9658A9-B3B5-4D02-8ED4-360940A89F5D}" destId="{C405F439-2A8C-4027-BC71-1BF1FFDBB2C7}" srcOrd="0" destOrd="0" presId="urn:microsoft.com/office/officeart/2008/layout/LinedList"/>
    <dgm:cxn modelId="{4F684BCB-BBB4-4DE3-9236-FF2258EC9D4D}" type="presParOf" srcId="{1B9658A9-B3B5-4D02-8ED4-360940A89F5D}" destId="{DB824A2F-F7F5-4D21-8B69-883618E171E7}"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4569E39-E646-42F4-9D55-4DFE0405BA74}" type="doc">
      <dgm:prSet loTypeId="urn:microsoft.com/office/officeart/2018/5/layout/IconCircleLabelList" loCatId="icon" qsTypeId="urn:microsoft.com/office/officeart/2005/8/quickstyle/simple1" qsCatId="simple" csTypeId="urn:microsoft.com/office/officeart/2018/5/colors/Iconchunking_neutralicon_accent6_2" csCatId="accent6" phldr="1"/>
      <dgm:spPr/>
      <dgm:t>
        <a:bodyPr/>
        <a:lstStyle/>
        <a:p>
          <a:endParaRPr lang="en-US"/>
        </a:p>
      </dgm:t>
    </dgm:pt>
    <dgm:pt modelId="{C05BCC07-7950-4F36-A833-106ADAC5A811}">
      <dgm:prSet/>
      <dgm:spPr/>
      <dgm:t>
        <a:bodyPr/>
        <a:lstStyle/>
        <a:p>
          <a:pPr>
            <a:lnSpc>
              <a:spcPct val="100000"/>
            </a:lnSpc>
            <a:defRPr cap="all"/>
          </a:pPr>
          <a:r>
            <a:rPr lang="en-US"/>
            <a:t>Accommodation Services</a:t>
          </a:r>
        </a:p>
      </dgm:t>
    </dgm:pt>
    <dgm:pt modelId="{30BA07DE-43F4-451F-82AD-0944BE4A6B2F}" type="parTrans" cxnId="{BB332E12-DD50-44A9-8F66-ED85802F85D5}">
      <dgm:prSet/>
      <dgm:spPr/>
      <dgm:t>
        <a:bodyPr/>
        <a:lstStyle/>
        <a:p>
          <a:endParaRPr lang="en-US"/>
        </a:p>
      </dgm:t>
    </dgm:pt>
    <dgm:pt modelId="{B7D83705-3269-455B-AF52-2AD8155DBB26}" type="sibTrans" cxnId="{BB332E12-DD50-44A9-8F66-ED85802F85D5}">
      <dgm:prSet/>
      <dgm:spPr/>
      <dgm:t>
        <a:bodyPr/>
        <a:lstStyle/>
        <a:p>
          <a:endParaRPr lang="en-US"/>
        </a:p>
      </dgm:t>
    </dgm:pt>
    <dgm:pt modelId="{E631FCD6-7F30-4380-851C-9685D6ED090E}">
      <dgm:prSet/>
      <dgm:spPr/>
      <dgm:t>
        <a:bodyPr/>
        <a:lstStyle/>
        <a:p>
          <a:pPr>
            <a:lnSpc>
              <a:spcPct val="100000"/>
            </a:lnSpc>
            <a:defRPr cap="all"/>
          </a:pPr>
          <a:r>
            <a:rPr lang="en-US"/>
            <a:t>Food and Beverage Services</a:t>
          </a:r>
        </a:p>
      </dgm:t>
    </dgm:pt>
    <dgm:pt modelId="{82F6228C-E0AA-40A9-AD20-A2ACE27DFEE1}" type="parTrans" cxnId="{9D1D6A16-479D-4188-BFD3-DD4AA75D58F5}">
      <dgm:prSet/>
      <dgm:spPr/>
      <dgm:t>
        <a:bodyPr/>
        <a:lstStyle/>
        <a:p>
          <a:endParaRPr lang="en-US"/>
        </a:p>
      </dgm:t>
    </dgm:pt>
    <dgm:pt modelId="{52F88E09-C369-43CB-8C1F-29EDF09AECA5}" type="sibTrans" cxnId="{9D1D6A16-479D-4188-BFD3-DD4AA75D58F5}">
      <dgm:prSet/>
      <dgm:spPr/>
      <dgm:t>
        <a:bodyPr/>
        <a:lstStyle/>
        <a:p>
          <a:endParaRPr lang="en-US"/>
        </a:p>
      </dgm:t>
    </dgm:pt>
    <dgm:pt modelId="{C209CE12-A821-449A-BAFF-372178080228}">
      <dgm:prSet/>
      <dgm:spPr/>
      <dgm:t>
        <a:bodyPr/>
        <a:lstStyle/>
        <a:p>
          <a:pPr>
            <a:lnSpc>
              <a:spcPct val="100000"/>
            </a:lnSpc>
            <a:defRPr cap="all"/>
          </a:pPr>
          <a:r>
            <a:rPr lang="en-US"/>
            <a:t>Fitness Services</a:t>
          </a:r>
        </a:p>
      </dgm:t>
    </dgm:pt>
    <dgm:pt modelId="{9BB7BD3B-762B-4F04-9E6E-A98596DE1188}" type="parTrans" cxnId="{5D315D1F-0A7E-40CD-A796-AE0456A293CD}">
      <dgm:prSet/>
      <dgm:spPr/>
      <dgm:t>
        <a:bodyPr/>
        <a:lstStyle/>
        <a:p>
          <a:endParaRPr lang="en-US"/>
        </a:p>
      </dgm:t>
    </dgm:pt>
    <dgm:pt modelId="{48DABCD2-9BA0-405C-B585-12F8C7B79A6D}" type="sibTrans" cxnId="{5D315D1F-0A7E-40CD-A796-AE0456A293CD}">
      <dgm:prSet/>
      <dgm:spPr/>
      <dgm:t>
        <a:bodyPr/>
        <a:lstStyle/>
        <a:p>
          <a:endParaRPr lang="en-US"/>
        </a:p>
      </dgm:t>
    </dgm:pt>
    <dgm:pt modelId="{0732779D-B38E-416A-B010-81BA784F8CEC}">
      <dgm:prSet/>
      <dgm:spPr/>
      <dgm:t>
        <a:bodyPr/>
        <a:lstStyle/>
        <a:p>
          <a:pPr>
            <a:lnSpc>
              <a:spcPct val="100000"/>
            </a:lnSpc>
            <a:defRPr cap="all"/>
          </a:pPr>
          <a:r>
            <a:rPr lang="en-US"/>
            <a:t>Concierge Services</a:t>
          </a:r>
        </a:p>
      </dgm:t>
    </dgm:pt>
    <dgm:pt modelId="{55EF8574-46B8-438A-82E6-ABDF51ECFEDC}" type="parTrans" cxnId="{962C7836-65B6-494A-9D8E-7F611CC79140}">
      <dgm:prSet/>
      <dgm:spPr/>
      <dgm:t>
        <a:bodyPr/>
        <a:lstStyle/>
        <a:p>
          <a:endParaRPr lang="en-US"/>
        </a:p>
      </dgm:t>
    </dgm:pt>
    <dgm:pt modelId="{0205502B-D197-454C-A647-02340E2FBC23}" type="sibTrans" cxnId="{962C7836-65B6-494A-9D8E-7F611CC79140}">
      <dgm:prSet/>
      <dgm:spPr/>
      <dgm:t>
        <a:bodyPr/>
        <a:lstStyle/>
        <a:p>
          <a:endParaRPr lang="en-US"/>
        </a:p>
      </dgm:t>
    </dgm:pt>
    <dgm:pt modelId="{0D89978E-A84B-4BB5-8AD2-C60F37B86712}">
      <dgm:prSet/>
      <dgm:spPr/>
      <dgm:t>
        <a:bodyPr/>
        <a:lstStyle/>
        <a:p>
          <a:pPr>
            <a:lnSpc>
              <a:spcPct val="100000"/>
            </a:lnSpc>
            <a:defRPr cap="all"/>
          </a:pPr>
          <a:r>
            <a:rPr lang="en-US"/>
            <a:t>Transportation Services: </a:t>
          </a:r>
        </a:p>
      </dgm:t>
    </dgm:pt>
    <dgm:pt modelId="{255397E4-B31F-4331-9FFD-27EB877F6FA9}" type="parTrans" cxnId="{C5D2544A-FDED-4D9F-B1AF-A6FE30FDFBD9}">
      <dgm:prSet/>
      <dgm:spPr/>
      <dgm:t>
        <a:bodyPr/>
        <a:lstStyle/>
        <a:p>
          <a:endParaRPr lang="en-US"/>
        </a:p>
      </dgm:t>
    </dgm:pt>
    <dgm:pt modelId="{19827EF3-CBCE-452C-8050-6097BC2A1839}" type="sibTrans" cxnId="{C5D2544A-FDED-4D9F-B1AF-A6FE30FDFBD9}">
      <dgm:prSet/>
      <dgm:spPr/>
      <dgm:t>
        <a:bodyPr/>
        <a:lstStyle/>
        <a:p>
          <a:endParaRPr lang="en-US"/>
        </a:p>
      </dgm:t>
    </dgm:pt>
    <dgm:pt modelId="{F74388F4-A587-4439-85D2-E71F0D118729}" type="pres">
      <dgm:prSet presAssocID="{D4569E39-E646-42F4-9D55-4DFE0405BA74}" presName="root" presStyleCnt="0">
        <dgm:presLayoutVars>
          <dgm:dir/>
          <dgm:resizeHandles val="exact"/>
        </dgm:presLayoutVars>
      </dgm:prSet>
      <dgm:spPr/>
    </dgm:pt>
    <dgm:pt modelId="{0745159B-2513-4533-8341-CF06AE4737CD}" type="pres">
      <dgm:prSet presAssocID="{C05BCC07-7950-4F36-A833-106ADAC5A811}" presName="compNode" presStyleCnt="0"/>
      <dgm:spPr/>
    </dgm:pt>
    <dgm:pt modelId="{3E20A8E7-1777-4C4A-83EE-27E822FEAD5E}" type="pres">
      <dgm:prSet presAssocID="{C05BCC07-7950-4F36-A833-106ADAC5A811}" presName="iconBgRect" presStyleLbl="bgShp" presStyleIdx="0" presStyleCnt="5"/>
      <dgm:spPr/>
    </dgm:pt>
    <dgm:pt modelId="{EC5321DE-34AD-4561-B604-2DDD0FFF09B3}" type="pres">
      <dgm:prSet presAssocID="{C05BCC07-7950-4F36-A833-106ADAC5A81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use"/>
        </a:ext>
      </dgm:extLst>
    </dgm:pt>
    <dgm:pt modelId="{77636D31-5D8D-4DAC-92FC-08D065A68E06}" type="pres">
      <dgm:prSet presAssocID="{C05BCC07-7950-4F36-A833-106ADAC5A811}" presName="spaceRect" presStyleCnt="0"/>
      <dgm:spPr/>
    </dgm:pt>
    <dgm:pt modelId="{1F4C7664-A30A-4D59-8E3E-50CE410E9EDE}" type="pres">
      <dgm:prSet presAssocID="{C05BCC07-7950-4F36-A833-106ADAC5A811}" presName="textRect" presStyleLbl="revTx" presStyleIdx="0" presStyleCnt="5">
        <dgm:presLayoutVars>
          <dgm:chMax val="1"/>
          <dgm:chPref val="1"/>
        </dgm:presLayoutVars>
      </dgm:prSet>
      <dgm:spPr/>
    </dgm:pt>
    <dgm:pt modelId="{85E2F923-92C0-4A27-BF5B-4AE124C05689}" type="pres">
      <dgm:prSet presAssocID="{B7D83705-3269-455B-AF52-2AD8155DBB26}" presName="sibTrans" presStyleCnt="0"/>
      <dgm:spPr/>
    </dgm:pt>
    <dgm:pt modelId="{32531966-94C8-4C71-8154-9E5265B85089}" type="pres">
      <dgm:prSet presAssocID="{E631FCD6-7F30-4380-851C-9685D6ED090E}" presName="compNode" presStyleCnt="0"/>
      <dgm:spPr/>
    </dgm:pt>
    <dgm:pt modelId="{E5B093DE-0498-4BC3-9D6B-3C9A7753D6DA}" type="pres">
      <dgm:prSet presAssocID="{E631FCD6-7F30-4380-851C-9685D6ED090E}" presName="iconBgRect" presStyleLbl="bgShp" presStyleIdx="1" presStyleCnt="5"/>
      <dgm:spPr/>
    </dgm:pt>
    <dgm:pt modelId="{D0316425-B500-45B7-A7C8-9C7DA692B464}" type="pres">
      <dgm:prSet presAssocID="{E631FCD6-7F30-4380-851C-9685D6ED090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ork and knife"/>
        </a:ext>
      </dgm:extLst>
    </dgm:pt>
    <dgm:pt modelId="{505CA87E-837D-447B-A529-FE0A84977AEF}" type="pres">
      <dgm:prSet presAssocID="{E631FCD6-7F30-4380-851C-9685D6ED090E}" presName="spaceRect" presStyleCnt="0"/>
      <dgm:spPr/>
    </dgm:pt>
    <dgm:pt modelId="{280DF2E6-FDFF-4EDA-9687-04CC0C7C2595}" type="pres">
      <dgm:prSet presAssocID="{E631FCD6-7F30-4380-851C-9685D6ED090E}" presName="textRect" presStyleLbl="revTx" presStyleIdx="1" presStyleCnt="5">
        <dgm:presLayoutVars>
          <dgm:chMax val="1"/>
          <dgm:chPref val="1"/>
        </dgm:presLayoutVars>
      </dgm:prSet>
      <dgm:spPr/>
    </dgm:pt>
    <dgm:pt modelId="{1CFBDE12-9CC1-45EA-B845-04F5E2DB854C}" type="pres">
      <dgm:prSet presAssocID="{52F88E09-C369-43CB-8C1F-29EDF09AECA5}" presName="sibTrans" presStyleCnt="0"/>
      <dgm:spPr/>
    </dgm:pt>
    <dgm:pt modelId="{5F4D0116-6270-4560-84DF-2CC274276113}" type="pres">
      <dgm:prSet presAssocID="{C209CE12-A821-449A-BAFF-372178080228}" presName="compNode" presStyleCnt="0"/>
      <dgm:spPr/>
    </dgm:pt>
    <dgm:pt modelId="{E67767C6-DDDC-4ABF-876C-054226346458}" type="pres">
      <dgm:prSet presAssocID="{C209CE12-A821-449A-BAFF-372178080228}" presName="iconBgRect" presStyleLbl="bgShp" presStyleIdx="2" presStyleCnt="5"/>
      <dgm:spPr/>
    </dgm:pt>
    <dgm:pt modelId="{7991004B-EAF7-4861-A69D-5316F108AC05}" type="pres">
      <dgm:prSet presAssocID="{C209CE12-A821-449A-BAFF-37217808022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umbbell"/>
        </a:ext>
      </dgm:extLst>
    </dgm:pt>
    <dgm:pt modelId="{E17D9F2C-27DE-4B28-B42F-00B3B3A4F54F}" type="pres">
      <dgm:prSet presAssocID="{C209CE12-A821-449A-BAFF-372178080228}" presName="spaceRect" presStyleCnt="0"/>
      <dgm:spPr/>
    </dgm:pt>
    <dgm:pt modelId="{969FD633-8176-4825-90C6-22790CC22E0A}" type="pres">
      <dgm:prSet presAssocID="{C209CE12-A821-449A-BAFF-372178080228}" presName="textRect" presStyleLbl="revTx" presStyleIdx="2" presStyleCnt="5">
        <dgm:presLayoutVars>
          <dgm:chMax val="1"/>
          <dgm:chPref val="1"/>
        </dgm:presLayoutVars>
      </dgm:prSet>
      <dgm:spPr/>
    </dgm:pt>
    <dgm:pt modelId="{DBBE2E4E-BB19-4D1A-BBD8-ACF9934DD9EA}" type="pres">
      <dgm:prSet presAssocID="{48DABCD2-9BA0-405C-B585-12F8C7B79A6D}" presName="sibTrans" presStyleCnt="0"/>
      <dgm:spPr/>
    </dgm:pt>
    <dgm:pt modelId="{FF03D8FA-4F97-41B0-BC9C-4B6CD06409F3}" type="pres">
      <dgm:prSet presAssocID="{0732779D-B38E-416A-B010-81BA784F8CEC}" presName="compNode" presStyleCnt="0"/>
      <dgm:spPr/>
    </dgm:pt>
    <dgm:pt modelId="{D624851E-439D-4CC7-A971-624F08880BBE}" type="pres">
      <dgm:prSet presAssocID="{0732779D-B38E-416A-B010-81BA784F8CEC}" presName="iconBgRect" presStyleLbl="bgShp" presStyleIdx="3" presStyleCnt="5"/>
      <dgm:spPr/>
    </dgm:pt>
    <dgm:pt modelId="{6CEA52AC-F8D5-4D9F-95FD-51360D886D79}" type="pres">
      <dgm:prSet presAssocID="{0732779D-B38E-416A-B010-81BA784F8CE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ick"/>
        </a:ext>
      </dgm:extLst>
    </dgm:pt>
    <dgm:pt modelId="{CC868FB1-59F2-46BB-BC15-78EB8990C3D6}" type="pres">
      <dgm:prSet presAssocID="{0732779D-B38E-416A-B010-81BA784F8CEC}" presName="spaceRect" presStyleCnt="0"/>
      <dgm:spPr/>
    </dgm:pt>
    <dgm:pt modelId="{81D7E1EF-F217-424C-A12E-32E42DF37A5F}" type="pres">
      <dgm:prSet presAssocID="{0732779D-B38E-416A-B010-81BA784F8CEC}" presName="textRect" presStyleLbl="revTx" presStyleIdx="3" presStyleCnt="5">
        <dgm:presLayoutVars>
          <dgm:chMax val="1"/>
          <dgm:chPref val="1"/>
        </dgm:presLayoutVars>
      </dgm:prSet>
      <dgm:spPr/>
    </dgm:pt>
    <dgm:pt modelId="{05970314-7376-47A3-8BE9-09CFF20CBE11}" type="pres">
      <dgm:prSet presAssocID="{0205502B-D197-454C-A647-02340E2FBC23}" presName="sibTrans" presStyleCnt="0"/>
      <dgm:spPr/>
    </dgm:pt>
    <dgm:pt modelId="{21214322-03C6-4A80-A48F-91E8C13901D9}" type="pres">
      <dgm:prSet presAssocID="{0D89978E-A84B-4BB5-8AD2-C60F37B86712}" presName="compNode" presStyleCnt="0"/>
      <dgm:spPr/>
    </dgm:pt>
    <dgm:pt modelId="{90D5BD46-555B-4D88-A0AD-337FF75F06C5}" type="pres">
      <dgm:prSet presAssocID="{0D89978E-A84B-4BB5-8AD2-C60F37B86712}" presName="iconBgRect" presStyleLbl="bgShp" presStyleIdx="4" presStyleCnt="5"/>
      <dgm:spPr/>
    </dgm:pt>
    <dgm:pt modelId="{F0B6CDC4-B6B3-4941-844F-A090D1E93C5B}" type="pres">
      <dgm:prSet presAssocID="{0D89978E-A84B-4BB5-8AD2-C60F37B86712}"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axi"/>
        </a:ext>
      </dgm:extLst>
    </dgm:pt>
    <dgm:pt modelId="{7EC1D872-D0CE-4BDB-BD61-F60DA9909017}" type="pres">
      <dgm:prSet presAssocID="{0D89978E-A84B-4BB5-8AD2-C60F37B86712}" presName="spaceRect" presStyleCnt="0"/>
      <dgm:spPr/>
    </dgm:pt>
    <dgm:pt modelId="{16564F21-04A7-49E1-BD15-684A96767442}" type="pres">
      <dgm:prSet presAssocID="{0D89978E-A84B-4BB5-8AD2-C60F37B86712}" presName="textRect" presStyleLbl="revTx" presStyleIdx="4" presStyleCnt="5">
        <dgm:presLayoutVars>
          <dgm:chMax val="1"/>
          <dgm:chPref val="1"/>
        </dgm:presLayoutVars>
      </dgm:prSet>
      <dgm:spPr/>
    </dgm:pt>
  </dgm:ptLst>
  <dgm:cxnLst>
    <dgm:cxn modelId="{3240CC0F-EBFC-4874-B2D3-93BF88F87CDC}" type="presOf" srcId="{C209CE12-A821-449A-BAFF-372178080228}" destId="{969FD633-8176-4825-90C6-22790CC22E0A}" srcOrd="0" destOrd="0" presId="urn:microsoft.com/office/officeart/2018/5/layout/IconCircleLabelList"/>
    <dgm:cxn modelId="{BB332E12-DD50-44A9-8F66-ED85802F85D5}" srcId="{D4569E39-E646-42F4-9D55-4DFE0405BA74}" destId="{C05BCC07-7950-4F36-A833-106ADAC5A811}" srcOrd="0" destOrd="0" parTransId="{30BA07DE-43F4-451F-82AD-0944BE4A6B2F}" sibTransId="{B7D83705-3269-455B-AF52-2AD8155DBB26}"/>
    <dgm:cxn modelId="{9D1D6A16-479D-4188-BFD3-DD4AA75D58F5}" srcId="{D4569E39-E646-42F4-9D55-4DFE0405BA74}" destId="{E631FCD6-7F30-4380-851C-9685D6ED090E}" srcOrd="1" destOrd="0" parTransId="{82F6228C-E0AA-40A9-AD20-A2ACE27DFEE1}" sibTransId="{52F88E09-C369-43CB-8C1F-29EDF09AECA5}"/>
    <dgm:cxn modelId="{5D315D1F-0A7E-40CD-A796-AE0456A293CD}" srcId="{D4569E39-E646-42F4-9D55-4DFE0405BA74}" destId="{C209CE12-A821-449A-BAFF-372178080228}" srcOrd="2" destOrd="0" parTransId="{9BB7BD3B-762B-4F04-9E6E-A98596DE1188}" sibTransId="{48DABCD2-9BA0-405C-B585-12F8C7B79A6D}"/>
    <dgm:cxn modelId="{962C7836-65B6-494A-9D8E-7F611CC79140}" srcId="{D4569E39-E646-42F4-9D55-4DFE0405BA74}" destId="{0732779D-B38E-416A-B010-81BA784F8CEC}" srcOrd="3" destOrd="0" parTransId="{55EF8574-46B8-438A-82E6-ABDF51ECFEDC}" sibTransId="{0205502B-D197-454C-A647-02340E2FBC23}"/>
    <dgm:cxn modelId="{C5D2544A-FDED-4D9F-B1AF-A6FE30FDFBD9}" srcId="{D4569E39-E646-42F4-9D55-4DFE0405BA74}" destId="{0D89978E-A84B-4BB5-8AD2-C60F37B86712}" srcOrd="4" destOrd="0" parTransId="{255397E4-B31F-4331-9FFD-27EB877F6FA9}" sibTransId="{19827EF3-CBCE-452C-8050-6097BC2A1839}"/>
    <dgm:cxn modelId="{340C51A0-FC57-4371-AE82-04AA7B4DDCEA}" type="presOf" srcId="{D4569E39-E646-42F4-9D55-4DFE0405BA74}" destId="{F74388F4-A587-4439-85D2-E71F0D118729}" srcOrd="0" destOrd="0" presId="urn:microsoft.com/office/officeart/2018/5/layout/IconCircleLabelList"/>
    <dgm:cxn modelId="{1F688DB8-E632-4A45-BA1B-4188011699FC}" type="presOf" srcId="{0732779D-B38E-416A-B010-81BA784F8CEC}" destId="{81D7E1EF-F217-424C-A12E-32E42DF37A5F}" srcOrd="0" destOrd="0" presId="urn:microsoft.com/office/officeart/2018/5/layout/IconCircleLabelList"/>
    <dgm:cxn modelId="{7A41D4C0-AE7E-4CAD-A811-D7DD8C4CD840}" type="presOf" srcId="{E631FCD6-7F30-4380-851C-9685D6ED090E}" destId="{280DF2E6-FDFF-4EDA-9687-04CC0C7C2595}" srcOrd="0" destOrd="0" presId="urn:microsoft.com/office/officeart/2018/5/layout/IconCircleLabelList"/>
    <dgm:cxn modelId="{5D54BED8-F631-442C-8C7C-7776AF33DD81}" type="presOf" srcId="{C05BCC07-7950-4F36-A833-106ADAC5A811}" destId="{1F4C7664-A30A-4D59-8E3E-50CE410E9EDE}" srcOrd="0" destOrd="0" presId="urn:microsoft.com/office/officeart/2018/5/layout/IconCircleLabelList"/>
    <dgm:cxn modelId="{5B7304F1-1744-486B-B953-6A5F0CC378F6}" type="presOf" srcId="{0D89978E-A84B-4BB5-8AD2-C60F37B86712}" destId="{16564F21-04A7-49E1-BD15-684A96767442}" srcOrd="0" destOrd="0" presId="urn:microsoft.com/office/officeart/2018/5/layout/IconCircleLabelList"/>
    <dgm:cxn modelId="{C6CF8FA1-15DD-44D3-8785-D98B28365624}" type="presParOf" srcId="{F74388F4-A587-4439-85D2-E71F0D118729}" destId="{0745159B-2513-4533-8341-CF06AE4737CD}" srcOrd="0" destOrd="0" presId="urn:microsoft.com/office/officeart/2018/5/layout/IconCircleLabelList"/>
    <dgm:cxn modelId="{0E4F64B6-8936-4CC7-B596-D4C79DDFAB1C}" type="presParOf" srcId="{0745159B-2513-4533-8341-CF06AE4737CD}" destId="{3E20A8E7-1777-4C4A-83EE-27E822FEAD5E}" srcOrd="0" destOrd="0" presId="urn:microsoft.com/office/officeart/2018/5/layout/IconCircleLabelList"/>
    <dgm:cxn modelId="{FAC25ADE-0E4C-460A-9899-8FD5D123DC6E}" type="presParOf" srcId="{0745159B-2513-4533-8341-CF06AE4737CD}" destId="{EC5321DE-34AD-4561-B604-2DDD0FFF09B3}" srcOrd="1" destOrd="0" presId="urn:microsoft.com/office/officeart/2018/5/layout/IconCircleLabelList"/>
    <dgm:cxn modelId="{A74422EF-F1A4-4411-920C-6D4CF1B945F6}" type="presParOf" srcId="{0745159B-2513-4533-8341-CF06AE4737CD}" destId="{77636D31-5D8D-4DAC-92FC-08D065A68E06}" srcOrd="2" destOrd="0" presId="urn:microsoft.com/office/officeart/2018/5/layout/IconCircleLabelList"/>
    <dgm:cxn modelId="{65D5B570-76C2-4095-9605-06E55312634A}" type="presParOf" srcId="{0745159B-2513-4533-8341-CF06AE4737CD}" destId="{1F4C7664-A30A-4D59-8E3E-50CE410E9EDE}" srcOrd="3" destOrd="0" presId="urn:microsoft.com/office/officeart/2018/5/layout/IconCircleLabelList"/>
    <dgm:cxn modelId="{26B02BB7-6BA8-457B-944E-92053B6017D5}" type="presParOf" srcId="{F74388F4-A587-4439-85D2-E71F0D118729}" destId="{85E2F923-92C0-4A27-BF5B-4AE124C05689}" srcOrd="1" destOrd="0" presId="urn:microsoft.com/office/officeart/2018/5/layout/IconCircleLabelList"/>
    <dgm:cxn modelId="{7B81F81C-F0E9-4C0F-8556-497E37B43F0A}" type="presParOf" srcId="{F74388F4-A587-4439-85D2-E71F0D118729}" destId="{32531966-94C8-4C71-8154-9E5265B85089}" srcOrd="2" destOrd="0" presId="urn:microsoft.com/office/officeart/2018/5/layout/IconCircleLabelList"/>
    <dgm:cxn modelId="{4539CA8C-EBB3-4212-98E2-5A8C533DA67B}" type="presParOf" srcId="{32531966-94C8-4C71-8154-9E5265B85089}" destId="{E5B093DE-0498-4BC3-9D6B-3C9A7753D6DA}" srcOrd="0" destOrd="0" presId="urn:microsoft.com/office/officeart/2018/5/layout/IconCircleLabelList"/>
    <dgm:cxn modelId="{B41CDB7D-F75B-4D10-A402-7FBA9BA13EB8}" type="presParOf" srcId="{32531966-94C8-4C71-8154-9E5265B85089}" destId="{D0316425-B500-45B7-A7C8-9C7DA692B464}" srcOrd="1" destOrd="0" presId="urn:microsoft.com/office/officeart/2018/5/layout/IconCircleLabelList"/>
    <dgm:cxn modelId="{2E45A552-B4B4-4A16-ADF1-5FAFC3EF6580}" type="presParOf" srcId="{32531966-94C8-4C71-8154-9E5265B85089}" destId="{505CA87E-837D-447B-A529-FE0A84977AEF}" srcOrd="2" destOrd="0" presId="urn:microsoft.com/office/officeart/2018/5/layout/IconCircleLabelList"/>
    <dgm:cxn modelId="{3703321B-351E-4DBF-8017-91EB3E5701BF}" type="presParOf" srcId="{32531966-94C8-4C71-8154-9E5265B85089}" destId="{280DF2E6-FDFF-4EDA-9687-04CC0C7C2595}" srcOrd="3" destOrd="0" presId="urn:microsoft.com/office/officeart/2018/5/layout/IconCircleLabelList"/>
    <dgm:cxn modelId="{5697C8F0-26C2-4134-B05A-81A15E098339}" type="presParOf" srcId="{F74388F4-A587-4439-85D2-E71F0D118729}" destId="{1CFBDE12-9CC1-45EA-B845-04F5E2DB854C}" srcOrd="3" destOrd="0" presId="urn:microsoft.com/office/officeart/2018/5/layout/IconCircleLabelList"/>
    <dgm:cxn modelId="{A351E2AF-D365-45AC-946A-57312D991EA1}" type="presParOf" srcId="{F74388F4-A587-4439-85D2-E71F0D118729}" destId="{5F4D0116-6270-4560-84DF-2CC274276113}" srcOrd="4" destOrd="0" presId="urn:microsoft.com/office/officeart/2018/5/layout/IconCircleLabelList"/>
    <dgm:cxn modelId="{15FBA9A5-2166-4BA4-90EA-04FDF32F4B22}" type="presParOf" srcId="{5F4D0116-6270-4560-84DF-2CC274276113}" destId="{E67767C6-DDDC-4ABF-876C-054226346458}" srcOrd="0" destOrd="0" presId="urn:microsoft.com/office/officeart/2018/5/layout/IconCircleLabelList"/>
    <dgm:cxn modelId="{F6B52651-8AF5-4A15-987D-A8925C380E4D}" type="presParOf" srcId="{5F4D0116-6270-4560-84DF-2CC274276113}" destId="{7991004B-EAF7-4861-A69D-5316F108AC05}" srcOrd="1" destOrd="0" presId="urn:microsoft.com/office/officeart/2018/5/layout/IconCircleLabelList"/>
    <dgm:cxn modelId="{EAA4332A-6E6D-44A4-A8A7-1E3DC8719F1F}" type="presParOf" srcId="{5F4D0116-6270-4560-84DF-2CC274276113}" destId="{E17D9F2C-27DE-4B28-B42F-00B3B3A4F54F}" srcOrd="2" destOrd="0" presId="urn:microsoft.com/office/officeart/2018/5/layout/IconCircleLabelList"/>
    <dgm:cxn modelId="{7D84A28D-334C-4260-9A13-349F0FE50DCA}" type="presParOf" srcId="{5F4D0116-6270-4560-84DF-2CC274276113}" destId="{969FD633-8176-4825-90C6-22790CC22E0A}" srcOrd="3" destOrd="0" presId="urn:microsoft.com/office/officeart/2018/5/layout/IconCircleLabelList"/>
    <dgm:cxn modelId="{3D6FBF71-BDCF-44B4-AD89-5743CF0E80DD}" type="presParOf" srcId="{F74388F4-A587-4439-85D2-E71F0D118729}" destId="{DBBE2E4E-BB19-4D1A-BBD8-ACF9934DD9EA}" srcOrd="5" destOrd="0" presId="urn:microsoft.com/office/officeart/2018/5/layout/IconCircleLabelList"/>
    <dgm:cxn modelId="{94E62344-C6EC-454F-8362-24B228813908}" type="presParOf" srcId="{F74388F4-A587-4439-85D2-E71F0D118729}" destId="{FF03D8FA-4F97-41B0-BC9C-4B6CD06409F3}" srcOrd="6" destOrd="0" presId="urn:microsoft.com/office/officeart/2018/5/layout/IconCircleLabelList"/>
    <dgm:cxn modelId="{BF53C712-EC94-4183-A70E-909D4B316555}" type="presParOf" srcId="{FF03D8FA-4F97-41B0-BC9C-4B6CD06409F3}" destId="{D624851E-439D-4CC7-A971-624F08880BBE}" srcOrd="0" destOrd="0" presId="urn:microsoft.com/office/officeart/2018/5/layout/IconCircleLabelList"/>
    <dgm:cxn modelId="{07B97764-7229-4216-B5E5-76DA3CDD1F7A}" type="presParOf" srcId="{FF03D8FA-4F97-41B0-BC9C-4B6CD06409F3}" destId="{6CEA52AC-F8D5-4D9F-95FD-51360D886D79}" srcOrd="1" destOrd="0" presId="urn:microsoft.com/office/officeart/2018/5/layout/IconCircleLabelList"/>
    <dgm:cxn modelId="{2D051D38-C200-47B0-A89A-8DAD37ED3C21}" type="presParOf" srcId="{FF03D8FA-4F97-41B0-BC9C-4B6CD06409F3}" destId="{CC868FB1-59F2-46BB-BC15-78EB8990C3D6}" srcOrd="2" destOrd="0" presId="urn:microsoft.com/office/officeart/2018/5/layout/IconCircleLabelList"/>
    <dgm:cxn modelId="{5BF37694-A48D-42B8-B8D2-51C9054DF99C}" type="presParOf" srcId="{FF03D8FA-4F97-41B0-BC9C-4B6CD06409F3}" destId="{81D7E1EF-F217-424C-A12E-32E42DF37A5F}" srcOrd="3" destOrd="0" presId="urn:microsoft.com/office/officeart/2018/5/layout/IconCircleLabelList"/>
    <dgm:cxn modelId="{C3A49E8A-B73F-404B-8FA7-A9EAC2F00B51}" type="presParOf" srcId="{F74388F4-A587-4439-85D2-E71F0D118729}" destId="{05970314-7376-47A3-8BE9-09CFF20CBE11}" srcOrd="7" destOrd="0" presId="urn:microsoft.com/office/officeart/2018/5/layout/IconCircleLabelList"/>
    <dgm:cxn modelId="{18BCB714-3079-442B-A907-DDD80733E47A}" type="presParOf" srcId="{F74388F4-A587-4439-85D2-E71F0D118729}" destId="{21214322-03C6-4A80-A48F-91E8C13901D9}" srcOrd="8" destOrd="0" presId="urn:microsoft.com/office/officeart/2018/5/layout/IconCircleLabelList"/>
    <dgm:cxn modelId="{920356EE-297F-4C99-8B40-DB56F7D736CF}" type="presParOf" srcId="{21214322-03C6-4A80-A48F-91E8C13901D9}" destId="{90D5BD46-555B-4D88-A0AD-337FF75F06C5}" srcOrd="0" destOrd="0" presId="urn:microsoft.com/office/officeart/2018/5/layout/IconCircleLabelList"/>
    <dgm:cxn modelId="{A5248EBC-0E75-4435-8B48-7BEAB1873BE3}" type="presParOf" srcId="{21214322-03C6-4A80-A48F-91E8C13901D9}" destId="{F0B6CDC4-B6B3-4941-844F-A090D1E93C5B}" srcOrd="1" destOrd="0" presId="urn:microsoft.com/office/officeart/2018/5/layout/IconCircleLabelList"/>
    <dgm:cxn modelId="{F3A16AF9-18EF-4D68-A9E5-9F12ADC8D28F}" type="presParOf" srcId="{21214322-03C6-4A80-A48F-91E8C13901D9}" destId="{7EC1D872-D0CE-4BDB-BD61-F60DA9909017}" srcOrd="2" destOrd="0" presId="urn:microsoft.com/office/officeart/2018/5/layout/IconCircleLabelList"/>
    <dgm:cxn modelId="{8B56D5BA-67AE-4FE3-B267-A8FF184214C2}" type="presParOf" srcId="{21214322-03C6-4A80-A48F-91E8C13901D9}" destId="{16564F21-04A7-49E1-BD15-684A96767442}"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169A8F6-25E5-41E3-9199-AD4DD57147D3}"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CAFE3754-4EFD-4A89-BD56-28276075CADA}">
      <dgm:prSet/>
      <dgm:spPr/>
      <dgm:t>
        <a:bodyPr/>
        <a:lstStyle/>
        <a:p>
          <a:r>
            <a:rPr lang="en-US" dirty="0"/>
            <a:t>This presentation explored the various aspects of Moxy </a:t>
          </a:r>
          <a:r>
            <a:rPr lang="en-US" dirty="0" err="1"/>
            <a:t>Hotelss</a:t>
          </a:r>
          <a:r>
            <a:rPr lang="en-US" dirty="0"/>
            <a:t> and their approach to hospitality services.</a:t>
          </a:r>
        </a:p>
      </dgm:t>
    </dgm:pt>
    <dgm:pt modelId="{BF7F976F-87EC-4E01-995B-DD33D0BF9742}" type="parTrans" cxnId="{8E357822-284F-406F-9CC9-EAA81DFA21B3}">
      <dgm:prSet/>
      <dgm:spPr/>
      <dgm:t>
        <a:bodyPr/>
        <a:lstStyle/>
        <a:p>
          <a:endParaRPr lang="en-US"/>
        </a:p>
      </dgm:t>
    </dgm:pt>
    <dgm:pt modelId="{56F55EB6-DA8C-4485-8E6D-AB223D0A569F}" type="sibTrans" cxnId="{8E357822-284F-406F-9CC9-EAA81DFA21B3}">
      <dgm:prSet/>
      <dgm:spPr/>
      <dgm:t>
        <a:bodyPr/>
        <a:lstStyle/>
        <a:p>
          <a:endParaRPr lang="en-US"/>
        </a:p>
      </dgm:t>
    </dgm:pt>
    <dgm:pt modelId="{C7160176-B379-4EAE-93C8-0703CC90566D}">
      <dgm:prSet/>
      <dgm:spPr/>
      <dgm:t>
        <a:bodyPr/>
        <a:lstStyle/>
        <a:p>
          <a:r>
            <a:rPr lang="en-US"/>
            <a:t>This presentation has discussed the importance of hospitality services in the hotel industry and how they play a critical role in meeting and exceeding guest expectations.</a:t>
          </a:r>
        </a:p>
      </dgm:t>
    </dgm:pt>
    <dgm:pt modelId="{A2F37963-A4CC-4BEE-8895-5AB4CAA7791C}" type="parTrans" cxnId="{DC07FFA4-219F-4AD3-8788-3E50D7B19944}">
      <dgm:prSet/>
      <dgm:spPr/>
      <dgm:t>
        <a:bodyPr/>
        <a:lstStyle/>
        <a:p>
          <a:endParaRPr lang="en-US"/>
        </a:p>
      </dgm:t>
    </dgm:pt>
    <dgm:pt modelId="{F203F3F3-91C0-4857-9FC5-076706559E7E}" type="sibTrans" cxnId="{DC07FFA4-219F-4AD3-8788-3E50D7B19944}">
      <dgm:prSet/>
      <dgm:spPr/>
      <dgm:t>
        <a:bodyPr/>
        <a:lstStyle/>
        <a:p>
          <a:endParaRPr lang="en-US"/>
        </a:p>
      </dgm:t>
    </dgm:pt>
    <dgm:pt modelId="{38C93CD7-B665-4C5E-B9F8-17E2AC4D643A}">
      <dgm:prSet/>
      <dgm:spPr/>
      <dgm:t>
        <a:bodyPr/>
        <a:lstStyle/>
        <a:p>
          <a:r>
            <a:rPr lang="en-US" dirty="0"/>
            <a:t>Moxy </a:t>
          </a:r>
          <a:r>
            <a:rPr lang="en-US" dirty="0" err="1"/>
            <a:t>Hotelss</a:t>
          </a:r>
          <a:r>
            <a:rPr lang="en-US" dirty="0"/>
            <a:t> have been successful in achieving these goals and are a great example of a brand that is committed to providing exceptional hospitality services.</a:t>
          </a:r>
        </a:p>
      </dgm:t>
    </dgm:pt>
    <dgm:pt modelId="{B5934020-1521-4113-B1E5-9551DD316563}" type="parTrans" cxnId="{263728F3-5190-4B22-8C1E-47768373F64F}">
      <dgm:prSet/>
      <dgm:spPr/>
      <dgm:t>
        <a:bodyPr/>
        <a:lstStyle/>
        <a:p>
          <a:endParaRPr lang="en-US"/>
        </a:p>
      </dgm:t>
    </dgm:pt>
    <dgm:pt modelId="{CB590C43-7CFE-4758-A84A-B68BB9E6AA5F}" type="sibTrans" cxnId="{263728F3-5190-4B22-8C1E-47768373F64F}">
      <dgm:prSet/>
      <dgm:spPr/>
      <dgm:t>
        <a:bodyPr/>
        <a:lstStyle/>
        <a:p>
          <a:endParaRPr lang="en-US"/>
        </a:p>
      </dgm:t>
    </dgm:pt>
    <dgm:pt modelId="{BF1DC8B4-A5DA-4505-A554-12E9A6F5DDD4}" type="pres">
      <dgm:prSet presAssocID="{A169A8F6-25E5-41E3-9199-AD4DD57147D3}" presName="linear" presStyleCnt="0">
        <dgm:presLayoutVars>
          <dgm:animLvl val="lvl"/>
          <dgm:resizeHandles val="exact"/>
        </dgm:presLayoutVars>
      </dgm:prSet>
      <dgm:spPr/>
    </dgm:pt>
    <dgm:pt modelId="{5E88BFDC-21AF-4C28-BDD6-4C67E0C5C4F9}" type="pres">
      <dgm:prSet presAssocID="{CAFE3754-4EFD-4A89-BD56-28276075CADA}" presName="parentText" presStyleLbl="node1" presStyleIdx="0" presStyleCnt="3">
        <dgm:presLayoutVars>
          <dgm:chMax val="0"/>
          <dgm:bulletEnabled val="1"/>
        </dgm:presLayoutVars>
      </dgm:prSet>
      <dgm:spPr/>
    </dgm:pt>
    <dgm:pt modelId="{F8B6493C-3A9D-4537-853C-6045C648D363}" type="pres">
      <dgm:prSet presAssocID="{56F55EB6-DA8C-4485-8E6D-AB223D0A569F}" presName="spacer" presStyleCnt="0"/>
      <dgm:spPr/>
    </dgm:pt>
    <dgm:pt modelId="{5DE3DC70-1391-4C34-BA1E-5E47C3B0AA8D}" type="pres">
      <dgm:prSet presAssocID="{C7160176-B379-4EAE-93C8-0703CC90566D}" presName="parentText" presStyleLbl="node1" presStyleIdx="1" presStyleCnt="3">
        <dgm:presLayoutVars>
          <dgm:chMax val="0"/>
          <dgm:bulletEnabled val="1"/>
        </dgm:presLayoutVars>
      </dgm:prSet>
      <dgm:spPr/>
    </dgm:pt>
    <dgm:pt modelId="{0C31E583-F859-43A2-9AA3-151C609DAE8C}" type="pres">
      <dgm:prSet presAssocID="{F203F3F3-91C0-4857-9FC5-076706559E7E}" presName="spacer" presStyleCnt="0"/>
      <dgm:spPr/>
    </dgm:pt>
    <dgm:pt modelId="{A9C64985-D811-4711-BEB3-1E6C0ED62A9A}" type="pres">
      <dgm:prSet presAssocID="{38C93CD7-B665-4C5E-B9F8-17E2AC4D643A}" presName="parentText" presStyleLbl="node1" presStyleIdx="2" presStyleCnt="3">
        <dgm:presLayoutVars>
          <dgm:chMax val="0"/>
          <dgm:bulletEnabled val="1"/>
        </dgm:presLayoutVars>
      </dgm:prSet>
      <dgm:spPr/>
    </dgm:pt>
  </dgm:ptLst>
  <dgm:cxnLst>
    <dgm:cxn modelId="{0768F71C-2DB4-4573-9596-046BF7AA7815}" type="presOf" srcId="{C7160176-B379-4EAE-93C8-0703CC90566D}" destId="{5DE3DC70-1391-4C34-BA1E-5E47C3B0AA8D}" srcOrd="0" destOrd="0" presId="urn:microsoft.com/office/officeart/2005/8/layout/vList2"/>
    <dgm:cxn modelId="{8E357822-284F-406F-9CC9-EAA81DFA21B3}" srcId="{A169A8F6-25E5-41E3-9199-AD4DD57147D3}" destId="{CAFE3754-4EFD-4A89-BD56-28276075CADA}" srcOrd="0" destOrd="0" parTransId="{BF7F976F-87EC-4E01-995B-DD33D0BF9742}" sibTransId="{56F55EB6-DA8C-4485-8E6D-AB223D0A569F}"/>
    <dgm:cxn modelId="{FEB04241-C76B-4784-9764-AD92234B2AAB}" type="presOf" srcId="{38C93CD7-B665-4C5E-B9F8-17E2AC4D643A}" destId="{A9C64985-D811-4711-BEB3-1E6C0ED62A9A}" srcOrd="0" destOrd="0" presId="urn:microsoft.com/office/officeart/2005/8/layout/vList2"/>
    <dgm:cxn modelId="{83E06A83-86C9-44C2-B4BA-E0A7C67648F0}" type="presOf" srcId="{CAFE3754-4EFD-4A89-BD56-28276075CADA}" destId="{5E88BFDC-21AF-4C28-BDD6-4C67E0C5C4F9}" srcOrd="0" destOrd="0" presId="urn:microsoft.com/office/officeart/2005/8/layout/vList2"/>
    <dgm:cxn modelId="{DC07FFA4-219F-4AD3-8788-3E50D7B19944}" srcId="{A169A8F6-25E5-41E3-9199-AD4DD57147D3}" destId="{C7160176-B379-4EAE-93C8-0703CC90566D}" srcOrd="1" destOrd="0" parTransId="{A2F37963-A4CC-4BEE-8895-5AB4CAA7791C}" sibTransId="{F203F3F3-91C0-4857-9FC5-076706559E7E}"/>
    <dgm:cxn modelId="{FBEF56C3-2B5F-47D5-B0C9-DE82C6DD84D5}" type="presOf" srcId="{A169A8F6-25E5-41E3-9199-AD4DD57147D3}" destId="{BF1DC8B4-A5DA-4505-A554-12E9A6F5DDD4}" srcOrd="0" destOrd="0" presId="urn:microsoft.com/office/officeart/2005/8/layout/vList2"/>
    <dgm:cxn modelId="{263728F3-5190-4B22-8C1E-47768373F64F}" srcId="{A169A8F6-25E5-41E3-9199-AD4DD57147D3}" destId="{38C93CD7-B665-4C5E-B9F8-17E2AC4D643A}" srcOrd="2" destOrd="0" parTransId="{B5934020-1521-4113-B1E5-9551DD316563}" sibTransId="{CB590C43-7CFE-4758-A84A-B68BB9E6AA5F}"/>
    <dgm:cxn modelId="{18A1267B-6383-40CD-B0A1-5E13C94DC867}" type="presParOf" srcId="{BF1DC8B4-A5DA-4505-A554-12E9A6F5DDD4}" destId="{5E88BFDC-21AF-4C28-BDD6-4C67E0C5C4F9}" srcOrd="0" destOrd="0" presId="urn:microsoft.com/office/officeart/2005/8/layout/vList2"/>
    <dgm:cxn modelId="{DC51E5C1-5CF9-488E-82DC-D643DC6B0BE6}" type="presParOf" srcId="{BF1DC8B4-A5DA-4505-A554-12E9A6F5DDD4}" destId="{F8B6493C-3A9D-4537-853C-6045C648D363}" srcOrd="1" destOrd="0" presId="urn:microsoft.com/office/officeart/2005/8/layout/vList2"/>
    <dgm:cxn modelId="{9CC4FB40-985B-4417-86FE-BAC48BE5A5DF}" type="presParOf" srcId="{BF1DC8B4-A5DA-4505-A554-12E9A6F5DDD4}" destId="{5DE3DC70-1391-4C34-BA1E-5E47C3B0AA8D}" srcOrd="2" destOrd="0" presId="urn:microsoft.com/office/officeart/2005/8/layout/vList2"/>
    <dgm:cxn modelId="{E13B2035-3B36-46C0-865F-C71CF3D60B7E}" type="presParOf" srcId="{BF1DC8B4-A5DA-4505-A554-12E9A6F5DDD4}" destId="{0C31E583-F859-43A2-9AA3-151C609DAE8C}" srcOrd="3" destOrd="0" presId="urn:microsoft.com/office/officeart/2005/8/layout/vList2"/>
    <dgm:cxn modelId="{243C4871-5CE4-427A-BFDD-C7A2BF206B6D}" type="presParOf" srcId="{BF1DC8B4-A5DA-4505-A554-12E9A6F5DDD4}" destId="{A9C64985-D811-4711-BEB3-1E6C0ED62A9A}"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8C878A-CC1C-4C20-ACF3-413C109ADBF2}">
      <dsp:nvSpPr>
        <dsp:cNvPr id="0" name=""/>
        <dsp:cNvSpPr/>
      </dsp:nvSpPr>
      <dsp:spPr>
        <a:xfrm>
          <a:off x="0" y="0"/>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0E7B31-FB41-48D7-9E6A-EA36DE7F7890}">
      <dsp:nvSpPr>
        <dsp:cNvPr id="0" name=""/>
        <dsp:cNvSpPr/>
      </dsp:nvSpPr>
      <dsp:spPr>
        <a:xfrm>
          <a:off x="0" y="0"/>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just" defTabSz="1333500">
            <a:lnSpc>
              <a:spcPct val="90000"/>
            </a:lnSpc>
            <a:spcBef>
              <a:spcPct val="0"/>
            </a:spcBef>
            <a:spcAft>
              <a:spcPct val="35000"/>
            </a:spcAft>
            <a:buNone/>
          </a:pPr>
          <a:r>
            <a:rPr lang="en-US" sz="3000" kern="1200" dirty="0"/>
            <a:t>This presentation will discuss Moxy Hotels and the different facets of their hospitality offerings.</a:t>
          </a:r>
        </a:p>
      </dsp:txBody>
      <dsp:txXfrm>
        <a:off x="0" y="0"/>
        <a:ext cx="10515600" cy="1087834"/>
      </dsp:txXfrm>
    </dsp:sp>
    <dsp:sp modelId="{BD4A03A9-B0D3-47BC-BE69-ACEB69A15E81}">
      <dsp:nvSpPr>
        <dsp:cNvPr id="0" name=""/>
        <dsp:cNvSpPr/>
      </dsp:nvSpPr>
      <dsp:spPr>
        <a:xfrm>
          <a:off x="0" y="1087834"/>
          <a:ext cx="10515600" cy="0"/>
        </a:xfrm>
        <a:prstGeom prst="line">
          <a:avLst/>
        </a:prstGeom>
        <a:solidFill>
          <a:schemeClr val="accent5">
            <a:hueOff val="-2252848"/>
            <a:satOff val="-5806"/>
            <a:lumOff val="-3922"/>
            <a:alphaOff val="0"/>
          </a:schemeClr>
        </a:solidFill>
        <a:ln w="12700" cap="flat" cmpd="sng" algn="ctr">
          <a:solidFill>
            <a:schemeClr val="accent5">
              <a:hueOff val="-2252848"/>
              <a:satOff val="-5806"/>
              <a:lumOff val="-392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B5C08B-11D8-418E-B17E-F4277D413734}">
      <dsp:nvSpPr>
        <dsp:cNvPr id="0" name=""/>
        <dsp:cNvSpPr/>
      </dsp:nvSpPr>
      <dsp:spPr>
        <a:xfrm>
          <a:off x="0" y="1087834"/>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just" defTabSz="1333500">
            <a:lnSpc>
              <a:spcPct val="90000"/>
            </a:lnSpc>
            <a:spcBef>
              <a:spcPct val="0"/>
            </a:spcBef>
            <a:spcAft>
              <a:spcPct val="35000"/>
            </a:spcAft>
            <a:buNone/>
          </a:pPr>
          <a:r>
            <a:rPr lang="en-US" sz="3000" kern="1200" dirty="0"/>
            <a:t>The role and significance of the hospitality services at the hotel will be discussed.</a:t>
          </a:r>
        </a:p>
      </dsp:txBody>
      <dsp:txXfrm>
        <a:off x="0" y="1087834"/>
        <a:ext cx="10515600" cy="1087834"/>
      </dsp:txXfrm>
    </dsp:sp>
    <dsp:sp modelId="{A19F79F7-F6C2-4A13-8FA9-2EDEF8F26CE0}">
      <dsp:nvSpPr>
        <dsp:cNvPr id="0" name=""/>
        <dsp:cNvSpPr/>
      </dsp:nvSpPr>
      <dsp:spPr>
        <a:xfrm>
          <a:off x="0" y="2175669"/>
          <a:ext cx="10515600" cy="0"/>
        </a:xfrm>
        <a:prstGeom prst="line">
          <a:avLst/>
        </a:prstGeom>
        <a:solidFill>
          <a:schemeClr val="accent5">
            <a:hueOff val="-4505695"/>
            <a:satOff val="-11613"/>
            <a:lumOff val="-7843"/>
            <a:alphaOff val="0"/>
          </a:schemeClr>
        </a:solidFill>
        <a:ln w="12700" cap="flat" cmpd="sng" algn="ctr">
          <a:solidFill>
            <a:schemeClr val="accent5">
              <a:hueOff val="-4505695"/>
              <a:satOff val="-11613"/>
              <a:lumOff val="-784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E6450C-4248-4195-9838-4472FD37D72C}">
      <dsp:nvSpPr>
        <dsp:cNvPr id="0" name=""/>
        <dsp:cNvSpPr/>
      </dsp:nvSpPr>
      <dsp:spPr>
        <a:xfrm>
          <a:off x="0" y="2175669"/>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just" defTabSz="1333500">
            <a:lnSpc>
              <a:spcPct val="90000"/>
            </a:lnSpc>
            <a:spcBef>
              <a:spcPct val="0"/>
            </a:spcBef>
            <a:spcAft>
              <a:spcPct val="35000"/>
            </a:spcAft>
            <a:buNone/>
          </a:pPr>
          <a:r>
            <a:rPr lang="en-US" sz="3000" kern="1200" dirty="0"/>
            <a:t>How the hotels meet and exceed customers’ expectations will also be discussed.</a:t>
          </a:r>
        </a:p>
      </dsp:txBody>
      <dsp:txXfrm>
        <a:off x="0" y="2175669"/>
        <a:ext cx="10515600" cy="1087834"/>
      </dsp:txXfrm>
    </dsp:sp>
    <dsp:sp modelId="{6FAEECAF-40FD-40BA-A3B0-B5B3066CFA2B}">
      <dsp:nvSpPr>
        <dsp:cNvPr id="0" name=""/>
        <dsp:cNvSpPr/>
      </dsp:nvSpPr>
      <dsp:spPr>
        <a:xfrm>
          <a:off x="0" y="3263503"/>
          <a:ext cx="10515600" cy="0"/>
        </a:xfrm>
        <a:prstGeom prst="line">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05F439-2A8C-4027-BC71-1BF1FFDBB2C7}">
      <dsp:nvSpPr>
        <dsp:cNvPr id="0" name=""/>
        <dsp:cNvSpPr/>
      </dsp:nvSpPr>
      <dsp:spPr>
        <a:xfrm>
          <a:off x="0" y="3263503"/>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just" defTabSz="1333500">
            <a:lnSpc>
              <a:spcPct val="90000"/>
            </a:lnSpc>
            <a:spcBef>
              <a:spcPct val="0"/>
            </a:spcBef>
            <a:spcAft>
              <a:spcPct val="35000"/>
            </a:spcAft>
            <a:buNone/>
          </a:pPr>
          <a:r>
            <a:rPr lang="en-US" sz="3000" kern="1200" dirty="0"/>
            <a:t>This presentation will provide a better understanding of the importance of hospitality services.</a:t>
          </a:r>
        </a:p>
      </dsp:txBody>
      <dsp:txXfrm>
        <a:off x="0" y="3263503"/>
        <a:ext cx="10515600" cy="10878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20A8E7-1777-4C4A-83EE-27E822FEAD5E}">
      <dsp:nvSpPr>
        <dsp:cNvPr id="0" name=""/>
        <dsp:cNvSpPr/>
      </dsp:nvSpPr>
      <dsp:spPr>
        <a:xfrm>
          <a:off x="478800" y="1096271"/>
          <a:ext cx="1098000" cy="109800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5321DE-34AD-4561-B604-2DDD0FFF09B3}">
      <dsp:nvSpPr>
        <dsp:cNvPr id="0" name=""/>
        <dsp:cNvSpPr/>
      </dsp:nvSpPr>
      <dsp:spPr>
        <a:xfrm>
          <a:off x="712800" y="1330272"/>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4C7664-A30A-4D59-8E3E-50CE410E9EDE}">
      <dsp:nvSpPr>
        <dsp:cNvPr id="0" name=""/>
        <dsp:cNvSpPr/>
      </dsp:nvSpPr>
      <dsp:spPr>
        <a:xfrm>
          <a:off x="127800" y="253627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kern="1200"/>
            <a:t>Accommodation Services</a:t>
          </a:r>
        </a:p>
      </dsp:txBody>
      <dsp:txXfrm>
        <a:off x="127800" y="2536272"/>
        <a:ext cx="1800000" cy="720000"/>
      </dsp:txXfrm>
    </dsp:sp>
    <dsp:sp modelId="{E5B093DE-0498-4BC3-9D6B-3C9A7753D6DA}">
      <dsp:nvSpPr>
        <dsp:cNvPr id="0" name=""/>
        <dsp:cNvSpPr/>
      </dsp:nvSpPr>
      <dsp:spPr>
        <a:xfrm>
          <a:off x="2593800" y="1096271"/>
          <a:ext cx="1098000" cy="109800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316425-B500-45B7-A7C8-9C7DA692B464}">
      <dsp:nvSpPr>
        <dsp:cNvPr id="0" name=""/>
        <dsp:cNvSpPr/>
      </dsp:nvSpPr>
      <dsp:spPr>
        <a:xfrm>
          <a:off x="2827800" y="1330272"/>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80DF2E6-FDFF-4EDA-9687-04CC0C7C2595}">
      <dsp:nvSpPr>
        <dsp:cNvPr id="0" name=""/>
        <dsp:cNvSpPr/>
      </dsp:nvSpPr>
      <dsp:spPr>
        <a:xfrm>
          <a:off x="2242800" y="253627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kern="1200"/>
            <a:t>Food and Beverage Services</a:t>
          </a:r>
        </a:p>
      </dsp:txBody>
      <dsp:txXfrm>
        <a:off x="2242800" y="2536272"/>
        <a:ext cx="1800000" cy="720000"/>
      </dsp:txXfrm>
    </dsp:sp>
    <dsp:sp modelId="{E67767C6-DDDC-4ABF-876C-054226346458}">
      <dsp:nvSpPr>
        <dsp:cNvPr id="0" name=""/>
        <dsp:cNvSpPr/>
      </dsp:nvSpPr>
      <dsp:spPr>
        <a:xfrm>
          <a:off x="4708800" y="1096271"/>
          <a:ext cx="1098000" cy="109800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91004B-EAF7-4861-A69D-5316F108AC05}">
      <dsp:nvSpPr>
        <dsp:cNvPr id="0" name=""/>
        <dsp:cNvSpPr/>
      </dsp:nvSpPr>
      <dsp:spPr>
        <a:xfrm>
          <a:off x="4942800" y="1330272"/>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9FD633-8176-4825-90C6-22790CC22E0A}">
      <dsp:nvSpPr>
        <dsp:cNvPr id="0" name=""/>
        <dsp:cNvSpPr/>
      </dsp:nvSpPr>
      <dsp:spPr>
        <a:xfrm>
          <a:off x="4357800" y="253627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kern="1200"/>
            <a:t>Fitness Services</a:t>
          </a:r>
        </a:p>
      </dsp:txBody>
      <dsp:txXfrm>
        <a:off x="4357800" y="2536272"/>
        <a:ext cx="1800000" cy="720000"/>
      </dsp:txXfrm>
    </dsp:sp>
    <dsp:sp modelId="{D624851E-439D-4CC7-A971-624F08880BBE}">
      <dsp:nvSpPr>
        <dsp:cNvPr id="0" name=""/>
        <dsp:cNvSpPr/>
      </dsp:nvSpPr>
      <dsp:spPr>
        <a:xfrm>
          <a:off x="6823800" y="1096271"/>
          <a:ext cx="1098000" cy="109800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EA52AC-F8D5-4D9F-95FD-51360D886D79}">
      <dsp:nvSpPr>
        <dsp:cNvPr id="0" name=""/>
        <dsp:cNvSpPr/>
      </dsp:nvSpPr>
      <dsp:spPr>
        <a:xfrm>
          <a:off x="7057800" y="1330272"/>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1D7E1EF-F217-424C-A12E-32E42DF37A5F}">
      <dsp:nvSpPr>
        <dsp:cNvPr id="0" name=""/>
        <dsp:cNvSpPr/>
      </dsp:nvSpPr>
      <dsp:spPr>
        <a:xfrm>
          <a:off x="6472800" y="253627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kern="1200"/>
            <a:t>Concierge Services</a:t>
          </a:r>
        </a:p>
      </dsp:txBody>
      <dsp:txXfrm>
        <a:off x="6472800" y="2536272"/>
        <a:ext cx="1800000" cy="720000"/>
      </dsp:txXfrm>
    </dsp:sp>
    <dsp:sp modelId="{90D5BD46-555B-4D88-A0AD-337FF75F06C5}">
      <dsp:nvSpPr>
        <dsp:cNvPr id="0" name=""/>
        <dsp:cNvSpPr/>
      </dsp:nvSpPr>
      <dsp:spPr>
        <a:xfrm>
          <a:off x="8938800" y="1096271"/>
          <a:ext cx="1098000" cy="109800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B6CDC4-B6B3-4941-844F-A090D1E93C5B}">
      <dsp:nvSpPr>
        <dsp:cNvPr id="0" name=""/>
        <dsp:cNvSpPr/>
      </dsp:nvSpPr>
      <dsp:spPr>
        <a:xfrm>
          <a:off x="9172800" y="1330272"/>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564F21-04A7-49E1-BD15-684A96767442}">
      <dsp:nvSpPr>
        <dsp:cNvPr id="0" name=""/>
        <dsp:cNvSpPr/>
      </dsp:nvSpPr>
      <dsp:spPr>
        <a:xfrm>
          <a:off x="8587800" y="253627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kern="1200"/>
            <a:t>Transportation Services: </a:t>
          </a:r>
        </a:p>
      </dsp:txBody>
      <dsp:txXfrm>
        <a:off x="8587800" y="2536272"/>
        <a:ext cx="18000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88BFDC-21AF-4C28-BDD6-4C67E0C5C4F9}">
      <dsp:nvSpPr>
        <dsp:cNvPr id="0" name=""/>
        <dsp:cNvSpPr/>
      </dsp:nvSpPr>
      <dsp:spPr>
        <a:xfrm>
          <a:off x="0" y="5895"/>
          <a:ext cx="10515600" cy="13985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This presentation explored the various aspects of Moxy </a:t>
          </a:r>
          <a:r>
            <a:rPr lang="en-US" sz="2500" kern="1200" dirty="0" err="1"/>
            <a:t>Hotelss</a:t>
          </a:r>
          <a:r>
            <a:rPr lang="en-US" sz="2500" kern="1200" dirty="0"/>
            <a:t> and their approach to hospitality services.</a:t>
          </a:r>
        </a:p>
      </dsp:txBody>
      <dsp:txXfrm>
        <a:off x="68270" y="74165"/>
        <a:ext cx="10379060" cy="1261975"/>
      </dsp:txXfrm>
    </dsp:sp>
    <dsp:sp modelId="{5DE3DC70-1391-4C34-BA1E-5E47C3B0AA8D}">
      <dsp:nvSpPr>
        <dsp:cNvPr id="0" name=""/>
        <dsp:cNvSpPr/>
      </dsp:nvSpPr>
      <dsp:spPr>
        <a:xfrm>
          <a:off x="0" y="1476411"/>
          <a:ext cx="10515600" cy="13985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This presentation has discussed the importance of hospitality services in the hotel industry and how they play a critical role in meeting and exceeding guest expectations.</a:t>
          </a:r>
        </a:p>
      </dsp:txBody>
      <dsp:txXfrm>
        <a:off x="68270" y="1544681"/>
        <a:ext cx="10379060" cy="1261975"/>
      </dsp:txXfrm>
    </dsp:sp>
    <dsp:sp modelId="{A9C64985-D811-4711-BEB3-1E6C0ED62A9A}">
      <dsp:nvSpPr>
        <dsp:cNvPr id="0" name=""/>
        <dsp:cNvSpPr/>
      </dsp:nvSpPr>
      <dsp:spPr>
        <a:xfrm>
          <a:off x="0" y="2946926"/>
          <a:ext cx="10515600" cy="13985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Moxy </a:t>
          </a:r>
          <a:r>
            <a:rPr lang="en-US" sz="2500" kern="1200" dirty="0" err="1"/>
            <a:t>Hotelss</a:t>
          </a:r>
          <a:r>
            <a:rPr lang="en-US" sz="2500" kern="1200" dirty="0"/>
            <a:t> have been successful in achieving these goals and are a great example of a brand that is committed to providing exceptional hospitality services.</a:t>
          </a:r>
        </a:p>
      </dsp:txBody>
      <dsp:txXfrm>
        <a:off x="68270" y="3015196"/>
        <a:ext cx="10379060" cy="126197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0E41B3-5E32-4967-A5A3-6930173852E7}" type="datetimeFigureOut">
              <a:rPr lang="en-US" smtClean="0"/>
              <a:t>5/18/2023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545D24-1FFF-4818-93E6-9E3B2DE50FD8}" type="slidenum">
              <a:rPr lang="en-US" smtClean="0"/>
              <a:t>‹#›</a:t>
            </a:fld>
            <a:endParaRPr lang="en-US"/>
          </a:p>
        </p:txBody>
      </p:sp>
    </p:spTree>
    <p:extLst>
      <p:ext uri="{BB962C8B-B14F-4D97-AF65-F5344CB8AC3E}">
        <p14:creationId xmlns:p14="http://schemas.microsoft.com/office/powerpoint/2010/main" val="18112077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E545D24-1FFF-4818-93E6-9E3B2DE50FD8}" type="slidenum">
              <a:rPr lang="en-US" smtClean="0"/>
              <a:t>1</a:t>
            </a:fld>
            <a:endParaRPr lang="en-US"/>
          </a:p>
        </p:txBody>
      </p:sp>
    </p:spTree>
    <p:extLst>
      <p:ext uri="{BB962C8B-B14F-4D97-AF65-F5344CB8AC3E}">
        <p14:creationId xmlns:p14="http://schemas.microsoft.com/office/powerpoint/2010/main" val="40440361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 to all. The topic of today's presentation is Moxy Hotels and the different facets of its hospitality offerings. The Marriott International brand's Moxy Hotels was created to offer guests a distinctive and cutting-edge travel experience. The primary Moxy Hotels customers, the type and extent of their guest services, and the significance of hospitality services for the brand's success will all be covered during our presentation. We will also examine how hotels can surpass visitors' expectations, which is crucial for giving visitors a memorable experience and establishing a strong clientele. We hope that by the end of this presentation, you will have a better understanding of Moxy Hotels and the importance of exceptional hospitality services in the hotel industry.</a:t>
            </a:r>
          </a:p>
        </p:txBody>
      </p:sp>
      <p:sp>
        <p:nvSpPr>
          <p:cNvPr id="4" name="Slide Number Placeholder 3"/>
          <p:cNvSpPr>
            <a:spLocks noGrp="1"/>
          </p:cNvSpPr>
          <p:nvPr>
            <p:ph type="sldNum" sz="quarter" idx="5"/>
          </p:nvPr>
        </p:nvSpPr>
        <p:spPr/>
        <p:txBody>
          <a:bodyPr/>
          <a:lstStyle/>
          <a:p>
            <a:fld id="{3E545D24-1FFF-4818-93E6-9E3B2DE50FD8}" type="slidenum">
              <a:rPr lang="en-US" smtClean="0"/>
              <a:t>2</a:t>
            </a:fld>
            <a:endParaRPr lang="en-US"/>
          </a:p>
        </p:txBody>
      </p:sp>
    </p:spTree>
    <p:extLst>
      <p:ext uri="{BB962C8B-B14F-4D97-AF65-F5344CB8AC3E}">
        <p14:creationId xmlns:p14="http://schemas.microsoft.com/office/powerpoint/2010/main" val="22262460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Younger, tech-savvy, and price-conscious </a:t>
            </a:r>
            <a:r>
              <a:rPr lang="en-US" dirty="0" err="1"/>
              <a:t>travellers</a:t>
            </a:r>
            <a:r>
              <a:rPr lang="en-US" dirty="0"/>
              <a:t> looking for a contemporary and trendy hotel experience are typically the primary customers of the Moxy Hotels brand. They might be Gen </a:t>
            </a:r>
            <a:r>
              <a:rPr lang="en-US" dirty="0" err="1"/>
              <a:t>Zers</a:t>
            </a:r>
            <a:r>
              <a:rPr lang="en-US" dirty="0"/>
              <a:t> or millennials who value affordability and convenience without sacrificing aesthetics. These </a:t>
            </a:r>
            <a:r>
              <a:rPr lang="en-US" dirty="0" err="1"/>
              <a:t>travellers</a:t>
            </a:r>
            <a:r>
              <a:rPr lang="en-US" dirty="0"/>
              <a:t> frequently seek out gathering places where they can mingle with other visitors and take in a buzzing atmosphere (Jenny, 2018). Moxy Hotels caters to this group by offering a fun and lively atmosphere, cutting-edge amenities, and creative design features that suit their tastes and preferences.</a:t>
            </a:r>
          </a:p>
        </p:txBody>
      </p:sp>
      <p:sp>
        <p:nvSpPr>
          <p:cNvPr id="4" name="Slide Number Placeholder 3"/>
          <p:cNvSpPr>
            <a:spLocks noGrp="1"/>
          </p:cNvSpPr>
          <p:nvPr>
            <p:ph type="sldNum" sz="quarter" idx="5"/>
          </p:nvPr>
        </p:nvSpPr>
        <p:spPr/>
        <p:txBody>
          <a:bodyPr/>
          <a:lstStyle/>
          <a:p>
            <a:fld id="{3E545D24-1FFF-4818-93E6-9E3B2DE50FD8}" type="slidenum">
              <a:rPr lang="en-US" smtClean="0"/>
              <a:t>4</a:t>
            </a:fld>
            <a:endParaRPr lang="en-US"/>
          </a:p>
        </p:txBody>
      </p:sp>
    </p:spTree>
    <p:extLst>
      <p:ext uri="{BB962C8B-B14F-4D97-AF65-F5344CB8AC3E}">
        <p14:creationId xmlns:p14="http://schemas.microsoft.com/office/powerpoint/2010/main" val="34514962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374151"/>
                </a:solidFill>
                <a:effectLst/>
                <a:latin typeface="Söhne"/>
              </a:rPr>
              <a:t>The nature of the hotel’s services includes the following characteristics.</a:t>
            </a:r>
          </a:p>
          <a:p>
            <a:pPr marL="171450" indent="-171450">
              <a:buFont typeface="Arial" panose="020B0604020202020204" pitchFamily="34" charset="0"/>
              <a:buChar char="•"/>
            </a:pPr>
            <a:r>
              <a:rPr lang="en-US" dirty="0"/>
              <a:t>The front desk at Moxy Hotels is open 24/7 to help guests with check-in, check-out, and other needs.</a:t>
            </a:r>
          </a:p>
          <a:p>
            <a:pPr marL="171450" indent="-171450">
              <a:buFont typeface="Arial" panose="020B0604020202020204" pitchFamily="34" charset="0"/>
              <a:buChar char="•"/>
            </a:pPr>
            <a:r>
              <a:rPr lang="en-US" dirty="0"/>
              <a:t>The hotel offers compact but useful guest rooms with cutting-edge design components, clever storage options, and cos bedding.</a:t>
            </a:r>
          </a:p>
          <a:p>
            <a:pPr marL="171450" indent="-171450">
              <a:buFont typeface="Arial" panose="020B0604020202020204" pitchFamily="34" charset="0"/>
              <a:buChar char="•"/>
            </a:pPr>
            <a:r>
              <a:rPr lang="en-US" dirty="0"/>
              <a:t>Its amenities include welcoming social areas like the lobby, bar and lounge area where guests can unwind, mingle and take in a buzzing ambience.</a:t>
            </a:r>
          </a:p>
          <a:p>
            <a:pPr marL="171450" indent="-171450">
              <a:buFont typeface="Arial" panose="020B0604020202020204" pitchFamily="34" charset="0"/>
              <a:buChar char="•"/>
            </a:pPr>
            <a:r>
              <a:rPr lang="en-US" dirty="0"/>
              <a:t>The Moxy Hotels takes pride in its connections to the neighborhood, and its staff frequently has insider knowledge of the best sights and activities nearby.</a:t>
            </a:r>
          </a:p>
          <a:p>
            <a:pPr marL="171450" indent="-171450">
              <a:buFont typeface="Arial" panose="020B0604020202020204" pitchFamily="34" charset="0"/>
              <a:buChar char="•"/>
            </a:pPr>
            <a:r>
              <a:rPr lang="en-US" dirty="0"/>
              <a:t>For added convenience, the hotel provides self-service options like mobile check-in and check-out, grab-and-go meals, and vending machines.</a:t>
            </a:r>
          </a:p>
        </p:txBody>
      </p:sp>
      <p:sp>
        <p:nvSpPr>
          <p:cNvPr id="4" name="Slide Number Placeholder 3"/>
          <p:cNvSpPr>
            <a:spLocks noGrp="1"/>
          </p:cNvSpPr>
          <p:nvPr>
            <p:ph type="sldNum" sz="quarter" idx="5"/>
          </p:nvPr>
        </p:nvSpPr>
        <p:spPr/>
        <p:txBody>
          <a:bodyPr/>
          <a:lstStyle/>
          <a:p>
            <a:fld id="{3E545D24-1FFF-4818-93E6-9E3B2DE50FD8}" type="slidenum">
              <a:rPr lang="en-US" smtClean="0"/>
              <a:t>5</a:t>
            </a:fld>
            <a:endParaRPr lang="en-US"/>
          </a:p>
        </p:txBody>
      </p:sp>
    </p:spTree>
    <p:extLst>
      <p:ext uri="{BB962C8B-B14F-4D97-AF65-F5344CB8AC3E}">
        <p14:creationId xmlns:p14="http://schemas.microsoft.com/office/powerpoint/2010/main" val="86153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The scope of the services being provided by Moxy Hotels includes: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dirty="0"/>
              <a:t>The Moxy Hotels offers lodging services to visitors that include chic and useful guest rooms, cozy bedding, and clever storage options.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dirty="0"/>
              <a:t>In addition to an on-site bar and restaurant with a variety of food and drink options, the hotel provides guests with food and beverage services.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dirty="0"/>
              <a:t>For visitors who want to stay active while travelling, it frequently has a fitness center with cutting-edge equipment.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dirty="0"/>
              <a:t>The hotel frequently employs local experts and insider advice on the top sights and activities in the neighborhood.</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dirty="0"/>
              <a:t>To provide guests with convenient transport options to and from the hotel, Moxy Hotels frequently forms partnerships with regional transport companies.</a:t>
            </a:r>
          </a:p>
          <a:p>
            <a:endParaRPr lang="en-US" dirty="0"/>
          </a:p>
        </p:txBody>
      </p:sp>
      <p:sp>
        <p:nvSpPr>
          <p:cNvPr id="4" name="Slide Number Placeholder 3"/>
          <p:cNvSpPr>
            <a:spLocks noGrp="1"/>
          </p:cNvSpPr>
          <p:nvPr>
            <p:ph type="sldNum" sz="quarter" idx="5"/>
          </p:nvPr>
        </p:nvSpPr>
        <p:spPr/>
        <p:txBody>
          <a:bodyPr/>
          <a:lstStyle/>
          <a:p>
            <a:fld id="{3E545D24-1FFF-4818-93E6-9E3B2DE50FD8}" type="slidenum">
              <a:rPr lang="en-US" smtClean="0"/>
              <a:t>6</a:t>
            </a:fld>
            <a:endParaRPr lang="en-US"/>
          </a:p>
        </p:txBody>
      </p:sp>
    </p:spTree>
    <p:extLst>
      <p:ext uri="{BB962C8B-B14F-4D97-AF65-F5344CB8AC3E}">
        <p14:creationId xmlns:p14="http://schemas.microsoft.com/office/powerpoint/2010/main" val="41805862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374151"/>
                </a:solidFill>
                <a:effectLst/>
                <a:latin typeface="Söhne"/>
              </a:rPr>
              <a:t>The guest services and facilities provided by Moxy Hotels play a critical role in enhancing the overall guest experience and ensuring guest satisfaction. Here are some of the key roles they play:</a:t>
            </a:r>
          </a:p>
          <a:p>
            <a:pPr algn="l">
              <a:buFont typeface="+mj-lt"/>
              <a:buNone/>
            </a:pPr>
            <a:r>
              <a:rPr lang="en-US" b="0" i="0" dirty="0">
                <a:solidFill>
                  <a:srgbClr val="374151"/>
                </a:solidFill>
                <a:effectLst/>
                <a:latin typeface="Söhne"/>
              </a:rPr>
              <a:t>The amenities and services offered by the Moxy Hotels are intended to satisfy visitors' needs and enhance their enjoyment of their stay. Moxy Hotels works to meet all of the needs of visitors, from social areas, food and beverage options, fitness centers, and more, to chic and practical guest rooms.</a:t>
            </a:r>
          </a:p>
          <a:p>
            <a:pPr algn="l">
              <a:buFont typeface="+mj-lt"/>
              <a:buNone/>
            </a:pPr>
            <a:r>
              <a:rPr lang="en-US" b="0" i="0" dirty="0">
                <a:solidFill>
                  <a:srgbClr val="374151"/>
                </a:solidFill>
                <a:effectLst/>
                <a:latin typeface="Söhne"/>
              </a:rPr>
              <a:t>The amenities and services provided by Moxy Hotels are intended to improve the guest experience and make their stay memorable. The playful and vivacious atmosphere, cutting-edge design features, and regional know-how all work together to give visitors to the Moxy Hotels a distinctive and genuine experience (Sousa and Alves, 2019).</a:t>
            </a:r>
          </a:p>
          <a:p>
            <a:pPr algn="l">
              <a:buFont typeface="+mj-lt"/>
              <a:buNone/>
            </a:pPr>
            <a:r>
              <a:rPr lang="en-US" b="0" i="0" dirty="0">
                <a:solidFill>
                  <a:srgbClr val="374151"/>
                </a:solidFill>
                <a:effectLst/>
                <a:latin typeface="Söhne"/>
              </a:rPr>
              <a:t>The Moxy Hotels can boost customer loyalty and entice visitors to stay again by offering top-notch guest services and amenities. Positive word-of-mouth advertising and increased revenue for the hotel may result from this.</a:t>
            </a:r>
          </a:p>
          <a:p>
            <a:pPr algn="l">
              <a:buFont typeface="+mj-lt"/>
              <a:buNone/>
            </a:pPr>
            <a:r>
              <a:rPr lang="en-US" b="0" i="0" dirty="0">
                <a:solidFill>
                  <a:srgbClr val="374151"/>
                </a:solidFill>
                <a:effectLst/>
                <a:latin typeface="Söhne"/>
              </a:rPr>
              <a:t>In order to guarantee customer satisfaction, Moxy Hotels' guest services are crucial. Moxy Hotels can guarantee that guests leave the hotel pleased and recommend it to others by meeting and exceeding their expectations.</a:t>
            </a:r>
          </a:p>
          <a:p>
            <a:r>
              <a:rPr lang="en-US" dirty="0"/>
              <a:t>Younger, tech-savvy, and price-conscious travelers who value style and design help Moxy Hotels stand out from rival brands thanks to the distinctive guest services and amenities they offer. This can promote business growth and help Moxy Hotels stand out in a crowded hotel market (Davis, 2022).</a:t>
            </a:r>
          </a:p>
        </p:txBody>
      </p:sp>
      <p:sp>
        <p:nvSpPr>
          <p:cNvPr id="4" name="Slide Number Placeholder 3"/>
          <p:cNvSpPr>
            <a:spLocks noGrp="1"/>
          </p:cNvSpPr>
          <p:nvPr>
            <p:ph type="sldNum" sz="quarter" idx="5"/>
          </p:nvPr>
        </p:nvSpPr>
        <p:spPr/>
        <p:txBody>
          <a:bodyPr/>
          <a:lstStyle/>
          <a:p>
            <a:fld id="{3E545D24-1FFF-4818-93E6-9E3B2DE50FD8}" type="slidenum">
              <a:rPr lang="en-US" smtClean="0"/>
              <a:t>7</a:t>
            </a:fld>
            <a:endParaRPr lang="en-US"/>
          </a:p>
        </p:txBody>
      </p:sp>
    </p:spTree>
    <p:extLst>
      <p:ext uri="{BB962C8B-B14F-4D97-AF65-F5344CB8AC3E}">
        <p14:creationId xmlns:p14="http://schemas.microsoft.com/office/powerpoint/2010/main" val="22740179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Moxy Hotels' success depends heavily on its hospitality offerings, which are created to make visitors feel valued, at home, and welcome throughout their stay. The following are some of the main justifications why Moxy Hotels value its hospitality services:</a:t>
            </a:r>
          </a:p>
          <a:p>
            <a:pPr marL="171450" indent="-171450">
              <a:buFont typeface="Arial" panose="020B0604020202020204" pitchFamily="34" charset="0"/>
              <a:buChar char="•"/>
            </a:pPr>
            <a:r>
              <a:rPr lang="en-US" dirty="0"/>
              <a:t>Making a good first impression on visitors is greatly aided by the hospitality services offered by Moxy Hotels.</a:t>
            </a:r>
          </a:p>
          <a:p>
            <a:pPr marL="171450" indent="-171450">
              <a:buFont typeface="Arial" panose="020B0604020202020204" pitchFamily="34" charset="0"/>
              <a:buChar char="•"/>
            </a:pPr>
            <a:r>
              <a:rPr lang="en-US" dirty="0"/>
              <a:t>Moxy Hotels takes great pride in providing guests with individualized service, configuring their strategy to suit each visitor's particular needs and preferences.</a:t>
            </a:r>
          </a:p>
          <a:p>
            <a:pPr marL="171450" indent="-171450">
              <a:buFont typeface="Arial" panose="020B0604020202020204" pitchFamily="34" charset="0"/>
              <a:buChar char="•"/>
            </a:pPr>
            <a:r>
              <a:rPr lang="en-US" dirty="0"/>
              <a:t>The hospitality services offered by Moxy Hotels are created to improve the visitor experience and guarantee a memorable stay.</a:t>
            </a:r>
          </a:p>
          <a:p>
            <a:pPr marL="171450" indent="-171450">
              <a:buFont typeface="Arial" panose="020B0604020202020204" pitchFamily="34" charset="0"/>
              <a:buChar char="•"/>
            </a:pPr>
            <a:r>
              <a:rPr lang="en-US" dirty="0"/>
              <a:t>Moxy Hotels can create enduring relationships with customers by offering top-notch customer service, which will promote the hotel positively through word-of-mouth advertising and boost revenue (</a:t>
            </a:r>
            <a:r>
              <a:rPr lang="en-US" dirty="0" err="1"/>
              <a:t>Nysveen</a:t>
            </a:r>
            <a:r>
              <a:rPr lang="en-US" dirty="0"/>
              <a:t> and </a:t>
            </a:r>
            <a:r>
              <a:rPr lang="en-US" dirty="0" err="1"/>
              <a:t>Lexhagen</a:t>
            </a:r>
            <a:r>
              <a:rPr lang="en-US" dirty="0"/>
              <a:t>, 2001).</a:t>
            </a:r>
          </a:p>
          <a:p>
            <a:pPr marL="171450" indent="-171450">
              <a:buFont typeface="Arial" panose="020B0604020202020204" pitchFamily="34" charset="0"/>
              <a:buChar char="•"/>
            </a:pPr>
            <a:r>
              <a:rPr lang="en-US" dirty="0"/>
              <a:t>Moxy Hotels is able to attract and keep the best talent in the business by promoting a positive work environment that puts a high priority on guest satisfaction and employee well-being.</a:t>
            </a:r>
          </a:p>
        </p:txBody>
      </p:sp>
      <p:sp>
        <p:nvSpPr>
          <p:cNvPr id="4" name="Slide Number Placeholder 3"/>
          <p:cNvSpPr>
            <a:spLocks noGrp="1"/>
          </p:cNvSpPr>
          <p:nvPr>
            <p:ph type="sldNum" sz="quarter" idx="5"/>
          </p:nvPr>
        </p:nvSpPr>
        <p:spPr/>
        <p:txBody>
          <a:bodyPr/>
          <a:lstStyle/>
          <a:p>
            <a:fld id="{3E545D24-1FFF-4818-93E6-9E3B2DE50FD8}" type="slidenum">
              <a:rPr lang="en-US" smtClean="0"/>
              <a:t>8</a:t>
            </a:fld>
            <a:endParaRPr lang="en-US"/>
          </a:p>
        </p:txBody>
      </p:sp>
    </p:spTree>
    <p:extLst>
      <p:ext uri="{BB962C8B-B14F-4D97-AF65-F5344CB8AC3E}">
        <p14:creationId xmlns:p14="http://schemas.microsoft.com/office/powerpoint/2010/main" val="41219116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Font typeface="Arial" panose="020B0604020202020204" pitchFamily="34" charset="0"/>
              <a:buNone/>
            </a:pPr>
            <a:r>
              <a:rPr lang="en-US" b="0" i="0" dirty="0">
                <a:solidFill>
                  <a:srgbClr val="374151"/>
                </a:solidFill>
                <a:effectLst/>
                <a:latin typeface="Söhne"/>
              </a:rPr>
              <a:t>Here are some ways hotels including Moxy Hotels meet/exceed guest expectations:</a:t>
            </a:r>
          </a:p>
          <a:p>
            <a:pPr marL="0" indent="0" algn="l">
              <a:buFont typeface="Arial" panose="020B0604020202020204" pitchFamily="34" charset="0"/>
              <a:buNone/>
            </a:pPr>
            <a:r>
              <a:rPr lang="en-US" b="0" i="0" dirty="0">
                <a:solidFill>
                  <a:srgbClr val="374151"/>
                </a:solidFill>
                <a:effectLst/>
                <a:latin typeface="Söhne"/>
              </a:rPr>
              <a:t>Hotels should strive to create a welcoming atmosphere beginning in the lobby and continuing throughout the hotel.</a:t>
            </a:r>
          </a:p>
          <a:p>
            <a:pPr marL="0" indent="0" algn="l">
              <a:buFont typeface="Arial" panose="020B0604020202020204" pitchFamily="34" charset="0"/>
              <a:buNone/>
            </a:pPr>
            <a:r>
              <a:rPr lang="en-US" b="0" i="0" dirty="0">
                <a:solidFill>
                  <a:srgbClr val="374151"/>
                </a:solidFill>
                <a:effectLst/>
                <a:latin typeface="Söhne"/>
              </a:rPr>
              <a:t>Hotels should offer a selection of premium amenities that satisfy the requirements and standards of their visitors.</a:t>
            </a:r>
          </a:p>
          <a:p>
            <a:pPr marL="0" indent="0" algn="l">
              <a:buFont typeface="Arial" panose="020B0604020202020204" pitchFamily="34" charset="0"/>
              <a:buNone/>
            </a:pPr>
            <a:r>
              <a:rPr lang="en-US" b="0" i="0" dirty="0">
                <a:solidFill>
                  <a:srgbClr val="374151"/>
                </a:solidFill>
                <a:effectLst/>
                <a:latin typeface="Söhne"/>
              </a:rPr>
              <a:t>Meeting and exceeding guest expectations requires excellent customer service (Brown, Hassan and </a:t>
            </a:r>
            <a:r>
              <a:rPr lang="en-US" b="0" i="0" dirty="0" err="1">
                <a:solidFill>
                  <a:srgbClr val="374151"/>
                </a:solidFill>
                <a:effectLst/>
                <a:latin typeface="Söhne"/>
              </a:rPr>
              <a:t>Teare</a:t>
            </a:r>
            <a:r>
              <a:rPr lang="en-US" b="0" i="0" dirty="0">
                <a:solidFill>
                  <a:srgbClr val="374151"/>
                </a:solidFill>
                <a:effectLst/>
                <a:latin typeface="Söhne"/>
              </a:rPr>
              <a:t>, 2011).</a:t>
            </a:r>
          </a:p>
          <a:p>
            <a:pPr marL="0" indent="0" algn="l">
              <a:buFont typeface="Arial" panose="020B0604020202020204" pitchFamily="34" charset="0"/>
              <a:buNone/>
            </a:pPr>
            <a:r>
              <a:rPr lang="en-US" b="0" i="0" dirty="0">
                <a:solidFill>
                  <a:srgbClr val="374151"/>
                </a:solidFill>
                <a:effectLst/>
                <a:latin typeface="Söhne"/>
              </a:rPr>
              <a:t>The amenities and services that are advertised should be provided, and hotels should make sure they keep their promises to customers.</a:t>
            </a:r>
          </a:p>
          <a:p>
            <a:pPr marL="0" indent="0" algn="l">
              <a:buFont typeface="Arial" panose="020B0604020202020204" pitchFamily="34" charset="0"/>
              <a:buNone/>
            </a:pPr>
            <a:r>
              <a:rPr lang="en-US" b="0" i="0" dirty="0">
                <a:solidFill>
                  <a:srgbClr val="374151"/>
                </a:solidFill>
                <a:effectLst/>
                <a:latin typeface="Söhne"/>
              </a:rPr>
              <a:t>The secret to exceeding guests' expectations is personalization. In order to tailor their services to each individual guest's needs and preferences, hotels should attempt to comprehend these differences (</a:t>
            </a:r>
            <a:r>
              <a:rPr lang="en-US" b="0" i="0" dirty="0" err="1">
                <a:solidFill>
                  <a:srgbClr val="374151"/>
                </a:solidFill>
                <a:effectLst/>
                <a:latin typeface="Söhne"/>
              </a:rPr>
              <a:t>Lajiness</a:t>
            </a:r>
            <a:r>
              <a:rPr lang="en-US" b="0" i="0" dirty="0">
                <a:solidFill>
                  <a:srgbClr val="374151"/>
                </a:solidFill>
                <a:effectLst/>
                <a:latin typeface="Söhne"/>
              </a:rPr>
              <a:t> and </a:t>
            </a:r>
            <a:r>
              <a:rPr lang="en-US" b="0" i="0" dirty="0" err="1">
                <a:solidFill>
                  <a:srgbClr val="374151"/>
                </a:solidFill>
                <a:effectLst/>
                <a:latin typeface="Söhne"/>
              </a:rPr>
              <a:t>Crisenbery</a:t>
            </a:r>
            <a:r>
              <a:rPr lang="en-US" b="0" i="0" dirty="0">
                <a:solidFill>
                  <a:srgbClr val="374151"/>
                </a:solidFill>
                <a:effectLst/>
                <a:latin typeface="Söhne"/>
              </a:rPr>
              <a:t>, 2021).</a:t>
            </a:r>
          </a:p>
          <a:p>
            <a:pPr marL="0" indent="0" algn="l">
              <a:buFont typeface="Arial" panose="020B0604020202020204" pitchFamily="34" charset="0"/>
              <a:buNone/>
            </a:pPr>
            <a:r>
              <a:rPr lang="en-US" b="0" i="0" dirty="0">
                <a:solidFill>
                  <a:srgbClr val="374151"/>
                </a:solidFill>
                <a:effectLst/>
                <a:latin typeface="Söhne"/>
              </a:rPr>
              <a:t>Hotels should take customer feedback seriously and address any complaints or issues as soon as possible.</a:t>
            </a:r>
          </a:p>
        </p:txBody>
      </p:sp>
      <p:sp>
        <p:nvSpPr>
          <p:cNvPr id="4" name="Slide Number Placeholder 3"/>
          <p:cNvSpPr>
            <a:spLocks noGrp="1"/>
          </p:cNvSpPr>
          <p:nvPr>
            <p:ph type="sldNum" sz="quarter" idx="5"/>
          </p:nvPr>
        </p:nvSpPr>
        <p:spPr/>
        <p:txBody>
          <a:bodyPr/>
          <a:lstStyle/>
          <a:p>
            <a:fld id="{3E545D24-1FFF-4818-93E6-9E3B2DE50FD8}" type="slidenum">
              <a:rPr lang="en-US" smtClean="0"/>
              <a:t>9</a:t>
            </a:fld>
            <a:endParaRPr lang="en-US"/>
          </a:p>
        </p:txBody>
      </p:sp>
    </p:spTree>
    <p:extLst>
      <p:ext uri="{BB962C8B-B14F-4D97-AF65-F5344CB8AC3E}">
        <p14:creationId xmlns:p14="http://schemas.microsoft.com/office/powerpoint/2010/main" val="10731902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374151"/>
                </a:solidFill>
                <a:effectLst/>
                <a:latin typeface="Söhne"/>
              </a:rPr>
              <a:t>We have looked at a variety of Moxy Hotels' features and their method of providing hospitality services. We have seen that Moxy Hotels serve a wide range of customers looking for a distinctive, contemporary, and budget-friendly hotel experience. The brand's dedication to offering top-notch hospitality services has been a major contributor to their success and assisted in building a devoted customer base.</a:t>
            </a:r>
          </a:p>
          <a:p>
            <a:pPr algn="l"/>
            <a:r>
              <a:rPr lang="en-US" b="0" i="0" dirty="0">
                <a:solidFill>
                  <a:srgbClr val="374151"/>
                </a:solidFill>
                <a:effectLst/>
                <a:latin typeface="Söhne"/>
              </a:rPr>
              <a:t>We've also talked about how important hospitality services are to the hotel business and how they're essential to fulfilling and exceeding visitors' expectations. Hotels can foster long-lasting relationships with their visitors and foster business growth by offering a warm environment, first-rate amenities, individualized service, and exceptional customer service.</a:t>
            </a:r>
          </a:p>
          <a:p>
            <a:pPr algn="l"/>
            <a:r>
              <a:rPr lang="en-US" b="0" i="0" dirty="0">
                <a:solidFill>
                  <a:srgbClr val="374151"/>
                </a:solidFill>
                <a:effectLst/>
                <a:latin typeface="Söhne"/>
              </a:rPr>
              <a:t>As we've seen, Moxy Hotels has succeeded in achieving these objectives and is a fantastic example of a company that is dedicated to offering first-rate hospitality services. We hope that this presentation has given you useful knowledge about the hospitality industry and the significant part that it plays in hotels' success. We appreciate your time and interest and hope you found this presentation instructive and useful.</a:t>
            </a:r>
          </a:p>
        </p:txBody>
      </p:sp>
      <p:sp>
        <p:nvSpPr>
          <p:cNvPr id="4" name="Slide Number Placeholder 3"/>
          <p:cNvSpPr>
            <a:spLocks noGrp="1"/>
          </p:cNvSpPr>
          <p:nvPr>
            <p:ph type="sldNum" sz="quarter" idx="5"/>
          </p:nvPr>
        </p:nvSpPr>
        <p:spPr/>
        <p:txBody>
          <a:bodyPr/>
          <a:lstStyle/>
          <a:p>
            <a:fld id="{3E545D24-1FFF-4818-93E6-9E3B2DE50FD8}" type="slidenum">
              <a:rPr lang="en-US" smtClean="0"/>
              <a:t>10</a:t>
            </a:fld>
            <a:endParaRPr lang="en-US"/>
          </a:p>
        </p:txBody>
      </p:sp>
    </p:spTree>
    <p:extLst>
      <p:ext uri="{BB962C8B-B14F-4D97-AF65-F5344CB8AC3E}">
        <p14:creationId xmlns:p14="http://schemas.microsoft.com/office/powerpoint/2010/main" val="8482476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2D7AC-0914-8791-9C75-5E5F45A9404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D34BFCB-C510-0857-E8F8-7DAD254EF96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AFAC65AE-C4C0-B209-56B3-1EEAD1A6B8AF}"/>
              </a:ext>
            </a:extLst>
          </p:cNvPr>
          <p:cNvSpPr>
            <a:spLocks noGrp="1"/>
          </p:cNvSpPr>
          <p:nvPr>
            <p:ph type="dt" sz="half" idx="10"/>
          </p:nvPr>
        </p:nvSpPr>
        <p:spPr/>
        <p:txBody>
          <a:bodyPr/>
          <a:lstStyle/>
          <a:p>
            <a:fld id="{394EE9C9-0941-40BE-82DD-3B41E8BF107B}" type="datetimeFigureOut">
              <a:rPr lang="en-US" smtClean="0"/>
              <a:t>5/18/2023</a:t>
            </a:fld>
            <a:endParaRPr lang="en-US"/>
          </a:p>
        </p:txBody>
      </p:sp>
      <p:sp>
        <p:nvSpPr>
          <p:cNvPr id="5" name="Footer Placeholder 4">
            <a:extLst>
              <a:ext uri="{FF2B5EF4-FFF2-40B4-BE49-F238E27FC236}">
                <a16:creationId xmlns:a16="http://schemas.microsoft.com/office/drawing/2014/main" id="{2D8739AE-F58B-CCA3-94D3-2158716696C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FB5234C-B30D-0CDB-164C-C159C128BA2A}"/>
              </a:ext>
            </a:extLst>
          </p:cNvPr>
          <p:cNvSpPr>
            <a:spLocks noGrp="1"/>
          </p:cNvSpPr>
          <p:nvPr>
            <p:ph type="sldNum" sz="quarter" idx="12"/>
          </p:nvPr>
        </p:nvSpPr>
        <p:spPr/>
        <p:txBody>
          <a:bodyPr/>
          <a:lstStyle/>
          <a:p>
            <a:fld id="{C30AC2DE-DF44-4062-96B5-B5193684D798}" type="slidenum">
              <a:rPr lang="en-US" smtClean="0"/>
              <a:t>‹#›</a:t>
            </a:fld>
            <a:endParaRPr lang="en-US"/>
          </a:p>
        </p:txBody>
      </p:sp>
    </p:spTree>
    <p:extLst>
      <p:ext uri="{BB962C8B-B14F-4D97-AF65-F5344CB8AC3E}">
        <p14:creationId xmlns:p14="http://schemas.microsoft.com/office/powerpoint/2010/main" val="24076076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3F1BB-4C6F-2494-ED6D-44526B47002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841FD44-E10C-C60C-65C6-444E2408C4C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2C39E76-28BE-911B-DF15-8E1C840C8102}"/>
              </a:ext>
            </a:extLst>
          </p:cNvPr>
          <p:cNvSpPr>
            <a:spLocks noGrp="1"/>
          </p:cNvSpPr>
          <p:nvPr>
            <p:ph type="dt" sz="half" idx="10"/>
          </p:nvPr>
        </p:nvSpPr>
        <p:spPr/>
        <p:txBody>
          <a:bodyPr/>
          <a:lstStyle/>
          <a:p>
            <a:fld id="{394EE9C9-0941-40BE-82DD-3B41E8BF107B}" type="datetimeFigureOut">
              <a:rPr lang="en-US" smtClean="0"/>
              <a:t>5/18/2023</a:t>
            </a:fld>
            <a:endParaRPr lang="en-US"/>
          </a:p>
        </p:txBody>
      </p:sp>
      <p:sp>
        <p:nvSpPr>
          <p:cNvPr id="5" name="Footer Placeholder 4">
            <a:extLst>
              <a:ext uri="{FF2B5EF4-FFF2-40B4-BE49-F238E27FC236}">
                <a16:creationId xmlns:a16="http://schemas.microsoft.com/office/drawing/2014/main" id="{64B83C53-9E20-C687-BE24-BB76D282AD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374C955-A8C3-C65F-CB94-F875F7159D39}"/>
              </a:ext>
            </a:extLst>
          </p:cNvPr>
          <p:cNvSpPr>
            <a:spLocks noGrp="1"/>
          </p:cNvSpPr>
          <p:nvPr>
            <p:ph type="sldNum" sz="quarter" idx="12"/>
          </p:nvPr>
        </p:nvSpPr>
        <p:spPr/>
        <p:txBody>
          <a:bodyPr/>
          <a:lstStyle/>
          <a:p>
            <a:fld id="{C30AC2DE-DF44-4062-96B5-B5193684D798}" type="slidenum">
              <a:rPr lang="en-US" smtClean="0"/>
              <a:t>‹#›</a:t>
            </a:fld>
            <a:endParaRPr lang="en-US"/>
          </a:p>
        </p:txBody>
      </p:sp>
    </p:spTree>
    <p:extLst>
      <p:ext uri="{BB962C8B-B14F-4D97-AF65-F5344CB8AC3E}">
        <p14:creationId xmlns:p14="http://schemas.microsoft.com/office/powerpoint/2010/main" val="22856365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945F96-63DF-09A9-0E2A-6CB7FB7C5AA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CFC7EE1-7A4E-409E-C80A-02A71A045DE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B51BCFE-927E-DBE1-38BE-7981307A5FB8}"/>
              </a:ext>
            </a:extLst>
          </p:cNvPr>
          <p:cNvSpPr>
            <a:spLocks noGrp="1"/>
          </p:cNvSpPr>
          <p:nvPr>
            <p:ph type="dt" sz="half" idx="10"/>
          </p:nvPr>
        </p:nvSpPr>
        <p:spPr/>
        <p:txBody>
          <a:bodyPr/>
          <a:lstStyle/>
          <a:p>
            <a:fld id="{394EE9C9-0941-40BE-82DD-3B41E8BF107B}" type="datetimeFigureOut">
              <a:rPr lang="en-US" smtClean="0"/>
              <a:t>5/18/2023</a:t>
            </a:fld>
            <a:endParaRPr lang="en-US"/>
          </a:p>
        </p:txBody>
      </p:sp>
      <p:sp>
        <p:nvSpPr>
          <p:cNvPr id="5" name="Footer Placeholder 4">
            <a:extLst>
              <a:ext uri="{FF2B5EF4-FFF2-40B4-BE49-F238E27FC236}">
                <a16:creationId xmlns:a16="http://schemas.microsoft.com/office/drawing/2014/main" id="{7DA91BB2-E51C-BBF4-3FF6-FDF2CB33543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346642-9E76-8264-3835-E509316B81C3}"/>
              </a:ext>
            </a:extLst>
          </p:cNvPr>
          <p:cNvSpPr>
            <a:spLocks noGrp="1"/>
          </p:cNvSpPr>
          <p:nvPr>
            <p:ph type="sldNum" sz="quarter" idx="12"/>
          </p:nvPr>
        </p:nvSpPr>
        <p:spPr/>
        <p:txBody>
          <a:bodyPr/>
          <a:lstStyle/>
          <a:p>
            <a:fld id="{C30AC2DE-DF44-4062-96B5-B5193684D798}" type="slidenum">
              <a:rPr lang="en-US" smtClean="0"/>
              <a:t>‹#›</a:t>
            </a:fld>
            <a:endParaRPr lang="en-US"/>
          </a:p>
        </p:txBody>
      </p:sp>
    </p:spTree>
    <p:extLst>
      <p:ext uri="{BB962C8B-B14F-4D97-AF65-F5344CB8AC3E}">
        <p14:creationId xmlns:p14="http://schemas.microsoft.com/office/powerpoint/2010/main" val="4899038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11BB8-BD98-068B-BAB9-38EC921F21E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2C9C29D-BAEF-7E98-00FF-93F56D735BD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91660F0-0A1D-269D-C49C-EFE540A7BA1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092E5D-2CC0-D2CC-B337-08BA28BE4AA4}"/>
              </a:ext>
            </a:extLst>
          </p:cNvPr>
          <p:cNvSpPr>
            <a:spLocks noGrp="1"/>
          </p:cNvSpPr>
          <p:nvPr>
            <p:ph type="dt" sz="half" idx="10"/>
          </p:nvPr>
        </p:nvSpPr>
        <p:spPr/>
        <p:txBody>
          <a:bodyPr/>
          <a:lstStyle/>
          <a:p>
            <a:fld id="{394EE9C9-0941-40BE-82DD-3B41E8BF107B}" type="datetimeFigureOut">
              <a:rPr lang="en-US" smtClean="0"/>
              <a:t>5/18/2023</a:t>
            </a:fld>
            <a:endParaRPr lang="en-US"/>
          </a:p>
        </p:txBody>
      </p:sp>
      <p:sp>
        <p:nvSpPr>
          <p:cNvPr id="6" name="Footer Placeholder 5">
            <a:extLst>
              <a:ext uri="{FF2B5EF4-FFF2-40B4-BE49-F238E27FC236}">
                <a16:creationId xmlns:a16="http://schemas.microsoft.com/office/drawing/2014/main" id="{28610F32-9932-80D0-FB71-8D4BDCA9823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76FEA69-0431-EEB6-B048-E566431FFB16}"/>
              </a:ext>
            </a:extLst>
          </p:cNvPr>
          <p:cNvSpPr>
            <a:spLocks noGrp="1"/>
          </p:cNvSpPr>
          <p:nvPr>
            <p:ph type="sldNum" sz="quarter" idx="12"/>
          </p:nvPr>
        </p:nvSpPr>
        <p:spPr/>
        <p:txBody>
          <a:bodyPr/>
          <a:lstStyle/>
          <a:p>
            <a:fld id="{C30AC2DE-DF44-4062-96B5-B5193684D798}" type="slidenum">
              <a:rPr lang="en-US" smtClean="0"/>
              <a:t>‹#›</a:t>
            </a:fld>
            <a:endParaRPr lang="en-US"/>
          </a:p>
        </p:txBody>
      </p:sp>
    </p:spTree>
    <p:extLst>
      <p:ext uri="{BB962C8B-B14F-4D97-AF65-F5344CB8AC3E}">
        <p14:creationId xmlns:p14="http://schemas.microsoft.com/office/powerpoint/2010/main" val="4375634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BF294-B545-4F33-EA63-E9DD0D2890F0}"/>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0E9A1BA5-9CFB-9653-34BE-8D94D112746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11D2AE3-9665-FBD1-05F2-05AAFF350C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2709645-8EDE-B601-708E-DDD309D29DC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B04ED29-4E60-EEF5-172E-31993EAE419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0BA6341-D57D-66C2-062F-57A96FC0904F}"/>
              </a:ext>
            </a:extLst>
          </p:cNvPr>
          <p:cNvSpPr>
            <a:spLocks noGrp="1"/>
          </p:cNvSpPr>
          <p:nvPr>
            <p:ph type="dt" sz="half" idx="10"/>
          </p:nvPr>
        </p:nvSpPr>
        <p:spPr/>
        <p:txBody>
          <a:bodyPr/>
          <a:lstStyle/>
          <a:p>
            <a:fld id="{394EE9C9-0941-40BE-82DD-3B41E8BF107B}" type="datetimeFigureOut">
              <a:rPr lang="en-US" smtClean="0"/>
              <a:t>5/18/2023</a:t>
            </a:fld>
            <a:endParaRPr lang="en-US"/>
          </a:p>
        </p:txBody>
      </p:sp>
      <p:sp>
        <p:nvSpPr>
          <p:cNvPr id="8" name="Footer Placeholder 7">
            <a:extLst>
              <a:ext uri="{FF2B5EF4-FFF2-40B4-BE49-F238E27FC236}">
                <a16:creationId xmlns:a16="http://schemas.microsoft.com/office/drawing/2014/main" id="{1326A6A3-5860-27F9-9CBF-588ECE26845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515CC2D-A3EF-BCAB-444F-1A41AA71D1FD}"/>
              </a:ext>
            </a:extLst>
          </p:cNvPr>
          <p:cNvSpPr>
            <a:spLocks noGrp="1"/>
          </p:cNvSpPr>
          <p:nvPr>
            <p:ph type="sldNum" sz="quarter" idx="12"/>
          </p:nvPr>
        </p:nvSpPr>
        <p:spPr/>
        <p:txBody>
          <a:bodyPr/>
          <a:lstStyle/>
          <a:p>
            <a:fld id="{C30AC2DE-DF44-4062-96B5-B5193684D798}" type="slidenum">
              <a:rPr lang="en-US" smtClean="0"/>
              <a:t>‹#›</a:t>
            </a:fld>
            <a:endParaRPr lang="en-US"/>
          </a:p>
        </p:txBody>
      </p:sp>
    </p:spTree>
    <p:extLst>
      <p:ext uri="{BB962C8B-B14F-4D97-AF65-F5344CB8AC3E}">
        <p14:creationId xmlns:p14="http://schemas.microsoft.com/office/powerpoint/2010/main" val="23727172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A811D-DC3F-91AE-F249-D705B9376DAC}"/>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CD06201F-73D4-DD5D-B022-10DF30B85862}"/>
              </a:ext>
            </a:extLst>
          </p:cNvPr>
          <p:cNvSpPr>
            <a:spLocks noGrp="1"/>
          </p:cNvSpPr>
          <p:nvPr>
            <p:ph type="dt" sz="half" idx="10"/>
          </p:nvPr>
        </p:nvSpPr>
        <p:spPr/>
        <p:txBody>
          <a:bodyPr/>
          <a:lstStyle/>
          <a:p>
            <a:fld id="{394EE9C9-0941-40BE-82DD-3B41E8BF107B}" type="datetimeFigureOut">
              <a:rPr lang="en-US" smtClean="0"/>
              <a:t>5/18/2023</a:t>
            </a:fld>
            <a:endParaRPr lang="en-US"/>
          </a:p>
        </p:txBody>
      </p:sp>
      <p:sp>
        <p:nvSpPr>
          <p:cNvPr id="4" name="Footer Placeholder 3">
            <a:extLst>
              <a:ext uri="{FF2B5EF4-FFF2-40B4-BE49-F238E27FC236}">
                <a16:creationId xmlns:a16="http://schemas.microsoft.com/office/drawing/2014/main" id="{D338D801-8575-3213-527E-B00CBF7AB83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97799BA-6FEE-956C-FF1F-99D8B1298C06}"/>
              </a:ext>
            </a:extLst>
          </p:cNvPr>
          <p:cNvSpPr>
            <a:spLocks noGrp="1"/>
          </p:cNvSpPr>
          <p:nvPr>
            <p:ph type="sldNum" sz="quarter" idx="12"/>
          </p:nvPr>
        </p:nvSpPr>
        <p:spPr/>
        <p:txBody>
          <a:bodyPr/>
          <a:lstStyle/>
          <a:p>
            <a:fld id="{C30AC2DE-DF44-4062-96B5-B5193684D798}" type="slidenum">
              <a:rPr lang="en-US" smtClean="0"/>
              <a:t>‹#›</a:t>
            </a:fld>
            <a:endParaRPr lang="en-US"/>
          </a:p>
        </p:txBody>
      </p:sp>
    </p:spTree>
    <p:extLst>
      <p:ext uri="{BB962C8B-B14F-4D97-AF65-F5344CB8AC3E}">
        <p14:creationId xmlns:p14="http://schemas.microsoft.com/office/powerpoint/2010/main" val="9437041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68B8F2-E709-CCA6-9EFC-EB5DEB5F29E2}"/>
              </a:ext>
            </a:extLst>
          </p:cNvPr>
          <p:cNvSpPr>
            <a:spLocks noGrp="1"/>
          </p:cNvSpPr>
          <p:nvPr>
            <p:ph type="dt" sz="half" idx="10"/>
          </p:nvPr>
        </p:nvSpPr>
        <p:spPr/>
        <p:txBody>
          <a:bodyPr/>
          <a:lstStyle/>
          <a:p>
            <a:fld id="{394EE9C9-0941-40BE-82DD-3B41E8BF107B}" type="datetimeFigureOut">
              <a:rPr lang="en-US" smtClean="0"/>
              <a:t>5/18/2023</a:t>
            </a:fld>
            <a:endParaRPr lang="en-US"/>
          </a:p>
        </p:txBody>
      </p:sp>
      <p:sp>
        <p:nvSpPr>
          <p:cNvPr id="3" name="Footer Placeholder 2">
            <a:extLst>
              <a:ext uri="{FF2B5EF4-FFF2-40B4-BE49-F238E27FC236}">
                <a16:creationId xmlns:a16="http://schemas.microsoft.com/office/drawing/2014/main" id="{62FC8214-B729-85C5-918E-D05850F21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45AB5E8-5109-0A63-D82C-7FF3CD2BFC02}"/>
              </a:ext>
            </a:extLst>
          </p:cNvPr>
          <p:cNvSpPr>
            <a:spLocks noGrp="1"/>
          </p:cNvSpPr>
          <p:nvPr>
            <p:ph type="sldNum" sz="quarter" idx="12"/>
          </p:nvPr>
        </p:nvSpPr>
        <p:spPr/>
        <p:txBody>
          <a:bodyPr/>
          <a:lstStyle/>
          <a:p>
            <a:fld id="{C30AC2DE-DF44-4062-96B5-B5193684D798}" type="slidenum">
              <a:rPr lang="en-US" smtClean="0"/>
              <a:t>‹#›</a:t>
            </a:fld>
            <a:endParaRPr lang="en-US"/>
          </a:p>
        </p:txBody>
      </p:sp>
    </p:spTree>
    <p:extLst>
      <p:ext uri="{BB962C8B-B14F-4D97-AF65-F5344CB8AC3E}">
        <p14:creationId xmlns:p14="http://schemas.microsoft.com/office/powerpoint/2010/main" val="4017458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43588-7255-0575-0742-3191978E37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5229D03-8611-3DEB-3140-A11D4DE7C38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1C130B8-6354-0DE1-08F9-2B7C7812768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9906529-43E3-6C51-8C9C-A4D8E0A293E6}"/>
              </a:ext>
            </a:extLst>
          </p:cNvPr>
          <p:cNvSpPr>
            <a:spLocks noGrp="1"/>
          </p:cNvSpPr>
          <p:nvPr>
            <p:ph type="dt" sz="half" idx="10"/>
          </p:nvPr>
        </p:nvSpPr>
        <p:spPr/>
        <p:txBody>
          <a:bodyPr/>
          <a:lstStyle/>
          <a:p>
            <a:fld id="{394EE9C9-0941-40BE-82DD-3B41E8BF107B}" type="datetimeFigureOut">
              <a:rPr lang="en-US" smtClean="0"/>
              <a:t>5/18/2023</a:t>
            </a:fld>
            <a:endParaRPr lang="en-US"/>
          </a:p>
        </p:txBody>
      </p:sp>
      <p:sp>
        <p:nvSpPr>
          <p:cNvPr id="6" name="Footer Placeholder 5">
            <a:extLst>
              <a:ext uri="{FF2B5EF4-FFF2-40B4-BE49-F238E27FC236}">
                <a16:creationId xmlns:a16="http://schemas.microsoft.com/office/drawing/2014/main" id="{975404BA-114D-D64D-3D58-BDA9EA0F89E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92BF3D-AE1E-7353-2E37-3FF538BA2C92}"/>
              </a:ext>
            </a:extLst>
          </p:cNvPr>
          <p:cNvSpPr>
            <a:spLocks noGrp="1"/>
          </p:cNvSpPr>
          <p:nvPr>
            <p:ph type="sldNum" sz="quarter" idx="12"/>
          </p:nvPr>
        </p:nvSpPr>
        <p:spPr/>
        <p:txBody>
          <a:bodyPr/>
          <a:lstStyle/>
          <a:p>
            <a:fld id="{C30AC2DE-DF44-4062-96B5-B5193684D798}" type="slidenum">
              <a:rPr lang="en-US" smtClean="0"/>
              <a:t>‹#›</a:t>
            </a:fld>
            <a:endParaRPr lang="en-US"/>
          </a:p>
        </p:txBody>
      </p:sp>
    </p:spTree>
    <p:extLst>
      <p:ext uri="{BB962C8B-B14F-4D97-AF65-F5344CB8AC3E}">
        <p14:creationId xmlns:p14="http://schemas.microsoft.com/office/powerpoint/2010/main" val="7142115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12C882-A888-A4CA-3333-26F33725A31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9012DCF3-4091-4E03-75A8-F299338AFA7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A86C06D-F568-CE99-774F-D5F9D90CC69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0DA964-E9F9-31EA-1BEE-94D9F3C5D749}"/>
              </a:ext>
            </a:extLst>
          </p:cNvPr>
          <p:cNvSpPr>
            <a:spLocks noGrp="1"/>
          </p:cNvSpPr>
          <p:nvPr>
            <p:ph type="dt" sz="half" idx="10"/>
          </p:nvPr>
        </p:nvSpPr>
        <p:spPr/>
        <p:txBody>
          <a:bodyPr/>
          <a:lstStyle/>
          <a:p>
            <a:fld id="{394EE9C9-0941-40BE-82DD-3B41E8BF107B}" type="datetimeFigureOut">
              <a:rPr lang="en-US" smtClean="0"/>
              <a:t>5/18/2023</a:t>
            </a:fld>
            <a:endParaRPr lang="en-US"/>
          </a:p>
        </p:txBody>
      </p:sp>
      <p:sp>
        <p:nvSpPr>
          <p:cNvPr id="6" name="Footer Placeholder 5">
            <a:extLst>
              <a:ext uri="{FF2B5EF4-FFF2-40B4-BE49-F238E27FC236}">
                <a16:creationId xmlns:a16="http://schemas.microsoft.com/office/drawing/2014/main" id="{2EB10516-738B-CEE7-407B-97C2B1A4E39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410650E-8AF7-E225-2E21-03A74EC41E6E}"/>
              </a:ext>
            </a:extLst>
          </p:cNvPr>
          <p:cNvSpPr>
            <a:spLocks noGrp="1"/>
          </p:cNvSpPr>
          <p:nvPr>
            <p:ph type="sldNum" sz="quarter" idx="12"/>
          </p:nvPr>
        </p:nvSpPr>
        <p:spPr/>
        <p:txBody>
          <a:bodyPr/>
          <a:lstStyle/>
          <a:p>
            <a:fld id="{C30AC2DE-DF44-4062-96B5-B5193684D798}" type="slidenum">
              <a:rPr lang="en-US" smtClean="0"/>
              <a:t>‹#›</a:t>
            </a:fld>
            <a:endParaRPr lang="en-US"/>
          </a:p>
        </p:txBody>
      </p:sp>
    </p:spTree>
    <p:extLst>
      <p:ext uri="{BB962C8B-B14F-4D97-AF65-F5344CB8AC3E}">
        <p14:creationId xmlns:p14="http://schemas.microsoft.com/office/powerpoint/2010/main" val="8119678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48A45-67E9-EAD2-E7F0-A81C3D1D51A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323DF3C-4483-2E94-9C5C-539BDB994E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C87093-517B-BACB-1DCA-7C6303B9D841}"/>
              </a:ext>
            </a:extLst>
          </p:cNvPr>
          <p:cNvSpPr>
            <a:spLocks noGrp="1"/>
          </p:cNvSpPr>
          <p:nvPr>
            <p:ph type="dt" sz="half" idx="10"/>
          </p:nvPr>
        </p:nvSpPr>
        <p:spPr/>
        <p:txBody>
          <a:bodyPr/>
          <a:lstStyle/>
          <a:p>
            <a:fld id="{394EE9C9-0941-40BE-82DD-3B41E8BF107B}" type="datetimeFigureOut">
              <a:rPr lang="en-US" smtClean="0"/>
              <a:t>5/18/2023</a:t>
            </a:fld>
            <a:endParaRPr lang="en-US"/>
          </a:p>
        </p:txBody>
      </p:sp>
      <p:sp>
        <p:nvSpPr>
          <p:cNvPr id="5" name="Footer Placeholder 4">
            <a:extLst>
              <a:ext uri="{FF2B5EF4-FFF2-40B4-BE49-F238E27FC236}">
                <a16:creationId xmlns:a16="http://schemas.microsoft.com/office/drawing/2014/main" id="{9A943ADF-7870-6C84-21A2-C13FE87549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96B1847-31F9-7E30-A46F-1801078E9DA2}"/>
              </a:ext>
            </a:extLst>
          </p:cNvPr>
          <p:cNvSpPr>
            <a:spLocks noGrp="1"/>
          </p:cNvSpPr>
          <p:nvPr>
            <p:ph type="sldNum" sz="quarter" idx="12"/>
          </p:nvPr>
        </p:nvSpPr>
        <p:spPr/>
        <p:txBody>
          <a:bodyPr/>
          <a:lstStyle/>
          <a:p>
            <a:fld id="{C30AC2DE-DF44-4062-96B5-B5193684D798}" type="slidenum">
              <a:rPr lang="en-US" smtClean="0"/>
              <a:t>‹#›</a:t>
            </a:fld>
            <a:endParaRPr lang="en-US"/>
          </a:p>
        </p:txBody>
      </p:sp>
    </p:spTree>
    <p:extLst>
      <p:ext uri="{BB962C8B-B14F-4D97-AF65-F5344CB8AC3E}">
        <p14:creationId xmlns:p14="http://schemas.microsoft.com/office/powerpoint/2010/main" val="17348800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A51851-9F91-698E-8FD3-DA73DA0C9DB4}"/>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C4F99F7-9FAA-0DAD-79AF-B34D2302659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45F6A88-1E32-3AB1-D89E-F8130502F198}"/>
              </a:ext>
            </a:extLst>
          </p:cNvPr>
          <p:cNvSpPr>
            <a:spLocks noGrp="1"/>
          </p:cNvSpPr>
          <p:nvPr>
            <p:ph type="dt" sz="half" idx="10"/>
          </p:nvPr>
        </p:nvSpPr>
        <p:spPr/>
        <p:txBody>
          <a:bodyPr/>
          <a:lstStyle/>
          <a:p>
            <a:fld id="{394EE9C9-0941-40BE-82DD-3B41E8BF107B}" type="datetimeFigureOut">
              <a:rPr lang="en-US" smtClean="0"/>
              <a:t>5/18/2023</a:t>
            </a:fld>
            <a:endParaRPr lang="en-US"/>
          </a:p>
        </p:txBody>
      </p:sp>
      <p:sp>
        <p:nvSpPr>
          <p:cNvPr id="5" name="Footer Placeholder 4">
            <a:extLst>
              <a:ext uri="{FF2B5EF4-FFF2-40B4-BE49-F238E27FC236}">
                <a16:creationId xmlns:a16="http://schemas.microsoft.com/office/drawing/2014/main" id="{70B9BBD0-8454-64A6-3226-A36863F5242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B95D96-1FCB-49AE-387C-15778A5C9A44}"/>
              </a:ext>
            </a:extLst>
          </p:cNvPr>
          <p:cNvSpPr>
            <a:spLocks noGrp="1"/>
          </p:cNvSpPr>
          <p:nvPr>
            <p:ph type="sldNum" sz="quarter" idx="12"/>
          </p:nvPr>
        </p:nvSpPr>
        <p:spPr/>
        <p:txBody>
          <a:bodyPr/>
          <a:lstStyle/>
          <a:p>
            <a:fld id="{C30AC2DE-DF44-4062-96B5-B5193684D798}" type="slidenum">
              <a:rPr lang="en-US" smtClean="0"/>
              <a:t>‹#›</a:t>
            </a:fld>
            <a:endParaRPr lang="en-US"/>
          </a:p>
        </p:txBody>
      </p:sp>
    </p:spTree>
    <p:extLst>
      <p:ext uri="{BB962C8B-B14F-4D97-AF65-F5344CB8AC3E}">
        <p14:creationId xmlns:p14="http://schemas.microsoft.com/office/powerpoint/2010/main" val="33486224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51783D7-60D4-8A92-3CD4-255E52C0050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F4BB760-9460-F102-32EF-DD870F58F61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406FD11-B71D-1E68-2B0C-DE6FBBB895C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94EE9C9-0941-40BE-82DD-3B41E8BF107B}" type="datetimeFigureOut">
              <a:rPr lang="en-US" smtClean="0"/>
              <a:t>5/18/2023</a:t>
            </a:fld>
            <a:endParaRPr lang="en-US"/>
          </a:p>
        </p:txBody>
      </p:sp>
      <p:sp>
        <p:nvSpPr>
          <p:cNvPr id="5" name="Footer Placeholder 4">
            <a:extLst>
              <a:ext uri="{FF2B5EF4-FFF2-40B4-BE49-F238E27FC236}">
                <a16:creationId xmlns:a16="http://schemas.microsoft.com/office/drawing/2014/main" id="{B8AF681A-5536-52BD-16A5-A400D8E479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2CE24BE-F374-94A8-3127-0C0DC2FED3C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30AC2DE-DF44-4062-96B5-B5193684D798}" type="slidenum">
              <a:rPr lang="en-US" smtClean="0"/>
              <a:t>‹#›</a:t>
            </a:fld>
            <a:endParaRPr lang="en-US"/>
          </a:p>
        </p:txBody>
      </p:sp>
    </p:spTree>
    <p:extLst>
      <p:ext uri="{BB962C8B-B14F-4D97-AF65-F5344CB8AC3E}">
        <p14:creationId xmlns:p14="http://schemas.microsoft.com/office/powerpoint/2010/main" val="11907290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BD1E14D-EF31-2250-1506-62C31F1E2C5E}"/>
              </a:ext>
            </a:extLst>
          </p:cNvPr>
          <p:cNvPicPr>
            <a:picLocks noChangeAspect="1"/>
          </p:cNvPicPr>
          <p:nvPr/>
        </p:nvPicPr>
        <p:blipFill rotWithShape="1">
          <a:blip r:embed="rId3"/>
          <a:srcRect t="18080" r="-2" b="2251"/>
          <a:stretch/>
        </p:blipFill>
        <p:spPr>
          <a:xfrm>
            <a:off x="-142532" y="15498"/>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A1F8A7-6D31-11A4-9241-40404AC883AC}"/>
              </a:ext>
            </a:extLst>
          </p:cNvPr>
          <p:cNvSpPr>
            <a:spLocks noGrp="1"/>
          </p:cNvSpPr>
          <p:nvPr>
            <p:ph type="ctrTitle"/>
          </p:nvPr>
        </p:nvSpPr>
        <p:spPr>
          <a:xfrm>
            <a:off x="1097280" y="2257380"/>
            <a:ext cx="10069132" cy="1642948"/>
          </a:xfrm>
          <a:effectLst>
            <a:outerShdw blurRad="50800" dist="38100" dir="2700000" algn="tl" rotWithShape="0">
              <a:prstClr val="black">
                <a:alpha val="40000"/>
              </a:prstClr>
            </a:outerShdw>
          </a:effectLst>
        </p:spPr>
        <p:txBody>
          <a:bodyPr>
            <a:normAutofit/>
          </a:bodyPr>
          <a:lstStyle/>
          <a:p>
            <a:r>
              <a:rPr lang="en-US" sz="5200" dirty="0">
                <a:solidFill>
                  <a:srgbClr val="FFFFFF"/>
                </a:solidFill>
              </a:rPr>
              <a:t>Presentation on:</a:t>
            </a:r>
            <a:br>
              <a:rPr lang="en-US" sz="5200" dirty="0">
                <a:solidFill>
                  <a:srgbClr val="FFFFFF"/>
                </a:solidFill>
              </a:rPr>
            </a:br>
            <a:r>
              <a:rPr lang="en-US" sz="5200" dirty="0">
                <a:solidFill>
                  <a:srgbClr val="FFFFFF"/>
                </a:solidFill>
              </a:rPr>
              <a:t>Hospitality and Guest Services</a:t>
            </a:r>
          </a:p>
        </p:txBody>
      </p:sp>
      <p:sp>
        <p:nvSpPr>
          <p:cNvPr id="3" name="Subtitle 2">
            <a:extLst>
              <a:ext uri="{FF2B5EF4-FFF2-40B4-BE49-F238E27FC236}">
                <a16:creationId xmlns:a16="http://schemas.microsoft.com/office/drawing/2014/main" id="{89875E07-0730-82EC-0C24-E0F2798F024C}"/>
              </a:ext>
            </a:extLst>
          </p:cNvPr>
          <p:cNvSpPr>
            <a:spLocks noGrp="1"/>
          </p:cNvSpPr>
          <p:nvPr>
            <p:ph type="subTitle" idx="1"/>
          </p:nvPr>
        </p:nvSpPr>
        <p:spPr>
          <a:xfrm>
            <a:off x="1108012" y="3993684"/>
            <a:ext cx="10058400" cy="1624537"/>
          </a:xfrm>
          <a:effectLst>
            <a:outerShdw blurRad="50800" dist="38100" dir="2700000" algn="tl" rotWithShape="0">
              <a:prstClr val="black">
                <a:alpha val="40000"/>
              </a:prstClr>
            </a:outerShdw>
          </a:effectLst>
        </p:spPr>
        <p:txBody>
          <a:bodyPr>
            <a:normAutofit/>
          </a:bodyPr>
          <a:lstStyle/>
          <a:p>
            <a:r>
              <a:rPr lang="en-US" sz="3600" dirty="0">
                <a:solidFill>
                  <a:srgbClr val="FFFFFF"/>
                </a:solidFill>
              </a:rPr>
              <a:t>Student ID:  2208738</a:t>
            </a:r>
          </a:p>
          <a:p>
            <a:r>
              <a:rPr lang="en-US" sz="3600" dirty="0">
                <a:solidFill>
                  <a:srgbClr val="FFFFFF"/>
                </a:solidFill>
              </a:rPr>
              <a:t>Student name : Ana Pesclevei</a:t>
            </a:r>
          </a:p>
          <a:p>
            <a:endParaRPr lang="en-US" dirty="0">
              <a:solidFill>
                <a:srgbClr val="FFFFFF"/>
              </a:solidFill>
            </a:endParaRPr>
          </a:p>
        </p:txBody>
      </p:sp>
    </p:spTree>
    <p:extLst>
      <p:ext uri="{BB962C8B-B14F-4D97-AF65-F5344CB8AC3E}">
        <p14:creationId xmlns:p14="http://schemas.microsoft.com/office/powerpoint/2010/main" val="37886582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6FAEDBB-94FD-42EA-2765-E25D0ADCF719}"/>
              </a:ext>
            </a:extLst>
          </p:cNvPr>
          <p:cNvPicPr>
            <a:picLocks noChangeAspect="1"/>
          </p:cNvPicPr>
          <p:nvPr/>
        </p:nvPicPr>
        <p:blipFill rotWithShape="1">
          <a:blip r:embed="rId3">
            <a:duotone>
              <a:prstClr val="black"/>
              <a:schemeClr val="tx2">
                <a:tint val="45000"/>
                <a:satMod val="400000"/>
              </a:schemeClr>
            </a:duotone>
            <a:alphaModFix amt="25000"/>
          </a:blip>
          <a:srcRect t="6250"/>
          <a:stretch/>
        </p:blipFill>
        <p:spPr>
          <a:xfrm>
            <a:off x="20" y="10"/>
            <a:ext cx="12191980" cy="6857990"/>
          </a:xfrm>
          <a:prstGeom prst="rect">
            <a:avLst/>
          </a:prstGeom>
        </p:spPr>
      </p:pic>
      <p:sp>
        <p:nvSpPr>
          <p:cNvPr id="2" name="Title 1">
            <a:extLst>
              <a:ext uri="{FF2B5EF4-FFF2-40B4-BE49-F238E27FC236}">
                <a16:creationId xmlns:a16="http://schemas.microsoft.com/office/drawing/2014/main" id="{B255C35D-3D8A-B8F6-3DCA-A19689AB2004}"/>
              </a:ext>
            </a:extLst>
          </p:cNvPr>
          <p:cNvSpPr>
            <a:spLocks noGrp="1"/>
          </p:cNvSpPr>
          <p:nvPr>
            <p:ph type="title"/>
          </p:nvPr>
        </p:nvSpPr>
        <p:spPr>
          <a:xfrm>
            <a:off x="838200" y="365125"/>
            <a:ext cx="10515600" cy="1325563"/>
          </a:xfrm>
        </p:spPr>
        <p:txBody>
          <a:bodyPr>
            <a:normAutofit/>
          </a:bodyPr>
          <a:lstStyle/>
          <a:p>
            <a:r>
              <a:rPr lang="en-US"/>
              <a:t>Introduction</a:t>
            </a:r>
          </a:p>
        </p:txBody>
      </p:sp>
      <p:graphicFrame>
        <p:nvGraphicFramePr>
          <p:cNvPr id="5" name="Content Placeholder 2">
            <a:extLst>
              <a:ext uri="{FF2B5EF4-FFF2-40B4-BE49-F238E27FC236}">
                <a16:creationId xmlns:a16="http://schemas.microsoft.com/office/drawing/2014/main" id="{76BFA436-4729-A16D-8DAF-327445D21367}"/>
              </a:ext>
            </a:extLst>
          </p:cNvPr>
          <p:cNvGraphicFramePr>
            <a:graphicFrameLocks noGrp="1"/>
          </p:cNvGraphicFramePr>
          <p:nvPr>
            <p:ph idx="1"/>
            <p:extLst>
              <p:ext uri="{D42A27DB-BD31-4B8C-83A1-F6EECF244321}">
                <p14:modId xmlns:p14="http://schemas.microsoft.com/office/powerpoint/2010/main" val="428488230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657889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B6CF17-454D-EC71-7166-FE011A78616E}"/>
              </a:ext>
            </a:extLst>
          </p:cNvPr>
          <p:cNvSpPr>
            <a:spLocks noGrp="1"/>
          </p:cNvSpPr>
          <p:nvPr>
            <p:ph type="title"/>
          </p:nvPr>
        </p:nvSpPr>
        <p:spPr>
          <a:xfrm>
            <a:off x="505494" y="365125"/>
            <a:ext cx="5720671" cy="1807305"/>
          </a:xfrm>
        </p:spPr>
        <p:txBody>
          <a:bodyPr>
            <a:normAutofit/>
          </a:bodyPr>
          <a:lstStyle/>
          <a:p>
            <a:r>
              <a:rPr lang="en-US" dirty="0"/>
              <a:t>Introduction to Moxy Hotels</a:t>
            </a:r>
          </a:p>
        </p:txBody>
      </p:sp>
      <p:sp>
        <p:nvSpPr>
          <p:cNvPr id="3" name="Content Placeholder 2">
            <a:extLst>
              <a:ext uri="{FF2B5EF4-FFF2-40B4-BE49-F238E27FC236}">
                <a16:creationId xmlns:a16="http://schemas.microsoft.com/office/drawing/2014/main" id="{3B4854F9-46FB-869D-7C47-EBE5355FF835}"/>
              </a:ext>
            </a:extLst>
          </p:cNvPr>
          <p:cNvSpPr>
            <a:spLocks noGrp="1"/>
          </p:cNvSpPr>
          <p:nvPr>
            <p:ph idx="1"/>
          </p:nvPr>
        </p:nvSpPr>
        <p:spPr>
          <a:xfrm>
            <a:off x="505495" y="2333297"/>
            <a:ext cx="5720671" cy="3049469"/>
          </a:xfrm>
        </p:spPr>
        <p:txBody>
          <a:bodyPr vert="horz" lIns="91440" tIns="45720" rIns="91440" bIns="45720" rtlCol="0" anchor="t">
            <a:normAutofit/>
          </a:bodyPr>
          <a:lstStyle/>
          <a:p>
            <a:pPr marL="0" indent="0" algn="just">
              <a:buNone/>
            </a:pPr>
            <a:r>
              <a:rPr lang="en-US" sz="1800" dirty="0"/>
              <a:t>Marriott International owns the trendy and contemporary hotel brand Moxy Hotels. The brand was introduced in 2014 and caters to younger travelers looking for a chic and affordable hotel stay (Moxy Hotels, 2019). With a playful and vivacious aesthetic, Moxy Hotels have bold, modern furnishings, high-tech amenities, and communal areas that promote social interaction. The majority of hotels provide compact but useful rooms with clever storage options and </a:t>
            </a:r>
            <a:r>
              <a:rPr lang="en-US" sz="1800" dirty="0" err="1"/>
              <a:t>cosy</a:t>
            </a:r>
            <a:r>
              <a:rPr lang="en-US" sz="1800" dirty="0"/>
              <a:t> bedding. In order to give their guests an authentic and one-of-a-kind experience, Moxy Hotels are positioned in populated and well-known cities all over the world.</a:t>
            </a:r>
            <a:endParaRPr lang="en-US" sz="1800" dirty="0">
              <a:cs typeface="Calibri" panose="020F0502020204030204"/>
            </a:endParaRPr>
          </a:p>
        </p:txBody>
      </p:sp>
      <p:pic>
        <p:nvPicPr>
          <p:cNvPr id="5" name="Picture 4" descr="Couches in a living room">
            <a:extLst>
              <a:ext uri="{FF2B5EF4-FFF2-40B4-BE49-F238E27FC236}">
                <a16:creationId xmlns:a16="http://schemas.microsoft.com/office/drawing/2014/main" id="{C2C3B9D3-8EA3-5B3F-DED0-1CDB60E18193}"/>
              </a:ext>
            </a:extLst>
          </p:cNvPr>
          <p:cNvPicPr>
            <a:picLocks noChangeAspect="1"/>
          </p:cNvPicPr>
          <p:nvPr/>
        </p:nvPicPr>
        <p:blipFill rotWithShape="1">
          <a:blip r:embed="rId2"/>
          <a:srcRect l="12495" r="28816"/>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8902795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otel reception bell">
            <a:extLst>
              <a:ext uri="{FF2B5EF4-FFF2-40B4-BE49-F238E27FC236}">
                <a16:creationId xmlns:a16="http://schemas.microsoft.com/office/drawing/2014/main" id="{A6ED2F91-917E-0150-3E36-FB0F4EBAEA8F}"/>
              </a:ext>
            </a:extLst>
          </p:cNvPr>
          <p:cNvPicPr>
            <a:picLocks noChangeAspect="1"/>
          </p:cNvPicPr>
          <p:nvPr/>
        </p:nvPicPr>
        <p:blipFill rotWithShape="1">
          <a:blip r:embed="rId3">
            <a:alphaModFix amt="35000"/>
          </a:blip>
          <a:srcRect t="10858" r="-2" b="4744"/>
          <a:stretch/>
        </p:blipFill>
        <p:spPr>
          <a:xfrm>
            <a:off x="20" y="10"/>
            <a:ext cx="12191980" cy="6857990"/>
          </a:xfrm>
          <a:prstGeom prst="rect">
            <a:avLst/>
          </a:prstGeom>
        </p:spPr>
      </p:pic>
      <p:sp>
        <p:nvSpPr>
          <p:cNvPr id="2" name="Title 1">
            <a:extLst>
              <a:ext uri="{FF2B5EF4-FFF2-40B4-BE49-F238E27FC236}">
                <a16:creationId xmlns:a16="http://schemas.microsoft.com/office/drawing/2014/main" id="{28F34661-300A-6DEF-9086-E0F04253A7BA}"/>
              </a:ext>
            </a:extLst>
          </p:cNvPr>
          <p:cNvSpPr>
            <a:spLocks noGrp="1"/>
          </p:cNvSpPr>
          <p:nvPr>
            <p:ph type="title"/>
          </p:nvPr>
        </p:nvSpPr>
        <p:spPr>
          <a:xfrm>
            <a:off x="838200" y="365125"/>
            <a:ext cx="10515600" cy="1325563"/>
          </a:xfrm>
        </p:spPr>
        <p:txBody>
          <a:bodyPr>
            <a:normAutofit/>
          </a:bodyPr>
          <a:lstStyle/>
          <a:p>
            <a:r>
              <a:rPr lang="en-US" dirty="0">
                <a:solidFill>
                  <a:srgbClr val="FFFFFF"/>
                </a:solidFill>
              </a:rPr>
              <a:t>Core customers of Moxy Hotels</a:t>
            </a:r>
          </a:p>
        </p:txBody>
      </p:sp>
      <p:sp>
        <p:nvSpPr>
          <p:cNvPr id="3" name="Content Placeholder 2">
            <a:extLst>
              <a:ext uri="{FF2B5EF4-FFF2-40B4-BE49-F238E27FC236}">
                <a16:creationId xmlns:a16="http://schemas.microsoft.com/office/drawing/2014/main" id="{D4807DFD-9F74-6621-4585-7F44E6636341}"/>
              </a:ext>
            </a:extLst>
          </p:cNvPr>
          <p:cNvSpPr>
            <a:spLocks noGrp="1"/>
          </p:cNvSpPr>
          <p:nvPr>
            <p:ph idx="1"/>
          </p:nvPr>
        </p:nvSpPr>
        <p:spPr>
          <a:xfrm>
            <a:off x="838200" y="1825625"/>
            <a:ext cx="10515600" cy="4351338"/>
          </a:xfrm>
        </p:spPr>
        <p:txBody>
          <a:bodyPr>
            <a:normAutofit/>
          </a:bodyPr>
          <a:lstStyle/>
          <a:p>
            <a:r>
              <a:rPr lang="en-US">
                <a:solidFill>
                  <a:srgbClr val="FFFFFF"/>
                </a:solidFill>
              </a:rPr>
              <a:t>Tech-savvy customers</a:t>
            </a:r>
          </a:p>
          <a:p>
            <a:r>
              <a:rPr lang="en-US">
                <a:solidFill>
                  <a:srgbClr val="FFFFFF"/>
                </a:solidFill>
              </a:rPr>
              <a:t>Value-conscious customers</a:t>
            </a:r>
          </a:p>
          <a:p>
            <a:r>
              <a:rPr lang="en-US">
                <a:solidFill>
                  <a:srgbClr val="FFFFFF"/>
                </a:solidFill>
              </a:rPr>
              <a:t>Millennials</a:t>
            </a:r>
          </a:p>
          <a:p>
            <a:r>
              <a:rPr lang="en-US">
                <a:solidFill>
                  <a:srgbClr val="FFFFFF"/>
                </a:solidFill>
              </a:rPr>
              <a:t>Gen Z</a:t>
            </a:r>
          </a:p>
        </p:txBody>
      </p:sp>
    </p:spTree>
    <p:extLst>
      <p:ext uri="{BB962C8B-B14F-4D97-AF65-F5344CB8AC3E}">
        <p14:creationId xmlns:p14="http://schemas.microsoft.com/office/powerpoint/2010/main" val="1197583770"/>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22" name="Picture 4" descr="A person inside a glass house surrounded by plants">
            <a:extLst>
              <a:ext uri="{FF2B5EF4-FFF2-40B4-BE49-F238E27FC236}">
                <a16:creationId xmlns:a16="http://schemas.microsoft.com/office/drawing/2014/main" id="{FA1C8F8B-B50F-1143-7AF3-7FD788D44CEF}"/>
              </a:ext>
            </a:extLst>
          </p:cNvPr>
          <p:cNvPicPr>
            <a:picLocks noChangeAspect="1"/>
          </p:cNvPicPr>
          <p:nvPr/>
        </p:nvPicPr>
        <p:blipFill rotWithShape="1">
          <a:blip r:embed="rId3">
            <a:duotone>
              <a:prstClr val="black"/>
              <a:schemeClr val="tx2">
                <a:tint val="45000"/>
                <a:satMod val="400000"/>
              </a:schemeClr>
            </a:duotone>
            <a:alphaModFix amt="25000"/>
          </a:blip>
          <a:srcRect t="8360" r="-2" b="7304"/>
          <a:stretch/>
        </p:blipFill>
        <p:spPr>
          <a:xfrm>
            <a:off x="20" y="10"/>
            <a:ext cx="12191980" cy="6857990"/>
          </a:xfrm>
          <a:prstGeom prst="rect">
            <a:avLst/>
          </a:prstGeom>
        </p:spPr>
      </p:pic>
      <p:sp>
        <p:nvSpPr>
          <p:cNvPr id="2" name="Title 1">
            <a:extLst>
              <a:ext uri="{FF2B5EF4-FFF2-40B4-BE49-F238E27FC236}">
                <a16:creationId xmlns:a16="http://schemas.microsoft.com/office/drawing/2014/main" id="{AD241C0C-490F-42F6-6D1E-2F163BBCB238}"/>
              </a:ext>
            </a:extLst>
          </p:cNvPr>
          <p:cNvSpPr>
            <a:spLocks noGrp="1"/>
          </p:cNvSpPr>
          <p:nvPr>
            <p:ph type="title"/>
          </p:nvPr>
        </p:nvSpPr>
        <p:spPr>
          <a:xfrm>
            <a:off x="838200" y="365125"/>
            <a:ext cx="10515600" cy="1325563"/>
          </a:xfrm>
        </p:spPr>
        <p:txBody>
          <a:bodyPr>
            <a:normAutofit/>
          </a:bodyPr>
          <a:lstStyle/>
          <a:p>
            <a:r>
              <a:rPr lang="en-US" dirty="0"/>
              <a:t>The nature of the guest services provided by Moxy Hotels</a:t>
            </a:r>
          </a:p>
        </p:txBody>
      </p:sp>
      <p:sp>
        <p:nvSpPr>
          <p:cNvPr id="3" name="Content Placeholder 2">
            <a:extLst>
              <a:ext uri="{FF2B5EF4-FFF2-40B4-BE49-F238E27FC236}">
                <a16:creationId xmlns:a16="http://schemas.microsoft.com/office/drawing/2014/main" id="{1C6AF382-4872-343F-BFFC-0A39F241BA0C}"/>
              </a:ext>
            </a:extLst>
          </p:cNvPr>
          <p:cNvSpPr>
            <a:spLocks noGrp="1"/>
          </p:cNvSpPr>
          <p:nvPr>
            <p:ph idx="1"/>
          </p:nvPr>
        </p:nvSpPr>
        <p:spPr>
          <a:xfrm>
            <a:off x="838200" y="1825625"/>
            <a:ext cx="10515600" cy="4351338"/>
          </a:xfrm>
        </p:spPr>
        <p:txBody>
          <a:bodyPr>
            <a:normAutofit/>
          </a:bodyPr>
          <a:lstStyle/>
          <a:p>
            <a:r>
              <a:rPr lang="en-US" b="0" i="0">
                <a:effectLst/>
                <a:latin typeface="Söhne"/>
              </a:rPr>
              <a:t>24/7 Front Desk Service</a:t>
            </a:r>
          </a:p>
          <a:p>
            <a:r>
              <a:rPr lang="en-US" b="0" i="0">
                <a:effectLst/>
                <a:latin typeface="Söhne"/>
              </a:rPr>
              <a:t>Stylish Guest Rooms</a:t>
            </a:r>
          </a:p>
          <a:p>
            <a:r>
              <a:rPr lang="en-US" b="0" i="0">
                <a:effectLst/>
                <a:latin typeface="Söhne"/>
              </a:rPr>
              <a:t>Social Spaces</a:t>
            </a:r>
          </a:p>
          <a:p>
            <a:r>
              <a:rPr lang="en-US" b="0" i="0">
                <a:effectLst/>
                <a:latin typeface="Söhne"/>
              </a:rPr>
              <a:t>Local Expertise</a:t>
            </a:r>
          </a:p>
          <a:p>
            <a:r>
              <a:rPr lang="en-US" b="0" i="0">
                <a:effectLst/>
                <a:latin typeface="Söhne"/>
              </a:rPr>
              <a:t>Self-Service Features</a:t>
            </a:r>
            <a:endParaRPr lang="en-US" dirty="0"/>
          </a:p>
        </p:txBody>
      </p:sp>
    </p:spTree>
    <p:extLst>
      <p:ext uri="{BB962C8B-B14F-4D97-AF65-F5344CB8AC3E}">
        <p14:creationId xmlns:p14="http://schemas.microsoft.com/office/powerpoint/2010/main" val="2173441045"/>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BC50E0-B11E-C677-3092-486A61F92E89}"/>
              </a:ext>
            </a:extLst>
          </p:cNvPr>
          <p:cNvSpPr>
            <a:spLocks noGrp="1"/>
          </p:cNvSpPr>
          <p:nvPr>
            <p:ph type="title"/>
          </p:nvPr>
        </p:nvSpPr>
        <p:spPr>
          <a:xfrm>
            <a:off x="838200" y="557188"/>
            <a:ext cx="10515600" cy="1133499"/>
          </a:xfrm>
        </p:spPr>
        <p:txBody>
          <a:bodyPr>
            <a:normAutofit fontScale="90000"/>
          </a:bodyPr>
          <a:lstStyle/>
          <a:p>
            <a:pPr algn="ctr"/>
            <a:r>
              <a:rPr lang="en-US" sz="4800" dirty="0"/>
              <a:t>Scope of the guest services at Moxy Hotels</a:t>
            </a:r>
          </a:p>
        </p:txBody>
      </p:sp>
      <p:graphicFrame>
        <p:nvGraphicFramePr>
          <p:cNvPr id="5" name="Content Placeholder 2">
            <a:extLst>
              <a:ext uri="{FF2B5EF4-FFF2-40B4-BE49-F238E27FC236}">
                <a16:creationId xmlns:a16="http://schemas.microsoft.com/office/drawing/2014/main" id="{A29497F6-7164-11FB-9EF6-947B5F15C74C}"/>
              </a:ext>
            </a:extLst>
          </p:cNvPr>
          <p:cNvGraphicFramePr>
            <a:graphicFrameLocks noGrp="1"/>
          </p:cNvGraphicFramePr>
          <p:nvPr>
            <p:ph idx="1"/>
            <p:extLst>
              <p:ext uri="{D42A27DB-BD31-4B8C-83A1-F6EECF244321}">
                <p14:modId xmlns:p14="http://schemas.microsoft.com/office/powerpoint/2010/main" val="405719375"/>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553458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Colourful heart shaped papers on white background">
            <a:extLst>
              <a:ext uri="{FF2B5EF4-FFF2-40B4-BE49-F238E27FC236}">
                <a16:creationId xmlns:a16="http://schemas.microsoft.com/office/drawing/2014/main" id="{49A81FCB-3D84-A953-F1DF-5E80FC6799A3}"/>
              </a:ext>
            </a:extLst>
          </p:cNvPr>
          <p:cNvPicPr>
            <a:picLocks noChangeAspect="1"/>
          </p:cNvPicPr>
          <p:nvPr/>
        </p:nvPicPr>
        <p:blipFill rotWithShape="1">
          <a:blip r:embed="rId3">
            <a:duotone>
              <a:prstClr val="black"/>
              <a:schemeClr val="tx2">
                <a:tint val="45000"/>
                <a:satMod val="400000"/>
              </a:schemeClr>
            </a:duotone>
            <a:alphaModFix amt="25000"/>
          </a:blip>
          <a:srcRect t="5503" r="-2" b="10100"/>
          <a:stretch/>
        </p:blipFill>
        <p:spPr>
          <a:xfrm>
            <a:off x="20" y="10"/>
            <a:ext cx="12191980" cy="6857990"/>
          </a:xfrm>
          <a:prstGeom prst="rect">
            <a:avLst/>
          </a:prstGeom>
        </p:spPr>
      </p:pic>
      <p:sp>
        <p:nvSpPr>
          <p:cNvPr id="2" name="Title 1">
            <a:extLst>
              <a:ext uri="{FF2B5EF4-FFF2-40B4-BE49-F238E27FC236}">
                <a16:creationId xmlns:a16="http://schemas.microsoft.com/office/drawing/2014/main" id="{D89E044E-1FB5-2265-9E01-07E7591BE439}"/>
              </a:ext>
            </a:extLst>
          </p:cNvPr>
          <p:cNvSpPr>
            <a:spLocks noGrp="1"/>
          </p:cNvSpPr>
          <p:nvPr>
            <p:ph type="title"/>
          </p:nvPr>
        </p:nvSpPr>
        <p:spPr>
          <a:xfrm>
            <a:off x="838200" y="365125"/>
            <a:ext cx="10515600" cy="1325563"/>
          </a:xfrm>
        </p:spPr>
        <p:txBody>
          <a:bodyPr>
            <a:normAutofit/>
          </a:bodyPr>
          <a:lstStyle/>
          <a:p>
            <a:r>
              <a:rPr lang="en-US" dirty="0"/>
              <a:t>Role of guest services and facilities at Moxy Hotels</a:t>
            </a:r>
          </a:p>
        </p:txBody>
      </p:sp>
      <p:sp>
        <p:nvSpPr>
          <p:cNvPr id="3" name="Content Placeholder 2">
            <a:extLst>
              <a:ext uri="{FF2B5EF4-FFF2-40B4-BE49-F238E27FC236}">
                <a16:creationId xmlns:a16="http://schemas.microsoft.com/office/drawing/2014/main" id="{F5F93D4B-21DA-3F67-6A4C-9D6926A4ABC1}"/>
              </a:ext>
            </a:extLst>
          </p:cNvPr>
          <p:cNvSpPr>
            <a:spLocks noGrp="1"/>
          </p:cNvSpPr>
          <p:nvPr>
            <p:ph idx="1"/>
          </p:nvPr>
        </p:nvSpPr>
        <p:spPr>
          <a:xfrm>
            <a:off x="838200" y="1825625"/>
            <a:ext cx="10515600" cy="4351338"/>
          </a:xfrm>
        </p:spPr>
        <p:txBody>
          <a:bodyPr>
            <a:normAutofit/>
          </a:bodyPr>
          <a:lstStyle/>
          <a:p>
            <a:r>
              <a:rPr lang="en-US" b="0" i="0">
                <a:effectLst/>
                <a:latin typeface="Söhne"/>
              </a:rPr>
              <a:t>Meeting Guest Needs</a:t>
            </a:r>
          </a:p>
          <a:p>
            <a:r>
              <a:rPr lang="en-US" b="0" i="0">
                <a:effectLst/>
                <a:latin typeface="Söhne"/>
              </a:rPr>
              <a:t>Enhancing Guest Experience</a:t>
            </a:r>
          </a:p>
          <a:p>
            <a:r>
              <a:rPr lang="en-US" b="0" i="0">
                <a:effectLst/>
                <a:latin typeface="Söhne"/>
              </a:rPr>
              <a:t>Increasing Guest Loyalty</a:t>
            </a:r>
            <a:endParaRPr lang="en-US">
              <a:latin typeface="Söhne"/>
            </a:endParaRPr>
          </a:p>
          <a:p>
            <a:r>
              <a:rPr lang="en-US" b="0" i="0">
                <a:effectLst/>
                <a:latin typeface="Söhne"/>
              </a:rPr>
              <a:t>Ensuring Guest Satisfaction</a:t>
            </a:r>
            <a:endParaRPr lang="en-US">
              <a:latin typeface="Söhne"/>
            </a:endParaRPr>
          </a:p>
          <a:p>
            <a:r>
              <a:rPr lang="en-US" b="0" i="0">
                <a:effectLst/>
                <a:latin typeface="Söhne"/>
              </a:rPr>
              <a:t>Differentiating from Competitors</a:t>
            </a:r>
            <a:endParaRPr lang="en-US" dirty="0"/>
          </a:p>
        </p:txBody>
      </p:sp>
    </p:spTree>
    <p:extLst>
      <p:ext uri="{BB962C8B-B14F-4D97-AF65-F5344CB8AC3E}">
        <p14:creationId xmlns:p14="http://schemas.microsoft.com/office/powerpoint/2010/main" val="2062346364"/>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C33FF8-1C14-BA6C-189A-3BEE5FC96EFB}"/>
              </a:ext>
            </a:extLst>
          </p:cNvPr>
          <p:cNvSpPr>
            <a:spLocks noGrp="1"/>
          </p:cNvSpPr>
          <p:nvPr>
            <p:ph type="title"/>
          </p:nvPr>
        </p:nvSpPr>
        <p:spPr>
          <a:xfrm>
            <a:off x="836679" y="723898"/>
            <a:ext cx="6002110" cy="1495425"/>
          </a:xfrm>
        </p:spPr>
        <p:txBody>
          <a:bodyPr>
            <a:normAutofit/>
          </a:bodyPr>
          <a:lstStyle/>
          <a:p>
            <a:r>
              <a:rPr lang="en-US" sz="3700" dirty="0"/>
              <a:t>The importance of hospitality services at Moxy Hotels</a:t>
            </a:r>
          </a:p>
        </p:txBody>
      </p:sp>
      <p:sp>
        <p:nvSpPr>
          <p:cNvPr id="15" name="Content Placeholder 2">
            <a:extLst>
              <a:ext uri="{FF2B5EF4-FFF2-40B4-BE49-F238E27FC236}">
                <a16:creationId xmlns:a16="http://schemas.microsoft.com/office/drawing/2014/main" id="{BFED640E-F408-150D-7A26-FC61638B6975}"/>
              </a:ext>
            </a:extLst>
          </p:cNvPr>
          <p:cNvSpPr>
            <a:spLocks noGrp="1"/>
          </p:cNvSpPr>
          <p:nvPr>
            <p:ph idx="1"/>
          </p:nvPr>
        </p:nvSpPr>
        <p:spPr>
          <a:xfrm>
            <a:off x="836680" y="2405067"/>
            <a:ext cx="6002110" cy="3729034"/>
          </a:xfrm>
        </p:spPr>
        <p:txBody>
          <a:bodyPr>
            <a:normAutofit/>
          </a:bodyPr>
          <a:lstStyle/>
          <a:p>
            <a:r>
              <a:rPr lang="en-US" sz="2000" dirty="0"/>
              <a:t>Creating a Positive First Impression</a:t>
            </a:r>
          </a:p>
          <a:p>
            <a:r>
              <a:rPr lang="en-US" sz="2000" dirty="0"/>
              <a:t>Providing Personalized Service</a:t>
            </a:r>
          </a:p>
          <a:p>
            <a:r>
              <a:rPr lang="en-US" sz="2000" dirty="0"/>
              <a:t>Enhancing the Guest Experience</a:t>
            </a:r>
          </a:p>
          <a:p>
            <a:r>
              <a:rPr lang="en-US" sz="2000" dirty="0"/>
              <a:t>Building Relationships</a:t>
            </a:r>
          </a:p>
          <a:p>
            <a:r>
              <a:rPr lang="en-US" sz="2000" dirty="0"/>
              <a:t>Fostering a Positive Work Environment</a:t>
            </a:r>
          </a:p>
        </p:txBody>
      </p:sp>
      <p:pic>
        <p:nvPicPr>
          <p:cNvPr id="16" name="Picture 4" descr="Hotel reception bell">
            <a:extLst>
              <a:ext uri="{FF2B5EF4-FFF2-40B4-BE49-F238E27FC236}">
                <a16:creationId xmlns:a16="http://schemas.microsoft.com/office/drawing/2014/main" id="{9643B4FE-9444-11D0-C360-19BCA7AF2A38}"/>
              </a:ext>
            </a:extLst>
          </p:cNvPr>
          <p:cNvPicPr>
            <a:picLocks noChangeAspect="1"/>
          </p:cNvPicPr>
          <p:nvPr/>
        </p:nvPicPr>
        <p:blipFill rotWithShape="1">
          <a:blip r:embed="rId3"/>
          <a:srcRect l="24489" r="26988" b="-3"/>
          <a:stretch/>
        </p:blipFill>
        <p:spPr>
          <a:xfrm>
            <a:off x="7199440" y="10"/>
            <a:ext cx="4992560" cy="6857990"/>
          </a:xfrm>
          <a:prstGeom prst="rect">
            <a:avLst/>
          </a:prstGeom>
          <a:effectLst/>
        </p:spPr>
      </p:pic>
    </p:spTree>
    <p:extLst>
      <p:ext uri="{BB962C8B-B14F-4D97-AF65-F5344CB8AC3E}">
        <p14:creationId xmlns:p14="http://schemas.microsoft.com/office/powerpoint/2010/main" val="39260027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84A561B1-F5AD-FF07-90DB-C7393096B926}"/>
              </a:ext>
            </a:extLst>
          </p:cNvPr>
          <p:cNvSpPr>
            <a:spLocks noGrp="1"/>
          </p:cNvSpPr>
          <p:nvPr>
            <p:ph type="title"/>
          </p:nvPr>
        </p:nvSpPr>
        <p:spPr>
          <a:xfrm>
            <a:off x="1179576" y="442913"/>
            <a:ext cx="5146161" cy="1639888"/>
          </a:xfrm>
        </p:spPr>
        <p:txBody>
          <a:bodyPr anchor="b">
            <a:normAutofit/>
          </a:bodyPr>
          <a:lstStyle/>
          <a:p>
            <a:r>
              <a:rPr lang="en-US" sz="3600" dirty="0"/>
              <a:t>The ways hotels meet/exceed guest expectations </a:t>
            </a:r>
          </a:p>
        </p:txBody>
      </p:sp>
      <p:sp>
        <p:nvSpPr>
          <p:cNvPr id="3" name="Content Placeholder 2">
            <a:extLst>
              <a:ext uri="{FF2B5EF4-FFF2-40B4-BE49-F238E27FC236}">
                <a16:creationId xmlns:a16="http://schemas.microsoft.com/office/drawing/2014/main" id="{24F49EAA-57EB-CBFF-A102-6BCAB7C5A1C5}"/>
              </a:ext>
            </a:extLst>
          </p:cNvPr>
          <p:cNvSpPr>
            <a:spLocks noGrp="1"/>
          </p:cNvSpPr>
          <p:nvPr>
            <p:ph idx="1"/>
          </p:nvPr>
        </p:nvSpPr>
        <p:spPr>
          <a:xfrm>
            <a:off x="1179577" y="2312988"/>
            <a:ext cx="4916424" cy="3651250"/>
          </a:xfrm>
        </p:spPr>
        <p:txBody>
          <a:bodyPr>
            <a:normAutofit/>
          </a:bodyPr>
          <a:lstStyle/>
          <a:p>
            <a:r>
              <a:rPr lang="en-US" sz="2000" b="0" i="0" dirty="0">
                <a:effectLst/>
                <a:latin typeface="Söhne"/>
              </a:rPr>
              <a:t>Providing a Welcoming Environment</a:t>
            </a:r>
          </a:p>
          <a:p>
            <a:r>
              <a:rPr lang="en-US" sz="2000" b="0" i="0" dirty="0">
                <a:effectLst/>
                <a:latin typeface="Söhne"/>
              </a:rPr>
              <a:t>Offering High-Quality Amenities</a:t>
            </a:r>
            <a:endParaRPr lang="en-US" sz="2000" dirty="0">
              <a:latin typeface="Söhne"/>
            </a:endParaRPr>
          </a:p>
          <a:p>
            <a:r>
              <a:rPr lang="en-US" sz="2000" b="0" i="0" dirty="0">
                <a:effectLst/>
                <a:latin typeface="Söhne"/>
              </a:rPr>
              <a:t>Providing Exceptional Customer Service</a:t>
            </a:r>
            <a:endParaRPr lang="en-US" sz="2000" dirty="0">
              <a:latin typeface="Söhne"/>
            </a:endParaRPr>
          </a:p>
          <a:p>
            <a:r>
              <a:rPr lang="en-US" sz="2000" b="0" i="0" dirty="0">
                <a:effectLst/>
                <a:latin typeface="Söhne"/>
              </a:rPr>
              <a:t>Delivering on Promises</a:t>
            </a:r>
            <a:endParaRPr lang="en-US" sz="2000" dirty="0">
              <a:latin typeface="Söhne"/>
            </a:endParaRPr>
          </a:p>
          <a:p>
            <a:r>
              <a:rPr lang="en-US" sz="2000" b="0" i="0" dirty="0">
                <a:effectLst/>
                <a:latin typeface="Söhne"/>
              </a:rPr>
              <a:t>Personalizing the Guest Experience</a:t>
            </a:r>
          </a:p>
          <a:p>
            <a:r>
              <a:rPr lang="en-US" sz="2000" b="0" i="0" dirty="0">
                <a:effectLst/>
                <a:latin typeface="Söhne"/>
              </a:rPr>
              <a:t>Responding to Feedback</a:t>
            </a:r>
            <a:endParaRPr lang="en-US" sz="2000" dirty="0"/>
          </a:p>
        </p:txBody>
      </p:sp>
      <p:sp>
        <p:nvSpPr>
          <p:cNvPr id="11" name="Freeform: Shape 10">
            <a:extLst>
              <a:ext uri="{FF2B5EF4-FFF2-40B4-BE49-F238E27FC236}">
                <a16:creationId xmlns:a16="http://schemas.microsoft.com/office/drawing/2014/main" id="{7D0B7289-120F-44DC-9769-2E096993B1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53480"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158468AF-8ABA-4771-9770-C8C79C0E61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88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Interior of dark warehouse">
            <a:extLst>
              <a:ext uri="{FF2B5EF4-FFF2-40B4-BE49-F238E27FC236}">
                <a16:creationId xmlns:a16="http://schemas.microsoft.com/office/drawing/2014/main" id="{3CF0615A-BAE3-0519-E5AF-E14648204419}"/>
              </a:ext>
            </a:extLst>
          </p:cNvPr>
          <p:cNvPicPr>
            <a:picLocks noChangeAspect="1"/>
          </p:cNvPicPr>
          <p:nvPr/>
        </p:nvPicPr>
        <p:blipFill rotWithShape="1">
          <a:blip r:embed="rId3"/>
          <a:srcRect l="33602" r="23697" b="-2"/>
          <a:stretch/>
        </p:blipFill>
        <p:spPr>
          <a:xfrm>
            <a:off x="6986049" y="10"/>
            <a:ext cx="5205951" cy="6857990"/>
          </a:xfrm>
          <a:custGeom>
            <a:avLst/>
            <a:gdLst/>
            <a:ahLst/>
            <a:cxnLst/>
            <a:rect l="l" t="t" r="r" b="b"/>
            <a:pathLst>
              <a:path w="5205951" h="6858000">
                <a:moveTo>
                  <a:pt x="1623023" y="0"/>
                </a:moveTo>
                <a:lnTo>
                  <a:pt x="2716256" y="0"/>
                </a:lnTo>
                <a:lnTo>
                  <a:pt x="3496422" y="0"/>
                </a:lnTo>
                <a:lnTo>
                  <a:pt x="5205951" y="0"/>
                </a:lnTo>
                <a:lnTo>
                  <a:pt x="5205951"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
        <p:nvSpPr>
          <p:cNvPr id="15" name="Freeform: Shape 14">
            <a:extLst>
              <a:ext uri="{FF2B5EF4-FFF2-40B4-BE49-F238E27FC236}">
                <a16:creationId xmlns:a16="http://schemas.microsoft.com/office/drawing/2014/main" id="{430FFA19-9577-4BA8-B103-A75613F3F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2680522" cy="6858000"/>
          </a:xfrm>
          <a:custGeom>
            <a:avLst/>
            <a:gdLst>
              <a:gd name="connsiteX0" fmla="*/ 1057499 w 2680522"/>
              <a:gd name="connsiteY0" fmla="*/ 0 h 6858000"/>
              <a:gd name="connsiteX1" fmla="*/ 879731 w 2680522"/>
              <a:gd name="connsiteY1" fmla="*/ 0 h 6858000"/>
              <a:gd name="connsiteX2" fmla="*/ 901855 w 2680522"/>
              <a:gd name="connsiteY2" fmla="*/ 14997 h 6858000"/>
              <a:gd name="connsiteX3" fmla="*/ 2502754 w 2680522"/>
              <a:gd name="connsiteY3" fmla="*/ 3621656 h 6858000"/>
              <a:gd name="connsiteX4" fmla="*/ 628404 w 2680522"/>
              <a:gd name="connsiteY4" fmla="*/ 6374814 h 6858000"/>
              <a:gd name="connsiteX5" fmla="*/ 111756 w 2680522"/>
              <a:gd name="connsiteY5" fmla="*/ 6780599 h 6858000"/>
              <a:gd name="connsiteX6" fmla="*/ 0 w 2680522"/>
              <a:gd name="connsiteY6" fmla="*/ 6858000 h 6858000"/>
              <a:gd name="connsiteX7" fmla="*/ 177768 w 2680522"/>
              <a:gd name="connsiteY7" fmla="*/ 6858000 h 6858000"/>
              <a:gd name="connsiteX8" fmla="*/ 289524 w 2680522"/>
              <a:gd name="connsiteY8" fmla="*/ 6780599 h 6858000"/>
              <a:gd name="connsiteX9" fmla="*/ 806172 w 2680522"/>
              <a:gd name="connsiteY9" fmla="*/ 6374814 h 6858000"/>
              <a:gd name="connsiteX10" fmla="*/ 2680522 w 2680522"/>
              <a:gd name="connsiteY10" fmla="*/ 3621656 h 6858000"/>
              <a:gd name="connsiteX11" fmla="*/ 1079623 w 2680522"/>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80522" h="6858000">
                <a:moveTo>
                  <a:pt x="1057499" y="0"/>
                </a:moveTo>
                <a:lnTo>
                  <a:pt x="879731" y="0"/>
                </a:lnTo>
                <a:lnTo>
                  <a:pt x="901855" y="14997"/>
                </a:lnTo>
                <a:cubicBezTo>
                  <a:pt x="1929018" y="754641"/>
                  <a:pt x="2502754" y="2093192"/>
                  <a:pt x="2502754" y="3621656"/>
                </a:cubicBezTo>
                <a:cubicBezTo>
                  <a:pt x="2502754" y="4969131"/>
                  <a:pt x="1574029" y="5602839"/>
                  <a:pt x="628404" y="6374814"/>
                </a:cubicBezTo>
                <a:cubicBezTo>
                  <a:pt x="456201" y="6515397"/>
                  <a:pt x="285574" y="6653108"/>
                  <a:pt x="111756" y="6780599"/>
                </a:cubicBezTo>
                <a:lnTo>
                  <a:pt x="0" y="6858000"/>
                </a:lnTo>
                <a:lnTo>
                  <a:pt x="177768" y="6858000"/>
                </a:lnTo>
                <a:lnTo>
                  <a:pt x="289524" y="6780599"/>
                </a:lnTo>
                <a:cubicBezTo>
                  <a:pt x="463342" y="6653108"/>
                  <a:pt x="633969" y="6515397"/>
                  <a:pt x="806172" y="6374814"/>
                </a:cubicBezTo>
                <a:cubicBezTo>
                  <a:pt x="1751797" y="5602839"/>
                  <a:pt x="2680522" y="4969131"/>
                  <a:pt x="2680522" y="3621656"/>
                </a:cubicBezTo>
                <a:cubicBezTo>
                  <a:pt x="2680522" y="2093192"/>
                  <a:pt x="2106786" y="754641"/>
                  <a:pt x="1079623" y="14997"/>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462682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1D758-EA64-0BDD-68D6-D585B337ADA1}"/>
              </a:ext>
            </a:extLst>
          </p:cNvPr>
          <p:cNvSpPr>
            <a:spLocks noGrp="1"/>
          </p:cNvSpPr>
          <p:nvPr>
            <p:ph type="title"/>
          </p:nvPr>
        </p:nvSpPr>
        <p:spPr/>
        <p:txBody>
          <a:bodyPr/>
          <a:lstStyle/>
          <a:p>
            <a:r>
              <a:rPr lang="en-US" dirty="0"/>
              <a:t>Conclusion</a:t>
            </a:r>
          </a:p>
        </p:txBody>
      </p:sp>
      <p:graphicFrame>
        <p:nvGraphicFramePr>
          <p:cNvPr id="5" name="Content Placeholder 2">
            <a:extLst>
              <a:ext uri="{FF2B5EF4-FFF2-40B4-BE49-F238E27FC236}">
                <a16:creationId xmlns:a16="http://schemas.microsoft.com/office/drawing/2014/main" id="{FD71CF64-05C4-65C2-2006-77C1BD617D75}"/>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62451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251F1-E5FC-7C7E-3A89-F2D472C47AE0}"/>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954F8A70-3CB3-6DEC-A45F-CA10A1118597}"/>
              </a:ext>
            </a:extLst>
          </p:cNvPr>
          <p:cNvSpPr>
            <a:spLocks noGrp="1"/>
          </p:cNvSpPr>
          <p:nvPr>
            <p:ph idx="1"/>
          </p:nvPr>
        </p:nvSpPr>
        <p:spPr>
          <a:xfrm>
            <a:off x="838200" y="1498600"/>
            <a:ext cx="10515600" cy="5092700"/>
          </a:xfrm>
        </p:spPr>
        <p:txBody>
          <a:bodyPr>
            <a:normAutofit lnSpcReduction="10000"/>
          </a:bodyPr>
          <a:lstStyle/>
          <a:p>
            <a:pPr>
              <a:lnSpc>
                <a:spcPct val="150000"/>
              </a:lnSpc>
            </a:pPr>
            <a:r>
              <a:rPr lang="en-US" sz="1400" dirty="0">
                <a:effectLst/>
                <a:latin typeface="Times New Roman" panose="02020603050405020304" pitchFamily="18" charset="0"/>
              </a:rPr>
              <a:t>Brown, P., Hassan, S. and </a:t>
            </a:r>
            <a:r>
              <a:rPr lang="en-US" sz="1400" dirty="0" err="1">
                <a:effectLst/>
                <a:latin typeface="Times New Roman" panose="02020603050405020304" pitchFamily="18" charset="0"/>
              </a:rPr>
              <a:t>Teare</a:t>
            </a:r>
            <a:r>
              <a:rPr lang="en-US" sz="1400" dirty="0">
                <a:effectLst/>
                <a:latin typeface="Times New Roman" panose="02020603050405020304" pitchFamily="18" charset="0"/>
              </a:rPr>
              <a:t>, R. (2011). The Sandals philosophy: exceeding guest expectations – now and in the future. </a:t>
            </a:r>
            <a:r>
              <a:rPr lang="en-US" sz="1400" i="1" dirty="0">
                <a:effectLst/>
                <a:latin typeface="Times New Roman" panose="02020603050405020304" pitchFamily="18" charset="0"/>
              </a:rPr>
              <a:t>Worldwide Hospitality and Tourism Themes</a:t>
            </a:r>
            <a:r>
              <a:rPr lang="en-US" sz="1400" dirty="0">
                <a:effectLst/>
                <a:latin typeface="Times New Roman" panose="02020603050405020304" pitchFamily="18" charset="0"/>
              </a:rPr>
              <a:t>, 3(1), pp.8–13. </a:t>
            </a:r>
            <a:r>
              <a:rPr lang="en-US" sz="1400" dirty="0" err="1">
                <a:effectLst/>
                <a:latin typeface="Times New Roman" panose="02020603050405020304" pitchFamily="18" charset="0"/>
              </a:rPr>
              <a:t>doi:https</a:t>
            </a:r>
            <a:r>
              <a:rPr lang="en-US" sz="1400" dirty="0">
                <a:effectLst/>
                <a:latin typeface="Times New Roman" panose="02020603050405020304" pitchFamily="18" charset="0"/>
              </a:rPr>
              <a:t>://doi.org/10.1108/17554211111104907.</a:t>
            </a:r>
          </a:p>
          <a:p>
            <a:pPr>
              <a:lnSpc>
                <a:spcPct val="150000"/>
              </a:lnSpc>
            </a:pPr>
            <a:r>
              <a:rPr lang="en-US" sz="1400" dirty="0">
                <a:effectLst/>
                <a:latin typeface="Times New Roman" panose="02020603050405020304" pitchFamily="18" charset="0"/>
              </a:rPr>
              <a:t>Davis, W.D. (2022). Guest Editorial: AAENP Releases Position Statement. </a:t>
            </a:r>
            <a:r>
              <a:rPr lang="en-US" sz="1400" i="1" dirty="0">
                <a:effectLst/>
                <a:latin typeface="Times New Roman" panose="02020603050405020304" pitchFamily="18" charset="0"/>
              </a:rPr>
              <a:t>Advanced Emergency Nursing Journal</a:t>
            </a:r>
            <a:r>
              <a:rPr lang="en-US" sz="1400" dirty="0">
                <a:effectLst/>
                <a:latin typeface="Times New Roman" panose="02020603050405020304" pitchFamily="18" charset="0"/>
              </a:rPr>
              <a:t>, 44(3), pp.167–168. </a:t>
            </a:r>
            <a:r>
              <a:rPr lang="en-US" sz="1400" dirty="0" err="1">
                <a:effectLst/>
                <a:latin typeface="Times New Roman" panose="02020603050405020304" pitchFamily="18" charset="0"/>
              </a:rPr>
              <a:t>doi:https</a:t>
            </a:r>
            <a:r>
              <a:rPr lang="en-US" sz="1400" dirty="0">
                <a:effectLst/>
                <a:latin typeface="Times New Roman" panose="02020603050405020304" pitchFamily="18" charset="0"/>
              </a:rPr>
              <a:t>://doi.org/10.1097/tme.0000000000000423.</a:t>
            </a:r>
          </a:p>
          <a:p>
            <a:pPr>
              <a:lnSpc>
                <a:spcPct val="150000"/>
              </a:lnSpc>
            </a:pPr>
            <a:r>
              <a:rPr lang="en-US" sz="1400" dirty="0">
                <a:effectLst/>
                <a:latin typeface="Times New Roman" panose="02020603050405020304" pitchFamily="18" charset="0"/>
              </a:rPr>
              <a:t>Jenny (2018). </a:t>
            </a:r>
            <a:r>
              <a:rPr lang="en-US" sz="1400" i="1" dirty="0">
                <a:effectLst/>
                <a:latin typeface="Times New Roman" panose="02020603050405020304" pitchFamily="18" charset="0"/>
              </a:rPr>
              <a:t>Why Moxy hotels target guests who are ‘fun hunters’</a:t>
            </a:r>
            <a:r>
              <a:rPr lang="en-US" sz="1400" dirty="0">
                <a:effectLst/>
                <a:latin typeface="Times New Roman" panose="02020603050405020304" pitchFamily="18" charset="0"/>
              </a:rPr>
              <a:t>. [online] </a:t>
            </a:r>
            <a:r>
              <a:rPr lang="en-US" sz="1400" dirty="0" err="1">
                <a:effectLst/>
                <a:latin typeface="Times New Roman" panose="02020603050405020304" pitchFamily="18" charset="0"/>
              </a:rPr>
              <a:t>Globetrender</a:t>
            </a:r>
            <a:r>
              <a:rPr lang="en-US" sz="1400" dirty="0">
                <a:effectLst/>
                <a:latin typeface="Times New Roman" panose="02020603050405020304" pitchFamily="18" charset="0"/>
              </a:rPr>
              <a:t>. Available at: https://globetrender.com/2018/02/09/moxy-hotels-fun-hunters/#:~:text=Who%20actually%20books%20and%20stays [Accessed 6 May 2023].</a:t>
            </a:r>
          </a:p>
          <a:p>
            <a:pPr>
              <a:lnSpc>
                <a:spcPct val="150000"/>
              </a:lnSpc>
            </a:pPr>
            <a:r>
              <a:rPr lang="en-US" sz="1400" dirty="0" err="1">
                <a:effectLst/>
                <a:latin typeface="Times New Roman" panose="02020603050405020304" pitchFamily="18" charset="0"/>
              </a:rPr>
              <a:t>Lajiness</a:t>
            </a:r>
            <a:r>
              <a:rPr lang="en-US" sz="1400" dirty="0">
                <a:effectLst/>
                <a:latin typeface="Times New Roman" panose="02020603050405020304" pitchFamily="18" charset="0"/>
              </a:rPr>
              <a:t>, M.J. and </a:t>
            </a:r>
            <a:r>
              <a:rPr lang="en-US" sz="1400" dirty="0" err="1">
                <a:effectLst/>
                <a:latin typeface="Times New Roman" panose="02020603050405020304" pitchFamily="18" charset="0"/>
              </a:rPr>
              <a:t>Crisenbery</a:t>
            </a:r>
            <a:r>
              <a:rPr lang="en-US" sz="1400" dirty="0">
                <a:effectLst/>
                <a:latin typeface="Times New Roman" panose="02020603050405020304" pitchFamily="18" charset="0"/>
              </a:rPr>
              <a:t>, M.M. (2021). Guest Editorial: Managing Expectations - Both Ours and Those of Our Patients. </a:t>
            </a:r>
            <a:r>
              <a:rPr lang="en-US" sz="1400" i="1" dirty="0">
                <a:effectLst/>
                <a:latin typeface="Times New Roman" panose="02020603050405020304" pitchFamily="18" charset="0"/>
              </a:rPr>
              <a:t>Urologic Nursing</a:t>
            </a:r>
            <a:r>
              <a:rPr lang="en-US" sz="1400" dirty="0">
                <a:effectLst/>
                <a:latin typeface="Times New Roman" panose="02020603050405020304" pitchFamily="18" charset="0"/>
              </a:rPr>
              <a:t>, 41(6), p.299. </a:t>
            </a:r>
            <a:r>
              <a:rPr lang="en-US" sz="1400" dirty="0" err="1">
                <a:effectLst/>
                <a:latin typeface="Times New Roman" panose="02020603050405020304" pitchFamily="18" charset="0"/>
              </a:rPr>
              <a:t>doi:https</a:t>
            </a:r>
            <a:r>
              <a:rPr lang="en-US" sz="1400" dirty="0">
                <a:effectLst/>
                <a:latin typeface="Times New Roman" panose="02020603050405020304" pitchFamily="18" charset="0"/>
              </a:rPr>
              <a:t>://doi.org/10.7257/1053-816x.2021.41.6.299.</a:t>
            </a:r>
          </a:p>
          <a:p>
            <a:pPr>
              <a:lnSpc>
                <a:spcPct val="150000"/>
              </a:lnSpc>
            </a:pPr>
            <a:r>
              <a:rPr lang="en-US" sz="1400" dirty="0">
                <a:effectLst/>
                <a:latin typeface="Times New Roman" panose="02020603050405020304" pitchFamily="18" charset="0"/>
              </a:rPr>
              <a:t>Moxy Hotels. (2019). </a:t>
            </a:r>
            <a:r>
              <a:rPr lang="en-US" sz="1400" i="1" dirty="0">
                <a:effectLst/>
                <a:latin typeface="Times New Roman" panose="02020603050405020304" pitchFamily="18" charset="0"/>
              </a:rPr>
              <a:t>Moxy Hotels | Stylish Budget Hotels</a:t>
            </a:r>
            <a:r>
              <a:rPr lang="en-US" sz="1400" dirty="0">
                <a:effectLst/>
                <a:latin typeface="Times New Roman" panose="02020603050405020304" pitchFamily="18" charset="0"/>
              </a:rPr>
              <a:t>. [online] Available at: https://moxy-hotels.marriott.com/.</a:t>
            </a:r>
          </a:p>
          <a:p>
            <a:pPr>
              <a:lnSpc>
                <a:spcPct val="150000"/>
              </a:lnSpc>
            </a:pPr>
            <a:r>
              <a:rPr lang="en-US" sz="1400" dirty="0" err="1">
                <a:effectLst/>
                <a:latin typeface="Times New Roman" panose="02020603050405020304" pitchFamily="18" charset="0"/>
              </a:rPr>
              <a:t>Nysveen</a:t>
            </a:r>
            <a:r>
              <a:rPr lang="en-US" sz="1400" dirty="0">
                <a:effectLst/>
                <a:latin typeface="Times New Roman" panose="02020603050405020304" pitchFamily="18" charset="0"/>
              </a:rPr>
              <a:t>, H. and </a:t>
            </a:r>
            <a:r>
              <a:rPr lang="en-US" sz="1400" dirty="0" err="1">
                <a:effectLst/>
                <a:latin typeface="Times New Roman" panose="02020603050405020304" pitchFamily="18" charset="0"/>
              </a:rPr>
              <a:t>Lexhagen</a:t>
            </a:r>
            <a:r>
              <a:rPr lang="en-US" sz="1400" dirty="0">
                <a:effectLst/>
                <a:latin typeface="Times New Roman" panose="02020603050405020304" pitchFamily="18" charset="0"/>
              </a:rPr>
              <a:t>, M. (2001). Swedish and Norwegian Tourism Websites: The Importance of Reservation Services and Value-added Services. </a:t>
            </a:r>
            <a:r>
              <a:rPr lang="en-US" sz="1400" i="1" dirty="0">
                <a:effectLst/>
                <a:latin typeface="Times New Roman" panose="02020603050405020304" pitchFamily="18" charset="0"/>
              </a:rPr>
              <a:t>Scandinavian Journal of Hospitality and Tourism</a:t>
            </a:r>
            <a:r>
              <a:rPr lang="en-US" sz="1400" dirty="0">
                <a:effectLst/>
                <a:latin typeface="Times New Roman" panose="02020603050405020304" pitchFamily="18" charset="0"/>
              </a:rPr>
              <a:t>, 1(1), pp.38–53. </a:t>
            </a:r>
            <a:r>
              <a:rPr lang="en-US" sz="1400" dirty="0" err="1">
                <a:effectLst/>
                <a:latin typeface="Times New Roman" panose="02020603050405020304" pitchFamily="18" charset="0"/>
              </a:rPr>
              <a:t>doi:https</a:t>
            </a:r>
            <a:r>
              <a:rPr lang="en-US" sz="1400" dirty="0">
                <a:effectLst/>
                <a:latin typeface="Times New Roman" panose="02020603050405020304" pitchFamily="18" charset="0"/>
              </a:rPr>
              <a:t>://doi.org/10.1080/15022250127791.</a:t>
            </a:r>
          </a:p>
          <a:p>
            <a:pPr>
              <a:lnSpc>
                <a:spcPct val="150000"/>
              </a:lnSpc>
            </a:pPr>
            <a:r>
              <a:rPr lang="en-US" sz="1400" dirty="0">
                <a:effectLst/>
                <a:latin typeface="Times New Roman" panose="02020603050405020304" pitchFamily="18" charset="0"/>
              </a:rPr>
              <a:t>Sousa, B.M. and Alves, G.M. (2019). The role of relationship marketing in </a:t>
            </a:r>
            <a:r>
              <a:rPr lang="en-US" sz="1400" dirty="0" err="1">
                <a:effectLst/>
                <a:latin typeface="Times New Roman" panose="02020603050405020304" pitchFamily="18" charset="0"/>
              </a:rPr>
              <a:t>behavioural</a:t>
            </a:r>
            <a:r>
              <a:rPr lang="en-US" sz="1400" dirty="0">
                <a:effectLst/>
                <a:latin typeface="Times New Roman" panose="02020603050405020304" pitchFamily="18" charset="0"/>
              </a:rPr>
              <a:t> intentions of medical tourism services and guest experiences. </a:t>
            </a:r>
            <a:r>
              <a:rPr lang="en-US" sz="1400" i="1" dirty="0">
                <a:effectLst/>
                <a:latin typeface="Times New Roman" panose="02020603050405020304" pitchFamily="18" charset="0"/>
              </a:rPr>
              <a:t>Journal of Hospitality and Tourism Insights</a:t>
            </a:r>
            <a:r>
              <a:rPr lang="en-US" sz="1400" dirty="0">
                <a:effectLst/>
                <a:latin typeface="Times New Roman" panose="02020603050405020304" pitchFamily="18" charset="0"/>
              </a:rPr>
              <a:t>, 2(3), pp.224–240. </a:t>
            </a:r>
            <a:r>
              <a:rPr lang="en-US" sz="1400" dirty="0" err="1">
                <a:effectLst/>
                <a:latin typeface="Times New Roman" panose="02020603050405020304" pitchFamily="18" charset="0"/>
              </a:rPr>
              <a:t>doi:https</a:t>
            </a:r>
            <a:r>
              <a:rPr lang="en-US" sz="1400" dirty="0">
                <a:effectLst/>
                <a:latin typeface="Times New Roman" panose="02020603050405020304" pitchFamily="18" charset="0"/>
              </a:rPr>
              <a:t>://doi.org/10.1108/jhti-05-2018-0032.</a:t>
            </a:r>
          </a:p>
        </p:txBody>
      </p:sp>
    </p:spTree>
    <p:extLst>
      <p:ext uri="{BB962C8B-B14F-4D97-AF65-F5344CB8AC3E}">
        <p14:creationId xmlns:p14="http://schemas.microsoft.com/office/powerpoint/2010/main" val="8412806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79</TotalTime>
  <Words>1995</Words>
  <Application>Microsoft Office PowerPoint</Application>
  <PresentationFormat>Widescreen</PresentationFormat>
  <Paragraphs>103</Paragraphs>
  <Slides>11</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Meiryo</vt:lpstr>
      <vt:lpstr>Arial</vt:lpstr>
      <vt:lpstr>Calibri</vt:lpstr>
      <vt:lpstr>Calibri Light</vt:lpstr>
      <vt:lpstr>Söhne</vt:lpstr>
      <vt:lpstr>Times New Roman</vt:lpstr>
      <vt:lpstr>Office Theme</vt:lpstr>
      <vt:lpstr>Presentation on: Hospitality and Guest Services</vt:lpstr>
      <vt:lpstr>Introduction</vt:lpstr>
      <vt:lpstr>Introduction to Moxy Hotels</vt:lpstr>
      <vt:lpstr>Core customers of Moxy Hotels</vt:lpstr>
      <vt:lpstr>The nature of the guest services provided by Moxy Hotels</vt:lpstr>
      <vt:lpstr>Scope of the guest services at Moxy Hotels</vt:lpstr>
      <vt:lpstr>Role of guest services and facilities at Moxy Hotels</vt:lpstr>
      <vt:lpstr>The importance of hospitality services at Moxy Hotels</vt:lpstr>
      <vt:lpstr>The ways hotels meet/exceed guest expectations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Active User</dc:creator>
  <cp:lastModifiedBy>Ana Pesclevei (2208738)</cp:lastModifiedBy>
  <cp:revision>39</cp:revision>
  <dcterms:created xsi:type="dcterms:W3CDTF">2023-05-06T17:17:23Z</dcterms:created>
  <dcterms:modified xsi:type="dcterms:W3CDTF">2023-05-18T13:41:21Z</dcterms:modified>
</cp:coreProperties>
</file>