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316" r:id="rId6"/>
    <p:sldId id="317" r:id="rId7"/>
    <p:sldId id="318" r:id="rId8"/>
    <p:sldId id="319" r:id="rId9"/>
    <p:sldId id="299" r:id="rId10"/>
    <p:sldId id="300" r:id="rId11"/>
    <p:sldId id="301" r:id="rId12"/>
    <p:sldId id="302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5" r:id="rId23"/>
    <p:sldId id="313" r:id="rId24"/>
    <p:sldId id="314" r:id="rId25"/>
    <p:sldId id="320" r:id="rId26"/>
    <p:sldId id="268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801" autoAdjust="0"/>
  </p:normalViewPr>
  <p:slideViewPr>
    <p:cSldViewPr>
      <p:cViewPr varScale="1">
        <p:scale>
          <a:sx n="83" d="100"/>
          <a:sy n="83" d="100"/>
        </p:scale>
        <p:origin x="2424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http://getbootstrap.com/</a:t>
            </a:r>
          </a:p>
          <a:p>
            <a:r>
              <a:rPr lang="en-GB" dirty="0"/>
              <a:t>http://www.w3schools.com/bootstrap/default.asp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162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</a:t>
            </a:r>
            <a:r>
              <a:rPr lang="en-GB" baseline="0" dirty="0" err="1"/>
              <a:t>xs</a:t>
            </a:r>
            <a:r>
              <a:rPr lang="en-GB" baseline="0" dirty="0"/>
              <a:t>-n, </a:t>
            </a:r>
            <a:r>
              <a:rPr lang="en-GB" baseline="0" dirty="0" err="1"/>
              <a:t>sm</a:t>
            </a:r>
            <a:r>
              <a:rPr lang="en-GB" baseline="0" dirty="0"/>
              <a:t>-n, md-n and </a:t>
            </a:r>
            <a:r>
              <a:rPr lang="en-GB" baseline="0" dirty="0" err="1"/>
              <a:t>lg</a:t>
            </a:r>
            <a:r>
              <a:rPr lang="en-GB" baseline="0" dirty="0"/>
              <a:t>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grid is based on the very popular Bootstrap CSS framework.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525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8282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/>
              <a:t>Note: We have not implemented the offsetting classes, but you should be able to.</a:t>
            </a:r>
            <a:r>
              <a:rPr lang="en-GB" sz="1200" baseline="0" dirty="0" smtClean="0"/>
              <a:t> It is very similar to implementing the -push and -pull classes. The only difference is the CSS property to set is the </a:t>
            </a:r>
            <a:r>
              <a:rPr lang="en-GB" sz="1200" b="1" baseline="0" dirty="0" smtClean="0"/>
              <a:t>left margin </a:t>
            </a:r>
            <a:r>
              <a:rPr lang="en-GB" sz="1200" baseline="0" dirty="0" smtClean="0"/>
              <a:t>and you don’t need to set positioning.</a:t>
            </a:r>
            <a:endParaRPr lang="en-GB" sz="12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011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</a:t>
            </a:r>
            <a:r>
              <a:rPr lang="en-GB" dirty="0" smtClean="0"/>
              <a:t>tutorials.jenkov.com/svg/svg-viewport-view-box.html</a:t>
            </a:r>
          </a:p>
          <a:p>
            <a:r>
              <a:rPr lang="en-GB" dirty="0" smtClean="0"/>
              <a:t>https://css-tricks.com/scale-svg/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6176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https://css-tricks.com/data-uris/</a:t>
            </a:r>
          </a:p>
          <a:p>
            <a:r>
              <a:rPr lang="en-GB" dirty="0"/>
              <a:t>https://developer.mozilla.org/en-US/docs/Web/HTTP/data_URIs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232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bootstrap/default.as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embedresponsivel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type-scale.com/" TargetMode="External"/><Relationship Id="rId2" Type="http://schemas.openxmlformats.org/officeDocument/2006/relationships/hyperlink" Target="http://www.modularscal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ebtypography.net/2.1.2" TargetMode="External"/><Relationship Id="rId5" Type="http://schemas.openxmlformats.org/officeDocument/2006/relationships/hyperlink" Target="https://github.com/zellwk/typi" TargetMode="External"/><Relationship Id="rId4" Type="http://schemas.openxmlformats.org/officeDocument/2006/relationships/hyperlink" Target="http://www.w3schools.com/cssref/css_units.asp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ss-tricks.com/almanac/properties/l/line-height/" TargetMode="External"/><Relationship Id="rId2" Type="http://schemas.openxmlformats.org/officeDocument/2006/relationships/hyperlink" Target="http://www.creativebloq.com/rwd/expert-responsive-typography-tips-101517572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alistapart.com/article/more-meaningful-typography" TargetMode="External"/><Relationship Id="rId3" Type="http://schemas.openxmlformats.org/officeDocument/2006/relationships/hyperlink" Target="https://www.typetester.org/" TargetMode="External"/><Relationship Id="rId7" Type="http://schemas.openxmlformats.org/officeDocument/2006/relationships/hyperlink" Target="https://webdesign.tutsplus.com/tutorials/the-lazy-persons-guide-to-responsive-typography--cms-22822" TargetMode="External"/><Relationship Id="rId2" Type="http://schemas.openxmlformats.org/officeDocument/2006/relationships/hyperlink" Target="https://github.com/typekit/webfontload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a.net/know-how/responsive-typography-the-basics" TargetMode="External"/><Relationship Id="rId5" Type="http://schemas.openxmlformats.org/officeDocument/2006/relationships/hyperlink" Target="https://zellwk.com/blog/responsive-typography/" TargetMode="External"/><Relationship Id="rId4" Type="http://schemas.openxmlformats.org/officeDocument/2006/relationships/hyperlink" Target="http://www.creativebloq.com/rwd/expert-responsive-typography-tips-101517572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webhp?sourceid=chrome-instant&amp;ion=1&amp;espv=2&amp;ie=UTF-8#q=svg%20converter" TargetMode="External"/><Relationship Id="rId2" Type="http://schemas.openxmlformats.org/officeDocument/2006/relationships/hyperlink" Target="http://www.w3schools.com/svg/default.as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ditor.method.ac/" TargetMode="External"/><Relationship Id="rId7" Type="http://schemas.openxmlformats.org/officeDocument/2006/relationships/hyperlink" Target="https://convertio.co/png-svg/" TargetMode="External"/><Relationship Id="rId2" Type="http://schemas.openxmlformats.org/officeDocument/2006/relationships/hyperlink" Target="http://www.drawsvg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.online-convert.com/convert-to-svg" TargetMode="External"/><Relationship Id="rId5" Type="http://schemas.openxmlformats.org/officeDocument/2006/relationships/hyperlink" Target="https://icomoon.io/" TargetMode="External"/><Relationship Id="rId4" Type="http://schemas.openxmlformats.org/officeDocument/2006/relationships/hyperlink" Target="http://www.flaticon.com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dataurl.net/#about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ev.mobify.com/blog/data-uris-are-slow-on-mobile/" TargetMode="External"/><Relationship Id="rId4" Type="http://schemas.openxmlformats.org/officeDocument/2006/relationships/hyperlink" Target="https://benfrain.com/is-it-worth-using-data-uris-for-image-assets/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github.com/Modernizr/Modernizr/wiki/HTML5-Cross-Browser-Polyfills" TargetMode="External"/><Relationship Id="rId2" Type="http://schemas.openxmlformats.org/officeDocument/2006/relationships/hyperlink" Target="http://canius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tml5please.com/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705600" cy="1828800"/>
          </a:xfrm>
        </p:spPr>
        <p:txBody>
          <a:bodyPr>
            <a:normAutofit/>
          </a:bodyPr>
          <a:lstStyle/>
          <a:p>
            <a:r>
              <a:rPr lang="en-GB" dirty="0"/>
              <a:t>Responsive Web Design II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3: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24-Oct-2016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Using the Responsive Grid</a:t>
            </a:r>
          </a:p>
          <a:p>
            <a:r>
              <a:rPr lang="en-GB" dirty="0"/>
              <a:t>Responsive Typography</a:t>
            </a:r>
          </a:p>
          <a:p>
            <a:r>
              <a:rPr lang="en-GB" dirty="0"/>
              <a:t>More on Responsive Images</a:t>
            </a:r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Responsive CSS Grid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Has four media query classes:</a:t>
            </a:r>
          </a:p>
          <a:p>
            <a:pPr marL="640080" lvl="2" indent="0">
              <a:buNone/>
            </a:pPr>
            <a:r>
              <a:rPr lang="en-GB" dirty="0" err="1"/>
              <a:t>xs</a:t>
            </a:r>
            <a:r>
              <a:rPr lang="en-GB" dirty="0"/>
              <a:t> (for phones)			</a:t>
            </a:r>
            <a:r>
              <a:rPr lang="en-GB" dirty="0" err="1"/>
              <a:t>sm</a:t>
            </a:r>
            <a:r>
              <a:rPr lang="en-GB" dirty="0"/>
              <a:t> (for tablets)</a:t>
            </a:r>
          </a:p>
          <a:p>
            <a:pPr marL="640080" lvl="2" indent="0">
              <a:buNone/>
            </a:pPr>
            <a:r>
              <a:rPr lang="en-GB" dirty="0"/>
              <a:t>md (for laptops/desktops)		</a:t>
            </a:r>
            <a:r>
              <a:rPr lang="en-GB" dirty="0" err="1"/>
              <a:t>lg</a:t>
            </a:r>
            <a:r>
              <a:rPr lang="en-GB" dirty="0"/>
              <a:t> (for larger desktops)</a:t>
            </a:r>
          </a:p>
          <a:p>
            <a:r>
              <a:rPr lang="en-GB" dirty="0"/>
              <a:t>The </a:t>
            </a:r>
            <a:r>
              <a:rPr lang="en-GB" b="1" dirty="0"/>
              <a:t>row</a:t>
            </a:r>
            <a:r>
              <a:rPr lang="en-GB" dirty="0"/>
              <a:t> class: represents a horizontal containing block.</a:t>
            </a:r>
          </a:p>
          <a:p>
            <a:r>
              <a:rPr lang="en-GB" dirty="0"/>
              <a:t>The rows should be placed in a container element with class </a:t>
            </a:r>
            <a:r>
              <a:rPr lang="en-GB" b="1" dirty="0"/>
              <a:t>.container</a:t>
            </a:r>
          </a:p>
          <a:p>
            <a:r>
              <a:rPr lang="en-GB" dirty="0"/>
              <a:t>The </a:t>
            </a:r>
            <a:r>
              <a:rPr lang="en-GB" b="1" dirty="0"/>
              <a:t>col-size-n</a:t>
            </a:r>
            <a:r>
              <a:rPr lang="en-GB" dirty="0"/>
              <a:t> class: represents a vertical containing block within a row.</a:t>
            </a:r>
          </a:p>
          <a:p>
            <a:pPr lvl="1"/>
            <a:r>
              <a:rPr lang="en-GB" dirty="0"/>
              <a:t>The -size suffix represent the media query size to target.</a:t>
            </a:r>
          </a:p>
          <a:p>
            <a:pPr lvl="1"/>
            <a:r>
              <a:rPr lang="en-GB" dirty="0"/>
              <a:t>-n represents the number of columns to span across.</a:t>
            </a:r>
          </a:p>
          <a:p>
            <a:r>
              <a:rPr lang="en-GB" dirty="0"/>
              <a:t>The grid is based on the very popular </a:t>
            </a:r>
            <a:r>
              <a:rPr lang="en-GB" dirty="0">
                <a:hlinkClick r:id="rId3"/>
              </a:rPr>
              <a:t>Bootstrap</a:t>
            </a:r>
            <a:r>
              <a:rPr lang="en-GB" dirty="0"/>
              <a:t> responsive CSS grid.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341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809110644"/>
              </p:ext>
            </p:extLst>
          </p:nvPr>
        </p:nvGraphicFramePr>
        <p:xfrm>
          <a:off x="612775" y="1484784"/>
          <a:ext cx="8153400" cy="5369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xmlns="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="col-xs-12 col-sm-6 col-md-3"&gt;&lt;/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="col-xs-12 col-sm-6 col-md-9"&gt;&lt;/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Extra Small screens </a:t>
                      </a:r>
                      <a:r>
                        <a:rPr lang="en-GB" dirty="0"/>
                        <a:t>(w</a:t>
                      </a:r>
                      <a:r>
                        <a:rPr lang="en-GB" baseline="0" dirty="0"/>
                        <a:t>ill create two rows because each div uses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col-xs-12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col-xs-12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Small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Large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1160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Ordering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>
            <a:normAutofit/>
          </a:bodyPr>
          <a:lstStyle/>
          <a:p>
            <a:r>
              <a:rPr lang="en-GB" dirty="0"/>
              <a:t>Prioritise content by shifting columns (changing the order) using the ordering classes.</a:t>
            </a:r>
          </a:p>
          <a:p>
            <a:pPr lvl="1"/>
            <a:r>
              <a:rPr lang="en-GB" dirty="0"/>
              <a:t>Appending </a:t>
            </a:r>
            <a:r>
              <a:rPr lang="en-GB" b="1" dirty="0"/>
              <a:t>-push-n</a:t>
            </a:r>
            <a:r>
              <a:rPr lang="en-GB" dirty="0"/>
              <a:t> to a media query class will push the element the number (n) columns to the right.</a:t>
            </a:r>
          </a:p>
          <a:p>
            <a:pPr lvl="1"/>
            <a:r>
              <a:rPr lang="en-GB" dirty="0"/>
              <a:t>Appending </a:t>
            </a:r>
            <a:r>
              <a:rPr lang="en-GB" b="1" dirty="0"/>
              <a:t>-pull-n</a:t>
            </a:r>
            <a:r>
              <a:rPr lang="en-GB" dirty="0"/>
              <a:t> to a media query class will pull the element the number (n) columns to the left.</a:t>
            </a:r>
          </a:p>
          <a:p>
            <a:r>
              <a:rPr lang="en-GB" dirty="0"/>
              <a:t>Using the col-size-push-n or col-size-pull-n classes: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="col-md-9 col-md-push-3"&gt;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="col-md-3 col-md-pull-9"&gt;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9521148"/>
              </p:ext>
            </p:extLst>
          </p:nvPr>
        </p:nvGraphicFramePr>
        <p:xfrm>
          <a:off x="1115616" y="5733256"/>
          <a:ext cx="7344816" cy="1010920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61206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xmlns="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</a:t>
                      </a:r>
                    </a:p>
                    <a:p>
                      <a:r>
                        <a:rPr lang="en-GB" dirty="0"/>
                        <a:t>col-md-push-9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col-md-pull-3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501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Column Offsetting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>
            <a:normAutofit/>
          </a:bodyPr>
          <a:lstStyle/>
          <a:p>
            <a:r>
              <a:rPr lang="en-GB" dirty="0" smtClean="0"/>
              <a:t>Used to move columns to the right, typically when the columns in the row don’t add up to the total columns (12 in our grid).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="row"&gt;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="col-lg-2"&gt;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Spans 2 Columns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="col-lg-8 col-lg-offset-2"&gt;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/>
          </a:p>
          <a:p>
            <a:pPr lvl="1"/>
            <a:r>
              <a:rPr lang="en-GB" dirty="0"/>
              <a:t>The first &lt;div&gt; spans 2 columns</a:t>
            </a:r>
          </a:p>
          <a:p>
            <a:pPr lvl="1"/>
            <a:r>
              <a:rPr lang="en-GB" dirty="0"/>
              <a:t>The second, spans 8 columns but is offset by 2 columns – this will add a gap of 2 columns before </a:t>
            </a:r>
            <a:r>
              <a:rPr lang="en-GB" dirty="0" smtClean="0"/>
              <a:t>it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680386"/>
              </p:ext>
            </p:extLst>
          </p:nvPr>
        </p:nvGraphicFramePr>
        <p:xfrm>
          <a:off x="756120" y="5783664"/>
          <a:ext cx="7866456" cy="741680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655538"/>
                <a:gridCol w="655538"/>
                <a:gridCol w="655538"/>
                <a:gridCol w="655538"/>
                <a:gridCol w="655538"/>
                <a:gridCol w="655538"/>
                <a:gridCol w="655538"/>
                <a:gridCol w="655538"/>
                <a:gridCol w="655538"/>
                <a:gridCol w="655538"/>
                <a:gridCol w="655538"/>
                <a:gridCol w="655538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large-2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space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r>
                        <a:rPr lang="en-GB" dirty="0" smtClean="0"/>
                        <a:t>large-6 large-offset-2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70497" y="6525344"/>
            <a:ext cx="71138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Note: We have not implemented the offsetting classes, but you </a:t>
            </a:r>
            <a:r>
              <a:rPr lang="en-GB" sz="1600" dirty="0" smtClean="0"/>
              <a:t>should be able to.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42410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Hamburger Menu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did you find out?</a:t>
            </a:r>
          </a:p>
          <a:p>
            <a:r>
              <a:rPr lang="en-GB" dirty="0"/>
              <a:t>How do you implement one?</a:t>
            </a:r>
          </a:p>
        </p:txBody>
      </p:sp>
    </p:spTree>
    <p:extLst>
      <p:ext uri="{BB962C8B-B14F-4D97-AF65-F5344CB8AC3E}">
        <p14:creationId xmlns:p14="http://schemas.microsoft.com/office/powerpoint/2010/main" val="1559215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Relative Units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rem and </a:t>
            </a:r>
            <a:r>
              <a:rPr lang="en-GB" dirty="0" err="1"/>
              <a:t>em</a:t>
            </a:r>
            <a:r>
              <a:rPr lang="en-GB" dirty="0"/>
              <a:t> units and what is the difference between them?</a:t>
            </a:r>
          </a:p>
        </p:txBody>
      </p:sp>
    </p:spTree>
    <p:extLst>
      <p:ext uri="{BB962C8B-B14F-4D97-AF65-F5344CB8AC3E}">
        <p14:creationId xmlns:p14="http://schemas.microsoft.com/office/powerpoint/2010/main" val="1254414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Browser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difference between Graceful Degradation and Progressive Enhancement?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3321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</a:t>
            </a:r>
            <a:r>
              <a:rPr lang="en-GB" dirty="0" err="1"/>
              <a:t>iFrames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iFrames</a:t>
            </a:r>
            <a:r>
              <a:rPr lang="en-GB" dirty="0"/>
              <a:t> are useful for embedding third party content in the page e.g. </a:t>
            </a:r>
            <a:r>
              <a:rPr lang="en-GB" dirty="0" err="1"/>
              <a:t>youTube</a:t>
            </a:r>
            <a:r>
              <a:rPr lang="en-GB" dirty="0"/>
              <a:t>, Vimeo, Google maps, etc.</a:t>
            </a:r>
          </a:p>
          <a:p>
            <a:r>
              <a:rPr lang="en-GB" dirty="0"/>
              <a:t>Most times the embedded link you copy will include a fixed width and height and some of the older attributes that are no longer supported.</a:t>
            </a:r>
          </a:p>
          <a:p>
            <a:r>
              <a:rPr lang="en-GB" dirty="0"/>
              <a:t>There is a very simple solution:</a:t>
            </a:r>
          </a:p>
          <a:p>
            <a:pPr lvl="1"/>
            <a:r>
              <a:rPr lang="en-GB" dirty="0">
                <a:hlinkClick r:id="rId2"/>
              </a:rPr>
              <a:t>http://embedresponsively.com/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It will convert the URL link you wish to embed to a responsive format.</a:t>
            </a:r>
          </a:p>
        </p:txBody>
      </p:sp>
    </p:spTree>
    <p:extLst>
      <p:ext uri="{BB962C8B-B14F-4D97-AF65-F5344CB8AC3E}">
        <p14:creationId xmlns:p14="http://schemas.microsoft.com/office/powerpoint/2010/main" val="218831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Typography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06916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Size your body text appropriately</a:t>
            </a:r>
          </a:p>
          <a:p>
            <a:pPr lvl="1"/>
            <a:r>
              <a:rPr lang="en-GB" dirty="0"/>
              <a:t>Scale font-size proportionally as screen size changes</a:t>
            </a:r>
          </a:p>
          <a:p>
            <a:pPr lvl="1"/>
            <a:r>
              <a:rPr lang="en-GB" dirty="0"/>
              <a:t>Use a font scale. See </a:t>
            </a:r>
            <a:r>
              <a:rPr lang="en-GB" dirty="0">
                <a:hlinkClick r:id="rId2"/>
              </a:rPr>
              <a:t>Modular Scale</a:t>
            </a:r>
            <a:r>
              <a:rPr lang="en-GB" dirty="0"/>
              <a:t> | </a:t>
            </a:r>
            <a:r>
              <a:rPr lang="en-GB" dirty="0">
                <a:hlinkClick r:id="rId3"/>
              </a:rPr>
              <a:t>Type Scale</a:t>
            </a:r>
            <a:endParaRPr lang="en-GB" dirty="0"/>
          </a:p>
          <a:p>
            <a:pPr lvl="1"/>
            <a:r>
              <a:rPr lang="en-GB" dirty="0"/>
              <a:t>Use </a:t>
            </a:r>
            <a:r>
              <a:rPr lang="en-GB" dirty="0">
                <a:hlinkClick r:id="rId4"/>
              </a:rPr>
              <a:t>relative typographic units</a:t>
            </a:r>
            <a:r>
              <a:rPr lang="en-GB" dirty="0"/>
              <a:t> and know the difference between rem and </a:t>
            </a:r>
            <a:r>
              <a:rPr lang="en-GB" dirty="0" err="1"/>
              <a:t>em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Sass provides a very useful </a:t>
            </a:r>
            <a:r>
              <a:rPr lang="en-GB" dirty="0" err="1"/>
              <a:t>mixin</a:t>
            </a:r>
            <a:r>
              <a:rPr lang="en-GB" dirty="0"/>
              <a:t> library, </a:t>
            </a:r>
            <a:r>
              <a:rPr lang="en-GB" b="1" dirty="0">
                <a:hlinkClick r:id="rId5"/>
              </a:rPr>
              <a:t>$</a:t>
            </a:r>
            <a:r>
              <a:rPr lang="en-GB" b="1" dirty="0" err="1">
                <a:hlinkClick r:id="rId5"/>
              </a:rPr>
              <a:t>typi</a:t>
            </a:r>
            <a:endParaRPr lang="en-GB" b="1" dirty="0"/>
          </a:p>
          <a:p>
            <a:r>
              <a:rPr lang="en-GB" dirty="0"/>
              <a:t>Consider the reader</a:t>
            </a:r>
          </a:p>
          <a:p>
            <a:pPr lvl="1"/>
            <a:r>
              <a:rPr lang="en-GB" dirty="0"/>
              <a:t>Smaller devices tend to be held closer to the face</a:t>
            </a:r>
          </a:p>
          <a:p>
            <a:pPr lvl="1"/>
            <a:r>
              <a:rPr lang="en-GB" dirty="0"/>
              <a:t>Larger devices are used further away.</a:t>
            </a:r>
          </a:p>
          <a:p>
            <a:pPr lvl="1"/>
            <a:r>
              <a:rPr lang="en-GB" dirty="0"/>
              <a:t>Adjust based on </a:t>
            </a:r>
            <a:r>
              <a:rPr lang="en-GB" b="1" i="1" dirty="0"/>
              <a:t>how the user will consume the content</a:t>
            </a:r>
          </a:p>
          <a:p>
            <a:r>
              <a:rPr lang="en-GB" dirty="0"/>
              <a:t>Watch the width of text blocks</a:t>
            </a:r>
          </a:p>
          <a:p>
            <a:pPr lvl="1"/>
            <a:r>
              <a:rPr lang="en-GB" dirty="0"/>
              <a:t>Think how many words fit on a line – too many or too few? </a:t>
            </a:r>
          </a:p>
          <a:p>
            <a:pPr lvl="1"/>
            <a:r>
              <a:rPr lang="en-GB" dirty="0"/>
              <a:t>A </a:t>
            </a:r>
            <a:r>
              <a:rPr lang="en-GB" dirty="0">
                <a:hlinkClick r:id="rId6"/>
              </a:rPr>
              <a:t>guideline</a:t>
            </a:r>
            <a:r>
              <a:rPr lang="en-GB" dirty="0"/>
              <a:t> of 45 to 75 characters is common.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617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Typography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Adjust line spacing</a:t>
            </a:r>
          </a:p>
          <a:p>
            <a:pPr lvl="1"/>
            <a:r>
              <a:rPr lang="en-GB" i="1" dirty="0"/>
              <a:t>"No-one enjoys reading between the lines" - </a:t>
            </a:r>
            <a:r>
              <a:rPr lang="en-GB" i="1" dirty="0">
                <a:hlinkClick r:id="rId2"/>
              </a:rPr>
              <a:t>Hoff</a:t>
            </a:r>
            <a:endParaRPr lang="en-GB" i="1" dirty="0"/>
          </a:p>
          <a:p>
            <a:pPr lvl="1"/>
            <a:r>
              <a:rPr lang="en-GB" dirty="0"/>
              <a:t>Keeping lines distinct – scale accordingly and optimise for different breakpoints.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, </a:t>
            </a:r>
            <a:r>
              <a:rPr lang="en-GB" dirty="0">
                <a:hlinkClick r:id="rId3"/>
              </a:rPr>
              <a:t>don’t specify units</a:t>
            </a:r>
            <a:r>
              <a:rPr lang="en-GB" dirty="0"/>
              <a:t> when setting line-height.</a:t>
            </a:r>
          </a:p>
          <a:p>
            <a:r>
              <a:rPr lang="en-GB" dirty="0"/>
              <a:t>Use visual variation other than size</a:t>
            </a:r>
          </a:p>
          <a:p>
            <a:pPr lvl="1"/>
            <a:r>
              <a:rPr lang="en-GB" dirty="0"/>
              <a:t>On smaller screens, oversized headings are likely to span multiple lines and push text down.</a:t>
            </a:r>
          </a:p>
          <a:p>
            <a:pPr lvl="1"/>
            <a:r>
              <a:rPr lang="en-GB" dirty="0"/>
              <a:t>Especially for smaller screens, consider using style variations e.g. uppercase, small caps, italic, bold,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57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Typography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Choose your fonts wisely</a:t>
            </a:r>
          </a:p>
          <a:p>
            <a:pPr lvl="1"/>
            <a:r>
              <a:rPr lang="en-GB" dirty="0"/>
              <a:t>Use web fonts that</a:t>
            </a:r>
          </a:p>
          <a:p>
            <a:pPr lvl="2"/>
            <a:r>
              <a:rPr lang="en-GB" dirty="0"/>
              <a:t>Render well on all platforms and scale well</a:t>
            </a:r>
          </a:p>
          <a:p>
            <a:pPr lvl="2"/>
            <a:r>
              <a:rPr lang="en-GB" dirty="0"/>
              <a:t>Have sufficient Unicode scope for internationalisation</a:t>
            </a:r>
          </a:p>
          <a:p>
            <a:pPr lvl="1"/>
            <a:r>
              <a:rPr lang="en-GB" dirty="0"/>
              <a:t>Don’t load too many fonts – try </a:t>
            </a:r>
            <a:r>
              <a:rPr lang="en-GB" dirty="0" err="1">
                <a:hlinkClick r:id="rId2"/>
              </a:rPr>
              <a:t>Webfontloader</a:t>
            </a:r>
            <a:r>
              <a:rPr lang="en-GB" dirty="0"/>
              <a:t> </a:t>
            </a:r>
          </a:p>
          <a:p>
            <a:r>
              <a:rPr lang="en-GB" dirty="0"/>
              <a:t>For more see:</a:t>
            </a:r>
          </a:p>
          <a:p>
            <a:pPr lvl="1"/>
            <a:r>
              <a:rPr lang="en-GB" dirty="0" err="1">
                <a:hlinkClick r:id="rId3"/>
              </a:rPr>
              <a:t>Typetester</a:t>
            </a:r>
            <a:r>
              <a:rPr lang="en-GB" dirty="0"/>
              <a:t>: test and compare different typefaces</a:t>
            </a:r>
          </a:p>
          <a:p>
            <a:pPr lvl="1"/>
            <a:r>
              <a:rPr lang="en-GB" dirty="0">
                <a:hlinkClick r:id="rId4"/>
              </a:rPr>
              <a:t>Responsive typography: 9 top tips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Everything I know about Responsive Web Typography</a:t>
            </a:r>
            <a:endParaRPr lang="en-GB" dirty="0"/>
          </a:p>
          <a:p>
            <a:pPr lvl="1"/>
            <a:r>
              <a:rPr lang="en-GB" dirty="0">
                <a:hlinkClick r:id="rId6"/>
              </a:rPr>
              <a:t>Responsive Typography: The Basics</a:t>
            </a:r>
            <a:endParaRPr lang="en-GB" dirty="0"/>
          </a:p>
          <a:p>
            <a:pPr lvl="1"/>
            <a:r>
              <a:rPr lang="en-GB" dirty="0">
                <a:hlinkClick r:id="rId7"/>
              </a:rPr>
              <a:t>The Lazy Person’s Guide to Responsive Typography</a:t>
            </a:r>
            <a:endParaRPr lang="en-GB" dirty="0"/>
          </a:p>
          <a:p>
            <a:pPr lvl="1"/>
            <a:r>
              <a:rPr lang="en-GB" dirty="0">
                <a:hlinkClick r:id="rId8"/>
              </a:rPr>
              <a:t>More Meaningful Typography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98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on Responsive 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Scalar Vector Graphics (SVG)</a:t>
            </a:r>
          </a:p>
          <a:p>
            <a:r>
              <a:rPr lang="en-GB" dirty="0"/>
              <a:t>Embedded Images</a:t>
            </a:r>
          </a:p>
        </p:txBody>
      </p:sp>
    </p:spTree>
    <p:extLst>
      <p:ext uri="{BB962C8B-B14F-4D97-AF65-F5344CB8AC3E}">
        <p14:creationId xmlns:p14="http://schemas.microsoft.com/office/powerpoint/2010/main" val="1689032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Scalar Vector Graphics (SVG)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SVG is an important concept for RWD.</a:t>
            </a:r>
          </a:p>
          <a:p>
            <a:r>
              <a:rPr lang="en-GB" dirty="0"/>
              <a:t>It provides pin-sharp, future proof graphical assets for </a:t>
            </a:r>
            <a:r>
              <a:rPr lang="en-GB" i="1" dirty="0"/>
              <a:t>all screen resolutions</a:t>
            </a:r>
            <a:r>
              <a:rPr lang="en-GB" dirty="0"/>
              <a:t>!</a:t>
            </a:r>
          </a:p>
          <a:p>
            <a:r>
              <a:rPr lang="en-GB" dirty="0"/>
              <a:t>Using SVG instead of JPEG, GIF or PNG will produce resolution independent graphics that are of far smaller file sizes.</a:t>
            </a:r>
          </a:p>
          <a:p>
            <a:r>
              <a:rPr lang="en-GB" dirty="0"/>
              <a:t>SVG is written in XML, but we won’t go into the detail of creating it here beyond using tools.</a:t>
            </a:r>
          </a:p>
          <a:p>
            <a:pPr lvl="1"/>
            <a:r>
              <a:rPr lang="en-GB" dirty="0">
                <a:hlinkClick r:id="rId2"/>
              </a:rPr>
              <a:t>SVG Tutorial</a:t>
            </a:r>
            <a:r>
              <a:rPr lang="en-GB" dirty="0"/>
              <a:t> for the interested.</a:t>
            </a:r>
          </a:p>
          <a:p>
            <a:pPr lvl="1"/>
            <a:r>
              <a:rPr lang="en-GB" dirty="0">
                <a:hlinkClick r:id="rId3"/>
              </a:rPr>
              <a:t>SVG Converters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727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SVG to your Pages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add SVG to your page either:</a:t>
            </a:r>
          </a:p>
          <a:p>
            <a:pPr lvl="1"/>
            <a:r>
              <a:rPr lang="en-GB" dirty="0"/>
              <a:t>Inline: use the &lt;</a:t>
            </a:r>
            <a:r>
              <a:rPr lang="en-GB" dirty="0" err="1"/>
              <a:t>svg</a:t>
            </a:r>
            <a:r>
              <a:rPr lang="en-GB" dirty="0"/>
              <a:t>&gt; tag to add the SVG content directly into your page.</a:t>
            </a:r>
          </a:p>
          <a:p>
            <a:pPr lvl="1"/>
            <a:r>
              <a:rPr lang="en-GB" dirty="0"/>
              <a:t>External Reference: reference an external SVG document to include it in your page using:</a:t>
            </a:r>
          </a:p>
          <a:p>
            <a:pPr lvl="2"/>
            <a:r>
              <a:rPr lang="en-GB" dirty="0"/>
              <a:t>&lt;</a:t>
            </a:r>
            <a:r>
              <a:rPr lang="en-GB" dirty="0" err="1"/>
              <a:t>img</a:t>
            </a:r>
            <a:r>
              <a:rPr lang="en-GB" dirty="0"/>
              <a:t>&gt; tag</a:t>
            </a:r>
          </a:p>
          <a:p>
            <a:pPr lvl="2"/>
            <a:r>
              <a:rPr lang="en-GB" dirty="0"/>
              <a:t>&lt;object&gt; tag (W3C recommend instead of &lt;</a:t>
            </a:r>
            <a:r>
              <a:rPr lang="en-GB" dirty="0" err="1"/>
              <a:t>img</a:t>
            </a:r>
            <a:r>
              <a:rPr lang="en-GB" dirty="0"/>
              <a:t>&gt;)</a:t>
            </a:r>
          </a:p>
          <a:p>
            <a:pPr lvl="2"/>
            <a:r>
              <a:rPr lang="en-GB" dirty="0"/>
              <a:t>A background image using CSS</a:t>
            </a:r>
          </a:p>
          <a:p>
            <a:r>
              <a:rPr lang="en-GB" dirty="0"/>
              <a:t>Remember to provide fall-backs for older browser support.</a:t>
            </a:r>
          </a:p>
        </p:txBody>
      </p:sp>
    </p:spTree>
    <p:extLst>
      <p:ext uri="{BB962C8B-B14F-4D97-AF65-F5344CB8AC3E}">
        <p14:creationId xmlns:p14="http://schemas.microsoft.com/office/powerpoint/2010/main" val="5620148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SVG Inline, using the &lt;</a:t>
            </a:r>
            <a:r>
              <a:rPr lang="en-GB" dirty="0" err="1"/>
              <a:t>svg</a:t>
            </a:r>
            <a:r>
              <a:rPr lang="en-GB" dirty="0"/>
              <a:t>&gt;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svg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="100%"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="100%"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viewBox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="0 0 100 50"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xmlns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="http://www.w3.org/2000/svg"&gt;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stroke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="green"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fill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="white"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stroke-width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="5"&gt;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circle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cx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="25"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cy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="25"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="15"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circle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cx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="40"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cy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="25"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="15"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svg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/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428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SVG Using the &lt;object&gt;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object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img.svg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="image/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svg+xml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Your browser doesn't understand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svg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object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data</a:t>
            </a:r>
            <a:r>
              <a:rPr lang="en-GB" dirty="0"/>
              <a:t> attribute specifies the URL of the SVG resource.</a:t>
            </a:r>
          </a:p>
          <a:p>
            <a:r>
              <a:rPr lang="en-GB" dirty="0"/>
              <a:t>The </a:t>
            </a:r>
            <a:r>
              <a:rPr lang="en-GB" b="1" dirty="0"/>
              <a:t>type</a:t>
            </a:r>
            <a:r>
              <a:rPr lang="en-GB" dirty="0"/>
              <a:t> attribute specifies the media type.</a:t>
            </a:r>
          </a:p>
          <a:p>
            <a:r>
              <a:rPr lang="en-GB" dirty="0"/>
              <a:t>You can specify a background image using CSS as an alternative fall-back solution.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7127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SVG as Background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fall-back option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('image.png')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no-repeat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SVG option, will override if supported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('</a:t>
            </a:r>
            <a:r>
              <a:rPr lang="en-GB" sz="24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image.svg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left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top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no-repeat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100" dirty="0"/>
          </a:p>
          <a:p>
            <a:r>
              <a:rPr lang="en-GB" dirty="0"/>
              <a:t>Alternatively, you can embed the SVG background directly in your CSS using </a:t>
            </a:r>
            <a:r>
              <a:rPr lang="en-GB" b="1" dirty="0"/>
              <a:t>data URIs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Reduces HTTP Requests: one less resource to download!</a:t>
            </a:r>
          </a:p>
          <a:p>
            <a:pPr lvl="1"/>
            <a:r>
              <a:rPr lang="en-GB" dirty="0"/>
              <a:t>Note, you can use data URIs for regular images too.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7199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SVG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Online Editors</a:t>
            </a:r>
          </a:p>
          <a:p>
            <a:pPr lvl="1"/>
            <a:r>
              <a:rPr lang="en-GB" dirty="0"/>
              <a:t>Draw SVG: </a:t>
            </a:r>
            <a:r>
              <a:rPr lang="en-GB" dirty="0">
                <a:hlinkClick r:id="rId2"/>
              </a:rPr>
              <a:t>http://www.drawsvg.org/</a:t>
            </a:r>
            <a:endParaRPr lang="en-GB" dirty="0"/>
          </a:p>
          <a:p>
            <a:pPr lvl="1"/>
            <a:r>
              <a:rPr lang="en-GB" dirty="0"/>
              <a:t>Method Draw: </a:t>
            </a:r>
            <a:r>
              <a:rPr lang="en-GB" dirty="0">
                <a:hlinkClick r:id="rId3"/>
              </a:rPr>
              <a:t>http://editor.method.ac/</a:t>
            </a:r>
            <a:endParaRPr lang="en-GB" dirty="0"/>
          </a:p>
          <a:p>
            <a:r>
              <a:rPr lang="en-GB" dirty="0"/>
              <a:t>SVG Icons</a:t>
            </a:r>
          </a:p>
          <a:p>
            <a:pPr lvl="1"/>
            <a:r>
              <a:rPr lang="en-GB" dirty="0">
                <a:hlinkClick r:id="rId4"/>
              </a:rPr>
              <a:t>http://www.flaticon.com/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https://icomoon.io/</a:t>
            </a:r>
            <a:endParaRPr lang="en-GB" dirty="0"/>
          </a:p>
          <a:p>
            <a:r>
              <a:rPr lang="en-GB" dirty="0"/>
              <a:t>Conversion Tools</a:t>
            </a:r>
          </a:p>
          <a:p>
            <a:pPr lvl="1"/>
            <a:r>
              <a:rPr lang="en-GB" dirty="0">
                <a:hlinkClick r:id="rId6"/>
              </a:rPr>
              <a:t>http://image.online-convert.com/convert-to-svg</a:t>
            </a:r>
            <a:endParaRPr lang="en-GB" dirty="0"/>
          </a:p>
          <a:p>
            <a:pPr lvl="1"/>
            <a:r>
              <a:rPr lang="en-GB" dirty="0">
                <a:hlinkClick r:id="rId7"/>
              </a:rPr>
              <a:t>https://convertio.co/png-svg/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9021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URIs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URIs allow you to embed small files inline in your web pages.</a:t>
            </a:r>
          </a:p>
          <a:p>
            <a:r>
              <a:rPr lang="en-GB" dirty="0"/>
              <a:t>Syntax:</a:t>
            </a:r>
          </a:p>
          <a:p>
            <a:pPr marL="365760" lvl="1" indent="0">
              <a:buNone/>
            </a:pP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data: [&lt;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  <a:cs typeface="Consolas" panose="020B0609020204030204" pitchFamily="49" charset="0"/>
              </a:rPr>
              <a:t>mediatype</a:t>
            </a: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&gt;][;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  <a:cs typeface="Consolas" panose="020B0609020204030204" pitchFamily="49" charset="0"/>
              </a:rPr>
              <a:t>charset=</a:t>
            </a: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  <a:cs typeface="Consolas" panose="020B0609020204030204" pitchFamily="49" charset="0"/>
              </a:rPr>
              <a:t>charset</a:t>
            </a: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&gt;][;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  <a:cs typeface="Consolas" panose="020B0609020204030204" pitchFamily="49" charset="0"/>
              </a:rPr>
              <a:t>base64</a:t>
            </a: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],&lt;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  <a:cs typeface="Consolas" panose="020B0609020204030204" pitchFamily="49" charset="0"/>
              </a:rPr>
              <a:t>data</a:t>
            </a: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Can be used in HTML and CSS</a:t>
            </a:r>
          </a:p>
          <a:p>
            <a:r>
              <a:rPr lang="en-GB" dirty="0"/>
              <a:t>Online tools are available to convert your images.</a:t>
            </a:r>
          </a:p>
          <a:p>
            <a:r>
              <a:rPr lang="en-GB" dirty="0"/>
              <a:t>Use cautiously, read more:</a:t>
            </a:r>
          </a:p>
          <a:p>
            <a:pPr lvl="1"/>
            <a:r>
              <a:rPr lang="en-GB" dirty="0">
                <a:hlinkClick r:id="rId3"/>
              </a:rPr>
              <a:t>Dataurl.net</a:t>
            </a:r>
            <a:endParaRPr lang="en-GB" dirty="0">
              <a:hlinkClick r:id="rId4"/>
            </a:endParaRPr>
          </a:p>
          <a:p>
            <a:pPr lvl="1"/>
            <a:r>
              <a:rPr lang="en-GB" dirty="0">
                <a:hlinkClick r:id="rId4"/>
              </a:rPr>
              <a:t>How to test whether it’s worth using data URIs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On Mobile, Data URIs are 6x Slower than Source Linking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830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URIs Image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="16"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="16"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="star"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1900" b="1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data:image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/gif;base64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R0lGODlhEAAQAMQAAORHHOVSKudfOulrSOp3WOyDZu6QdvCchPGolfO0o/XBs/fNwfjZ0frl3/zy7////wAAAAAAAAAAAAAAAAAAAAAAAAAAAAAAAAAAAAAAAAAAAAAAAAAAAAAAAAAAAAAAACH5BAkAABAALAAAAAAQABAAAAVVICSOZGlCQAosJ6mu7fiyZeKqNKToQGDsM8hBADgUXoGAiqhSvp5QAnQKGIgUhwFUYLCVDFCrKUE1lBavAViFIDlTImbKC5Gm2hB0SlBCBMQiB0UjIQA7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3000" dirty="0"/>
          </a:p>
          <a:p>
            <a:r>
              <a:rPr lang="en-GB" dirty="0"/>
              <a:t>CSS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b="1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data:image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/gif;base64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R0lGODlhEAAQAMQAAORHHOVSKudfOulrSOp3WOyDZu6QdvCchPGolfO0o/XBs/fNwfjZ0frl3/zy7////wAAAAAAAAAAAAAAAAAAAAAAAAAAAAAAAAAAAAAAAAAAAAAAAAAAAAAAAAAAAAAAACH5BAkAABAALAAAAAAQABAAAAVVICSOZGlCQAosJ6mu7fiyZeKqNKToQGDsM8hBADgUXoGAiqhSvp5QAnQKGIgUhwFUYLCVDFCrKUE1lBavAViFIDlTImbKC5Gm2hB0SlBCBMQiB0UjIQA7)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0732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More RWD </a:t>
            </a:r>
            <a:r>
              <a:rPr lang="en-GB" dirty="0" smtClean="0"/>
              <a:t>Browser Support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Can I Use: </a:t>
            </a:r>
            <a:r>
              <a:rPr lang="en-GB" dirty="0">
                <a:hlinkClick r:id="rId2"/>
              </a:rPr>
              <a:t>http://caniuse.com/</a:t>
            </a:r>
            <a:endParaRPr lang="en-GB" dirty="0"/>
          </a:p>
          <a:p>
            <a:r>
              <a:rPr lang="en-GB" dirty="0"/>
              <a:t>CSS </a:t>
            </a:r>
            <a:r>
              <a:rPr lang="en-GB" dirty="0" err="1"/>
              <a:t>Preprocessors</a:t>
            </a:r>
            <a:endParaRPr lang="en-GB" dirty="0"/>
          </a:p>
          <a:p>
            <a:r>
              <a:rPr lang="en-GB" dirty="0"/>
              <a:t>Cross Browser </a:t>
            </a:r>
            <a:r>
              <a:rPr lang="en-GB" dirty="0" err="1"/>
              <a:t>Polyfills</a:t>
            </a:r>
            <a:r>
              <a:rPr lang="en-GB" dirty="0"/>
              <a:t> and Shims, see:</a:t>
            </a:r>
          </a:p>
          <a:p>
            <a:pPr lvl="1"/>
            <a:r>
              <a:rPr lang="en-GB" dirty="0">
                <a:hlinkClick r:id="rId3"/>
              </a:rPr>
              <a:t>HTML5 Cross Browser </a:t>
            </a:r>
            <a:r>
              <a:rPr lang="en-GB" dirty="0" err="1">
                <a:hlinkClick r:id="rId3"/>
              </a:rPr>
              <a:t>Polyfills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HTML 5 Please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3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Tutorial Demonstration</a:t>
            </a:r>
          </a:p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12071</TotalTime>
  <Words>1506</Words>
  <Application>Microsoft Office PowerPoint</Application>
  <PresentationFormat>On-screen Show (4:3)</PresentationFormat>
  <Paragraphs>240</Paragraphs>
  <Slides>24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Responsive Web Design II</vt:lpstr>
      <vt:lpstr>Today’s Lecture</vt:lpstr>
      <vt:lpstr>Our Responsive CSS Grid</vt:lpstr>
      <vt:lpstr>Grid Example</vt:lpstr>
      <vt:lpstr>Content Ordering</vt:lpstr>
      <vt:lpstr>Column Offsetting</vt:lpstr>
      <vt:lpstr>The Hamburger Menu</vt:lpstr>
      <vt:lpstr>CSS Relative Units</vt:lpstr>
      <vt:lpstr>Browser Support</vt:lpstr>
      <vt:lpstr>Responsive iFrames</vt:lpstr>
      <vt:lpstr>Responsive Typography</vt:lpstr>
      <vt:lpstr>Responsive Typography</vt:lpstr>
      <vt:lpstr>Responsive Typography</vt:lpstr>
      <vt:lpstr>More on Responsive Images</vt:lpstr>
      <vt:lpstr>Scalar Vector Graphics (SVG)</vt:lpstr>
      <vt:lpstr>Adding SVG to your Pages</vt:lpstr>
      <vt:lpstr>SVG Inline, using the &lt;svg&gt; Tag</vt:lpstr>
      <vt:lpstr>SVG Using the &lt;object&gt; Tag</vt:lpstr>
      <vt:lpstr>SVG as Background Image</vt:lpstr>
      <vt:lpstr>SVG Tools</vt:lpstr>
      <vt:lpstr>Data URIs</vt:lpstr>
      <vt:lpstr>Data URIs Image Examples</vt:lpstr>
      <vt:lpstr>More RWD Browser Support Tools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1672</cp:revision>
  <cp:lastPrinted>2016-10-12T06:42:58Z</cp:lastPrinted>
  <dcterms:created xsi:type="dcterms:W3CDTF">2013-09-18T07:00:31Z</dcterms:created>
  <dcterms:modified xsi:type="dcterms:W3CDTF">2016-10-24T07:43:18Z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