
<file path=[Content_Types].xml><?xml version="1.0" encoding="utf-8"?>
<Types xmlns="http://schemas.openxmlformats.org/package/2006/content-types">
  <Default Extension="xml" ContentType="application/xml"/>
  <Default Extension="jpeg" ContentType="image/jpeg"/>
  <Default Extension="jpg" ContentType="image/jpeg"/>
  <Default Extension="tiff" ContentType="image/tiff"/>
  <Default Extension="xlsx" ContentType="application/vnd.openxmlformats-officedocument.spreadsheetml.sheet"/>
  <Default Extension="rels" ContentType="application/vnd.openxmlformats-package.relationships+xml"/>
  <Default Extension="png" ContentType="image/pn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rts/chart6.xml" ContentType="application/vnd.openxmlformats-officedocument.drawingml.chart+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rts/chart7.xml" ContentType="application/vnd.openxmlformats-officedocument.drawingml.chart+xml"/>
  <Override PartName="/ppt/charts/style6.xml" ContentType="application/vnd.ms-office.chartstyle+xml"/>
  <Override PartName="/ppt/charts/colors6.xml" ContentType="application/vnd.ms-office.chartcolorstyle+xml"/>
  <Override PartName="/ppt/notesSlides/notesSlide13.xml" ContentType="application/vnd.openxmlformats-officedocument.presentationml.notesSlide+xml"/>
  <Override PartName="/ppt/charts/chart8.xml" ContentType="application/vnd.openxmlformats-officedocument.drawingml.chart+xml"/>
  <Override PartName="/ppt/charts/style7.xml" ContentType="application/vnd.ms-office.chartstyle+xml"/>
  <Override PartName="/ppt/charts/colors7.xml" ContentType="application/vnd.ms-office.chartcolorstyl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5"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24"/>
  </p:notesMasterIdLst>
  <p:sldIdLst>
    <p:sldId id="270" r:id="rId5"/>
    <p:sldId id="742" r:id="rId6"/>
    <p:sldId id="261" r:id="rId7"/>
    <p:sldId id="743" r:id="rId8"/>
    <p:sldId id="744" r:id="rId9"/>
    <p:sldId id="723" r:id="rId10"/>
    <p:sldId id="725" r:id="rId11"/>
    <p:sldId id="740" r:id="rId12"/>
    <p:sldId id="727" r:id="rId13"/>
    <p:sldId id="730" r:id="rId14"/>
    <p:sldId id="731" r:id="rId15"/>
    <p:sldId id="733" r:id="rId16"/>
    <p:sldId id="735" r:id="rId17"/>
    <p:sldId id="736" r:id="rId18"/>
    <p:sldId id="739" r:id="rId19"/>
    <p:sldId id="738" r:id="rId20"/>
    <p:sldId id="729" r:id="rId21"/>
    <p:sldId id="746" r:id="rId22"/>
    <p:sldId id="745"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3"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7F7F7"/>
    <a:srgbClr val="E6E6E6"/>
    <a:srgbClr val="1C1E26"/>
    <a:srgbClr val="303342"/>
    <a:srgbClr val="485F74"/>
    <a:srgbClr val="354655"/>
    <a:srgbClr val="C80000"/>
    <a:srgbClr val="85B31F"/>
    <a:srgbClr val="3C4052"/>
    <a:srgbClr val="D83C3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470" autoAdjust="0"/>
    <p:restoredTop sz="95652" autoAdjust="0"/>
  </p:normalViewPr>
  <p:slideViewPr>
    <p:cSldViewPr snapToGrid="0">
      <p:cViewPr varScale="1">
        <p:scale>
          <a:sx n="114" d="100"/>
          <a:sy n="114" d="100"/>
        </p:scale>
        <p:origin x="480" y="176"/>
      </p:cViewPr>
      <p:guideLst>
        <p:guide orient="horz" pos="2160"/>
        <p:guide pos="3840"/>
      </p:guideLst>
    </p:cSldViewPr>
  </p:slideViewPr>
  <p:outlineViewPr>
    <p:cViewPr>
      <p:scale>
        <a:sx n="75" d="100"/>
        <a:sy n="75" d="100"/>
      </p:scale>
      <p:origin x="0" y="0"/>
    </p:cViewPr>
  </p:outlineViewPr>
  <p:notesTextViewPr>
    <p:cViewPr>
      <p:scale>
        <a:sx n="3" d="2"/>
        <a:sy n="3" d="2"/>
      </p:scale>
      <p:origin x="0" y="0"/>
    </p:cViewPr>
  </p:notesTextViewPr>
  <p:sorterViewPr>
    <p:cViewPr varScale="1">
      <p:scale>
        <a:sx n="1" d="1"/>
        <a:sy n="1" d="1"/>
      </p:scale>
      <p:origin x="0" y="-144264"/>
    </p:cViewPr>
  </p:sorter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5.xml"/><Relationship Id="rId20" Type="http://schemas.openxmlformats.org/officeDocument/2006/relationships/slide" Target="slides/slide16.xml"/><Relationship Id="rId21" Type="http://schemas.openxmlformats.org/officeDocument/2006/relationships/slide" Target="slides/slide17.xml"/><Relationship Id="rId22" Type="http://schemas.openxmlformats.org/officeDocument/2006/relationships/slide" Target="slides/slide18.xml"/><Relationship Id="rId23" Type="http://schemas.openxmlformats.org/officeDocument/2006/relationships/slide" Target="slides/slide19.xml"/><Relationship Id="rId24" Type="http://schemas.openxmlformats.org/officeDocument/2006/relationships/notesMaster" Target="notesMasters/notesMaster1.xml"/><Relationship Id="rId25" Type="http://schemas.openxmlformats.org/officeDocument/2006/relationships/presProps" Target="presProps.xml"/><Relationship Id="rId26" Type="http://schemas.openxmlformats.org/officeDocument/2006/relationships/viewProps" Target="viewProps.xml"/><Relationship Id="rId27" Type="http://schemas.openxmlformats.org/officeDocument/2006/relationships/theme" Target="theme/theme1.xml"/><Relationship Id="rId28" Type="http://schemas.openxmlformats.org/officeDocument/2006/relationships/tableStyles" Target="tableStyles.xml"/><Relationship Id="rId10" Type="http://schemas.openxmlformats.org/officeDocument/2006/relationships/slide" Target="slides/slide6.xml"/><Relationship Id="rId11" Type="http://schemas.openxmlformats.org/officeDocument/2006/relationships/slide" Target="slides/slide7.xml"/><Relationship Id="rId12" Type="http://schemas.openxmlformats.org/officeDocument/2006/relationships/slide" Target="slides/slide8.xml"/><Relationship Id="rId13" Type="http://schemas.openxmlformats.org/officeDocument/2006/relationships/slide" Target="slides/slide9.xml"/><Relationship Id="rId14" Type="http://schemas.openxmlformats.org/officeDocument/2006/relationships/slide" Target="slides/slide10.xml"/><Relationship Id="rId15" Type="http://schemas.openxmlformats.org/officeDocument/2006/relationships/slide" Target="slides/slide11.xml"/><Relationship Id="rId16" Type="http://schemas.openxmlformats.org/officeDocument/2006/relationships/slide" Target="slides/slide12.xml"/><Relationship Id="rId17" Type="http://schemas.openxmlformats.org/officeDocument/2006/relationships/slide" Target="slides/slide13.xml"/><Relationship Id="rId18" Type="http://schemas.openxmlformats.org/officeDocument/2006/relationships/slide" Target="slides/slide14.xml"/><Relationship Id="rId19" Type="http://schemas.openxmlformats.org/officeDocument/2006/relationships/slide" Target="slides/slide15.xml"/><Relationship Id="rId1" Type="http://schemas.openxmlformats.org/officeDocument/2006/relationships/customXml" Target="../customXml/item1.xml"/><Relationship Id="rId2" Type="http://schemas.openxmlformats.org/officeDocument/2006/relationships/customXml" Target="../customXml/item2.xml"/><Relationship Id="rId3" Type="http://schemas.openxmlformats.org/officeDocument/2006/relationships/customXml" Target="../customXml/item3.xml"/><Relationship Id="rId4" Type="http://schemas.openxmlformats.org/officeDocument/2006/relationships/slideMaster" Target="slideMasters/slideMaster1.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s>
</file>

<file path=ppt/charts/_rels/chart1.xml.rels><?xml version="1.0" encoding="UTF-8" standalone="yes"?>
<Relationships xmlns="http://schemas.openxmlformats.org/package/2006/relationships"><Relationship Id="rId1" Type="http://schemas.microsoft.com/office/2011/relationships/chartStyle" Target="style1.xml"/><Relationship Id="rId2" Type="http://schemas.microsoft.com/office/2011/relationships/chartColorStyle" Target="colors1.xml"/><Relationship Id="rId3" Type="http://schemas.openxmlformats.org/officeDocument/2006/relationships/package" Target="../embeddings/Microsoft_Excel_Worksheet1.xlsx"/></Relationships>
</file>

<file path=ppt/charts/_rels/chart2.xml.rels><?xml version="1.0" encoding="UTF-8" standalone="yes"?>
<Relationships xmlns="http://schemas.openxmlformats.org/package/2006/relationships"><Relationship Id="rId1" Type="http://schemas.microsoft.com/office/2011/relationships/chartStyle" Target="style2.xml"/><Relationship Id="rId2" Type="http://schemas.microsoft.com/office/2011/relationships/chartColorStyle" Target="colors2.xml"/><Relationship Id="rId3" Type="http://schemas.openxmlformats.org/officeDocument/2006/relationships/package" Target="../embeddings/Microsoft_Excel_Worksheet2.xlsx"/></Relationships>
</file>

<file path=ppt/charts/_rels/chart3.xml.rels><?xml version="1.0" encoding="UTF-8" standalone="yes"?>
<Relationships xmlns="http://schemas.openxmlformats.org/package/2006/relationships"><Relationship Id="rId1" Type="http://schemas.microsoft.com/office/2011/relationships/chartStyle" Target="style3.xml"/><Relationship Id="rId2" Type="http://schemas.microsoft.com/office/2011/relationships/chartColorStyle" Target="colors3.xml"/><Relationship Id="rId3" Type="http://schemas.openxmlformats.org/officeDocument/2006/relationships/package" Target="../embeddings/Microsoft_Excel_Worksheet3.xlsx"/></Relationships>
</file>

<file path=ppt/charts/_rels/chart4.xml.rels><?xml version="1.0" encoding="UTF-8" standalone="yes"?>
<Relationships xmlns="http://schemas.openxmlformats.org/package/2006/relationships"><Relationship Id="rId1" Type="http://schemas.microsoft.com/office/2011/relationships/chartStyle" Target="style4.xml"/><Relationship Id="rId2" Type="http://schemas.microsoft.com/office/2011/relationships/chartColorStyle" Target="colors4.xml"/><Relationship Id="rId3" Type="http://schemas.openxmlformats.org/officeDocument/2006/relationships/package" Target="../embeddings/Microsoft_Excel_Worksheet4.xlsx"/></Relationships>
</file>

<file path=ppt/charts/_rels/chart5.xml.rels><?xml version="1.0" encoding="UTF-8" standalone="yes"?>
<Relationships xmlns="http://schemas.openxmlformats.org/package/2006/relationships"><Relationship Id="rId1" Type="http://schemas.microsoft.com/office/2011/relationships/chartStyle" Target="style5.xml"/><Relationship Id="rId2" Type="http://schemas.microsoft.com/office/2011/relationships/chartColorStyle" Target="colors5.xml"/><Relationship Id="rId3" Type="http://schemas.openxmlformats.org/officeDocument/2006/relationships/package" Target="../embeddings/Microsoft_Excel_Worksheet5.xlsx"/></Relationships>
</file>

<file path=ppt/charts/_rels/chart6.xml.rels><?xml version="1.0" encoding="UTF-8" standalone="yes"?>
<Relationships xmlns="http://schemas.openxmlformats.org/package/2006/relationships"><Relationship Id="rId1" Type="http://schemas.openxmlformats.org/officeDocument/2006/relationships/package" Target="../embeddings/Microsoft_Excel_Worksheet6.xlsx"/></Relationships>
</file>

<file path=ppt/charts/_rels/chart7.xml.rels><?xml version="1.0" encoding="UTF-8" standalone="yes"?>
<Relationships xmlns="http://schemas.openxmlformats.org/package/2006/relationships"><Relationship Id="rId1" Type="http://schemas.microsoft.com/office/2011/relationships/chartStyle" Target="style6.xml"/><Relationship Id="rId2" Type="http://schemas.microsoft.com/office/2011/relationships/chartColorStyle" Target="colors6.xml"/><Relationship Id="rId3" Type="http://schemas.openxmlformats.org/officeDocument/2006/relationships/package" Target="../embeddings/Microsoft_Excel_Worksheet7.xlsx"/></Relationships>
</file>

<file path=ppt/charts/_rels/chart8.xml.rels><?xml version="1.0" encoding="UTF-8" standalone="yes"?>
<Relationships xmlns="http://schemas.openxmlformats.org/package/2006/relationships"><Relationship Id="rId1" Type="http://schemas.microsoft.com/office/2011/relationships/chartStyle" Target="style7.xml"/><Relationship Id="rId2" Type="http://schemas.microsoft.com/office/2011/relationships/chartColorStyle" Target="colors7.xml"/><Relationship Id="rId3" Type="http://schemas.openxmlformats.org/officeDocument/2006/relationships/package" Target="../embeddings/Microsoft_Excel_Worksheet8.xlsx"/></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Sheet1!$B$1</c:f>
              <c:strCache>
                <c:ptCount val="1"/>
                <c:pt idx="0">
                  <c:v>Sales</c:v>
                </c:pt>
              </c:strCache>
            </c:strRef>
          </c:tx>
          <c:dPt>
            <c:idx val="0"/>
            <c:bubble3D val="0"/>
            <c:spPr>
              <a:solidFill>
                <a:schemeClr val="accent3"/>
              </a:solidFill>
              <a:ln>
                <a:noFill/>
              </a:ln>
              <a:effectLst/>
            </c:spPr>
            <c:extLst xmlns:c16r2="http://schemas.microsoft.com/office/drawing/2015/06/chart">
              <c:ext xmlns:c16="http://schemas.microsoft.com/office/drawing/2014/chart" uri="{C3380CC4-5D6E-409C-BE32-E72D297353CC}">
                <c16:uniqueId val="{00000001-D9E8-4104-A85D-E5A6789B4CCE}"/>
              </c:ext>
            </c:extLst>
          </c:dPt>
          <c:dPt>
            <c:idx val="1"/>
            <c:bubble3D val="0"/>
            <c:spPr>
              <a:solidFill>
                <a:schemeClr val="accent1"/>
              </a:solidFill>
              <a:ln>
                <a:noFill/>
              </a:ln>
              <a:effectLst/>
            </c:spPr>
            <c:extLst xmlns:c16r2="http://schemas.microsoft.com/office/drawing/2015/06/chart">
              <c:ext xmlns:c16="http://schemas.microsoft.com/office/drawing/2014/chart" uri="{C3380CC4-5D6E-409C-BE32-E72D297353CC}">
                <c16:uniqueId val="{00000003-D9E8-4104-A85D-E5A6789B4CCE}"/>
              </c:ext>
            </c:extLst>
          </c:dPt>
          <c:cat>
            <c:strRef>
              <c:f>Sheet1!$A$2:$A$3</c:f>
              <c:strCache>
                <c:ptCount val="2"/>
                <c:pt idx="0">
                  <c:v>1st Qtr</c:v>
                </c:pt>
                <c:pt idx="1">
                  <c:v>2nd Qtr</c:v>
                </c:pt>
              </c:strCache>
            </c:strRef>
          </c:cat>
          <c:val>
            <c:numRef>
              <c:f>Sheet1!$B$2:$B$3</c:f>
              <c:numCache>
                <c:formatCode>General</c:formatCode>
                <c:ptCount val="2"/>
                <c:pt idx="0">
                  <c:v>79.0</c:v>
                </c:pt>
                <c:pt idx="1">
                  <c:v>21.0</c:v>
                </c:pt>
              </c:numCache>
            </c:numRef>
          </c:val>
          <c:extLst xmlns:c16r2="http://schemas.microsoft.com/office/drawing/2015/06/chart">
            <c:ext xmlns:c16="http://schemas.microsoft.com/office/drawing/2014/chart" uri="{C3380CC4-5D6E-409C-BE32-E72D297353CC}">
              <c16:uniqueId val="{00000004-D9E8-4104-A85D-E5A6789B4CCE}"/>
            </c:ext>
          </c:extLst>
        </c:ser>
        <c:dLbls>
          <c:showLegendKey val="0"/>
          <c:showVal val="0"/>
          <c:showCatName val="0"/>
          <c:showSerName val="0"/>
          <c:showPercent val="0"/>
          <c:showBubbleSize val="0"/>
          <c:showLeaderLines val="1"/>
        </c:dLbls>
        <c:firstSliceAng val="0"/>
      </c:pieChart>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Sheet1!$B$1</c:f>
              <c:strCache>
                <c:ptCount val="1"/>
                <c:pt idx="0">
                  <c:v>Sales</c:v>
                </c:pt>
              </c:strCache>
            </c:strRef>
          </c:tx>
          <c:dPt>
            <c:idx val="0"/>
            <c:bubble3D val="0"/>
            <c:spPr>
              <a:solidFill>
                <a:schemeClr val="accent3"/>
              </a:solidFill>
              <a:ln>
                <a:noFill/>
              </a:ln>
              <a:effectLst/>
            </c:spPr>
            <c:extLst xmlns:c16r2="http://schemas.microsoft.com/office/drawing/2015/06/chart">
              <c:ext xmlns:c16="http://schemas.microsoft.com/office/drawing/2014/chart" uri="{C3380CC4-5D6E-409C-BE32-E72D297353CC}">
                <c16:uniqueId val="{00000001-5050-41A2-AFF8-A1F6C4CC9DFD}"/>
              </c:ext>
            </c:extLst>
          </c:dPt>
          <c:dPt>
            <c:idx val="1"/>
            <c:bubble3D val="0"/>
            <c:spPr>
              <a:solidFill>
                <a:schemeClr val="accent1"/>
              </a:solidFill>
              <a:ln>
                <a:noFill/>
              </a:ln>
              <a:effectLst/>
            </c:spPr>
            <c:extLst xmlns:c16r2="http://schemas.microsoft.com/office/drawing/2015/06/chart">
              <c:ext xmlns:c16="http://schemas.microsoft.com/office/drawing/2014/chart" uri="{C3380CC4-5D6E-409C-BE32-E72D297353CC}">
                <c16:uniqueId val="{00000003-5050-41A2-AFF8-A1F6C4CC9DFD}"/>
              </c:ext>
            </c:extLst>
          </c:dPt>
          <c:cat>
            <c:strRef>
              <c:f>Sheet1!$A$2:$A$3</c:f>
              <c:strCache>
                <c:ptCount val="2"/>
                <c:pt idx="0">
                  <c:v>1st Qtr</c:v>
                </c:pt>
                <c:pt idx="1">
                  <c:v>2nd Qtr</c:v>
                </c:pt>
              </c:strCache>
            </c:strRef>
          </c:cat>
          <c:val>
            <c:numRef>
              <c:f>Sheet1!$B$2:$B$3</c:f>
              <c:numCache>
                <c:formatCode>General</c:formatCode>
                <c:ptCount val="2"/>
                <c:pt idx="0">
                  <c:v>64.0</c:v>
                </c:pt>
                <c:pt idx="1">
                  <c:v>36.0</c:v>
                </c:pt>
              </c:numCache>
            </c:numRef>
          </c:val>
          <c:extLst xmlns:c16r2="http://schemas.microsoft.com/office/drawing/2015/06/chart">
            <c:ext xmlns:c16="http://schemas.microsoft.com/office/drawing/2014/chart" uri="{C3380CC4-5D6E-409C-BE32-E72D297353CC}">
              <c16:uniqueId val="{00000004-5050-41A2-AFF8-A1F6C4CC9DFD}"/>
            </c:ext>
          </c:extLst>
        </c:ser>
        <c:dLbls>
          <c:showLegendKey val="0"/>
          <c:showVal val="0"/>
          <c:showCatName val="0"/>
          <c:showSerName val="0"/>
          <c:showPercent val="0"/>
          <c:showBubbleSize val="0"/>
          <c:showLeaderLines val="1"/>
        </c:dLbls>
        <c:firstSliceAng val="0"/>
      </c:pieChart>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Sheet1!$B$1</c:f>
              <c:strCache>
                <c:ptCount val="1"/>
                <c:pt idx="0">
                  <c:v>Sales</c:v>
                </c:pt>
              </c:strCache>
            </c:strRef>
          </c:tx>
          <c:dPt>
            <c:idx val="0"/>
            <c:bubble3D val="0"/>
            <c:spPr>
              <a:solidFill>
                <a:schemeClr val="accent3"/>
              </a:solidFill>
              <a:ln>
                <a:noFill/>
              </a:ln>
              <a:effectLst/>
            </c:spPr>
            <c:extLst xmlns:c16r2="http://schemas.microsoft.com/office/drawing/2015/06/chart">
              <c:ext xmlns:c16="http://schemas.microsoft.com/office/drawing/2014/chart" uri="{C3380CC4-5D6E-409C-BE32-E72D297353CC}">
                <c16:uniqueId val="{00000001-4139-4E8F-BD8B-8052FC3A28DB}"/>
              </c:ext>
            </c:extLst>
          </c:dPt>
          <c:dPt>
            <c:idx val="1"/>
            <c:bubble3D val="0"/>
            <c:spPr>
              <a:solidFill>
                <a:schemeClr val="accent1"/>
              </a:solidFill>
              <a:ln>
                <a:noFill/>
              </a:ln>
              <a:effectLst/>
            </c:spPr>
            <c:extLst xmlns:c16r2="http://schemas.microsoft.com/office/drawing/2015/06/chart">
              <c:ext xmlns:c16="http://schemas.microsoft.com/office/drawing/2014/chart" uri="{C3380CC4-5D6E-409C-BE32-E72D297353CC}">
                <c16:uniqueId val="{00000003-4139-4E8F-BD8B-8052FC3A28DB}"/>
              </c:ext>
            </c:extLst>
          </c:dPt>
          <c:cat>
            <c:strRef>
              <c:f>Sheet1!$A$2:$A$3</c:f>
              <c:strCache>
                <c:ptCount val="2"/>
                <c:pt idx="0">
                  <c:v>1st Qtr</c:v>
                </c:pt>
                <c:pt idx="1">
                  <c:v>2nd Qtr</c:v>
                </c:pt>
              </c:strCache>
            </c:strRef>
          </c:cat>
          <c:val>
            <c:numRef>
              <c:f>Sheet1!$B$2:$B$3</c:f>
              <c:numCache>
                <c:formatCode>General</c:formatCode>
                <c:ptCount val="2"/>
                <c:pt idx="0">
                  <c:v>71.0</c:v>
                </c:pt>
                <c:pt idx="1">
                  <c:v>29.0</c:v>
                </c:pt>
              </c:numCache>
            </c:numRef>
          </c:val>
          <c:extLst xmlns:c16r2="http://schemas.microsoft.com/office/drawing/2015/06/chart">
            <c:ext xmlns:c16="http://schemas.microsoft.com/office/drawing/2014/chart" uri="{C3380CC4-5D6E-409C-BE32-E72D297353CC}">
              <c16:uniqueId val="{00000004-4139-4E8F-BD8B-8052FC3A28DB}"/>
            </c:ext>
          </c:extLst>
        </c:ser>
        <c:dLbls>
          <c:showLegendKey val="0"/>
          <c:showVal val="0"/>
          <c:showCatName val="0"/>
          <c:showSerName val="0"/>
          <c:showPercent val="0"/>
          <c:showBubbleSize val="0"/>
          <c:showLeaderLines val="1"/>
        </c:dLbls>
        <c:firstSliceAng val="0"/>
      </c:pieChart>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Sheet1!$B$1</c:f>
              <c:strCache>
                <c:ptCount val="1"/>
                <c:pt idx="0">
                  <c:v>Sales</c:v>
                </c:pt>
              </c:strCache>
            </c:strRef>
          </c:tx>
          <c:dPt>
            <c:idx val="0"/>
            <c:bubble3D val="0"/>
            <c:spPr>
              <a:solidFill>
                <a:schemeClr val="accent3"/>
              </a:solidFill>
              <a:ln>
                <a:noFill/>
              </a:ln>
              <a:effectLst/>
            </c:spPr>
            <c:extLst xmlns:c16r2="http://schemas.microsoft.com/office/drawing/2015/06/chart">
              <c:ext xmlns:c16="http://schemas.microsoft.com/office/drawing/2014/chart" uri="{C3380CC4-5D6E-409C-BE32-E72D297353CC}">
                <c16:uniqueId val="{00000001-A369-4A71-BF99-C428707D6B18}"/>
              </c:ext>
            </c:extLst>
          </c:dPt>
          <c:dPt>
            <c:idx val="1"/>
            <c:bubble3D val="0"/>
            <c:spPr>
              <a:solidFill>
                <a:schemeClr val="accent1"/>
              </a:solidFill>
              <a:ln>
                <a:noFill/>
              </a:ln>
              <a:effectLst/>
            </c:spPr>
            <c:extLst xmlns:c16r2="http://schemas.microsoft.com/office/drawing/2015/06/chart">
              <c:ext xmlns:c16="http://schemas.microsoft.com/office/drawing/2014/chart" uri="{C3380CC4-5D6E-409C-BE32-E72D297353CC}">
                <c16:uniqueId val="{00000003-A369-4A71-BF99-C428707D6B18}"/>
              </c:ext>
            </c:extLst>
          </c:dPt>
          <c:cat>
            <c:strRef>
              <c:f>Sheet1!$A$2:$A$3</c:f>
              <c:strCache>
                <c:ptCount val="2"/>
                <c:pt idx="0">
                  <c:v>1st Qtr</c:v>
                </c:pt>
                <c:pt idx="1">
                  <c:v>2nd Qtr</c:v>
                </c:pt>
              </c:strCache>
            </c:strRef>
          </c:cat>
          <c:val>
            <c:numRef>
              <c:f>Sheet1!$B$2:$B$3</c:f>
              <c:numCache>
                <c:formatCode>General</c:formatCode>
                <c:ptCount val="2"/>
                <c:pt idx="0">
                  <c:v>93.0</c:v>
                </c:pt>
                <c:pt idx="1">
                  <c:v>7.0</c:v>
                </c:pt>
              </c:numCache>
            </c:numRef>
          </c:val>
          <c:extLst xmlns:c16r2="http://schemas.microsoft.com/office/drawing/2015/06/chart">
            <c:ext xmlns:c16="http://schemas.microsoft.com/office/drawing/2014/chart" uri="{C3380CC4-5D6E-409C-BE32-E72D297353CC}">
              <c16:uniqueId val="{00000004-A369-4A71-BF99-C428707D6B18}"/>
            </c:ext>
          </c:extLst>
        </c:ser>
        <c:dLbls>
          <c:showLegendKey val="0"/>
          <c:showVal val="0"/>
          <c:showCatName val="0"/>
          <c:showSerName val="0"/>
          <c:showPercent val="0"/>
          <c:showBubbleSize val="0"/>
          <c:showLeaderLines val="1"/>
        </c:dLbls>
        <c:firstSliceAng val="0"/>
      </c:pieChart>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Sheet1!$B$1</c:f>
              <c:strCache>
                <c:ptCount val="1"/>
                <c:pt idx="0">
                  <c:v>Sales</c:v>
                </c:pt>
              </c:strCache>
            </c:strRef>
          </c:tx>
          <c:dPt>
            <c:idx val="0"/>
            <c:bubble3D val="0"/>
            <c:spPr>
              <a:solidFill>
                <a:schemeClr val="accent3"/>
              </a:solidFill>
              <a:ln>
                <a:noFill/>
              </a:ln>
              <a:effectLst/>
            </c:spPr>
            <c:extLst xmlns:c16r2="http://schemas.microsoft.com/office/drawing/2015/06/chart">
              <c:ext xmlns:c16="http://schemas.microsoft.com/office/drawing/2014/chart" uri="{C3380CC4-5D6E-409C-BE32-E72D297353CC}">
                <c16:uniqueId val="{00000001-4D12-4D84-B94F-C1014C1B7445}"/>
              </c:ext>
            </c:extLst>
          </c:dPt>
          <c:dPt>
            <c:idx val="1"/>
            <c:bubble3D val="0"/>
            <c:spPr>
              <a:solidFill>
                <a:schemeClr val="accent1"/>
              </a:solidFill>
              <a:ln>
                <a:noFill/>
              </a:ln>
              <a:effectLst/>
            </c:spPr>
            <c:extLst xmlns:c16r2="http://schemas.microsoft.com/office/drawing/2015/06/chart">
              <c:ext xmlns:c16="http://schemas.microsoft.com/office/drawing/2014/chart" uri="{C3380CC4-5D6E-409C-BE32-E72D297353CC}">
                <c16:uniqueId val="{00000003-4D12-4D84-B94F-C1014C1B7445}"/>
              </c:ext>
            </c:extLst>
          </c:dPt>
          <c:cat>
            <c:strRef>
              <c:f>Sheet1!$A$2:$A$3</c:f>
              <c:strCache>
                <c:ptCount val="2"/>
                <c:pt idx="0">
                  <c:v>1st Qtr</c:v>
                </c:pt>
                <c:pt idx="1">
                  <c:v>2nd Qtr</c:v>
                </c:pt>
              </c:strCache>
            </c:strRef>
          </c:cat>
          <c:val>
            <c:numRef>
              <c:f>Sheet1!$B$2:$B$3</c:f>
              <c:numCache>
                <c:formatCode>General</c:formatCode>
                <c:ptCount val="2"/>
                <c:pt idx="0">
                  <c:v>93.0</c:v>
                </c:pt>
                <c:pt idx="1">
                  <c:v>7.0</c:v>
                </c:pt>
              </c:numCache>
            </c:numRef>
          </c:val>
          <c:extLst xmlns:c16r2="http://schemas.microsoft.com/office/drawing/2015/06/chart">
            <c:ext xmlns:c16="http://schemas.microsoft.com/office/drawing/2014/chart" uri="{C3380CC4-5D6E-409C-BE32-E72D297353CC}">
              <c16:uniqueId val="{00000004-4D12-4D84-B94F-C1014C1B7445}"/>
            </c:ext>
          </c:extLst>
        </c:ser>
        <c:dLbls>
          <c:showLegendKey val="0"/>
          <c:showVal val="0"/>
          <c:showCatName val="0"/>
          <c:showSerName val="0"/>
          <c:showPercent val="0"/>
          <c:showBubbleSize val="0"/>
          <c:showLeaderLines val="1"/>
        </c:dLbls>
        <c:firstSliceAng val="0"/>
      </c:pieChart>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barChart>
        <c:barDir val="col"/>
        <c:grouping val="clustered"/>
        <c:varyColors val="0"/>
        <c:ser>
          <c:idx val="0"/>
          <c:order val="0"/>
          <c:tx>
            <c:strRef>
              <c:f>Sheet1!$B$1</c:f>
              <c:strCache>
                <c:ptCount val="1"/>
              </c:strCache>
            </c:strRef>
          </c:tx>
          <c:spPr>
            <a:solidFill>
              <a:schemeClr val="accent1"/>
            </a:solidFill>
            <a:ln>
              <a:noFill/>
            </a:ln>
            <a:effectLst/>
          </c:spPr>
          <c:invertIfNegative val="0"/>
          <c:dLbls>
            <c:spPr>
              <a:noFill/>
              <a:ln>
                <a:noFill/>
              </a:ln>
              <a:effectLst/>
            </c:spPr>
            <c:txPr>
              <a:bodyPr/>
              <a:lstStyle/>
              <a:p>
                <a:pPr>
                  <a:defRPr sz="1000" b="1"/>
                </a:pPr>
                <a:endParaRPr lang="en-US"/>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layout/>
                <c15:showLeaderLines val="1"/>
              </c:ext>
            </c:extLst>
          </c:dLbls>
          <c:cat>
            <c:strRef>
              <c:f>Sheet1!$A$2:$A$4</c:f>
              <c:strCache>
                <c:ptCount val="3"/>
                <c:pt idx="0">
                  <c:v>1ST YEAR</c:v>
                </c:pt>
                <c:pt idx="1">
                  <c:v>2ND YEAR</c:v>
                </c:pt>
                <c:pt idx="2">
                  <c:v>3RD YEAR</c:v>
                </c:pt>
              </c:strCache>
            </c:strRef>
          </c:cat>
          <c:val>
            <c:numRef>
              <c:f>Sheet1!$B$2:$B$4</c:f>
              <c:numCache>
                <c:formatCode>"£"#,##0.00</c:formatCode>
                <c:ptCount val="3"/>
                <c:pt idx="0">
                  <c:v>350000.0</c:v>
                </c:pt>
                <c:pt idx="1">
                  <c:v>518000.0</c:v>
                </c:pt>
                <c:pt idx="2">
                  <c:v>742000.0</c:v>
                </c:pt>
              </c:numCache>
            </c:numRef>
          </c:val>
          <c:extLst xmlns:c16r2="http://schemas.microsoft.com/office/drawing/2015/06/chart">
            <c:ext xmlns:c16="http://schemas.microsoft.com/office/drawing/2014/chart" uri="{C3380CC4-5D6E-409C-BE32-E72D297353CC}">
              <c16:uniqueId val="{00000000-33D3-48A6-AB9F-851837A3775B}"/>
            </c:ext>
          </c:extLst>
        </c:ser>
        <c:ser>
          <c:idx val="1"/>
          <c:order val="1"/>
          <c:tx>
            <c:strRef>
              <c:f>Sheet1!$C$1</c:f>
              <c:strCache>
                <c:ptCount val="1"/>
                <c:pt idx="0">
                  <c:v>TOTAL COGS</c:v>
                </c:pt>
              </c:strCache>
            </c:strRef>
          </c:tx>
          <c:spPr>
            <a:solidFill>
              <a:schemeClr val="tx1"/>
            </a:solidFill>
            <a:ln>
              <a:noFill/>
            </a:ln>
            <a:effectLst/>
          </c:spPr>
          <c:invertIfNegative val="0"/>
          <c:dLbls>
            <c:spPr>
              <a:noFill/>
              <a:ln>
                <a:noFill/>
              </a:ln>
              <a:effectLst/>
            </c:spPr>
            <c:txPr>
              <a:bodyPr/>
              <a:lstStyle/>
              <a:p>
                <a:pPr>
                  <a:defRPr sz="1000" b="1"/>
                </a:pPr>
                <a:endParaRPr lang="en-US"/>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layout/>
                <c15:showLeaderLines val="1"/>
              </c:ext>
            </c:extLst>
          </c:dLbls>
          <c:cat>
            <c:strRef>
              <c:f>Sheet1!$A$2:$A$4</c:f>
              <c:strCache>
                <c:ptCount val="3"/>
                <c:pt idx="0">
                  <c:v>1ST YEAR</c:v>
                </c:pt>
                <c:pt idx="1">
                  <c:v>2ND YEAR</c:v>
                </c:pt>
                <c:pt idx="2">
                  <c:v>3RD YEAR</c:v>
                </c:pt>
              </c:strCache>
            </c:strRef>
          </c:cat>
          <c:val>
            <c:numRef>
              <c:f>Sheet1!$C$2:$C$4</c:f>
              <c:numCache>
                <c:formatCode>"£"#,##0.00</c:formatCode>
                <c:ptCount val="3"/>
                <c:pt idx="0">
                  <c:v>127000.0</c:v>
                </c:pt>
                <c:pt idx="1">
                  <c:v>168777.0</c:v>
                </c:pt>
                <c:pt idx="2">
                  <c:v>263730.0</c:v>
                </c:pt>
              </c:numCache>
            </c:numRef>
          </c:val>
          <c:extLst xmlns:c16r2="http://schemas.microsoft.com/office/drawing/2015/06/chart">
            <c:ext xmlns:c16="http://schemas.microsoft.com/office/drawing/2014/chart" uri="{C3380CC4-5D6E-409C-BE32-E72D297353CC}">
              <c16:uniqueId val="{00000001-33D3-48A6-AB9F-851837A3775B}"/>
            </c:ext>
          </c:extLst>
        </c:ser>
        <c:ser>
          <c:idx val="2"/>
          <c:order val="2"/>
          <c:tx>
            <c:strRef>
              <c:f>Sheet1!$D$1</c:f>
              <c:strCache>
                <c:ptCount val="1"/>
                <c:pt idx="0">
                  <c:v>NET PROFIT</c:v>
                </c:pt>
              </c:strCache>
            </c:strRef>
          </c:tx>
          <c:spPr>
            <a:solidFill>
              <a:schemeClr val="accent4"/>
            </a:solidFill>
            <a:ln>
              <a:noFill/>
            </a:ln>
            <a:effectLst/>
          </c:spPr>
          <c:invertIfNegative val="0"/>
          <c:dLbls>
            <c:spPr>
              <a:noFill/>
              <a:ln>
                <a:noFill/>
              </a:ln>
              <a:effectLst/>
            </c:spPr>
            <c:txPr>
              <a:bodyPr/>
              <a:lstStyle/>
              <a:p>
                <a:pPr>
                  <a:defRPr sz="1000" b="1"/>
                </a:pPr>
                <a:endParaRPr lang="en-US"/>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layout/>
                <c15:showLeaderLines val="1"/>
              </c:ext>
            </c:extLst>
          </c:dLbls>
          <c:cat>
            <c:strRef>
              <c:f>Sheet1!$A$2:$A$4</c:f>
              <c:strCache>
                <c:ptCount val="3"/>
                <c:pt idx="0">
                  <c:v>1ST YEAR</c:v>
                </c:pt>
                <c:pt idx="1">
                  <c:v>2ND YEAR</c:v>
                </c:pt>
                <c:pt idx="2">
                  <c:v>3RD YEAR</c:v>
                </c:pt>
              </c:strCache>
            </c:strRef>
          </c:cat>
          <c:val>
            <c:numRef>
              <c:f>Sheet1!$D$2:$D$4</c:f>
              <c:numCache>
                <c:formatCode>"£"#,##0.00</c:formatCode>
                <c:ptCount val="3"/>
                <c:pt idx="0">
                  <c:v>223000.0</c:v>
                </c:pt>
                <c:pt idx="1">
                  <c:v>350000.0</c:v>
                </c:pt>
                <c:pt idx="2">
                  <c:v>478270.0</c:v>
                </c:pt>
              </c:numCache>
            </c:numRef>
          </c:val>
          <c:extLst xmlns:c16r2="http://schemas.microsoft.com/office/drawing/2015/06/chart">
            <c:ext xmlns:c16="http://schemas.microsoft.com/office/drawing/2014/chart" uri="{C3380CC4-5D6E-409C-BE32-E72D297353CC}">
              <c16:uniqueId val="{00000002-33D3-48A6-AB9F-851837A3775B}"/>
            </c:ext>
          </c:extLst>
        </c:ser>
        <c:dLbls>
          <c:dLblPos val="outEnd"/>
          <c:showLegendKey val="0"/>
          <c:showVal val="1"/>
          <c:showCatName val="0"/>
          <c:showSerName val="0"/>
          <c:showPercent val="0"/>
          <c:showBubbleSize val="0"/>
        </c:dLbls>
        <c:gapWidth val="80"/>
        <c:overlap val="-10"/>
        <c:axId val="1076159152"/>
        <c:axId val="1047577360"/>
      </c:barChart>
      <c:catAx>
        <c:axId val="1076159152"/>
        <c:scaling>
          <c:orientation val="minMax"/>
        </c:scaling>
        <c:delete val="0"/>
        <c:axPos val="b"/>
        <c:numFmt formatCode="General" sourceLinked="1"/>
        <c:majorTickMark val="out"/>
        <c:minorTickMark val="none"/>
        <c:tickLblPos val="nextTo"/>
        <c:spPr>
          <a:noFill/>
          <a:ln w="15875" cap="flat" cmpd="sng" algn="ctr">
            <a:solidFill>
              <a:schemeClr val="tx1">
                <a:lumMod val="25000"/>
                <a:lumOff val="75000"/>
                <a:alpha val="27000"/>
              </a:schemeClr>
            </a:solidFill>
            <a:round/>
          </a:ln>
          <a:effectLst/>
        </c:spPr>
        <c:txPr>
          <a:bodyPr rot="-60000000" vert="horz"/>
          <a:lstStyle/>
          <a:p>
            <a:pPr>
              <a:defRPr sz="1000" b="1"/>
            </a:pPr>
            <a:endParaRPr lang="en-US"/>
          </a:p>
        </c:txPr>
        <c:crossAx val="1047577360"/>
        <c:crosses val="autoZero"/>
        <c:auto val="1"/>
        <c:lblAlgn val="ctr"/>
        <c:lblOffset val="100"/>
        <c:noMultiLvlLbl val="1"/>
      </c:catAx>
      <c:valAx>
        <c:axId val="1047577360"/>
        <c:scaling>
          <c:orientation val="minMax"/>
        </c:scaling>
        <c:delete val="0"/>
        <c:axPos val="l"/>
        <c:majorGridlines>
          <c:spPr>
            <a:ln w="9525" cap="flat" cmpd="sng" algn="ctr">
              <a:solidFill>
                <a:schemeClr val="tx1">
                  <a:lumMod val="5000"/>
                  <a:lumOff val="95000"/>
                  <a:alpha val="30000"/>
                </a:schemeClr>
              </a:solidFill>
              <a:round/>
            </a:ln>
            <a:effectLst/>
          </c:spPr>
        </c:majorGridlines>
        <c:numFmt formatCode="&quot;£&quot;#,##0.00" sourceLinked="1"/>
        <c:majorTickMark val="none"/>
        <c:minorTickMark val="none"/>
        <c:tickLblPos val="nextTo"/>
        <c:spPr>
          <a:noFill/>
          <a:ln>
            <a:noFill/>
          </a:ln>
          <a:effectLst/>
        </c:spPr>
        <c:txPr>
          <a:bodyPr rot="-60000000" vert="horz"/>
          <a:lstStyle/>
          <a:p>
            <a:pPr>
              <a:defRPr/>
            </a:pPr>
            <a:endParaRPr lang="en-US"/>
          </a:p>
        </c:txPr>
        <c:crossAx val="1076159152"/>
        <c:crosses val="autoZero"/>
        <c:crossBetween val="between"/>
      </c:valAx>
      <c:spPr>
        <a:noFill/>
        <a:ln>
          <a:noFill/>
        </a:ln>
        <a:effectLst/>
      </c:spPr>
    </c:plotArea>
    <c:legend>
      <c:legendPos val="b"/>
      <c:layout/>
      <c:overlay val="0"/>
    </c:legend>
    <c:plotVisOnly val="1"/>
    <c:dispBlanksAs val="zero"/>
    <c:showDLblsOverMax val="0"/>
  </c:chart>
  <c:spPr>
    <a:noFill/>
    <a:ln>
      <a:noFill/>
    </a:ln>
    <a:effectLst/>
  </c:spPr>
  <c:txPr>
    <a:bodyPr/>
    <a:lstStyle/>
    <a:p>
      <a:pPr>
        <a:defRPr sz="800">
          <a:solidFill>
            <a:schemeClr val="tx2"/>
          </a:solidFill>
          <a:latin typeface="Lato" panose="020F0502020204030203" pitchFamily="34" charset="0"/>
          <a:ea typeface="Lato" panose="020F0502020204030203" pitchFamily="34" charset="0"/>
          <a:cs typeface="Lato" panose="020F0502020204030203" pitchFamily="34" charset="0"/>
        </a:defRPr>
      </a:pPr>
      <a:endParaRPr lang="en-US"/>
    </a:p>
  </c:txPr>
  <c:externalData r:id="rId1">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tx>
            <c:strRef>
              <c:f>Sheet1!$B$1</c:f>
              <c:strCache>
                <c:ptCount val="1"/>
                <c:pt idx="0">
                  <c:v>Column1</c:v>
                </c:pt>
              </c:strCache>
            </c:strRef>
          </c:tx>
          <c:dPt>
            <c:idx val="0"/>
            <c:bubble3D val="0"/>
            <c:spPr>
              <a:solidFill>
                <a:schemeClr val="accent1"/>
              </a:solidFill>
              <a:ln w="19050">
                <a:solidFill>
                  <a:schemeClr val="lt1"/>
                </a:solidFill>
              </a:ln>
              <a:effectLst/>
            </c:spPr>
            <c:extLst xmlns:c16r2="http://schemas.microsoft.com/office/drawing/2015/06/chart">
              <c:ext xmlns:c16="http://schemas.microsoft.com/office/drawing/2014/chart" uri="{C3380CC4-5D6E-409C-BE32-E72D297353CC}">
                <c16:uniqueId val="{00000001-0FF2-4AD8-9422-9941B0FF0CE3}"/>
              </c:ext>
            </c:extLst>
          </c:dPt>
          <c:dPt>
            <c:idx val="1"/>
            <c:bubble3D val="0"/>
            <c:spPr>
              <a:solidFill>
                <a:schemeClr val="accent2"/>
              </a:solidFill>
              <a:ln w="19050">
                <a:solidFill>
                  <a:schemeClr val="lt1"/>
                </a:solidFill>
              </a:ln>
              <a:effectLst/>
            </c:spPr>
            <c:extLst xmlns:c16r2="http://schemas.microsoft.com/office/drawing/2015/06/chart">
              <c:ext xmlns:c16="http://schemas.microsoft.com/office/drawing/2014/chart" uri="{C3380CC4-5D6E-409C-BE32-E72D297353CC}">
                <c16:uniqueId val="{00000003-0FF2-4AD8-9422-9941B0FF0CE3}"/>
              </c:ext>
            </c:extLst>
          </c:dPt>
          <c:dPt>
            <c:idx val="2"/>
            <c:bubble3D val="0"/>
            <c:spPr>
              <a:solidFill>
                <a:schemeClr val="tx1">
                  <a:lumMod val="50000"/>
                  <a:lumOff val="5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01-B6AE-47FB-BCDE-982177D377F6}"/>
              </c:ext>
            </c:extLst>
          </c:dPt>
          <c:dPt>
            <c:idx val="3"/>
            <c:bubble3D val="0"/>
            <c:spPr>
              <a:solidFill>
                <a:schemeClr val="accent4"/>
              </a:solidFill>
              <a:ln w="19050">
                <a:solidFill>
                  <a:schemeClr val="lt1"/>
                </a:solidFill>
              </a:ln>
              <a:effectLst/>
            </c:spPr>
            <c:extLst xmlns:c16r2="http://schemas.microsoft.com/office/drawing/2015/06/chart">
              <c:ext xmlns:c16="http://schemas.microsoft.com/office/drawing/2014/chart" uri="{C3380CC4-5D6E-409C-BE32-E72D297353CC}">
                <c16:uniqueId val="{00000007-0FF2-4AD8-9422-9941B0FF0CE3}"/>
              </c:ext>
            </c:extLst>
          </c:dPt>
          <c:cat>
            <c:strRef>
              <c:f>Sheet1!$A$2:$A$5</c:f>
              <c:strCache>
                <c:ptCount val="4"/>
                <c:pt idx="0">
                  <c:v>DEBT INVESTOR</c:v>
                </c:pt>
                <c:pt idx="1">
                  <c:v>OWNER EQUITY INVESTMENTS</c:v>
                </c:pt>
                <c:pt idx="2">
                  <c:v>BANK LOANS</c:v>
                </c:pt>
                <c:pt idx="3">
                  <c:v>OTHER SHARES</c:v>
                </c:pt>
              </c:strCache>
            </c:strRef>
          </c:cat>
          <c:val>
            <c:numRef>
              <c:f>Sheet1!$B$2:$B$5</c:f>
              <c:numCache>
                <c:formatCode>0%</c:formatCode>
                <c:ptCount val="4"/>
                <c:pt idx="0">
                  <c:v>0.21</c:v>
                </c:pt>
                <c:pt idx="1">
                  <c:v>0.2</c:v>
                </c:pt>
                <c:pt idx="2">
                  <c:v>0.2</c:v>
                </c:pt>
                <c:pt idx="3">
                  <c:v>0.19</c:v>
                </c:pt>
              </c:numCache>
            </c:numRef>
          </c:val>
          <c:extLst xmlns:c16r2="http://schemas.microsoft.com/office/drawing/2015/06/chart">
            <c:ext xmlns:c16="http://schemas.microsoft.com/office/drawing/2014/chart" uri="{C3380CC4-5D6E-409C-BE32-E72D297353CC}">
              <c16:uniqueId val="{00000000-B6AE-47FB-BCDE-982177D377F6}"/>
            </c:ext>
          </c:extLst>
        </c:ser>
        <c:dLbls>
          <c:showLegendKey val="0"/>
          <c:showVal val="0"/>
          <c:showCatName val="0"/>
          <c:showSerName val="0"/>
          <c:showPercent val="0"/>
          <c:showBubbleSize val="0"/>
          <c:showLeaderLines val="1"/>
        </c:dLbls>
        <c:firstSliceAng val="349"/>
        <c:holeSize val="64"/>
      </c:doughnutChart>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8.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tx>
            <c:strRef>
              <c:f>Sheet1!$B$1</c:f>
              <c:strCache>
                <c:ptCount val="1"/>
                <c:pt idx="0">
                  <c:v>Column1</c:v>
                </c:pt>
              </c:strCache>
            </c:strRef>
          </c:tx>
          <c:dPt>
            <c:idx val="0"/>
            <c:bubble3D val="0"/>
            <c:spPr>
              <a:solidFill>
                <a:schemeClr val="accent1"/>
              </a:solidFill>
              <a:ln w="19050">
                <a:solidFill>
                  <a:schemeClr val="lt1"/>
                </a:solidFill>
              </a:ln>
              <a:effectLst/>
            </c:spPr>
            <c:extLst xmlns:c16r2="http://schemas.microsoft.com/office/drawing/2015/06/chart">
              <c:ext xmlns:c16="http://schemas.microsoft.com/office/drawing/2014/chart" uri="{C3380CC4-5D6E-409C-BE32-E72D297353CC}">
                <c16:uniqueId val="{00000001-54DB-4C49-A143-869F975FCF5C}"/>
              </c:ext>
            </c:extLst>
          </c:dPt>
          <c:dPt>
            <c:idx val="1"/>
            <c:bubble3D val="0"/>
            <c:spPr>
              <a:solidFill>
                <a:schemeClr val="accent2"/>
              </a:solidFill>
              <a:ln w="19050">
                <a:solidFill>
                  <a:schemeClr val="lt1"/>
                </a:solidFill>
              </a:ln>
              <a:effectLst/>
            </c:spPr>
            <c:extLst xmlns:c16r2="http://schemas.microsoft.com/office/drawing/2015/06/chart">
              <c:ext xmlns:c16="http://schemas.microsoft.com/office/drawing/2014/chart" uri="{C3380CC4-5D6E-409C-BE32-E72D297353CC}">
                <c16:uniqueId val="{00000003-54DB-4C49-A143-869F975FCF5C}"/>
              </c:ext>
            </c:extLst>
          </c:dPt>
          <c:dPt>
            <c:idx val="2"/>
            <c:bubble3D val="0"/>
            <c:spPr>
              <a:solidFill>
                <a:schemeClr val="tx1">
                  <a:lumMod val="50000"/>
                  <a:lumOff val="5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01-B6AE-47FB-BCDE-982177D377F6}"/>
              </c:ext>
            </c:extLst>
          </c:dPt>
          <c:dPt>
            <c:idx val="3"/>
            <c:bubble3D val="0"/>
            <c:spPr>
              <a:solidFill>
                <a:schemeClr val="accent4"/>
              </a:solidFill>
              <a:ln w="19050">
                <a:solidFill>
                  <a:schemeClr val="lt1"/>
                </a:solidFill>
              </a:ln>
              <a:effectLst/>
            </c:spPr>
            <c:extLst xmlns:c16r2="http://schemas.microsoft.com/office/drawing/2015/06/chart">
              <c:ext xmlns:c16="http://schemas.microsoft.com/office/drawing/2014/chart" uri="{C3380CC4-5D6E-409C-BE32-E72D297353CC}">
                <c16:uniqueId val="{00000007-54DB-4C49-A143-869F975FCF5C}"/>
              </c:ext>
            </c:extLst>
          </c:dPt>
          <c:dPt>
            <c:idx val="4"/>
            <c:bubble3D val="0"/>
            <c:spPr>
              <a:solidFill>
                <a:schemeClr val="accent5"/>
              </a:solidFill>
              <a:ln w="19050">
                <a:solidFill>
                  <a:schemeClr val="lt1"/>
                </a:solidFill>
              </a:ln>
              <a:effectLst/>
            </c:spPr>
            <c:extLst xmlns:c16r2="http://schemas.microsoft.com/office/drawing/2015/06/chart">
              <c:ext xmlns:c16="http://schemas.microsoft.com/office/drawing/2014/chart" uri="{C3380CC4-5D6E-409C-BE32-E72D297353CC}">
                <c16:uniqueId val="{00000009-54DB-4C49-A143-869F975FCF5C}"/>
              </c:ext>
            </c:extLst>
          </c:dPt>
          <c:dPt>
            <c:idx val="5"/>
            <c:bubble3D val="0"/>
            <c:spPr>
              <a:solidFill>
                <a:schemeClr val="accent6"/>
              </a:solidFill>
              <a:ln w="19050">
                <a:solidFill>
                  <a:schemeClr val="lt1"/>
                </a:solidFill>
              </a:ln>
              <a:effectLst/>
            </c:spPr>
            <c:extLst xmlns:c16r2="http://schemas.microsoft.com/office/drawing/2015/06/chart">
              <c:ext xmlns:c16="http://schemas.microsoft.com/office/drawing/2014/chart" uri="{C3380CC4-5D6E-409C-BE32-E72D297353CC}">
                <c16:uniqueId val="{0000000B-54DB-4C49-A143-869F975FCF5C}"/>
              </c:ext>
            </c:extLst>
          </c:dPt>
          <c:dPt>
            <c:idx val="6"/>
            <c:bubble3D val="0"/>
            <c:spPr>
              <a:solidFill>
                <a:schemeClr val="accent1">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0D-54DB-4C49-A143-869F975FCF5C}"/>
              </c:ext>
            </c:extLst>
          </c:dPt>
          <c:dPt>
            <c:idx val="7"/>
            <c:bubble3D val="0"/>
            <c:spPr>
              <a:solidFill>
                <a:schemeClr val="accent2">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0F-54DB-4C49-A143-869F975FCF5C}"/>
              </c:ext>
            </c:extLst>
          </c:dPt>
          <c:dPt>
            <c:idx val="8"/>
            <c:bubble3D val="0"/>
            <c:spPr>
              <a:solidFill>
                <a:schemeClr val="accent3">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11-54DB-4C49-A143-869F975FCF5C}"/>
              </c:ext>
            </c:extLst>
          </c:dPt>
          <c:dPt>
            <c:idx val="9"/>
            <c:bubble3D val="0"/>
            <c:spPr>
              <a:solidFill>
                <a:schemeClr val="accent4">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13-54DB-4C49-A143-869F975FCF5C}"/>
              </c:ext>
            </c:extLst>
          </c:dPt>
          <c:cat>
            <c:strRef>
              <c:f>Sheet1!$A$2:$A$11</c:f>
              <c:strCache>
                <c:ptCount val="10"/>
                <c:pt idx="0">
                  <c:v>FF&amp;E</c:v>
                </c:pt>
                <c:pt idx="1">
                  <c:v>IMPROVEMENT</c:v>
                </c:pt>
                <c:pt idx="2">
                  <c:v>RETAIL BUSINESS INSURANCE</c:v>
                </c:pt>
                <c:pt idx="3">
                  <c:v>COFFEE SUPPLIES INVENTORY</c:v>
                </c:pt>
                <c:pt idx="4">
                  <c:v>MARKETING</c:v>
                </c:pt>
                <c:pt idx="5">
                  <c:v>WORKING CAPITAL</c:v>
                </c:pt>
                <c:pt idx="6">
                  <c:v>WEBSITE DEVELOPMENT</c:v>
                </c:pt>
                <c:pt idx="7">
                  <c:v>MISCELLANEOUS COSTS</c:v>
                </c:pt>
                <c:pt idx="8">
                  <c:v>INITIAL LEASE PAYMENTS</c:v>
                </c:pt>
                <c:pt idx="9">
                  <c:v>LEASE DEPOSIT</c:v>
                </c:pt>
              </c:strCache>
            </c:strRef>
          </c:cat>
          <c:val>
            <c:numRef>
              <c:f>Sheet1!$B$2:$B$11</c:f>
              <c:numCache>
                <c:formatCode>0%</c:formatCode>
                <c:ptCount val="10"/>
                <c:pt idx="0">
                  <c:v>0.24</c:v>
                </c:pt>
                <c:pt idx="1">
                  <c:v>0.2</c:v>
                </c:pt>
                <c:pt idx="2">
                  <c:v>0.02</c:v>
                </c:pt>
                <c:pt idx="3">
                  <c:v>0.08</c:v>
                </c:pt>
                <c:pt idx="4">
                  <c:v>0.04</c:v>
                </c:pt>
                <c:pt idx="5">
                  <c:v>0.28</c:v>
                </c:pt>
                <c:pt idx="6">
                  <c:v>0.02</c:v>
                </c:pt>
                <c:pt idx="7">
                  <c:v>0.08</c:v>
                </c:pt>
                <c:pt idx="8">
                  <c:v>0.03</c:v>
                </c:pt>
                <c:pt idx="9">
                  <c:v>0.01</c:v>
                </c:pt>
              </c:numCache>
            </c:numRef>
          </c:val>
          <c:extLst xmlns:c16r2="http://schemas.microsoft.com/office/drawing/2015/06/chart">
            <c:ext xmlns:c16="http://schemas.microsoft.com/office/drawing/2014/chart" uri="{C3380CC4-5D6E-409C-BE32-E72D297353CC}">
              <c16:uniqueId val="{00000000-B6AE-47FB-BCDE-982177D377F6}"/>
            </c:ext>
          </c:extLst>
        </c:ser>
        <c:dLbls>
          <c:showLegendKey val="0"/>
          <c:showVal val="0"/>
          <c:showCatName val="0"/>
          <c:showSerName val="0"/>
          <c:showPercent val="0"/>
          <c:showBubbleSize val="0"/>
          <c:showLeaderLines val="1"/>
        </c:dLbls>
        <c:firstSliceAng val="338"/>
        <c:holeSize val="64"/>
      </c:doughnutChart>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5">
  <cs:axisTitle>
    <cs:lnRef idx="0"/>
    <cs:fillRef idx="0"/>
    <cs:effectRef idx="0"/>
    <cs:fontRef idx="minor">
      <a:schemeClr val="tx2"/>
    </cs:fontRef>
    <cs:defRPr sz="1197"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1197" kern="1200"/>
  </cs:chartArea>
  <cs:dataLabel>
    <cs:lnRef idx="0"/>
    <cs:fillRef idx="0"/>
    <cs:effectRef idx="0"/>
    <cs:fontRef idx="minor">
      <a:schemeClr val="tx2"/>
    </cs:fontRef>
    <cs:defRPr sz="1197"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1197"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1197"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2128"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1197"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1197" kern="1200"/>
  </cs:valueAxis>
  <cs:wall>
    <cs:lnRef idx="0"/>
    <cs:fillRef idx="0"/>
    <cs:effectRef idx="0"/>
    <cs:fontRef idx="minor">
      <a:schemeClr val="tx2"/>
    </cs:fontRef>
  </cs:wall>
</cs:chartStyle>
</file>

<file path=ppt/charts/style2.xml><?xml version="1.0" encoding="utf-8"?>
<cs:chartStyle xmlns:cs="http://schemas.microsoft.com/office/drawing/2012/chartStyle" xmlns:a="http://schemas.openxmlformats.org/drawingml/2006/main" id="255">
  <cs:axisTitle>
    <cs:lnRef idx="0"/>
    <cs:fillRef idx="0"/>
    <cs:effectRef idx="0"/>
    <cs:fontRef idx="minor">
      <a:schemeClr val="tx2"/>
    </cs:fontRef>
    <cs:defRPr sz="1197"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1197" kern="1200"/>
  </cs:chartArea>
  <cs:dataLabel>
    <cs:lnRef idx="0"/>
    <cs:fillRef idx="0"/>
    <cs:effectRef idx="0"/>
    <cs:fontRef idx="minor">
      <a:schemeClr val="tx2"/>
    </cs:fontRef>
    <cs:defRPr sz="1197"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1197"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1197"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2128"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1197"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1197" kern="1200"/>
  </cs:valueAxis>
  <cs:wall>
    <cs:lnRef idx="0"/>
    <cs:fillRef idx="0"/>
    <cs:effectRef idx="0"/>
    <cs:fontRef idx="minor">
      <a:schemeClr val="tx2"/>
    </cs:fontRef>
  </cs:wall>
</cs:chartStyle>
</file>

<file path=ppt/charts/style3.xml><?xml version="1.0" encoding="utf-8"?>
<cs:chartStyle xmlns:cs="http://schemas.microsoft.com/office/drawing/2012/chartStyle" xmlns:a="http://schemas.openxmlformats.org/drawingml/2006/main" id="255">
  <cs:axisTitle>
    <cs:lnRef idx="0"/>
    <cs:fillRef idx="0"/>
    <cs:effectRef idx="0"/>
    <cs:fontRef idx="minor">
      <a:schemeClr val="tx2"/>
    </cs:fontRef>
    <cs:defRPr sz="1197"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1197" kern="1200"/>
  </cs:chartArea>
  <cs:dataLabel>
    <cs:lnRef idx="0"/>
    <cs:fillRef idx="0"/>
    <cs:effectRef idx="0"/>
    <cs:fontRef idx="minor">
      <a:schemeClr val="tx2"/>
    </cs:fontRef>
    <cs:defRPr sz="1197"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1197"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1197"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2128"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1197"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1197" kern="1200"/>
  </cs:valueAxis>
  <cs:wall>
    <cs:lnRef idx="0"/>
    <cs:fillRef idx="0"/>
    <cs:effectRef idx="0"/>
    <cs:fontRef idx="minor">
      <a:schemeClr val="tx2"/>
    </cs:fontRef>
  </cs:wall>
</cs:chartStyle>
</file>

<file path=ppt/charts/style4.xml><?xml version="1.0" encoding="utf-8"?>
<cs:chartStyle xmlns:cs="http://schemas.microsoft.com/office/drawing/2012/chartStyle" xmlns:a="http://schemas.openxmlformats.org/drawingml/2006/main" id="255">
  <cs:axisTitle>
    <cs:lnRef idx="0"/>
    <cs:fillRef idx="0"/>
    <cs:effectRef idx="0"/>
    <cs:fontRef idx="minor">
      <a:schemeClr val="tx2"/>
    </cs:fontRef>
    <cs:defRPr sz="1197"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1197" kern="1200"/>
  </cs:chartArea>
  <cs:dataLabel>
    <cs:lnRef idx="0"/>
    <cs:fillRef idx="0"/>
    <cs:effectRef idx="0"/>
    <cs:fontRef idx="minor">
      <a:schemeClr val="tx2"/>
    </cs:fontRef>
    <cs:defRPr sz="1197"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1197"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1197"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2128"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1197"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1197" kern="1200"/>
  </cs:valueAxis>
  <cs:wall>
    <cs:lnRef idx="0"/>
    <cs:fillRef idx="0"/>
    <cs:effectRef idx="0"/>
    <cs:fontRef idx="minor">
      <a:schemeClr val="tx2"/>
    </cs:fontRef>
  </cs:wall>
</cs:chartStyle>
</file>

<file path=ppt/charts/style5.xml><?xml version="1.0" encoding="utf-8"?>
<cs:chartStyle xmlns:cs="http://schemas.microsoft.com/office/drawing/2012/chartStyle" xmlns:a="http://schemas.openxmlformats.org/drawingml/2006/main" id="255">
  <cs:axisTitle>
    <cs:lnRef idx="0"/>
    <cs:fillRef idx="0"/>
    <cs:effectRef idx="0"/>
    <cs:fontRef idx="minor">
      <a:schemeClr val="tx2"/>
    </cs:fontRef>
    <cs:defRPr sz="1197"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1197" kern="1200"/>
  </cs:chartArea>
  <cs:dataLabel>
    <cs:lnRef idx="0"/>
    <cs:fillRef idx="0"/>
    <cs:effectRef idx="0"/>
    <cs:fontRef idx="minor">
      <a:schemeClr val="tx2"/>
    </cs:fontRef>
    <cs:defRPr sz="1197"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1197"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1197"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2128"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1197"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1197" kern="1200"/>
  </cs:valueAxis>
  <cs:wall>
    <cs:lnRef idx="0"/>
    <cs:fillRef idx="0"/>
    <cs:effectRef idx="0"/>
    <cs:fontRef idx="minor">
      <a:schemeClr val="tx2"/>
    </cs:fontRef>
  </cs:wall>
</cs:chartStyle>
</file>

<file path=ppt/charts/style6.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7.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EC68368-7F4A-46DC-9342-145E516818E9}" type="doc">
      <dgm:prSet loTypeId="urn:microsoft.com/office/officeart/2008/layout/AlternatingHexagons" loCatId="list" qsTypeId="urn:microsoft.com/office/officeart/2005/8/quickstyle/simple1" qsCatId="simple" csTypeId="urn:microsoft.com/office/officeart/2005/8/colors/accent1_2" csCatId="accent1" phldr="1"/>
      <dgm:spPr/>
      <dgm:t>
        <a:bodyPr/>
        <a:lstStyle/>
        <a:p>
          <a:endParaRPr lang="en-US"/>
        </a:p>
      </dgm:t>
    </dgm:pt>
    <dgm:pt modelId="{26FD3CAC-08A6-42A3-9B87-52922873F20E}">
      <dgm:prSet phldrT="[Text]"/>
      <dgm:spPr/>
      <dgm:t>
        <a:bodyPr/>
        <a:lstStyle/>
        <a:p>
          <a:r>
            <a:rPr lang="en-US" dirty="0"/>
            <a:t>STRENGTH</a:t>
          </a:r>
        </a:p>
      </dgm:t>
    </dgm:pt>
    <dgm:pt modelId="{800BBAE2-AC54-47AB-9E87-0B30506C28E8}" type="parTrans" cxnId="{92024623-61C4-445A-8374-E8DE101C9EC1}">
      <dgm:prSet/>
      <dgm:spPr/>
      <dgm:t>
        <a:bodyPr/>
        <a:lstStyle/>
        <a:p>
          <a:endParaRPr lang="en-US"/>
        </a:p>
      </dgm:t>
    </dgm:pt>
    <dgm:pt modelId="{AFD2D1E3-C5F8-49D4-80EB-5EB1E41B6B91}" type="sibTrans" cxnId="{92024623-61C4-445A-8374-E8DE101C9EC1}">
      <dgm:prSet/>
      <dgm:spPr/>
      <dgm:t>
        <a:bodyPr/>
        <a:lstStyle/>
        <a:p>
          <a:endParaRPr lang="en-US"/>
        </a:p>
      </dgm:t>
    </dgm:pt>
    <dgm:pt modelId="{794C4AF8-30E5-4C44-91BB-E35F5E83B0B5}">
      <dgm:prSet phldrT="[Text]" custT="1"/>
      <dgm:spPr/>
      <dgm:t>
        <a:bodyPr/>
        <a:lstStyle/>
        <a:p>
          <a:endParaRPr lang="en-US" sz="900" dirty="0"/>
        </a:p>
      </dgm:t>
    </dgm:pt>
    <dgm:pt modelId="{064F7648-3566-4859-85B6-C86B2F1A24BD}" type="parTrans" cxnId="{57986FC7-751C-40A9-A89D-200A843F42C9}">
      <dgm:prSet/>
      <dgm:spPr/>
      <dgm:t>
        <a:bodyPr/>
        <a:lstStyle/>
        <a:p>
          <a:endParaRPr lang="en-US"/>
        </a:p>
      </dgm:t>
    </dgm:pt>
    <dgm:pt modelId="{825F743D-AC32-4BD1-9C1B-498360ED86DA}" type="sibTrans" cxnId="{57986FC7-751C-40A9-A89D-200A843F42C9}">
      <dgm:prSet/>
      <dgm:spPr/>
      <dgm:t>
        <a:bodyPr/>
        <a:lstStyle/>
        <a:p>
          <a:endParaRPr lang="en-US"/>
        </a:p>
      </dgm:t>
    </dgm:pt>
    <dgm:pt modelId="{DFF5B6CF-DD06-4ADE-9663-8AEFFD71E31F}">
      <dgm:prSet phldrT="[Text]"/>
      <dgm:spPr/>
      <dgm:t>
        <a:bodyPr/>
        <a:lstStyle/>
        <a:p>
          <a:r>
            <a:rPr lang="en-US" dirty="0"/>
            <a:t>WEAKNESESS</a:t>
          </a:r>
        </a:p>
      </dgm:t>
    </dgm:pt>
    <dgm:pt modelId="{3B71FD11-0097-4BBE-9D04-6882E5B4CE77}" type="parTrans" cxnId="{0842EC63-635E-4CDB-B801-7F4CFB4B64CD}">
      <dgm:prSet/>
      <dgm:spPr/>
      <dgm:t>
        <a:bodyPr/>
        <a:lstStyle/>
        <a:p>
          <a:endParaRPr lang="en-US"/>
        </a:p>
      </dgm:t>
    </dgm:pt>
    <dgm:pt modelId="{1A7312B7-943F-4713-A580-57AD5E9A13A7}" type="sibTrans" cxnId="{0842EC63-635E-4CDB-B801-7F4CFB4B64CD}">
      <dgm:prSet/>
      <dgm:spPr/>
      <dgm:t>
        <a:bodyPr/>
        <a:lstStyle/>
        <a:p>
          <a:endParaRPr lang="en-US"/>
        </a:p>
      </dgm:t>
    </dgm:pt>
    <dgm:pt modelId="{B4D0BA73-0A5F-4FFD-A20E-79F7F1342459}">
      <dgm:prSet phldrT="[Text]" custT="1"/>
      <dgm:spPr/>
      <dgm:t>
        <a:bodyPr/>
        <a:lstStyle/>
        <a:p>
          <a:pPr algn="r"/>
          <a:r>
            <a:rPr lang="en-GB" sz="1400" b="0" i="0" dirty="0"/>
            <a:t>.</a:t>
          </a:r>
          <a:endParaRPr lang="en-US" sz="1400" dirty="0"/>
        </a:p>
      </dgm:t>
    </dgm:pt>
    <dgm:pt modelId="{47A8B1B6-AA89-4214-9696-41C82CADDB96}" type="parTrans" cxnId="{36B053D9-F11E-4DC8-AA6F-A16F70428B21}">
      <dgm:prSet/>
      <dgm:spPr/>
      <dgm:t>
        <a:bodyPr/>
        <a:lstStyle/>
        <a:p>
          <a:endParaRPr lang="en-US"/>
        </a:p>
      </dgm:t>
    </dgm:pt>
    <dgm:pt modelId="{FB6E0CF3-F015-411F-A82B-3B0C0510AA53}" type="sibTrans" cxnId="{36B053D9-F11E-4DC8-AA6F-A16F70428B21}">
      <dgm:prSet/>
      <dgm:spPr/>
      <dgm:t>
        <a:bodyPr/>
        <a:lstStyle/>
        <a:p>
          <a:endParaRPr lang="en-US"/>
        </a:p>
      </dgm:t>
    </dgm:pt>
    <dgm:pt modelId="{BB122347-D0BD-487B-A210-9BFAE8DA864F}">
      <dgm:prSet phldrT="[Text]"/>
      <dgm:spPr/>
      <dgm:t>
        <a:bodyPr/>
        <a:lstStyle/>
        <a:p>
          <a:r>
            <a:rPr lang="en-US" dirty="0"/>
            <a:t>OPPORTUNITIES</a:t>
          </a:r>
        </a:p>
      </dgm:t>
    </dgm:pt>
    <dgm:pt modelId="{F52CF8EB-536F-475F-957F-112178B984AE}" type="parTrans" cxnId="{EE51B58F-9FE2-46F1-B215-40DFA5A7F875}">
      <dgm:prSet/>
      <dgm:spPr/>
      <dgm:t>
        <a:bodyPr/>
        <a:lstStyle/>
        <a:p>
          <a:endParaRPr lang="en-US"/>
        </a:p>
      </dgm:t>
    </dgm:pt>
    <dgm:pt modelId="{E28DD7BD-9996-493D-B2FC-8462DC5515C9}" type="sibTrans" cxnId="{EE51B58F-9FE2-46F1-B215-40DFA5A7F875}">
      <dgm:prSet/>
      <dgm:spPr/>
      <dgm:t>
        <a:bodyPr/>
        <a:lstStyle/>
        <a:p>
          <a:endParaRPr lang="en-US"/>
        </a:p>
      </dgm:t>
    </dgm:pt>
    <dgm:pt modelId="{F3063507-3E3E-47A1-86EC-B7B8EEE459DC}">
      <dgm:prSet phldrT="[Text]" custT="1"/>
      <dgm:spPr/>
      <dgm:t>
        <a:bodyPr/>
        <a:lstStyle/>
        <a:p>
          <a:r>
            <a:rPr lang="en-GB" sz="1400" dirty="0"/>
            <a:t>There are less organizations out there in today’s society than 15-20 years ago.</a:t>
          </a:r>
          <a:endParaRPr lang="en-US" sz="1400" dirty="0"/>
        </a:p>
      </dgm:t>
    </dgm:pt>
    <dgm:pt modelId="{F8D1B4A2-70EC-4A9B-A4CD-9DEB7FEC3518}" type="parTrans" cxnId="{40B5CF26-7D15-4FBA-A6F7-A6A65DC115BF}">
      <dgm:prSet/>
      <dgm:spPr/>
      <dgm:t>
        <a:bodyPr/>
        <a:lstStyle/>
        <a:p>
          <a:endParaRPr lang="en-US"/>
        </a:p>
      </dgm:t>
    </dgm:pt>
    <dgm:pt modelId="{72C3B52D-9715-4CF2-A84C-DF5C634BAFDD}" type="sibTrans" cxnId="{40B5CF26-7D15-4FBA-A6F7-A6A65DC115BF}">
      <dgm:prSet/>
      <dgm:spPr/>
      <dgm:t>
        <a:bodyPr/>
        <a:lstStyle/>
        <a:p>
          <a:endParaRPr lang="en-US"/>
        </a:p>
      </dgm:t>
    </dgm:pt>
    <dgm:pt modelId="{79B59A6A-73AD-4482-B784-1DF375198CA6}">
      <dgm:prSet phldrT="[Text]"/>
      <dgm:spPr/>
      <dgm:t>
        <a:bodyPr/>
        <a:lstStyle/>
        <a:p>
          <a:r>
            <a:rPr lang="en-US" dirty="0"/>
            <a:t>THREAT</a:t>
          </a:r>
        </a:p>
      </dgm:t>
    </dgm:pt>
    <dgm:pt modelId="{987F1F89-321E-4E57-A2F3-E1D192FA4D0A}" type="parTrans" cxnId="{528B4484-D830-4621-B64A-E93FF1E0E159}">
      <dgm:prSet/>
      <dgm:spPr/>
      <dgm:t>
        <a:bodyPr/>
        <a:lstStyle/>
        <a:p>
          <a:endParaRPr lang="en-US"/>
        </a:p>
      </dgm:t>
    </dgm:pt>
    <dgm:pt modelId="{E766A9EE-1316-4C33-91C3-6ACF7FA70A88}" type="sibTrans" cxnId="{528B4484-D830-4621-B64A-E93FF1E0E159}">
      <dgm:prSet/>
      <dgm:spPr/>
      <dgm:t>
        <a:bodyPr/>
        <a:lstStyle/>
        <a:p>
          <a:endParaRPr lang="en-US"/>
        </a:p>
      </dgm:t>
    </dgm:pt>
    <dgm:pt modelId="{D24430A4-B259-CC49-A7E6-F03F8DE2F2A0}">
      <dgm:prSet custT="1"/>
      <dgm:spPr/>
      <dgm:t>
        <a:bodyPr/>
        <a:lstStyle/>
        <a:p>
          <a:pPr algn="r"/>
          <a:r>
            <a:rPr lang="en-GB" sz="1400" b="0" dirty="0"/>
            <a:t>Not embracing exquisite patterns fast adequately or embracing innovative traditions.</a:t>
          </a:r>
          <a:endParaRPr lang="en-US" sz="1400" b="0" dirty="0"/>
        </a:p>
      </dgm:t>
    </dgm:pt>
    <dgm:pt modelId="{94D1315B-8AF3-C946-9F04-144927C79E81}" type="parTrans" cxnId="{29751C50-E63D-9042-85CC-4EF9BEA8987F}">
      <dgm:prSet/>
      <dgm:spPr/>
      <dgm:t>
        <a:bodyPr/>
        <a:lstStyle/>
        <a:p>
          <a:endParaRPr lang="en-US"/>
        </a:p>
      </dgm:t>
    </dgm:pt>
    <dgm:pt modelId="{FAF383CA-75F1-FA47-98BA-4E466DC36FA4}" type="sibTrans" cxnId="{29751C50-E63D-9042-85CC-4EF9BEA8987F}">
      <dgm:prSet/>
      <dgm:spPr/>
      <dgm:t>
        <a:bodyPr/>
        <a:lstStyle/>
        <a:p>
          <a:endParaRPr lang="en-US"/>
        </a:p>
      </dgm:t>
    </dgm:pt>
    <dgm:pt modelId="{99C6E2D8-9707-46BC-8F0B-B0E7EFAEF571}" type="pres">
      <dgm:prSet presAssocID="{3EC68368-7F4A-46DC-9342-145E516818E9}" presName="Name0" presStyleCnt="0">
        <dgm:presLayoutVars>
          <dgm:chMax/>
          <dgm:chPref/>
          <dgm:dir/>
          <dgm:animLvl val="lvl"/>
        </dgm:presLayoutVars>
      </dgm:prSet>
      <dgm:spPr/>
      <dgm:t>
        <a:bodyPr/>
        <a:lstStyle/>
        <a:p>
          <a:endParaRPr lang="en-US"/>
        </a:p>
      </dgm:t>
    </dgm:pt>
    <dgm:pt modelId="{F0BEBFD8-CD7F-4628-B613-59E400DC856B}" type="pres">
      <dgm:prSet presAssocID="{26FD3CAC-08A6-42A3-9B87-52922873F20E}" presName="composite" presStyleCnt="0"/>
      <dgm:spPr/>
    </dgm:pt>
    <dgm:pt modelId="{3AED6EC2-1F87-4DEE-B766-7AD777D2D2E9}" type="pres">
      <dgm:prSet presAssocID="{26FD3CAC-08A6-42A3-9B87-52922873F20E}" presName="Parent1" presStyleLbl="node1" presStyleIdx="0" presStyleCnt="8">
        <dgm:presLayoutVars>
          <dgm:chMax val="1"/>
          <dgm:chPref val="1"/>
          <dgm:bulletEnabled val="1"/>
        </dgm:presLayoutVars>
      </dgm:prSet>
      <dgm:spPr/>
      <dgm:t>
        <a:bodyPr/>
        <a:lstStyle/>
        <a:p>
          <a:endParaRPr lang="en-US"/>
        </a:p>
      </dgm:t>
    </dgm:pt>
    <dgm:pt modelId="{95D69555-D7BB-4529-8778-8FC72D5523EC}" type="pres">
      <dgm:prSet presAssocID="{26FD3CAC-08A6-42A3-9B87-52922873F20E}" presName="Childtext1" presStyleLbl="revTx" presStyleIdx="0" presStyleCnt="4" custScaleY="106768">
        <dgm:presLayoutVars>
          <dgm:chMax val="0"/>
          <dgm:chPref val="0"/>
          <dgm:bulletEnabled val="1"/>
        </dgm:presLayoutVars>
      </dgm:prSet>
      <dgm:spPr/>
      <dgm:t>
        <a:bodyPr/>
        <a:lstStyle/>
        <a:p>
          <a:endParaRPr lang="en-US"/>
        </a:p>
      </dgm:t>
    </dgm:pt>
    <dgm:pt modelId="{C9D9ACF2-71C2-4746-A414-AB9918D43D27}" type="pres">
      <dgm:prSet presAssocID="{26FD3CAC-08A6-42A3-9B87-52922873F20E}" presName="BalanceSpacing" presStyleCnt="0"/>
      <dgm:spPr/>
    </dgm:pt>
    <dgm:pt modelId="{DA365E60-D75E-4F0B-9A5F-EBF6010377C0}" type="pres">
      <dgm:prSet presAssocID="{26FD3CAC-08A6-42A3-9B87-52922873F20E}" presName="BalanceSpacing1" presStyleCnt="0"/>
      <dgm:spPr/>
    </dgm:pt>
    <dgm:pt modelId="{CA637A2C-0B4E-428A-B2E3-FB14A566821E}" type="pres">
      <dgm:prSet presAssocID="{AFD2D1E3-C5F8-49D4-80EB-5EB1E41B6B91}" presName="Accent1Text" presStyleLbl="node1" presStyleIdx="1" presStyleCnt="8"/>
      <dgm:spPr/>
      <dgm:t>
        <a:bodyPr/>
        <a:lstStyle/>
        <a:p>
          <a:endParaRPr lang="en-US"/>
        </a:p>
      </dgm:t>
    </dgm:pt>
    <dgm:pt modelId="{5EB10283-8531-4277-9DE2-10A5019493B9}" type="pres">
      <dgm:prSet presAssocID="{AFD2D1E3-C5F8-49D4-80EB-5EB1E41B6B91}" presName="spaceBetweenRectangles" presStyleCnt="0"/>
      <dgm:spPr/>
    </dgm:pt>
    <dgm:pt modelId="{5ACE5D72-EAF1-422C-9FA6-851D129ABB42}" type="pres">
      <dgm:prSet presAssocID="{DFF5B6CF-DD06-4ADE-9663-8AEFFD71E31F}" presName="composite" presStyleCnt="0"/>
      <dgm:spPr/>
    </dgm:pt>
    <dgm:pt modelId="{46549B2D-923D-4AC3-8DE7-794A89F36298}" type="pres">
      <dgm:prSet presAssocID="{DFF5B6CF-DD06-4ADE-9663-8AEFFD71E31F}" presName="Parent1" presStyleLbl="node1" presStyleIdx="2" presStyleCnt="8">
        <dgm:presLayoutVars>
          <dgm:chMax val="1"/>
          <dgm:chPref val="1"/>
          <dgm:bulletEnabled val="1"/>
        </dgm:presLayoutVars>
      </dgm:prSet>
      <dgm:spPr/>
      <dgm:t>
        <a:bodyPr/>
        <a:lstStyle/>
        <a:p>
          <a:endParaRPr lang="en-US"/>
        </a:p>
      </dgm:t>
    </dgm:pt>
    <dgm:pt modelId="{E4549BB4-C001-4D59-A726-A8673F4F37A1}" type="pres">
      <dgm:prSet presAssocID="{DFF5B6CF-DD06-4ADE-9663-8AEFFD71E31F}" presName="Childtext1" presStyleLbl="revTx" presStyleIdx="1" presStyleCnt="4" custLinFactNeighborX="4922" custLinFactNeighborY="-9475">
        <dgm:presLayoutVars>
          <dgm:chMax val="0"/>
          <dgm:chPref val="0"/>
          <dgm:bulletEnabled val="1"/>
        </dgm:presLayoutVars>
      </dgm:prSet>
      <dgm:spPr/>
      <dgm:t>
        <a:bodyPr/>
        <a:lstStyle/>
        <a:p>
          <a:endParaRPr lang="en-US"/>
        </a:p>
      </dgm:t>
    </dgm:pt>
    <dgm:pt modelId="{B560C3D6-5A88-43D9-AB19-577533D8ED74}" type="pres">
      <dgm:prSet presAssocID="{DFF5B6CF-DD06-4ADE-9663-8AEFFD71E31F}" presName="BalanceSpacing" presStyleCnt="0"/>
      <dgm:spPr/>
    </dgm:pt>
    <dgm:pt modelId="{8E8528E1-CBC8-4DC4-9BE0-1BE4CF77C062}" type="pres">
      <dgm:prSet presAssocID="{DFF5B6CF-DD06-4ADE-9663-8AEFFD71E31F}" presName="BalanceSpacing1" presStyleCnt="0"/>
      <dgm:spPr/>
    </dgm:pt>
    <dgm:pt modelId="{A52C0D1E-C36E-45D5-B702-732B4413F01C}" type="pres">
      <dgm:prSet presAssocID="{1A7312B7-943F-4713-A580-57AD5E9A13A7}" presName="Accent1Text" presStyleLbl="node1" presStyleIdx="3" presStyleCnt="8"/>
      <dgm:spPr/>
      <dgm:t>
        <a:bodyPr/>
        <a:lstStyle/>
        <a:p>
          <a:endParaRPr lang="en-US"/>
        </a:p>
      </dgm:t>
    </dgm:pt>
    <dgm:pt modelId="{325CE7A4-8DE4-49D9-95E7-259CBFB4D8A3}" type="pres">
      <dgm:prSet presAssocID="{1A7312B7-943F-4713-A580-57AD5E9A13A7}" presName="spaceBetweenRectangles" presStyleCnt="0"/>
      <dgm:spPr/>
    </dgm:pt>
    <dgm:pt modelId="{E6F713F6-AE32-4A4B-952D-7C412BB77433}" type="pres">
      <dgm:prSet presAssocID="{BB122347-D0BD-487B-A210-9BFAE8DA864F}" presName="composite" presStyleCnt="0"/>
      <dgm:spPr/>
    </dgm:pt>
    <dgm:pt modelId="{3B76D353-E4EF-47F9-A219-A40805B0608E}" type="pres">
      <dgm:prSet presAssocID="{BB122347-D0BD-487B-A210-9BFAE8DA864F}" presName="Parent1" presStyleLbl="node1" presStyleIdx="4" presStyleCnt="8">
        <dgm:presLayoutVars>
          <dgm:chMax val="1"/>
          <dgm:chPref val="1"/>
          <dgm:bulletEnabled val="1"/>
        </dgm:presLayoutVars>
      </dgm:prSet>
      <dgm:spPr/>
      <dgm:t>
        <a:bodyPr/>
        <a:lstStyle/>
        <a:p>
          <a:endParaRPr lang="en-US"/>
        </a:p>
      </dgm:t>
    </dgm:pt>
    <dgm:pt modelId="{C245BEFA-6CAE-4B57-8F25-2E457E2881FB}" type="pres">
      <dgm:prSet presAssocID="{BB122347-D0BD-487B-A210-9BFAE8DA864F}" presName="Childtext1" presStyleLbl="revTx" presStyleIdx="2" presStyleCnt="4">
        <dgm:presLayoutVars>
          <dgm:chMax val="0"/>
          <dgm:chPref val="0"/>
          <dgm:bulletEnabled val="1"/>
        </dgm:presLayoutVars>
      </dgm:prSet>
      <dgm:spPr/>
      <dgm:t>
        <a:bodyPr/>
        <a:lstStyle/>
        <a:p>
          <a:endParaRPr lang="en-US"/>
        </a:p>
      </dgm:t>
    </dgm:pt>
    <dgm:pt modelId="{697D6D8E-181B-47BE-A89E-2200C19917A8}" type="pres">
      <dgm:prSet presAssocID="{BB122347-D0BD-487B-A210-9BFAE8DA864F}" presName="BalanceSpacing" presStyleCnt="0"/>
      <dgm:spPr/>
    </dgm:pt>
    <dgm:pt modelId="{B12109AC-EF8E-4610-9A53-1E154FCE10AE}" type="pres">
      <dgm:prSet presAssocID="{BB122347-D0BD-487B-A210-9BFAE8DA864F}" presName="BalanceSpacing1" presStyleCnt="0"/>
      <dgm:spPr/>
    </dgm:pt>
    <dgm:pt modelId="{204D6183-454C-499D-BE20-8E0797B15726}" type="pres">
      <dgm:prSet presAssocID="{E28DD7BD-9996-493D-B2FC-8462DC5515C9}" presName="Accent1Text" presStyleLbl="node1" presStyleIdx="5" presStyleCnt="8"/>
      <dgm:spPr/>
      <dgm:t>
        <a:bodyPr/>
        <a:lstStyle/>
        <a:p>
          <a:endParaRPr lang="en-US"/>
        </a:p>
      </dgm:t>
    </dgm:pt>
    <dgm:pt modelId="{02CADFFB-28AF-489E-9486-4D7CCAF20070}" type="pres">
      <dgm:prSet presAssocID="{E28DD7BD-9996-493D-B2FC-8462DC5515C9}" presName="spaceBetweenRectangles" presStyleCnt="0"/>
      <dgm:spPr/>
    </dgm:pt>
    <dgm:pt modelId="{C3F3347C-3E7F-4333-BB39-5536B38ECF1B}" type="pres">
      <dgm:prSet presAssocID="{79B59A6A-73AD-4482-B784-1DF375198CA6}" presName="composite" presStyleCnt="0"/>
      <dgm:spPr/>
    </dgm:pt>
    <dgm:pt modelId="{53C7596A-E56D-4351-A961-11AE16A350FF}" type="pres">
      <dgm:prSet presAssocID="{79B59A6A-73AD-4482-B784-1DF375198CA6}" presName="Parent1" presStyleLbl="node1" presStyleIdx="6" presStyleCnt="8">
        <dgm:presLayoutVars>
          <dgm:chMax val="1"/>
          <dgm:chPref val="1"/>
          <dgm:bulletEnabled val="1"/>
        </dgm:presLayoutVars>
      </dgm:prSet>
      <dgm:spPr/>
      <dgm:t>
        <a:bodyPr/>
        <a:lstStyle/>
        <a:p>
          <a:endParaRPr lang="en-US"/>
        </a:p>
      </dgm:t>
    </dgm:pt>
    <dgm:pt modelId="{00279F8A-7E4A-45AE-B1A8-0734F52BEEE4}" type="pres">
      <dgm:prSet presAssocID="{79B59A6A-73AD-4482-B784-1DF375198CA6}" presName="Childtext1" presStyleLbl="revTx" presStyleIdx="3" presStyleCnt="4">
        <dgm:presLayoutVars>
          <dgm:chMax val="0"/>
          <dgm:chPref val="0"/>
          <dgm:bulletEnabled val="1"/>
        </dgm:presLayoutVars>
      </dgm:prSet>
      <dgm:spPr/>
    </dgm:pt>
    <dgm:pt modelId="{FF1872A4-5277-4449-9722-FD16D987D975}" type="pres">
      <dgm:prSet presAssocID="{79B59A6A-73AD-4482-B784-1DF375198CA6}" presName="BalanceSpacing" presStyleCnt="0"/>
      <dgm:spPr/>
    </dgm:pt>
    <dgm:pt modelId="{FB32D776-E9A8-4D0D-8B92-256985685A5A}" type="pres">
      <dgm:prSet presAssocID="{79B59A6A-73AD-4482-B784-1DF375198CA6}" presName="BalanceSpacing1" presStyleCnt="0"/>
      <dgm:spPr/>
    </dgm:pt>
    <dgm:pt modelId="{517AE3D4-E730-4361-9112-5A701718D93B}" type="pres">
      <dgm:prSet presAssocID="{E766A9EE-1316-4C33-91C3-6ACF7FA70A88}" presName="Accent1Text" presStyleLbl="node1" presStyleIdx="7" presStyleCnt="8"/>
      <dgm:spPr/>
      <dgm:t>
        <a:bodyPr/>
        <a:lstStyle/>
        <a:p>
          <a:endParaRPr lang="en-US"/>
        </a:p>
      </dgm:t>
    </dgm:pt>
  </dgm:ptLst>
  <dgm:cxnLst>
    <dgm:cxn modelId="{2C813B8B-941F-4D7D-A70F-C2FB7C054383}" type="presOf" srcId="{E766A9EE-1316-4C33-91C3-6ACF7FA70A88}" destId="{517AE3D4-E730-4361-9112-5A701718D93B}" srcOrd="0" destOrd="0" presId="urn:microsoft.com/office/officeart/2008/layout/AlternatingHexagons"/>
    <dgm:cxn modelId="{6842239B-56DC-49B4-AC9F-2559A63FE1E9}" type="presOf" srcId="{1A7312B7-943F-4713-A580-57AD5E9A13A7}" destId="{A52C0D1E-C36E-45D5-B702-732B4413F01C}" srcOrd="0" destOrd="0" presId="urn:microsoft.com/office/officeart/2008/layout/AlternatingHexagons"/>
    <dgm:cxn modelId="{09AF1723-FBFB-444F-BEED-1A69C9ECD109}" type="presOf" srcId="{26FD3CAC-08A6-42A3-9B87-52922873F20E}" destId="{3AED6EC2-1F87-4DEE-B766-7AD777D2D2E9}" srcOrd="0" destOrd="0" presId="urn:microsoft.com/office/officeart/2008/layout/AlternatingHexagons"/>
    <dgm:cxn modelId="{92024623-61C4-445A-8374-E8DE101C9EC1}" srcId="{3EC68368-7F4A-46DC-9342-145E516818E9}" destId="{26FD3CAC-08A6-42A3-9B87-52922873F20E}" srcOrd="0" destOrd="0" parTransId="{800BBAE2-AC54-47AB-9E87-0B30506C28E8}" sibTransId="{AFD2D1E3-C5F8-49D4-80EB-5EB1E41B6B91}"/>
    <dgm:cxn modelId="{DD738BC3-38C6-4B85-AA07-16AB6ECEC4CE}" type="presOf" srcId="{B4D0BA73-0A5F-4FFD-A20E-79F7F1342459}" destId="{E4549BB4-C001-4D59-A726-A8673F4F37A1}" srcOrd="0" destOrd="0" presId="urn:microsoft.com/office/officeart/2008/layout/AlternatingHexagons"/>
    <dgm:cxn modelId="{FD4C44E9-5D69-466C-8C57-ECB7EDD9D805}" type="presOf" srcId="{BB122347-D0BD-487B-A210-9BFAE8DA864F}" destId="{3B76D353-E4EF-47F9-A219-A40805B0608E}" srcOrd="0" destOrd="0" presId="urn:microsoft.com/office/officeart/2008/layout/AlternatingHexagons"/>
    <dgm:cxn modelId="{974BF5FC-C184-4809-8691-61BF1E1BF8B3}" type="presOf" srcId="{E28DD7BD-9996-493D-B2FC-8462DC5515C9}" destId="{204D6183-454C-499D-BE20-8E0797B15726}" srcOrd="0" destOrd="0" presId="urn:microsoft.com/office/officeart/2008/layout/AlternatingHexagons"/>
    <dgm:cxn modelId="{7A6395A9-5EEF-425B-9598-1569502A4B59}" type="presOf" srcId="{79B59A6A-73AD-4482-B784-1DF375198CA6}" destId="{53C7596A-E56D-4351-A961-11AE16A350FF}" srcOrd="0" destOrd="0" presId="urn:microsoft.com/office/officeart/2008/layout/AlternatingHexagons"/>
    <dgm:cxn modelId="{EE51B58F-9FE2-46F1-B215-40DFA5A7F875}" srcId="{3EC68368-7F4A-46DC-9342-145E516818E9}" destId="{BB122347-D0BD-487B-A210-9BFAE8DA864F}" srcOrd="2" destOrd="0" parTransId="{F52CF8EB-536F-475F-957F-112178B984AE}" sibTransId="{E28DD7BD-9996-493D-B2FC-8462DC5515C9}"/>
    <dgm:cxn modelId="{13C61D4B-1898-46D3-90A5-855B43FA2D11}" type="presOf" srcId="{AFD2D1E3-C5F8-49D4-80EB-5EB1E41B6B91}" destId="{CA637A2C-0B4E-428A-B2E3-FB14A566821E}" srcOrd="0" destOrd="0" presId="urn:microsoft.com/office/officeart/2008/layout/AlternatingHexagons"/>
    <dgm:cxn modelId="{57986FC7-751C-40A9-A89D-200A843F42C9}" srcId="{26FD3CAC-08A6-42A3-9B87-52922873F20E}" destId="{794C4AF8-30E5-4C44-91BB-E35F5E83B0B5}" srcOrd="0" destOrd="0" parTransId="{064F7648-3566-4859-85B6-C86B2F1A24BD}" sibTransId="{825F743D-AC32-4BD1-9C1B-498360ED86DA}"/>
    <dgm:cxn modelId="{29751C50-E63D-9042-85CC-4EF9BEA8987F}" srcId="{DFF5B6CF-DD06-4ADE-9663-8AEFFD71E31F}" destId="{D24430A4-B259-CC49-A7E6-F03F8DE2F2A0}" srcOrd="1" destOrd="0" parTransId="{94D1315B-8AF3-C946-9F04-144927C79E81}" sibTransId="{FAF383CA-75F1-FA47-98BA-4E466DC36FA4}"/>
    <dgm:cxn modelId="{0842EC63-635E-4CDB-B801-7F4CFB4B64CD}" srcId="{3EC68368-7F4A-46DC-9342-145E516818E9}" destId="{DFF5B6CF-DD06-4ADE-9663-8AEFFD71E31F}" srcOrd="1" destOrd="0" parTransId="{3B71FD11-0097-4BBE-9D04-6882E5B4CE77}" sibTransId="{1A7312B7-943F-4713-A580-57AD5E9A13A7}"/>
    <dgm:cxn modelId="{877CE494-ECB0-454C-86A7-3CE6AC4D24EC}" type="presOf" srcId="{DFF5B6CF-DD06-4ADE-9663-8AEFFD71E31F}" destId="{46549B2D-923D-4AC3-8DE7-794A89F36298}" srcOrd="0" destOrd="0" presId="urn:microsoft.com/office/officeart/2008/layout/AlternatingHexagons"/>
    <dgm:cxn modelId="{D5DB5E27-270D-E240-B526-E04DC964A901}" type="presOf" srcId="{D24430A4-B259-CC49-A7E6-F03F8DE2F2A0}" destId="{E4549BB4-C001-4D59-A726-A8673F4F37A1}" srcOrd="0" destOrd="1" presId="urn:microsoft.com/office/officeart/2008/layout/AlternatingHexagons"/>
    <dgm:cxn modelId="{595CE1D1-3DCA-4293-BC01-44886B45B7CD}" type="presOf" srcId="{794C4AF8-30E5-4C44-91BB-E35F5E83B0B5}" destId="{95D69555-D7BB-4529-8778-8FC72D5523EC}" srcOrd="0" destOrd="0" presId="urn:microsoft.com/office/officeart/2008/layout/AlternatingHexagons"/>
    <dgm:cxn modelId="{40B5CF26-7D15-4FBA-A6F7-A6A65DC115BF}" srcId="{BB122347-D0BD-487B-A210-9BFAE8DA864F}" destId="{F3063507-3E3E-47A1-86EC-B7B8EEE459DC}" srcOrd="0" destOrd="0" parTransId="{F8D1B4A2-70EC-4A9B-A4CD-9DEB7FEC3518}" sibTransId="{72C3B52D-9715-4CF2-A84C-DF5C634BAFDD}"/>
    <dgm:cxn modelId="{36B053D9-F11E-4DC8-AA6F-A16F70428B21}" srcId="{DFF5B6CF-DD06-4ADE-9663-8AEFFD71E31F}" destId="{B4D0BA73-0A5F-4FFD-A20E-79F7F1342459}" srcOrd="0" destOrd="0" parTransId="{47A8B1B6-AA89-4214-9696-41C82CADDB96}" sibTransId="{FB6E0CF3-F015-411F-A82B-3B0C0510AA53}"/>
    <dgm:cxn modelId="{528B4484-D830-4621-B64A-E93FF1E0E159}" srcId="{3EC68368-7F4A-46DC-9342-145E516818E9}" destId="{79B59A6A-73AD-4482-B784-1DF375198CA6}" srcOrd="3" destOrd="0" parTransId="{987F1F89-321E-4E57-A2F3-E1D192FA4D0A}" sibTransId="{E766A9EE-1316-4C33-91C3-6ACF7FA70A88}"/>
    <dgm:cxn modelId="{F8DFB0EB-0DE1-4C68-B15E-CC361F15D26A}" type="presOf" srcId="{3EC68368-7F4A-46DC-9342-145E516818E9}" destId="{99C6E2D8-9707-46BC-8F0B-B0E7EFAEF571}" srcOrd="0" destOrd="0" presId="urn:microsoft.com/office/officeart/2008/layout/AlternatingHexagons"/>
    <dgm:cxn modelId="{90B4130F-B37A-470C-9198-B922A25D07B6}" type="presOf" srcId="{F3063507-3E3E-47A1-86EC-B7B8EEE459DC}" destId="{C245BEFA-6CAE-4B57-8F25-2E457E2881FB}" srcOrd="0" destOrd="0" presId="urn:microsoft.com/office/officeart/2008/layout/AlternatingHexagons"/>
    <dgm:cxn modelId="{3CBC94B0-79FB-4AB5-B18A-EB89EB83BD51}" type="presParOf" srcId="{99C6E2D8-9707-46BC-8F0B-B0E7EFAEF571}" destId="{F0BEBFD8-CD7F-4628-B613-59E400DC856B}" srcOrd="0" destOrd="0" presId="urn:microsoft.com/office/officeart/2008/layout/AlternatingHexagons"/>
    <dgm:cxn modelId="{3BA71898-14C6-4D53-B3FD-15F86554EEBF}" type="presParOf" srcId="{F0BEBFD8-CD7F-4628-B613-59E400DC856B}" destId="{3AED6EC2-1F87-4DEE-B766-7AD777D2D2E9}" srcOrd="0" destOrd="0" presId="urn:microsoft.com/office/officeart/2008/layout/AlternatingHexagons"/>
    <dgm:cxn modelId="{020161D9-4227-494D-BB2A-73B49590F1F3}" type="presParOf" srcId="{F0BEBFD8-CD7F-4628-B613-59E400DC856B}" destId="{95D69555-D7BB-4529-8778-8FC72D5523EC}" srcOrd="1" destOrd="0" presId="urn:microsoft.com/office/officeart/2008/layout/AlternatingHexagons"/>
    <dgm:cxn modelId="{FF655C58-BE2A-4CEF-A759-951D83A0AB18}" type="presParOf" srcId="{F0BEBFD8-CD7F-4628-B613-59E400DC856B}" destId="{C9D9ACF2-71C2-4746-A414-AB9918D43D27}" srcOrd="2" destOrd="0" presId="urn:microsoft.com/office/officeart/2008/layout/AlternatingHexagons"/>
    <dgm:cxn modelId="{2F57D5EC-D896-418B-96AD-E2E3D9FDE04C}" type="presParOf" srcId="{F0BEBFD8-CD7F-4628-B613-59E400DC856B}" destId="{DA365E60-D75E-4F0B-9A5F-EBF6010377C0}" srcOrd="3" destOrd="0" presId="urn:microsoft.com/office/officeart/2008/layout/AlternatingHexagons"/>
    <dgm:cxn modelId="{356E36FC-39C2-417B-82B3-2DD94D281AD2}" type="presParOf" srcId="{F0BEBFD8-CD7F-4628-B613-59E400DC856B}" destId="{CA637A2C-0B4E-428A-B2E3-FB14A566821E}" srcOrd="4" destOrd="0" presId="urn:microsoft.com/office/officeart/2008/layout/AlternatingHexagons"/>
    <dgm:cxn modelId="{5A93D49B-1F1C-4EB8-A057-E01CBD13496F}" type="presParOf" srcId="{99C6E2D8-9707-46BC-8F0B-B0E7EFAEF571}" destId="{5EB10283-8531-4277-9DE2-10A5019493B9}" srcOrd="1" destOrd="0" presId="urn:microsoft.com/office/officeart/2008/layout/AlternatingHexagons"/>
    <dgm:cxn modelId="{DAFDD9D6-D8C5-469B-A600-A481A2BBBD3B}" type="presParOf" srcId="{99C6E2D8-9707-46BC-8F0B-B0E7EFAEF571}" destId="{5ACE5D72-EAF1-422C-9FA6-851D129ABB42}" srcOrd="2" destOrd="0" presId="urn:microsoft.com/office/officeart/2008/layout/AlternatingHexagons"/>
    <dgm:cxn modelId="{161B5E17-7E01-4A9F-80A5-88391D155C12}" type="presParOf" srcId="{5ACE5D72-EAF1-422C-9FA6-851D129ABB42}" destId="{46549B2D-923D-4AC3-8DE7-794A89F36298}" srcOrd="0" destOrd="0" presId="urn:microsoft.com/office/officeart/2008/layout/AlternatingHexagons"/>
    <dgm:cxn modelId="{8389DD71-3898-4C38-A6A4-5DDC53AD2D33}" type="presParOf" srcId="{5ACE5D72-EAF1-422C-9FA6-851D129ABB42}" destId="{E4549BB4-C001-4D59-A726-A8673F4F37A1}" srcOrd="1" destOrd="0" presId="urn:microsoft.com/office/officeart/2008/layout/AlternatingHexagons"/>
    <dgm:cxn modelId="{B9F113A2-2177-48DF-87E1-E2EA230EA548}" type="presParOf" srcId="{5ACE5D72-EAF1-422C-9FA6-851D129ABB42}" destId="{B560C3D6-5A88-43D9-AB19-577533D8ED74}" srcOrd="2" destOrd="0" presId="urn:microsoft.com/office/officeart/2008/layout/AlternatingHexagons"/>
    <dgm:cxn modelId="{9306D823-63A3-4202-AA17-82392F9F9C89}" type="presParOf" srcId="{5ACE5D72-EAF1-422C-9FA6-851D129ABB42}" destId="{8E8528E1-CBC8-4DC4-9BE0-1BE4CF77C062}" srcOrd="3" destOrd="0" presId="urn:microsoft.com/office/officeart/2008/layout/AlternatingHexagons"/>
    <dgm:cxn modelId="{D32B3010-E74E-4E40-8EC6-E77546D6C00A}" type="presParOf" srcId="{5ACE5D72-EAF1-422C-9FA6-851D129ABB42}" destId="{A52C0D1E-C36E-45D5-B702-732B4413F01C}" srcOrd="4" destOrd="0" presId="urn:microsoft.com/office/officeart/2008/layout/AlternatingHexagons"/>
    <dgm:cxn modelId="{D94AF093-B6F5-47EA-853D-E64B87973424}" type="presParOf" srcId="{99C6E2D8-9707-46BC-8F0B-B0E7EFAEF571}" destId="{325CE7A4-8DE4-49D9-95E7-259CBFB4D8A3}" srcOrd="3" destOrd="0" presId="urn:microsoft.com/office/officeart/2008/layout/AlternatingHexagons"/>
    <dgm:cxn modelId="{9D715D32-7B54-44D8-97AE-7665B7F747B0}" type="presParOf" srcId="{99C6E2D8-9707-46BC-8F0B-B0E7EFAEF571}" destId="{E6F713F6-AE32-4A4B-952D-7C412BB77433}" srcOrd="4" destOrd="0" presId="urn:microsoft.com/office/officeart/2008/layout/AlternatingHexagons"/>
    <dgm:cxn modelId="{BC589CBC-12DE-45C1-9B92-1C1A0C77E9FE}" type="presParOf" srcId="{E6F713F6-AE32-4A4B-952D-7C412BB77433}" destId="{3B76D353-E4EF-47F9-A219-A40805B0608E}" srcOrd="0" destOrd="0" presId="urn:microsoft.com/office/officeart/2008/layout/AlternatingHexagons"/>
    <dgm:cxn modelId="{B42D6FBD-66AE-4527-A006-51DA8C3F02B7}" type="presParOf" srcId="{E6F713F6-AE32-4A4B-952D-7C412BB77433}" destId="{C245BEFA-6CAE-4B57-8F25-2E457E2881FB}" srcOrd="1" destOrd="0" presId="urn:microsoft.com/office/officeart/2008/layout/AlternatingHexagons"/>
    <dgm:cxn modelId="{3B4C70A5-6B76-42F7-B2CD-CD04A2F20588}" type="presParOf" srcId="{E6F713F6-AE32-4A4B-952D-7C412BB77433}" destId="{697D6D8E-181B-47BE-A89E-2200C19917A8}" srcOrd="2" destOrd="0" presId="urn:microsoft.com/office/officeart/2008/layout/AlternatingHexagons"/>
    <dgm:cxn modelId="{99522EC0-7EEC-41B5-964D-E0355630EFF7}" type="presParOf" srcId="{E6F713F6-AE32-4A4B-952D-7C412BB77433}" destId="{B12109AC-EF8E-4610-9A53-1E154FCE10AE}" srcOrd="3" destOrd="0" presId="urn:microsoft.com/office/officeart/2008/layout/AlternatingHexagons"/>
    <dgm:cxn modelId="{E1ED902C-39FA-4AE8-BEC3-765BC2CA0DC1}" type="presParOf" srcId="{E6F713F6-AE32-4A4B-952D-7C412BB77433}" destId="{204D6183-454C-499D-BE20-8E0797B15726}" srcOrd="4" destOrd="0" presId="urn:microsoft.com/office/officeart/2008/layout/AlternatingHexagons"/>
    <dgm:cxn modelId="{88E51C78-BE92-45EA-8372-2802B9F209D0}" type="presParOf" srcId="{99C6E2D8-9707-46BC-8F0B-B0E7EFAEF571}" destId="{02CADFFB-28AF-489E-9486-4D7CCAF20070}" srcOrd="5" destOrd="0" presId="urn:microsoft.com/office/officeart/2008/layout/AlternatingHexagons"/>
    <dgm:cxn modelId="{9C3BDFC3-DD9A-48DF-B5CC-206ED50E5F1B}" type="presParOf" srcId="{99C6E2D8-9707-46BC-8F0B-B0E7EFAEF571}" destId="{C3F3347C-3E7F-4333-BB39-5536B38ECF1B}" srcOrd="6" destOrd="0" presId="urn:microsoft.com/office/officeart/2008/layout/AlternatingHexagons"/>
    <dgm:cxn modelId="{99C04418-A0DD-42F5-8D75-5CB1082CB99F}" type="presParOf" srcId="{C3F3347C-3E7F-4333-BB39-5536B38ECF1B}" destId="{53C7596A-E56D-4351-A961-11AE16A350FF}" srcOrd="0" destOrd="0" presId="urn:microsoft.com/office/officeart/2008/layout/AlternatingHexagons"/>
    <dgm:cxn modelId="{18081559-152E-4D39-AEE2-7CCCA719B1F9}" type="presParOf" srcId="{C3F3347C-3E7F-4333-BB39-5536B38ECF1B}" destId="{00279F8A-7E4A-45AE-B1A8-0734F52BEEE4}" srcOrd="1" destOrd="0" presId="urn:microsoft.com/office/officeart/2008/layout/AlternatingHexagons"/>
    <dgm:cxn modelId="{FDF58E48-0F02-44BB-B330-36BE2BB90EF7}" type="presParOf" srcId="{C3F3347C-3E7F-4333-BB39-5536B38ECF1B}" destId="{FF1872A4-5277-4449-9722-FD16D987D975}" srcOrd="2" destOrd="0" presId="urn:microsoft.com/office/officeart/2008/layout/AlternatingHexagons"/>
    <dgm:cxn modelId="{4B5CC219-E018-411F-9B8A-E875870DC898}" type="presParOf" srcId="{C3F3347C-3E7F-4333-BB39-5536B38ECF1B}" destId="{FB32D776-E9A8-4D0D-8B92-256985685A5A}" srcOrd="3" destOrd="0" presId="urn:microsoft.com/office/officeart/2008/layout/AlternatingHexagons"/>
    <dgm:cxn modelId="{7F50329C-73AB-4D93-B660-4DA24A43A9C1}" type="presParOf" srcId="{C3F3347C-3E7F-4333-BB39-5536B38ECF1B}" destId="{517AE3D4-E730-4361-9112-5A701718D93B}" srcOrd="4" destOrd="0" presId="urn:microsoft.com/office/officeart/2008/layout/AlternatingHexagon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1896A31-120B-4B17-811F-108AA11A2B24}" type="doc">
      <dgm:prSet loTypeId="urn:microsoft.com/office/officeart/2008/layout/AlternatingHexagons" loCatId="list" qsTypeId="urn:microsoft.com/office/officeart/2005/8/quickstyle/simple1" qsCatId="simple" csTypeId="urn:microsoft.com/office/officeart/2005/8/colors/accent1_2" csCatId="accent1" phldr="1"/>
      <dgm:spPr/>
      <dgm:t>
        <a:bodyPr/>
        <a:lstStyle/>
        <a:p>
          <a:endParaRPr lang="en-US"/>
        </a:p>
      </dgm:t>
    </dgm:pt>
    <dgm:pt modelId="{25F56B4A-F97D-491C-91E9-654478BFE71A}">
      <dgm:prSet phldrT="[Text]" custT="1"/>
      <dgm:spPr/>
      <dgm:t>
        <a:bodyPr/>
        <a:lstStyle/>
        <a:p>
          <a:r>
            <a:rPr lang="en-US" sz="1400" b="1" dirty="0"/>
            <a:t>ECONOMIC</a:t>
          </a:r>
        </a:p>
      </dgm:t>
    </dgm:pt>
    <dgm:pt modelId="{7337E20F-0AA1-42C8-853C-C7E49B8A419F}" type="parTrans" cxnId="{A2683614-96F4-42EC-BCD5-931E82F27D5A}">
      <dgm:prSet/>
      <dgm:spPr/>
      <dgm:t>
        <a:bodyPr/>
        <a:lstStyle/>
        <a:p>
          <a:endParaRPr lang="en-US"/>
        </a:p>
      </dgm:t>
    </dgm:pt>
    <dgm:pt modelId="{5C8C0BFA-2827-4B9C-B159-A202F39B8F30}" type="sibTrans" cxnId="{A2683614-96F4-42EC-BCD5-931E82F27D5A}">
      <dgm:prSet/>
      <dgm:spPr/>
      <dgm:t>
        <a:bodyPr/>
        <a:lstStyle/>
        <a:p>
          <a:endParaRPr lang="en-US"/>
        </a:p>
      </dgm:t>
    </dgm:pt>
    <dgm:pt modelId="{89BAA065-3D36-4268-BD64-498CEDF0543C}">
      <dgm:prSet phldrT="[Text]" custT="1"/>
      <dgm:spPr/>
      <dgm:t>
        <a:bodyPr/>
        <a:lstStyle/>
        <a:p>
          <a:r>
            <a:rPr lang="en-US" sz="1400" b="1" dirty="0"/>
            <a:t>SOCIAL</a:t>
          </a:r>
        </a:p>
      </dgm:t>
    </dgm:pt>
    <dgm:pt modelId="{A6939D94-945B-4D1F-9314-766EEB2DA9DB}" type="parTrans" cxnId="{40AC9F4D-ED17-411C-AC69-0E18A346B7CD}">
      <dgm:prSet/>
      <dgm:spPr/>
      <dgm:t>
        <a:bodyPr/>
        <a:lstStyle/>
        <a:p>
          <a:endParaRPr lang="en-US"/>
        </a:p>
      </dgm:t>
    </dgm:pt>
    <dgm:pt modelId="{A4390204-9604-44D8-A25F-96BD760BF2E7}" type="sibTrans" cxnId="{40AC9F4D-ED17-411C-AC69-0E18A346B7CD}">
      <dgm:prSet/>
      <dgm:spPr/>
      <dgm:t>
        <a:bodyPr/>
        <a:lstStyle/>
        <a:p>
          <a:endParaRPr lang="en-US"/>
        </a:p>
      </dgm:t>
    </dgm:pt>
    <dgm:pt modelId="{A23C44A4-93C9-4165-A992-4E492D8958F6}">
      <dgm:prSet phldrT="[Text]" custT="1"/>
      <dgm:spPr/>
      <dgm:t>
        <a:bodyPr/>
        <a:lstStyle/>
        <a:p>
          <a:r>
            <a:rPr lang="en-US" sz="1100" b="1" dirty="0"/>
            <a:t>TECHNOLOGICAL</a:t>
          </a:r>
        </a:p>
      </dgm:t>
    </dgm:pt>
    <dgm:pt modelId="{A5CBCF53-E907-43C7-B7C0-16E05A89D04B}" type="parTrans" cxnId="{99FC8FDF-B46D-4C7C-A4DB-8082E63BC26E}">
      <dgm:prSet/>
      <dgm:spPr/>
      <dgm:t>
        <a:bodyPr/>
        <a:lstStyle/>
        <a:p>
          <a:endParaRPr lang="en-US"/>
        </a:p>
      </dgm:t>
    </dgm:pt>
    <dgm:pt modelId="{3873274A-1F44-4293-851F-5645B8102EE6}" type="sibTrans" cxnId="{99FC8FDF-B46D-4C7C-A4DB-8082E63BC26E}">
      <dgm:prSet/>
      <dgm:spPr/>
      <dgm:t>
        <a:bodyPr/>
        <a:lstStyle/>
        <a:p>
          <a:endParaRPr lang="en-US"/>
        </a:p>
      </dgm:t>
    </dgm:pt>
    <dgm:pt modelId="{D97CC957-2434-40BD-A661-22F120A018BB}">
      <dgm:prSet phldrT="[Text]" custT="1"/>
      <dgm:spPr/>
      <dgm:t>
        <a:bodyPr/>
        <a:lstStyle/>
        <a:p>
          <a:r>
            <a:rPr lang="en-US" sz="1400" b="1" dirty="0"/>
            <a:t>POLITICAL</a:t>
          </a:r>
        </a:p>
      </dgm:t>
    </dgm:pt>
    <dgm:pt modelId="{C77A420E-218D-4FAE-81C7-A034A9AAAD8D}" type="parTrans" cxnId="{99377777-B526-472E-9253-EA5F53F28BDD}">
      <dgm:prSet/>
      <dgm:spPr/>
      <dgm:t>
        <a:bodyPr/>
        <a:lstStyle/>
        <a:p>
          <a:endParaRPr lang="en-US"/>
        </a:p>
      </dgm:t>
    </dgm:pt>
    <dgm:pt modelId="{C68F081F-377D-4C5C-9E57-BC466818D9F4}" type="sibTrans" cxnId="{99377777-B526-472E-9253-EA5F53F28BDD}">
      <dgm:prSet/>
      <dgm:spPr/>
      <dgm:t>
        <a:bodyPr/>
        <a:lstStyle/>
        <a:p>
          <a:endParaRPr lang="en-US"/>
        </a:p>
      </dgm:t>
    </dgm:pt>
    <dgm:pt modelId="{A4281CED-4D92-484C-938E-4511D57B814F}" type="pres">
      <dgm:prSet presAssocID="{D1896A31-120B-4B17-811F-108AA11A2B24}" presName="Name0" presStyleCnt="0">
        <dgm:presLayoutVars>
          <dgm:chMax/>
          <dgm:chPref/>
          <dgm:dir/>
          <dgm:animLvl val="lvl"/>
        </dgm:presLayoutVars>
      </dgm:prSet>
      <dgm:spPr/>
      <dgm:t>
        <a:bodyPr/>
        <a:lstStyle/>
        <a:p>
          <a:endParaRPr lang="en-US"/>
        </a:p>
      </dgm:t>
    </dgm:pt>
    <dgm:pt modelId="{BF9AD35D-0D07-45EF-ABB9-29F8EFEBA987}" type="pres">
      <dgm:prSet presAssocID="{D97CC957-2434-40BD-A661-22F120A018BB}" presName="composite" presStyleCnt="0"/>
      <dgm:spPr/>
    </dgm:pt>
    <dgm:pt modelId="{59AAC029-80C1-44DB-9690-EB5DAD32ADBB}" type="pres">
      <dgm:prSet presAssocID="{D97CC957-2434-40BD-A661-22F120A018BB}" presName="Parent1" presStyleLbl="node1" presStyleIdx="0" presStyleCnt="8" custLinFactNeighborX="642" custLinFactNeighborY="-1080">
        <dgm:presLayoutVars>
          <dgm:chMax val="1"/>
          <dgm:chPref val="1"/>
          <dgm:bulletEnabled val="1"/>
        </dgm:presLayoutVars>
      </dgm:prSet>
      <dgm:spPr/>
      <dgm:t>
        <a:bodyPr/>
        <a:lstStyle/>
        <a:p>
          <a:endParaRPr lang="en-US"/>
        </a:p>
      </dgm:t>
    </dgm:pt>
    <dgm:pt modelId="{D7B8107B-364D-4C3A-817F-A2FA0B721D1D}" type="pres">
      <dgm:prSet presAssocID="{D97CC957-2434-40BD-A661-22F120A018BB}" presName="Childtext1" presStyleLbl="revTx" presStyleIdx="0" presStyleCnt="4">
        <dgm:presLayoutVars>
          <dgm:chMax val="0"/>
          <dgm:chPref val="0"/>
          <dgm:bulletEnabled val="1"/>
        </dgm:presLayoutVars>
      </dgm:prSet>
      <dgm:spPr/>
    </dgm:pt>
    <dgm:pt modelId="{520E3023-725C-483B-84DC-A755B0535044}" type="pres">
      <dgm:prSet presAssocID="{D97CC957-2434-40BD-A661-22F120A018BB}" presName="BalanceSpacing" presStyleCnt="0"/>
      <dgm:spPr/>
    </dgm:pt>
    <dgm:pt modelId="{1BBB712C-7172-4B34-8161-5B3773C99554}" type="pres">
      <dgm:prSet presAssocID="{D97CC957-2434-40BD-A661-22F120A018BB}" presName="BalanceSpacing1" presStyleCnt="0"/>
      <dgm:spPr/>
    </dgm:pt>
    <dgm:pt modelId="{8B371A71-DE2A-474E-8D11-7B9D594E6D71}" type="pres">
      <dgm:prSet presAssocID="{C68F081F-377D-4C5C-9E57-BC466818D9F4}" presName="Accent1Text" presStyleLbl="node1" presStyleIdx="1" presStyleCnt="8"/>
      <dgm:spPr/>
      <dgm:t>
        <a:bodyPr/>
        <a:lstStyle/>
        <a:p>
          <a:endParaRPr lang="en-US"/>
        </a:p>
      </dgm:t>
    </dgm:pt>
    <dgm:pt modelId="{8E7BFBBD-B200-417C-BC10-7F063726125D}" type="pres">
      <dgm:prSet presAssocID="{C68F081F-377D-4C5C-9E57-BC466818D9F4}" presName="spaceBetweenRectangles" presStyleCnt="0"/>
      <dgm:spPr/>
    </dgm:pt>
    <dgm:pt modelId="{EBFADBF7-09A7-4E10-9E3D-0196D21A9699}" type="pres">
      <dgm:prSet presAssocID="{25F56B4A-F97D-491C-91E9-654478BFE71A}" presName="composite" presStyleCnt="0"/>
      <dgm:spPr/>
    </dgm:pt>
    <dgm:pt modelId="{FA2317F7-AF09-4272-A678-25321039819E}" type="pres">
      <dgm:prSet presAssocID="{25F56B4A-F97D-491C-91E9-654478BFE71A}" presName="Parent1" presStyleLbl="node1" presStyleIdx="2" presStyleCnt="8" custScaleX="116226" custScaleY="100068">
        <dgm:presLayoutVars>
          <dgm:chMax val="1"/>
          <dgm:chPref val="1"/>
          <dgm:bulletEnabled val="1"/>
        </dgm:presLayoutVars>
      </dgm:prSet>
      <dgm:spPr/>
      <dgm:t>
        <a:bodyPr/>
        <a:lstStyle/>
        <a:p>
          <a:endParaRPr lang="en-US"/>
        </a:p>
      </dgm:t>
    </dgm:pt>
    <dgm:pt modelId="{6769A8A9-526F-4FC7-9413-0E6D9F9477DE}" type="pres">
      <dgm:prSet presAssocID="{25F56B4A-F97D-491C-91E9-654478BFE71A}" presName="Childtext1" presStyleLbl="revTx" presStyleIdx="1" presStyleCnt="4">
        <dgm:presLayoutVars>
          <dgm:chMax val="0"/>
          <dgm:chPref val="0"/>
          <dgm:bulletEnabled val="1"/>
        </dgm:presLayoutVars>
      </dgm:prSet>
      <dgm:spPr/>
    </dgm:pt>
    <dgm:pt modelId="{0745E5C7-9E01-4D8F-A950-8ACB148811ED}" type="pres">
      <dgm:prSet presAssocID="{25F56B4A-F97D-491C-91E9-654478BFE71A}" presName="BalanceSpacing" presStyleCnt="0"/>
      <dgm:spPr/>
    </dgm:pt>
    <dgm:pt modelId="{C741FFE2-ADAA-4BB7-9767-802B792F3541}" type="pres">
      <dgm:prSet presAssocID="{25F56B4A-F97D-491C-91E9-654478BFE71A}" presName="BalanceSpacing1" presStyleCnt="0"/>
      <dgm:spPr/>
    </dgm:pt>
    <dgm:pt modelId="{C45E9FE7-E509-403C-808A-3268073238A3}" type="pres">
      <dgm:prSet presAssocID="{5C8C0BFA-2827-4B9C-B159-A202F39B8F30}" presName="Accent1Text" presStyleLbl="node1" presStyleIdx="3" presStyleCnt="8" custLinFactNeighborX="6948" custLinFactNeighborY="-4227"/>
      <dgm:spPr/>
      <dgm:t>
        <a:bodyPr/>
        <a:lstStyle/>
        <a:p>
          <a:endParaRPr lang="en-US"/>
        </a:p>
      </dgm:t>
    </dgm:pt>
    <dgm:pt modelId="{525C4784-FD0E-47D2-B994-D5DACE37F900}" type="pres">
      <dgm:prSet presAssocID="{5C8C0BFA-2827-4B9C-B159-A202F39B8F30}" presName="spaceBetweenRectangles" presStyleCnt="0"/>
      <dgm:spPr/>
    </dgm:pt>
    <dgm:pt modelId="{79609939-AF38-44E5-B1B5-F7F29673CA77}" type="pres">
      <dgm:prSet presAssocID="{89BAA065-3D36-4268-BD64-498CEDF0543C}" presName="composite" presStyleCnt="0"/>
      <dgm:spPr/>
    </dgm:pt>
    <dgm:pt modelId="{C7D970E2-DF50-4BE2-A593-0ED408A55B49}" type="pres">
      <dgm:prSet presAssocID="{89BAA065-3D36-4268-BD64-498CEDF0543C}" presName="Parent1" presStyleLbl="node1" presStyleIdx="4" presStyleCnt="8">
        <dgm:presLayoutVars>
          <dgm:chMax val="1"/>
          <dgm:chPref val="1"/>
          <dgm:bulletEnabled val="1"/>
        </dgm:presLayoutVars>
      </dgm:prSet>
      <dgm:spPr/>
      <dgm:t>
        <a:bodyPr/>
        <a:lstStyle/>
        <a:p>
          <a:endParaRPr lang="en-US"/>
        </a:p>
      </dgm:t>
    </dgm:pt>
    <dgm:pt modelId="{26C75155-6928-489F-B4A4-86C7EA4A9915}" type="pres">
      <dgm:prSet presAssocID="{89BAA065-3D36-4268-BD64-498CEDF0543C}" presName="Childtext1" presStyleLbl="revTx" presStyleIdx="2" presStyleCnt="4">
        <dgm:presLayoutVars>
          <dgm:chMax val="0"/>
          <dgm:chPref val="0"/>
          <dgm:bulletEnabled val="1"/>
        </dgm:presLayoutVars>
      </dgm:prSet>
      <dgm:spPr/>
    </dgm:pt>
    <dgm:pt modelId="{EFBBBC9D-1726-44C5-9CF3-BA3AE2CD1CF4}" type="pres">
      <dgm:prSet presAssocID="{89BAA065-3D36-4268-BD64-498CEDF0543C}" presName="BalanceSpacing" presStyleCnt="0"/>
      <dgm:spPr/>
    </dgm:pt>
    <dgm:pt modelId="{09F3FBB6-2B0D-4663-A759-84749D30F720}" type="pres">
      <dgm:prSet presAssocID="{89BAA065-3D36-4268-BD64-498CEDF0543C}" presName="BalanceSpacing1" presStyleCnt="0"/>
      <dgm:spPr/>
    </dgm:pt>
    <dgm:pt modelId="{2A42F6A3-29E5-44D9-A54C-AE659333B9F4}" type="pres">
      <dgm:prSet presAssocID="{A4390204-9604-44D8-A25F-96BD760BF2E7}" presName="Accent1Text" presStyleLbl="node1" presStyleIdx="5" presStyleCnt="8"/>
      <dgm:spPr/>
      <dgm:t>
        <a:bodyPr/>
        <a:lstStyle/>
        <a:p>
          <a:endParaRPr lang="en-US"/>
        </a:p>
      </dgm:t>
    </dgm:pt>
    <dgm:pt modelId="{F86C6B7F-880B-48D7-8F59-28A8B08155AE}" type="pres">
      <dgm:prSet presAssocID="{A4390204-9604-44D8-A25F-96BD760BF2E7}" presName="spaceBetweenRectangles" presStyleCnt="0"/>
      <dgm:spPr/>
    </dgm:pt>
    <dgm:pt modelId="{4FAA704A-5B10-4102-B813-E8D58215843F}" type="pres">
      <dgm:prSet presAssocID="{A23C44A4-93C9-4165-A992-4E492D8958F6}" presName="composite" presStyleCnt="0"/>
      <dgm:spPr/>
    </dgm:pt>
    <dgm:pt modelId="{27146D69-F2D1-4152-B8D6-0BD44BE941C5}" type="pres">
      <dgm:prSet presAssocID="{A23C44A4-93C9-4165-A992-4E492D8958F6}" presName="Parent1" presStyleLbl="node1" presStyleIdx="6" presStyleCnt="8" custScaleX="129169" custScaleY="128516" custLinFactNeighborX="1390" custLinFactNeighborY="-3022">
        <dgm:presLayoutVars>
          <dgm:chMax val="1"/>
          <dgm:chPref val="1"/>
          <dgm:bulletEnabled val="1"/>
        </dgm:presLayoutVars>
      </dgm:prSet>
      <dgm:spPr/>
      <dgm:t>
        <a:bodyPr/>
        <a:lstStyle/>
        <a:p>
          <a:endParaRPr lang="en-US"/>
        </a:p>
      </dgm:t>
    </dgm:pt>
    <dgm:pt modelId="{79837590-CD70-45D9-997F-762CB571E600}" type="pres">
      <dgm:prSet presAssocID="{A23C44A4-93C9-4165-A992-4E492D8958F6}" presName="Childtext1" presStyleLbl="revTx" presStyleIdx="3" presStyleCnt="4">
        <dgm:presLayoutVars>
          <dgm:chMax val="0"/>
          <dgm:chPref val="0"/>
          <dgm:bulletEnabled val="1"/>
        </dgm:presLayoutVars>
      </dgm:prSet>
      <dgm:spPr/>
    </dgm:pt>
    <dgm:pt modelId="{66C88B3C-D0F2-4F50-8C66-A195F719EB6E}" type="pres">
      <dgm:prSet presAssocID="{A23C44A4-93C9-4165-A992-4E492D8958F6}" presName="BalanceSpacing" presStyleCnt="0"/>
      <dgm:spPr/>
    </dgm:pt>
    <dgm:pt modelId="{03BEFCA7-394A-4C24-9433-1715C58E6C98}" type="pres">
      <dgm:prSet presAssocID="{A23C44A4-93C9-4165-A992-4E492D8958F6}" presName="BalanceSpacing1" presStyleCnt="0"/>
      <dgm:spPr/>
    </dgm:pt>
    <dgm:pt modelId="{258FDE4A-8400-4B0B-A649-64EFAD4C23C0}" type="pres">
      <dgm:prSet presAssocID="{3873274A-1F44-4293-851F-5645B8102EE6}" presName="Accent1Text" presStyleLbl="node1" presStyleIdx="7" presStyleCnt="8" custAng="0" custLinFactNeighborX="11596" custLinFactNeighborY="-20813"/>
      <dgm:spPr/>
      <dgm:t>
        <a:bodyPr/>
        <a:lstStyle/>
        <a:p>
          <a:endParaRPr lang="en-US"/>
        </a:p>
      </dgm:t>
    </dgm:pt>
  </dgm:ptLst>
  <dgm:cxnLst>
    <dgm:cxn modelId="{5B065FF9-7CE5-42D2-9C16-46B961CBA82A}" type="presOf" srcId="{D1896A31-120B-4B17-811F-108AA11A2B24}" destId="{A4281CED-4D92-484C-938E-4511D57B814F}" srcOrd="0" destOrd="0" presId="urn:microsoft.com/office/officeart/2008/layout/AlternatingHexagons"/>
    <dgm:cxn modelId="{531F7E6F-9B76-448C-B42E-9E887E9279AF}" type="presOf" srcId="{D97CC957-2434-40BD-A661-22F120A018BB}" destId="{59AAC029-80C1-44DB-9690-EB5DAD32ADBB}" srcOrd="0" destOrd="0" presId="urn:microsoft.com/office/officeart/2008/layout/AlternatingHexagons"/>
    <dgm:cxn modelId="{FEFCFB1D-00E6-4A25-8D73-602A91B9930E}" type="presOf" srcId="{5C8C0BFA-2827-4B9C-B159-A202F39B8F30}" destId="{C45E9FE7-E509-403C-808A-3268073238A3}" srcOrd="0" destOrd="0" presId="urn:microsoft.com/office/officeart/2008/layout/AlternatingHexagons"/>
    <dgm:cxn modelId="{3AEFC37C-CB11-4C34-B7C0-19DB7E7DD962}" type="presOf" srcId="{25F56B4A-F97D-491C-91E9-654478BFE71A}" destId="{FA2317F7-AF09-4272-A678-25321039819E}" srcOrd="0" destOrd="0" presId="urn:microsoft.com/office/officeart/2008/layout/AlternatingHexagons"/>
    <dgm:cxn modelId="{FC752481-2CB6-46BF-87F2-58B59D63A14A}" type="presOf" srcId="{C68F081F-377D-4C5C-9E57-BC466818D9F4}" destId="{8B371A71-DE2A-474E-8D11-7B9D594E6D71}" srcOrd="0" destOrd="0" presId="urn:microsoft.com/office/officeart/2008/layout/AlternatingHexagons"/>
    <dgm:cxn modelId="{34483170-5B05-4146-9CB0-B01A8C18912A}" type="presOf" srcId="{A4390204-9604-44D8-A25F-96BD760BF2E7}" destId="{2A42F6A3-29E5-44D9-A54C-AE659333B9F4}" srcOrd="0" destOrd="0" presId="urn:microsoft.com/office/officeart/2008/layout/AlternatingHexagons"/>
    <dgm:cxn modelId="{2625B871-DAB4-44EA-90F5-A49F980991EB}" type="presOf" srcId="{3873274A-1F44-4293-851F-5645B8102EE6}" destId="{258FDE4A-8400-4B0B-A649-64EFAD4C23C0}" srcOrd="0" destOrd="0" presId="urn:microsoft.com/office/officeart/2008/layout/AlternatingHexagons"/>
    <dgm:cxn modelId="{40AC9F4D-ED17-411C-AC69-0E18A346B7CD}" srcId="{D1896A31-120B-4B17-811F-108AA11A2B24}" destId="{89BAA065-3D36-4268-BD64-498CEDF0543C}" srcOrd="2" destOrd="0" parTransId="{A6939D94-945B-4D1F-9314-766EEB2DA9DB}" sibTransId="{A4390204-9604-44D8-A25F-96BD760BF2E7}"/>
    <dgm:cxn modelId="{A2683614-96F4-42EC-BCD5-931E82F27D5A}" srcId="{D1896A31-120B-4B17-811F-108AA11A2B24}" destId="{25F56B4A-F97D-491C-91E9-654478BFE71A}" srcOrd="1" destOrd="0" parTransId="{7337E20F-0AA1-42C8-853C-C7E49B8A419F}" sibTransId="{5C8C0BFA-2827-4B9C-B159-A202F39B8F30}"/>
    <dgm:cxn modelId="{9B335166-B06F-4AED-9FE9-9608B4335470}" type="presOf" srcId="{89BAA065-3D36-4268-BD64-498CEDF0543C}" destId="{C7D970E2-DF50-4BE2-A593-0ED408A55B49}" srcOrd="0" destOrd="0" presId="urn:microsoft.com/office/officeart/2008/layout/AlternatingHexagons"/>
    <dgm:cxn modelId="{99FC8FDF-B46D-4C7C-A4DB-8082E63BC26E}" srcId="{D1896A31-120B-4B17-811F-108AA11A2B24}" destId="{A23C44A4-93C9-4165-A992-4E492D8958F6}" srcOrd="3" destOrd="0" parTransId="{A5CBCF53-E907-43C7-B7C0-16E05A89D04B}" sibTransId="{3873274A-1F44-4293-851F-5645B8102EE6}"/>
    <dgm:cxn modelId="{26828A00-B97A-4542-9134-A31F24378952}" type="presOf" srcId="{A23C44A4-93C9-4165-A992-4E492D8958F6}" destId="{27146D69-F2D1-4152-B8D6-0BD44BE941C5}" srcOrd="0" destOrd="0" presId="urn:microsoft.com/office/officeart/2008/layout/AlternatingHexagons"/>
    <dgm:cxn modelId="{99377777-B526-472E-9253-EA5F53F28BDD}" srcId="{D1896A31-120B-4B17-811F-108AA11A2B24}" destId="{D97CC957-2434-40BD-A661-22F120A018BB}" srcOrd="0" destOrd="0" parTransId="{C77A420E-218D-4FAE-81C7-A034A9AAAD8D}" sibTransId="{C68F081F-377D-4C5C-9E57-BC466818D9F4}"/>
    <dgm:cxn modelId="{96136601-ACB0-4C74-96C9-C73E5D084AD8}" type="presParOf" srcId="{A4281CED-4D92-484C-938E-4511D57B814F}" destId="{BF9AD35D-0D07-45EF-ABB9-29F8EFEBA987}" srcOrd="0" destOrd="0" presId="urn:microsoft.com/office/officeart/2008/layout/AlternatingHexagons"/>
    <dgm:cxn modelId="{8CD7F4C4-3B54-4A06-A148-EF7945E2578E}" type="presParOf" srcId="{BF9AD35D-0D07-45EF-ABB9-29F8EFEBA987}" destId="{59AAC029-80C1-44DB-9690-EB5DAD32ADBB}" srcOrd="0" destOrd="0" presId="urn:microsoft.com/office/officeart/2008/layout/AlternatingHexagons"/>
    <dgm:cxn modelId="{BDD7F9BF-5E76-4310-B952-CE6000CBA9C3}" type="presParOf" srcId="{BF9AD35D-0D07-45EF-ABB9-29F8EFEBA987}" destId="{D7B8107B-364D-4C3A-817F-A2FA0B721D1D}" srcOrd="1" destOrd="0" presId="urn:microsoft.com/office/officeart/2008/layout/AlternatingHexagons"/>
    <dgm:cxn modelId="{9B4E1264-8626-4ECC-90CC-B8B353B279CD}" type="presParOf" srcId="{BF9AD35D-0D07-45EF-ABB9-29F8EFEBA987}" destId="{520E3023-725C-483B-84DC-A755B0535044}" srcOrd="2" destOrd="0" presId="urn:microsoft.com/office/officeart/2008/layout/AlternatingHexagons"/>
    <dgm:cxn modelId="{A8276F9F-57ED-4C6C-B73D-02FB02CDE4EE}" type="presParOf" srcId="{BF9AD35D-0D07-45EF-ABB9-29F8EFEBA987}" destId="{1BBB712C-7172-4B34-8161-5B3773C99554}" srcOrd="3" destOrd="0" presId="urn:microsoft.com/office/officeart/2008/layout/AlternatingHexagons"/>
    <dgm:cxn modelId="{7F83FD8C-2CD9-4974-94AF-82A2B137F168}" type="presParOf" srcId="{BF9AD35D-0D07-45EF-ABB9-29F8EFEBA987}" destId="{8B371A71-DE2A-474E-8D11-7B9D594E6D71}" srcOrd="4" destOrd="0" presId="urn:microsoft.com/office/officeart/2008/layout/AlternatingHexagons"/>
    <dgm:cxn modelId="{209F7139-C74A-4EB1-A8C9-E2E4D49FB627}" type="presParOf" srcId="{A4281CED-4D92-484C-938E-4511D57B814F}" destId="{8E7BFBBD-B200-417C-BC10-7F063726125D}" srcOrd="1" destOrd="0" presId="urn:microsoft.com/office/officeart/2008/layout/AlternatingHexagons"/>
    <dgm:cxn modelId="{696F9707-F675-4093-8BC2-05A0AD993F6B}" type="presParOf" srcId="{A4281CED-4D92-484C-938E-4511D57B814F}" destId="{EBFADBF7-09A7-4E10-9E3D-0196D21A9699}" srcOrd="2" destOrd="0" presId="urn:microsoft.com/office/officeart/2008/layout/AlternatingHexagons"/>
    <dgm:cxn modelId="{DC20EBB3-93B2-4B7F-868D-6A949FFF5E41}" type="presParOf" srcId="{EBFADBF7-09A7-4E10-9E3D-0196D21A9699}" destId="{FA2317F7-AF09-4272-A678-25321039819E}" srcOrd="0" destOrd="0" presId="urn:microsoft.com/office/officeart/2008/layout/AlternatingHexagons"/>
    <dgm:cxn modelId="{FD406450-AF04-491D-85BB-627E1C4DCC14}" type="presParOf" srcId="{EBFADBF7-09A7-4E10-9E3D-0196D21A9699}" destId="{6769A8A9-526F-4FC7-9413-0E6D9F9477DE}" srcOrd="1" destOrd="0" presId="urn:microsoft.com/office/officeart/2008/layout/AlternatingHexagons"/>
    <dgm:cxn modelId="{20B4935B-794F-44D6-BB07-F037862E5358}" type="presParOf" srcId="{EBFADBF7-09A7-4E10-9E3D-0196D21A9699}" destId="{0745E5C7-9E01-4D8F-A950-8ACB148811ED}" srcOrd="2" destOrd="0" presId="urn:microsoft.com/office/officeart/2008/layout/AlternatingHexagons"/>
    <dgm:cxn modelId="{F2416E7F-7D0C-481E-8B32-82FA67291206}" type="presParOf" srcId="{EBFADBF7-09A7-4E10-9E3D-0196D21A9699}" destId="{C741FFE2-ADAA-4BB7-9767-802B792F3541}" srcOrd="3" destOrd="0" presId="urn:microsoft.com/office/officeart/2008/layout/AlternatingHexagons"/>
    <dgm:cxn modelId="{1D6646D9-F09F-4952-BFD4-D30B55C04DC6}" type="presParOf" srcId="{EBFADBF7-09A7-4E10-9E3D-0196D21A9699}" destId="{C45E9FE7-E509-403C-808A-3268073238A3}" srcOrd="4" destOrd="0" presId="urn:microsoft.com/office/officeart/2008/layout/AlternatingHexagons"/>
    <dgm:cxn modelId="{1D5F4561-E914-48DE-A309-A5EC3751E17A}" type="presParOf" srcId="{A4281CED-4D92-484C-938E-4511D57B814F}" destId="{525C4784-FD0E-47D2-B994-D5DACE37F900}" srcOrd="3" destOrd="0" presId="urn:microsoft.com/office/officeart/2008/layout/AlternatingHexagons"/>
    <dgm:cxn modelId="{BDDCB2BA-5705-4FBB-8BBB-52DE8ABF84B4}" type="presParOf" srcId="{A4281CED-4D92-484C-938E-4511D57B814F}" destId="{79609939-AF38-44E5-B1B5-F7F29673CA77}" srcOrd="4" destOrd="0" presId="urn:microsoft.com/office/officeart/2008/layout/AlternatingHexagons"/>
    <dgm:cxn modelId="{7EA86C3A-5C02-4342-8DAA-534F96910C12}" type="presParOf" srcId="{79609939-AF38-44E5-B1B5-F7F29673CA77}" destId="{C7D970E2-DF50-4BE2-A593-0ED408A55B49}" srcOrd="0" destOrd="0" presId="urn:microsoft.com/office/officeart/2008/layout/AlternatingHexagons"/>
    <dgm:cxn modelId="{E3BBE301-EC90-459E-BA9A-CCE670F7526E}" type="presParOf" srcId="{79609939-AF38-44E5-B1B5-F7F29673CA77}" destId="{26C75155-6928-489F-B4A4-86C7EA4A9915}" srcOrd="1" destOrd="0" presId="urn:microsoft.com/office/officeart/2008/layout/AlternatingHexagons"/>
    <dgm:cxn modelId="{4646ABA5-395C-4DA0-BF39-75374832C477}" type="presParOf" srcId="{79609939-AF38-44E5-B1B5-F7F29673CA77}" destId="{EFBBBC9D-1726-44C5-9CF3-BA3AE2CD1CF4}" srcOrd="2" destOrd="0" presId="urn:microsoft.com/office/officeart/2008/layout/AlternatingHexagons"/>
    <dgm:cxn modelId="{23D3C4AD-A8A5-4D5A-9C8E-17E5860E9D68}" type="presParOf" srcId="{79609939-AF38-44E5-B1B5-F7F29673CA77}" destId="{09F3FBB6-2B0D-4663-A759-84749D30F720}" srcOrd="3" destOrd="0" presId="urn:microsoft.com/office/officeart/2008/layout/AlternatingHexagons"/>
    <dgm:cxn modelId="{4AFB30DD-8634-480A-91F6-1923960FB67A}" type="presParOf" srcId="{79609939-AF38-44E5-B1B5-F7F29673CA77}" destId="{2A42F6A3-29E5-44D9-A54C-AE659333B9F4}" srcOrd="4" destOrd="0" presId="urn:microsoft.com/office/officeart/2008/layout/AlternatingHexagons"/>
    <dgm:cxn modelId="{6FDDF704-9A5F-4F43-9366-809573430ED8}" type="presParOf" srcId="{A4281CED-4D92-484C-938E-4511D57B814F}" destId="{F86C6B7F-880B-48D7-8F59-28A8B08155AE}" srcOrd="5" destOrd="0" presId="urn:microsoft.com/office/officeart/2008/layout/AlternatingHexagons"/>
    <dgm:cxn modelId="{3564281C-B110-40D3-9090-99DCA6CABCD3}" type="presParOf" srcId="{A4281CED-4D92-484C-938E-4511D57B814F}" destId="{4FAA704A-5B10-4102-B813-E8D58215843F}" srcOrd="6" destOrd="0" presId="urn:microsoft.com/office/officeart/2008/layout/AlternatingHexagons"/>
    <dgm:cxn modelId="{4BCBE46C-3F12-462D-8C18-66858B002D97}" type="presParOf" srcId="{4FAA704A-5B10-4102-B813-E8D58215843F}" destId="{27146D69-F2D1-4152-B8D6-0BD44BE941C5}" srcOrd="0" destOrd="0" presId="urn:microsoft.com/office/officeart/2008/layout/AlternatingHexagons"/>
    <dgm:cxn modelId="{468CFF3E-B7ED-4E4B-8FFC-A5D6C47AE16A}" type="presParOf" srcId="{4FAA704A-5B10-4102-B813-E8D58215843F}" destId="{79837590-CD70-45D9-997F-762CB571E600}" srcOrd="1" destOrd="0" presId="urn:microsoft.com/office/officeart/2008/layout/AlternatingHexagons"/>
    <dgm:cxn modelId="{41F968DE-922C-4967-916B-AC13AC442D7D}" type="presParOf" srcId="{4FAA704A-5B10-4102-B813-E8D58215843F}" destId="{66C88B3C-D0F2-4F50-8C66-A195F719EB6E}" srcOrd="2" destOrd="0" presId="urn:microsoft.com/office/officeart/2008/layout/AlternatingHexagons"/>
    <dgm:cxn modelId="{858534B2-A7C6-43D7-AE2C-F366A9338B0A}" type="presParOf" srcId="{4FAA704A-5B10-4102-B813-E8D58215843F}" destId="{03BEFCA7-394A-4C24-9433-1715C58E6C98}" srcOrd="3" destOrd="0" presId="urn:microsoft.com/office/officeart/2008/layout/AlternatingHexagons"/>
    <dgm:cxn modelId="{0D69AC4C-414F-4F5C-B67C-3C9EB3590766}" type="presParOf" srcId="{4FAA704A-5B10-4102-B813-E8D58215843F}" destId="{258FDE4A-8400-4B0B-A649-64EFAD4C23C0}" srcOrd="4" destOrd="0" presId="urn:microsoft.com/office/officeart/2008/layout/AlternatingHexagon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ED6EC2-1F87-4DEE-B766-7AD777D2D2E9}">
      <dsp:nvSpPr>
        <dsp:cNvPr id="0" name=""/>
        <dsp:cNvSpPr/>
      </dsp:nvSpPr>
      <dsp:spPr>
        <a:xfrm rot="5400000">
          <a:off x="3640753" y="103023"/>
          <a:ext cx="1525763" cy="1327414"/>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lvl="0" algn="ctr" defTabSz="400050">
            <a:lnSpc>
              <a:spcPct val="90000"/>
            </a:lnSpc>
            <a:spcBef>
              <a:spcPct val="0"/>
            </a:spcBef>
            <a:spcAft>
              <a:spcPct val="35000"/>
            </a:spcAft>
          </a:pPr>
          <a:r>
            <a:rPr lang="en-US" sz="900" kern="1200" dirty="0"/>
            <a:t>STRENGTH</a:t>
          </a:r>
        </a:p>
      </dsp:txBody>
      <dsp:txXfrm rot="-5400000">
        <a:off x="3946782" y="241614"/>
        <a:ext cx="913704" cy="1050233"/>
      </dsp:txXfrm>
    </dsp:sp>
    <dsp:sp modelId="{95D69555-D7BB-4529-8778-8FC72D5523EC}">
      <dsp:nvSpPr>
        <dsp:cNvPr id="0" name=""/>
        <dsp:cNvSpPr/>
      </dsp:nvSpPr>
      <dsp:spPr>
        <a:xfrm>
          <a:off x="5107622" y="278022"/>
          <a:ext cx="1702752" cy="977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ctr" anchorCtr="0">
          <a:noAutofit/>
        </a:bodyPr>
        <a:lstStyle/>
        <a:p>
          <a:pPr lvl="0" algn="l" defTabSz="400050">
            <a:lnSpc>
              <a:spcPct val="90000"/>
            </a:lnSpc>
            <a:spcBef>
              <a:spcPct val="0"/>
            </a:spcBef>
            <a:spcAft>
              <a:spcPct val="35000"/>
            </a:spcAft>
          </a:pPr>
          <a:endParaRPr lang="en-US" sz="900" kern="1200" dirty="0"/>
        </a:p>
      </dsp:txBody>
      <dsp:txXfrm>
        <a:off x="5107622" y="278022"/>
        <a:ext cx="1702752" cy="977416"/>
      </dsp:txXfrm>
    </dsp:sp>
    <dsp:sp modelId="{CA637A2C-0B4E-428A-B2E3-FB14A566821E}">
      <dsp:nvSpPr>
        <dsp:cNvPr id="0" name=""/>
        <dsp:cNvSpPr/>
      </dsp:nvSpPr>
      <dsp:spPr>
        <a:xfrm rot="5400000">
          <a:off x="2207145" y="103023"/>
          <a:ext cx="1525763" cy="1327414"/>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600200">
            <a:lnSpc>
              <a:spcPct val="90000"/>
            </a:lnSpc>
            <a:spcBef>
              <a:spcPct val="0"/>
            </a:spcBef>
            <a:spcAft>
              <a:spcPct val="35000"/>
            </a:spcAft>
          </a:pPr>
          <a:endParaRPr lang="en-US" sz="3600" kern="1200"/>
        </a:p>
      </dsp:txBody>
      <dsp:txXfrm rot="-5400000">
        <a:off x="2513174" y="241614"/>
        <a:ext cx="913704" cy="1050233"/>
      </dsp:txXfrm>
    </dsp:sp>
    <dsp:sp modelId="{46549B2D-923D-4AC3-8DE7-794A89F36298}">
      <dsp:nvSpPr>
        <dsp:cNvPr id="0" name=""/>
        <dsp:cNvSpPr/>
      </dsp:nvSpPr>
      <dsp:spPr>
        <a:xfrm rot="5400000">
          <a:off x="2921202" y="1398092"/>
          <a:ext cx="1525763" cy="1327414"/>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lvl="0" algn="ctr" defTabSz="400050">
            <a:lnSpc>
              <a:spcPct val="90000"/>
            </a:lnSpc>
            <a:spcBef>
              <a:spcPct val="0"/>
            </a:spcBef>
            <a:spcAft>
              <a:spcPct val="35000"/>
            </a:spcAft>
          </a:pPr>
          <a:r>
            <a:rPr lang="en-US" sz="900" kern="1200" dirty="0"/>
            <a:t>WEAKNESESS</a:t>
          </a:r>
        </a:p>
      </dsp:txBody>
      <dsp:txXfrm rot="-5400000">
        <a:off x="3227231" y="1536683"/>
        <a:ext cx="913704" cy="1050233"/>
      </dsp:txXfrm>
    </dsp:sp>
    <dsp:sp modelId="{E4549BB4-C001-4D59-A726-A8673F4F37A1}">
      <dsp:nvSpPr>
        <dsp:cNvPr id="0" name=""/>
        <dsp:cNvSpPr/>
      </dsp:nvSpPr>
      <dsp:spPr>
        <a:xfrm>
          <a:off x="1398730" y="1517330"/>
          <a:ext cx="1647825" cy="9154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ctr" anchorCtr="0">
          <a:noAutofit/>
        </a:bodyPr>
        <a:lstStyle/>
        <a:p>
          <a:pPr lvl="0" algn="r" defTabSz="622300">
            <a:lnSpc>
              <a:spcPct val="90000"/>
            </a:lnSpc>
            <a:spcBef>
              <a:spcPct val="0"/>
            </a:spcBef>
            <a:spcAft>
              <a:spcPct val="35000"/>
            </a:spcAft>
          </a:pPr>
          <a:r>
            <a:rPr lang="en-GB" sz="1400" b="0" i="0" kern="1200" dirty="0"/>
            <a:t>.</a:t>
          </a:r>
          <a:endParaRPr lang="en-US" sz="1400" kern="1200" dirty="0"/>
        </a:p>
        <a:p>
          <a:pPr lvl="0" algn="r" defTabSz="622300">
            <a:lnSpc>
              <a:spcPct val="90000"/>
            </a:lnSpc>
            <a:spcBef>
              <a:spcPct val="0"/>
            </a:spcBef>
            <a:spcAft>
              <a:spcPct val="35000"/>
            </a:spcAft>
          </a:pPr>
          <a:r>
            <a:rPr lang="en-GB" sz="1400" b="0" kern="1200" dirty="0"/>
            <a:t>Not embracing exquisite patterns fast adequately or embracing innovative traditions.</a:t>
          </a:r>
          <a:endParaRPr lang="en-US" sz="1400" b="0" kern="1200" dirty="0"/>
        </a:p>
      </dsp:txBody>
      <dsp:txXfrm>
        <a:off x="1398730" y="1517330"/>
        <a:ext cx="1647825" cy="915458"/>
      </dsp:txXfrm>
    </dsp:sp>
    <dsp:sp modelId="{A52C0D1E-C36E-45D5-B702-732B4413F01C}">
      <dsp:nvSpPr>
        <dsp:cNvPr id="0" name=""/>
        <dsp:cNvSpPr/>
      </dsp:nvSpPr>
      <dsp:spPr>
        <a:xfrm rot="5400000">
          <a:off x="4354810" y="1398092"/>
          <a:ext cx="1525763" cy="1327414"/>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600200">
            <a:lnSpc>
              <a:spcPct val="90000"/>
            </a:lnSpc>
            <a:spcBef>
              <a:spcPct val="0"/>
            </a:spcBef>
            <a:spcAft>
              <a:spcPct val="35000"/>
            </a:spcAft>
          </a:pPr>
          <a:endParaRPr lang="en-US" sz="3600" kern="1200"/>
        </a:p>
      </dsp:txBody>
      <dsp:txXfrm rot="-5400000">
        <a:off x="4660839" y="1536683"/>
        <a:ext cx="913704" cy="1050233"/>
      </dsp:txXfrm>
    </dsp:sp>
    <dsp:sp modelId="{3B76D353-E4EF-47F9-A219-A40805B0608E}">
      <dsp:nvSpPr>
        <dsp:cNvPr id="0" name=""/>
        <dsp:cNvSpPr/>
      </dsp:nvSpPr>
      <dsp:spPr>
        <a:xfrm rot="5400000">
          <a:off x="3640753" y="2693160"/>
          <a:ext cx="1525763" cy="1327414"/>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lvl="0" algn="ctr" defTabSz="400050">
            <a:lnSpc>
              <a:spcPct val="90000"/>
            </a:lnSpc>
            <a:spcBef>
              <a:spcPct val="0"/>
            </a:spcBef>
            <a:spcAft>
              <a:spcPct val="35000"/>
            </a:spcAft>
          </a:pPr>
          <a:r>
            <a:rPr lang="en-US" sz="900" kern="1200" dirty="0"/>
            <a:t>OPPORTUNITIES</a:t>
          </a:r>
        </a:p>
      </dsp:txBody>
      <dsp:txXfrm rot="-5400000">
        <a:off x="3946782" y="2831751"/>
        <a:ext cx="913704" cy="1050233"/>
      </dsp:txXfrm>
    </dsp:sp>
    <dsp:sp modelId="{C245BEFA-6CAE-4B57-8F25-2E457E2881FB}">
      <dsp:nvSpPr>
        <dsp:cNvPr id="0" name=""/>
        <dsp:cNvSpPr/>
      </dsp:nvSpPr>
      <dsp:spPr>
        <a:xfrm>
          <a:off x="5107622" y="2899138"/>
          <a:ext cx="1702752" cy="9154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ctr" anchorCtr="0">
          <a:noAutofit/>
        </a:bodyPr>
        <a:lstStyle/>
        <a:p>
          <a:pPr lvl="0" algn="l" defTabSz="622300">
            <a:lnSpc>
              <a:spcPct val="90000"/>
            </a:lnSpc>
            <a:spcBef>
              <a:spcPct val="0"/>
            </a:spcBef>
            <a:spcAft>
              <a:spcPct val="35000"/>
            </a:spcAft>
          </a:pPr>
          <a:r>
            <a:rPr lang="en-GB" sz="1400" kern="1200" dirty="0"/>
            <a:t>There are less organizations out there in today’s society than 15-20 years ago.</a:t>
          </a:r>
          <a:endParaRPr lang="en-US" sz="1400" kern="1200" dirty="0"/>
        </a:p>
      </dsp:txBody>
      <dsp:txXfrm>
        <a:off x="5107622" y="2899138"/>
        <a:ext cx="1702752" cy="915458"/>
      </dsp:txXfrm>
    </dsp:sp>
    <dsp:sp modelId="{204D6183-454C-499D-BE20-8E0797B15726}">
      <dsp:nvSpPr>
        <dsp:cNvPr id="0" name=""/>
        <dsp:cNvSpPr/>
      </dsp:nvSpPr>
      <dsp:spPr>
        <a:xfrm rot="5400000">
          <a:off x="2207145" y="2693160"/>
          <a:ext cx="1525763" cy="1327414"/>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600200">
            <a:lnSpc>
              <a:spcPct val="90000"/>
            </a:lnSpc>
            <a:spcBef>
              <a:spcPct val="0"/>
            </a:spcBef>
            <a:spcAft>
              <a:spcPct val="35000"/>
            </a:spcAft>
          </a:pPr>
          <a:endParaRPr lang="en-US" sz="3600" kern="1200"/>
        </a:p>
      </dsp:txBody>
      <dsp:txXfrm rot="-5400000">
        <a:off x="2513174" y="2831751"/>
        <a:ext cx="913704" cy="1050233"/>
      </dsp:txXfrm>
    </dsp:sp>
    <dsp:sp modelId="{53C7596A-E56D-4351-A961-11AE16A350FF}">
      <dsp:nvSpPr>
        <dsp:cNvPr id="0" name=""/>
        <dsp:cNvSpPr/>
      </dsp:nvSpPr>
      <dsp:spPr>
        <a:xfrm rot="5400000">
          <a:off x="2921202" y="3988228"/>
          <a:ext cx="1525763" cy="1327414"/>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lvl="0" algn="ctr" defTabSz="400050">
            <a:lnSpc>
              <a:spcPct val="90000"/>
            </a:lnSpc>
            <a:spcBef>
              <a:spcPct val="0"/>
            </a:spcBef>
            <a:spcAft>
              <a:spcPct val="35000"/>
            </a:spcAft>
          </a:pPr>
          <a:r>
            <a:rPr lang="en-US" sz="900" kern="1200" dirty="0"/>
            <a:t>THREAT</a:t>
          </a:r>
        </a:p>
      </dsp:txBody>
      <dsp:txXfrm rot="-5400000">
        <a:off x="3227231" y="4126819"/>
        <a:ext cx="913704" cy="1050233"/>
      </dsp:txXfrm>
    </dsp:sp>
    <dsp:sp modelId="{00279F8A-7E4A-45AE-B1A8-0734F52BEEE4}">
      <dsp:nvSpPr>
        <dsp:cNvPr id="0" name=""/>
        <dsp:cNvSpPr/>
      </dsp:nvSpPr>
      <dsp:spPr>
        <a:xfrm>
          <a:off x="1317625" y="4194206"/>
          <a:ext cx="1647825" cy="915458"/>
        </a:xfrm>
        <a:prstGeom prst="rect">
          <a:avLst/>
        </a:prstGeom>
        <a:noFill/>
        <a:ln>
          <a:noFill/>
        </a:ln>
        <a:effectLst/>
      </dsp:spPr>
      <dsp:style>
        <a:lnRef idx="0">
          <a:scrgbClr r="0" g="0" b="0"/>
        </a:lnRef>
        <a:fillRef idx="0">
          <a:scrgbClr r="0" g="0" b="0"/>
        </a:fillRef>
        <a:effectRef idx="0">
          <a:scrgbClr r="0" g="0" b="0"/>
        </a:effectRef>
        <a:fontRef idx="minor"/>
      </dsp:style>
    </dsp:sp>
    <dsp:sp modelId="{517AE3D4-E730-4361-9112-5A701718D93B}">
      <dsp:nvSpPr>
        <dsp:cNvPr id="0" name=""/>
        <dsp:cNvSpPr/>
      </dsp:nvSpPr>
      <dsp:spPr>
        <a:xfrm rot="5400000">
          <a:off x="4354810" y="3988228"/>
          <a:ext cx="1525763" cy="1327414"/>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600200">
            <a:lnSpc>
              <a:spcPct val="90000"/>
            </a:lnSpc>
            <a:spcBef>
              <a:spcPct val="0"/>
            </a:spcBef>
            <a:spcAft>
              <a:spcPct val="35000"/>
            </a:spcAft>
          </a:pPr>
          <a:endParaRPr lang="en-US" sz="3600" kern="1200"/>
        </a:p>
      </dsp:txBody>
      <dsp:txXfrm rot="-5400000">
        <a:off x="4660839" y="4126819"/>
        <a:ext cx="913704" cy="10502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AAC029-80C1-44DB-9690-EB5DAD32ADBB}">
      <dsp:nvSpPr>
        <dsp:cNvPr id="0" name=""/>
        <dsp:cNvSpPr/>
      </dsp:nvSpPr>
      <dsp:spPr>
        <a:xfrm rot="5400000">
          <a:off x="3820031" y="94544"/>
          <a:ext cx="1454530" cy="1265441"/>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b="1" kern="1200" dirty="0"/>
            <a:t>POLITICAL</a:t>
          </a:r>
        </a:p>
      </dsp:txBody>
      <dsp:txXfrm rot="-5400000">
        <a:off x="4111773" y="226664"/>
        <a:ext cx="871045" cy="1001202"/>
      </dsp:txXfrm>
    </dsp:sp>
    <dsp:sp modelId="{D7B8107B-364D-4C3A-817F-A2FA0B721D1D}">
      <dsp:nvSpPr>
        <dsp:cNvPr id="0" name=""/>
        <dsp:cNvSpPr/>
      </dsp:nvSpPr>
      <dsp:spPr>
        <a:xfrm>
          <a:off x="5210292" y="294624"/>
          <a:ext cx="1623256" cy="872718"/>
        </a:xfrm>
        <a:prstGeom prst="rect">
          <a:avLst/>
        </a:prstGeom>
        <a:noFill/>
        <a:ln>
          <a:noFill/>
        </a:ln>
        <a:effectLst/>
      </dsp:spPr>
      <dsp:style>
        <a:lnRef idx="0">
          <a:scrgbClr r="0" g="0" b="0"/>
        </a:lnRef>
        <a:fillRef idx="0">
          <a:scrgbClr r="0" g="0" b="0"/>
        </a:fillRef>
        <a:effectRef idx="0">
          <a:scrgbClr r="0" g="0" b="0"/>
        </a:effectRef>
        <a:fontRef idx="minor"/>
      </dsp:style>
    </dsp:sp>
    <dsp:sp modelId="{8B371A71-DE2A-474E-8D11-7B9D594E6D71}">
      <dsp:nvSpPr>
        <dsp:cNvPr id="0" name=""/>
        <dsp:cNvSpPr/>
      </dsp:nvSpPr>
      <dsp:spPr>
        <a:xfrm rot="5400000">
          <a:off x="2445230" y="98262"/>
          <a:ext cx="1454530" cy="1265441"/>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600200">
            <a:lnSpc>
              <a:spcPct val="90000"/>
            </a:lnSpc>
            <a:spcBef>
              <a:spcPct val="0"/>
            </a:spcBef>
            <a:spcAft>
              <a:spcPct val="35000"/>
            </a:spcAft>
          </a:pPr>
          <a:endParaRPr lang="en-US" sz="3600" kern="1200"/>
        </a:p>
      </dsp:txBody>
      <dsp:txXfrm rot="-5400000">
        <a:off x="2736972" y="230382"/>
        <a:ext cx="871045" cy="1001202"/>
      </dsp:txXfrm>
    </dsp:sp>
    <dsp:sp modelId="{FA2317F7-AF09-4272-A678-25321039819E}">
      <dsp:nvSpPr>
        <dsp:cNvPr id="0" name=""/>
        <dsp:cNvSpPr/>
      </dsp:nvSpPr>
      <dsp:spPr>
        <a:xfrm rot="5400000">
          <a:off x="3125456" y="1230697"/>
          <a:ext cx="1455519" cy="1470772"/>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b="1" kern="1200" dirty="0"/>
            <a:t>ECONOMIC</a:t>
          </a:r>
        </a:p>
      </dsp:txBody>
      <dsp:txXfrm rot="-5400000">
        <a:off x="3362959" y="1480911"/>
        <a:ext cx="980514" cy="970346"/>
      </dsp:txXfrm>
    </dsp:sp>
    <dsp:sp modelId="{6769A8A9-526F-4FC7-9413-0E6D9F9477DE}">
      <dsp:nvSpPr>
        <dsp:cNvPr id="0" name=""/>
        <dsp:cNvSpPr/>
      </dsp:nvSpPr>
      <dsp:spPr>
        <a:xfrm>
          <a:off x="1597239" y="1529724"/>
          <a:ext cx="1570892" cy="872718"/>
        </a:xfrm>
        <a:prstGeom prst="rect">
          <a:avLst/>
        </a:prstGeom>
        <a:noFill/>
        <a:ln>
          <a:noFill/>
        </a:ln>
        <a:effectLst/>
      </dsp:spPr>
      <dsp:style>
        <a:lnRef idx="0">
          <a:scrgbClr r="0" g="0" b="0"/>
        </a:lnRef>
        <a:fillRef idx="0">
          <a:scrgbClr r="0" g="0" b="0"/>
        </a:fillRef>
        <a:effectRef idx="0">
          <a:scrgbClr r="0" g="0" b="0"/>
        </a:effectRef>
        <a:fontRef idx="minor"/>
      </dsp:style>
    </dsp:sp>
    <dsp:sp modelId="{C45E9FE7-E509-403C-808A-3268073238A3}">
      <dsp:nvSpPr>
        <dsp:cNvPr id="0" name=""/>
        <dsp:cNvSpPr/>
      </dsp:nvSpPr>
      <dsp:spPr>
        <a:xfrm rot="5400000">
          <a:off x="4580550" y="1271879"/>
          <a:ext cx="1454530" cy="1265441"/>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600200">
            <a:lnSpc>
              <a:spcPct val="90000"/>
            </a:lnSpc>
            <a:spcBef>
              <a:spcPct val="0"/>
            </a:spcBef>
            <a:spcAft>
              <a:spcPct val="35000"/>
            </a:spcAft>
          </a:pPr>
          <a:endParaRPr lang="en-US" sz="3600" kern="1200"/>
        </a:p>
      </dsp:txBody>
      <dsp:txXfrm rot="-5400000">
        <a:off x="4872292" y="1403999"/>
        <a:ext cx="871045" cy="1001202"/>
      </dsp:txXfrm>
    </dsp:sp>
    <dsp:sp modelId="{C7D970E2-DF50-4BE2-A593-0ED408A55B49}">
      <dsp:nvSpPr>
        <dsp:cNvPr id="0" name=""/>
        <dsp:cNvSpPr/>
      </dsp:nvSpPr>
      <dsp:spPr>
        <a:xfrm rot="5400000">
          <a:off x="3811907" y="2568462"/>
          <a:ext cx="1454530" cy="1265441"/>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b="1" kern="1200" dirty="0"/>
            <a:t>SOCIAL</a:t>
          </a:r>
        </a:p>
      </dsp:txBody>
      <dsp:txXfrm rot="-5400000">
        <a:off x="4103649" y="2700582"/>
        <a:ext cx="871045" cy="1001202"/>
      </dsp:txXfrm>
    </dsp:sp>
    <dsp:sp modelId="{26C75155-6928-489F-B4A4-86C7EA4A9915}">
      <dsp:nvSpPr>
        <dsp:cNvPr id="0" name=""/>
        <dsp:cNvSpPr/>
      </dsp:nvSpPr>
      <dsp:spPr>
        <a:xfrm>
          <a:off x="5210292" y="2764824"/>
          <a:ext cx="1623256" cy="872718"/>
        </a:xfrm>
        <a:prstGeom prst="rect">
          <a:avLst/>
        </a:prstGeom>
        <a:noFill/>
        <a:ln>
          <a:noFill/>
        </a:ln>
        <a:effectLst/>
      </dsp:spPr>
      <dsp:style>
        <a:lnRef idx="0">
          <a:scrgbClr r="0" g="0" b="0"/>
        </a:lnRef>
        <a:fillRef idx="0">
          <a:scrgbClr r="0" g="0" b="0"/>
        </a:fillRef>
        <a:effectRef idx="0">
          <a:scrgbClr r="0" g="0" b="0"/>
        </a:effectRef>
        <a:fontRef idx="minor"/>
      </dsp:style>
    </dsp:sp>
    <dsp:sp modelId="{2A42F6A3-29E5-44D9-A54C-AE659333B9F4}">
      <dsp:nvSpPr>
        <dsp:cNvPr id="0" name=""/>
        <dsp:cNvSpPr/>
      </dsp:nvSpPr>
      <dsp:spPr>
        <a:xfrm rot="5400000">
          <a:off x="2445230" y="2568462"/>
          <a:ext cx="1454530" cy="1265441"/>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600200">
            <a:lnSpc>
              <a:spcPct val="90000"/>
            </a:lnSpc>
            <a:spcBef>
              <a:spcPct val="0"/>
            </a:spcBef>
            <a:spcAft>
              <a:spcPct val="35000"/>
            </a:spcAft>
          </a:pPr>
          <a:endParaRPr lang="en-US" sz="3600" kern="1200"/>
        </a:p>
      </dsp:txBody>
      <dsp:txXfrm rot="-5400000">
        <a:off x="2736972" y="2700582"/>
        <a:ext cx="871045" cy="1001202"/>
      </dsp:txXfrm>
    </dsp:sp>
    <dsp:sp modelId="{27146D69-F2D1-4152-B8D6-0BD44BE941C5}">
      <dsp:nvSpPr>
        <dsp:cNvPr id="0" name=""/>
        <dsp:cNvSpPr/>
      </dsp:nvSpPr>
      <dsp:spPr>
        <a:xfrm rot="5400000">
          <a:off x="2936153" y="3781940"/>
          <a:ext cx="1869304" cy="1634558"/>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US" sz="1100" b="1" kern="1200" dirty="0"/>
            <a:t>TECHNOLOGICAL</a:t>
          </a:r>
        </a:p>
      </dsp:txBody>
      <dsp:txXfrm rot="-5400000">
        <a:off x="3308847" y="3956557"/>
        <a:ext cx="1123916" cy="1285327"/>
      </dsp:txXfrm>
    </dsp:sp>
    <dsp:sp modelId="{79837590-CD70-45D9-997F-762CB571E600}">
      <dsp:nvSpPr>
        <dsp:cNvPr id="0" name=""/>
        <dsp:cNvSpPr/>
      </dsp:nvSpPr>
      <dsp:spPr>
        <a:xfrm>
          <a:off x="1597239" y="4206816"/>
          <a:ext cx="1570892" cy="872718"/>
        </a:xfrm>
        <a:prstGeom prst="rect">
          <a:avLst/>
        </a:prstGeom>
        <a:noFill/>
        <a:ln>
          <a:noFill/>
        </a:ln>
        <a:effectLst/>
      </dsp:spPr>
      <dsp:style>
        <a:lnRef idx="0">
          <a:scrgbClr r="0" g="0" b="0"/>
        </a:lnRef>
        <a:fillRef idx="0">
          <a:scrgbClr r="0" g="0" b="0"/>
        </a:fillRef>
        <a:effectRef idx="0">
          <a:scrgbClr r="0" g="0" b="0"/>
        </a:effectRef>
        <a:fontRef idx="minor"/>
      </dsp:style>
    </dsp:sp>
    <dsp:sp modelId="{258FDE4A-8400-4B0B-A649-64EFAD4C23C0}">
      <dsp:nvSpPr>
        <dsp:cNvPr id="0" name=""/>
        <dsp:cNvSpPr/>
      </dsp:nvSpPr>
      <dsp:spPr>
        <a:xfrm rot="5400000">
          <a:off x="4639368" y="3707723"/>
          <a:ext cx="1454530" cy="1265441"/>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600200">
            <a:lnSpc>
              <a:spcPct val="90000"/>
            </a:lnSpc>
            <a:spcBef>
              <a:spcPct val="0"/>
            </a:spcBef>
            <a:spcAft>
              <a:spcPct val="35000"/>
            </a:spcAft>
          </a:pPr>
          <a:endParaRPr lang="en-US" sz="3600" kern="1200"/>
        </a:p>
      </dsp:txBody>
      <dsp:txXfrm rot="-5400000">
        <a:off x="4931110" y="3839843"/>
        <a:ext cx="871045" cy="1001202"/>
      </dsp:txXfrm>
    </dsp:sp>
  </dsp:spTree>
</dsp:drawing>
</file>

<file path=ppt/diagrams/layout1.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3EED04-A4F0-49ED-B42E-211B56474E8D}" type="datetimeFigureOut">
              <a:rPr lang="en-US" smtClean="0"/>
              <a:t>4/26/18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220CB7-DCA5-4E5B-97F1-300CDD8D2AAB}" type="slidenum">
              <a:rPr lang="en-US" smtClean="0"/>
              <a:t>‹#›</a:t>
            </a:fld>
            <a:endParaRPr lang="en-US"/>
          </a:p>
        </p:txBody>
      </p:sp>
    </p:spTree>
    <p:extLst>
      <p:ext uri="{BB962C8B-B14F-4D97-AF65-F5344CB8AC3E}">
        <p14:creationId xmlns:p14="http://schemas.microsoft.com/office/powerpoint/2010/main" val="32671832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F220CB7-DCA5-4E5B-97F1-300CDD8D2AAB}" type="slidenum">
              <a:rPr lang="en-US" smtClean="0"/>
              <a:t>1</a:t>
            </a:fld>
            <a:endParaRPr lang="en-US"/>
          </a:p>
        </p:txBody>
      </p:sp>
    </p:spTree>
    <p:extLst>
      <p:ext uri="{BB962C8B-B14F-4D97-AF65-F5344CB8AC3E}">
        <p14:creationId xmlns:p14="http://schemas.microsoft.com/office/powerpoint/2010/main" val="24194570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F220CB7-DCA5-4E5B-97F1-300CDD8D2AAB}" type="slidenum">
              <a:rPr lang="en-US" smtClean="0"/>
              <a:t>3</a:t>
            </a:fld>
            <a:endParaRPr lang="en-US"/>
          </a:p>
        </p:txBody>
      </p:sp>
    </p:spTree>
    <p:extLst>
      <p:ext uri="{BB962C8B-B14F-4D97-AF65-F5344CB8AC3E}">
        <p14:creationId xmlns:p14="http://schemas.microsoft.com/office/powerpoint/2010/main" val="6866367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F220CB7-DCA5-4E5B-97F1-300CDD8D2AAB}" type="slidenum">
              <a:rPr lang="en-US" smtClean="0"/>
              <a:t>6</a:t>
            </a:fld>
            <a:endParaRPr lang="en-US"/>
          </a:p>
        </p:txBody>
      </p:sp>
    </p:spTree>
    <p:extLst>
      <p:ext uri="{BB962C8B-B14F-4D97-AF65-F5344CB8AC3E}">
        <p14:creationId xmlns:p14="http://schemas.microsoft.com/office/powerpoint/2010/main" val="36379905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F220CB7-DCA5-4E5B-97F1-300CDD8D2AAB}" type="slidenum">
              <a:rPr lang="en-US" smtClean="0"/>
              <a:t>7</a:t>
            </a:fld>
            <a:endParaRPr lang="en-US"/>
          </a:p>
        </p:txBody>
      </p:sp>
    </p:spTree>
    <p:extLst>
      <p:ext uri="{BB962C8B-B14F-4D97-AF65-F5344CB8AC3E}">
        <p14:creationId xmlns:p14="http://schemas.microsoft.com/office/powerpoint/2010/main" val="12364963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F220CB7-DCA5-4E5B-97F1-300CDD8D2AAB}" type="slidenum">
              <a:rPr lang="en-US" smtClean="0"/>
              <a:t>8</a:t>
            </a:fld>
            <a:endParaRPr lang="en-US"/>
          </a:p>
        </p:txBody>
      </p:sp>
    </p:spTree>
    <p:extLst>
      <p:ext uri="{BB962C8B-B14F-4D97-AF65-F5344CB8AC3E}">
        <p14:creationId xmlns:p14="http://schemas.microsoft.com/office/powerpoint/2010/main" val="29907947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F220CB7-DCA5-4E5B-97F1-300CDD8D2AAB}" type="slidenum">
              <a:rPr lang="en-US" smtClean="0"/>
              <a:t>9</a:t>
            </a:fld>
            <a:endParaRPr lang="en-US"/>
          </a:p>
        </p:txBody>
      </p:sp>
    </p:spTree>
    <p:extLst>
      <p:ext uri="{BB962C8B-B14F-4D97-AF65-F5344CB8AC3E}">
        <p14:creationId xmlns:p14="http://schemas.microsoft.com/office/powerpoint/2010/main" val="26863537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F220CB7-DCA5-4E5B-97F1-300CDD8D2AAB}" type="slidenum">
              <a:rPr lang="en-US" smtClean="0"/>
              <a:t>10</a:t>
            </a:fld>
            <a:endParaRPr lang="en-US"/>
          </a:p>
        </p:txBody>
      </p:sp>
    </p:spTree>
    <p:extLst>
      <p:ext uri="{BB962C8B-B14F-4D97-AF65-F5344CB8AC3E}">
        <p14:creationId xmlns:p14="http://schemas.microsoft.com/office/powerpoint/2010/main" val="15485975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F220CB7-DCA5-4E5B-97F1-300CDD8D2AAB}" type="slidenum">
              <a:rPr lang="en-US" smtClean="0"/>
              <a:t>11</a:t>
            </a:fld>
            <a:endParaRPr lang="en-US"/>
          </a:p>
        </p:txBody>
      </p:sp>
    </p:spTree>
    <p:extLst>
      <p:ext uri="{BB962C8B-B14F-4D97-AF65-F5344CB8AC3E}">
        <p14:creationId xmlns:p14="http://schemas.microsoft.com/office/powerpoint/2010/main" val="3695700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F220CB7-DCA5-4E5B-97F1-300CDD8D2AAB}" type="slidenum">
              <a:rPr lang="en-US" smtClean="0"/>
              <a:t>12</a:t>
            </a:fld>
            <a:endParaRPr lang="en-US"/>
          </a:p>
        </p:txBody>
      </p:sp>
    </p:spTree>
    <p:extLst>
      <p:ext uri="{BB962C8B-B14F-4D97-AF65-F5344CB8AC3E}">
        <p14:creationId xmlns:p14="http://schemas.microsoft.com/office/powerpoint/2010/main" val="39119231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F220CB7-DCA5-4E5B-97F1-300CDD8D2AAB}" type="slidenum">
              <a:rPr lang="en-US" smtClean="0"/>
              <a:t>13</a:t>
            </a:fld>
            <a:endParaRPr lang="en-US"/>
          </a:p>
        </p:txBody>
      </p:sp>
    </p:spTree>
    <p:extLst>
      <p:ext uri="{BB962C8B-B14F-4D97-AF65-F5344CB8AC3E}">
        <p14:creationId xmlns:p14="http://schemas.microsoft.com/office/powerpoint/2010/main" val="12098678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F220CB7-DCA5-4E5B-97F1-300CDD8D2AAB}" type="slidenum">
              <a:rPr lang="en-US" smtClean="0"/>
              <a:t>14</a:t>
            </a:fld>
            <a:endParaRPr lang="en-US"/>
          </a:p>
        </p:txBody>
      </p:sp>
    </p:spTree>
    <p:extLst>
      <p:ext uri="{BB962C8B-B14F-4D97-AF65-F5344CB8AC3E}">
        <p14:creationId xmlns:p14="http://schemas.microsoft.com/office/powerpoint/2010/main" val="1786551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F220CB7-DCA5-4E5B-97F1-300CDD8D2AAB}" type="slidenum">
              <a:rPr lang="en-US" smtClean="0"/>
              <a:t>15</a:t>
            </a:fld>
            <a:endParaRPr lang="en-US"/>
          </a:p>
        </p:txBody>
      </p:sp>
    </p:spTree>
    <p:extLst>
      <p:ext uri="{BB962C8B-B14F-4D97-AF65-F5344CB8AC3E}">
        <p14:creationId xmlns:p14="http://schemas.microsoft.com/office/powerpoint/2010/main" val="31988149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F220CB7-DCA5-4E5B-97F1-300CDD8D2AAB}" type="slidenum">
              <a:rPr lang="en-US" smtClean="0"/>
              <a:t>16</a:t>
            </a:fld>
            <a:endParaRPr lang="en-US"/>
          </a:p>
        </p:txBody>
      </p:sp>
    </p:spTree>
    <p:extLst>
      <p:ext uri="{BB962C8B-B14F-4D97-AF65-F5344CB8AC3E}">
        <p14:creationId xmlns:p14="http://schemas.microsoft.com/office/powerpoint/2010/main" val="33603458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F220CB7-DCA5-4E5B-97F1-300CDD8D2AAB}" type="slidenum">
              <a:rPr lang="en-US" smtClean="0"/>
              <a:t>17</a:t>
            </a:fld>
            <a:endParaRPr lang="en-US"/>
          </a:p>
        </p:txBody>
      </p:sp>
    </p:spTree>
    <p:extLst>
      <p:ext uri="{BB962C8B-B14F-4D97-AF65-F5344CB8AC3E}">
        <p14:creationId xmlns:p14="http://schemas.microsoft.com/office/powerpoint/2010/main" val="18241177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4" name="Picture Placeholder 3"/>
          <p:cNvSpPr>
            <a:spLocks noGrp="1"/>
          </p:cNvSpPr>
          <p:nvPr>
            <p:ph type="pic" sz="quarter" idx="10" hasCustomPrompt="1"/>
          </p:nvPr>
        </p:nvSpPr>
        <p:spPr>
          <a:xfrm>
            <a:off x="0" y="0"/>
            <a:ext cx="12192000" cy="6858000"/>
          </a:xfrm>
          <a:prstGeom prst="rect">
            <a:avLst/>
          </a:prstGeom>
        </p:spPr>
        <p:txBody>
          <a:bodyPr/>
          <a:lstStyle>
            <a:lvl1pPr marL="0" indent="0">
              <a:buNone/>
              <a:defRPr/>
            </a:lvl1pPr>
          </a:lstStyle>
          <a:p>
            <a:r>
              <a:rPr lang="en-US" dirty="0"/>
              <a:t>Drag and Drop Image Here</a:t>
            </a:r>
          </a:p>
        </p:txBody>
      </p:sp>
    </p:spTree>
    <p:extLst>
      <p:ext uri="{BB962C8B-B14F-4D97-AF65-F5344CB8AC3E}">
        <p14:creationId xmlns:p14="http://schemas.microsoft.com/office/powerpoint/2010/main" val="31114696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1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6709979"/>
      </p:ext>
    </p:extLst>
  </p:cSld>
  <p:clrMapOvr>
    <a:masterClrMapping/>
  </p:clrMapOvr>
  <p:extLst mod="1">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24_Custom Layout">
    <p:spTree>
      <p:nvGrpSpPr>
        <p:cNvPr id="1" name=""/>
        <p:cNvGrpSpPr/>
        <p:nvPr/>
      </p:nvGrpSpPr>
      <p:grpSpPr>
        <a:xfrm>
          <a:off x="0" y="0"/>
          <a:ext cx="0" cy="0"/>
          <a:chOff x="0" y="0"/>
          <a:chExt cx="0" cy="0"/>
        </a:xfrm>
      </p:grpSpPr>
      <p:sp>
        <p:nvSpPr>
          <p:cNvPr id="4" name="Rectangle 3"/>
          <p:cNvSpPr/>
          <p:nvPr userDrawn="1"/>
        </p:nvSpPr>
        <p:spPr>
          <a:xfrm>
            <a:off x="0" y="0"/>
            <a:ext cx="12192000" cy="648788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589219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0_Custom Layout">
    <p:spTree>
      <p:nvGrpSpPr>
        <p:cNvPr id="1" name=""/>
        <p:cNvGrpSpPr/>
        <p:nvPr/>
      </p:nvGrpSpPr>
      <p:grpSpPr>
        <a:xfrm>
          <a:off x="0" y="0"/>
          <a:ext cx="0" cy="0"/>
          <a:chOff x="0" y="0"/>
          <a:chExt cx="0" cy="0"/>
        </a:xfrm>
      </p:grpSpPr>
      <p:sp>
        <p:nvSpPr>
          <p:cNvPr id="11" name="Rectangle 10"/>
          <p:cNvSpPr/>
          <p:nvPr userDrawn="1"/>
        </p:nvSpPr>
        <p:spPr>
          <a:xfrm>
            <a:off x="0" y="1428299"/>
            <a:ext cx="1711234" cy="44369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83253983"/>
      </p:ext>
    </p:extLst>
  </p:cSld>
  <p:clrMapOvr>
    <a:masterClrMapping/>
  </p:clrMapOvr>
  <p:extLst mod="1">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alpha val="39000"/>
          </a:schemeClr>
        </a:solidFill>
        <a:effectLst/>
      </p:bgPr>
    </p:bg>
    <p:spTree>
      <p:nvGrpSpPr>
        <p:cNvPr id="1" name=""/>
        <p:cNvGrpSpPr/>
        <p:nvPr/>
      </p:nvGrpSpPr>
      <p:grpSpPr>
        <a:xfrm>
          <a:off x="0" y="0"/>
          <a:ext cx="0" cy="0"/>
          <a:chOff x="0" y="0"/>
          <a:chExt cx="0" cy="0"/>
        </a:xfrm>
      </p:grpSpPr>
      <p:grpSp>
        <p:nvGrpSpPr>
          <p:cNvPr id="15" name="Group 14"/>
          <p:cNvGrpSpPr/>
          <p:nvPr userDrawn="1"/>
        </p:nvGrpSpPr>
        <p:grpSpPr>
          <a:xfrm rot="10800000">
            <a:off x="11858328" y="148422"/>
            <a:ext cx="332874" cy="590718"/>
            <a:chOff x="10026" y="148425"/>
            <a:chExt cx="332874" cy="590718"/>
          </a:xfrm>
        </p:grpSpPr>
        <p:sp>
          <p:nvSpPr>
            <p:cNvPr id="16" name="Rectangle 15"/>
            <p:cNvSpPr/>
            <p:nvPr/>
          </p:nvSpPr>
          <p:spPr>
            <a:xfrm>
              <a:off x="10026" y="148428"/>
              <a:ext cx="203334" cy="5907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p:cNvSpPr/>
            <p:nvPr/>
          </p:nvSpPr>
          <p:spPr>
            <a:xfrm>
              <a:off x="251460" y="148425"/>
              <a:ext cx="91440" cy="5907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Rectangle 1"/>
          <p:cNvSpPr/>
          <p:nvPr userDrawn="1"/>
        </p:nvSpPr>
        <p:spPr>
          <a:xfrm>
            <a:off x="0" y="6477000"/>
            <a:ext cx="12192000" cy="381000"/>
          </a:xfrm>
          <a:prstGeom prst="rect">
            <a:avLst/>
          </a:prstGeom>
          <a:solidFill>
            <a:srgbClr val="E6E6E6">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p:cNvSpPr txBox="1"/>
          <p:nvPr userDrawn="1"/>
        </p:nvSpPr>
        <p:spPr>
          <a:xfrm>
            <a:off x="11292841" y="6528300"/>
            <a:ext cx="799412" cy="276999"/>
          </a:xfrm>
          <a:prstGeom prst="rect">
            <a:avLst/>
          </a:prstGeom>
          <a:noFill/>
        </p:spPr>
        <p:txBody>
          <a:bodyPr wrap="square" rtlCol="0" anchor="ctr">
            <a:spAutoFit/>
          </a:bodyPr>
          <a:lstStyle/>
          <a:p>
            <a:pPr algn="r"/>
            <a:fld id="{260E2A6B-A809-4840-BF14-8648BC0BDF87}" type="slidenum">
              <a:rPr lang="id-ID" sz="1200" b="0" i="0" strike="noStrike" spc="0" smtClean="0">
                <a:solidFill>
                  <a:schemeClr val="accent1"/>
                </a:solidFill>
                <a:latin typeface="+mn-lt"/>
                <a:ea typeface="Roboto Condensed Light" panose="02000000000000000000" pitchFamily="2" charset="0"/>
                <a:cs typeface="Segoe UI Light" panose="020B0502040204020203" pitchFamily="34" charset="0"/>
              </a:rPr>
              <a:pPr algn="r"/>
              <a:t>‹#›</a:t>
            </a:fld>
            <a:endParaRPr lang="id-ID" sz="8000" b="0" i="0" strike="noStrike" spc="0" dirty="0">
              <a:solidFill>
                <a:schemeClr val="accent1"/>
              </a:solidFill>
              <a:latin typeface="+mn-lt"/>
              <a:ea typeface="Roboto Condensed Light" panose="02000000000000000000" pitchFamily="2" charset="0"/>
              <a:cs typeface="Segoe UI Light" panose="020B0502040204020203" pitchFamily="34" charset="0"/>
            </a:endParaRPr>
          </a:p>
        </p:txBody>
      </p:sp>
      <p:sp>
        <p:nvSpPr>
          <p:cNvPr id="9" name="TextBox 8"/>
          <p:cNvSpPr txBox="1"/>
          <p:nvPr userDrawn="1"/>
        </p:nvSpPr>
        <p:spPr>
          <a:xfrm>
            <a:off x="68580" y="6528300"/>
            <a:ext cx="1684329" cy="276999"/>
          </a:xfrm>
          <a:prstGeom prst="rect">
            <a:avLst/>
          </a:prstGeom>
          <a:noFill/>
        </p:spPr>
        <p:txBody>
          <a:bodyPr wrap="square" rtlCol="0">
            <a:spAutoFit/>
          </a:bodyPr>
          <a:lstStyle/>
          <a:p>
            <a:pPr algn="l"/>
            <a:r>
              <a:rPr lang="en-US" sz="1200" b="1" dirty="0">
                <a:solidFill>
                  <a:schemeClr val="accent1"/>
                </a:solidFill>
                <a:latin typeface="+mn-lt"/>
              </a:rPr>
              <a:t>Your </a:t>
            </a:r>
            <a:r>
              <a:rPr lang="en-US" sz="1200" b="1" baseline="0" dirty="0">
                <a:solidFill>
                  <a:schemeClr val="accent1"/>
                </a:solidFill>
                <a:latin typeface="+mn-lt"/>
              </a:rPr>
              <a:t>Coffee Shop</a:t>
            </a:r>
            <a:endParaRPr lang="en-US" sz="1200" b="1" dirty="0">
              <a:solidFill>
                <a:schemeClr val="accent1"/>
              </a:solidFill>
              <a:latin typeface="+mn-lt"/>
            </a:endParaRPr>
          </a:p>
        </p:txBody>
      </p:sp>
    </p:spTree>
    <p:extLst>
      <p:ext uri="{BB962C8B-B14F-4D97-AF65-F5344CB8AC3E}">
        <p14:creationId xmlns:p14="http://schemas.microsoft.com/office/powerpoint/2010/main" val="3008118459"/>
      </p:ext>
    </p:extLst>
  </p:cSld>
  <p:clrMap bg1="lt1" tx1="dk1" bg2="lt2" tx2="dk2" accent1="accent1" accent2="accent2" accent3="accent3" accent4="accent4" accent5="accent5" accent6="accent6" hlink="hlink" folHlink="folHlink"/>
  <p:sldLayoutIdLst>
    <p:sldLayoutId id="2147483651" r:id="rId1"/>
    <p:sldLayoutId id="2147483662" r:id="rId2"/>
    <p:sldLayoutId id="2147483781" r:id="rId3"/>
    <p:sldLayoutId id="2147483692" r:id="rId4"/>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4" Type="http://schemas.openxmlformats.org/officeDocument/2006/relationships/image" Target="../media/image2.tiff"/><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g"/><Relationship Id="rId3" Type="http://schemas.openxmlformats.org/officeDocument/2006/relationships/image" Target="../media/image2.tiff"/></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4" Type="http://schemas.openxmlformats.org/officeDocument/2006/relationships/image" Target="../media/image2.tiff"/><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2.tiff"/></Relationships>
</file>

<file path=ppt/slides/_rels/slide7.xml.rels><?xml version="1.0" encoding="UTF-8" standalone="yes"?>
<Relationships xmlns="http://schemas.openxmlformats.org/package/2006/relationships"><Relationship Id="rId3" Type="http://schemas.openxmlformats.org/officeDocument/2006/relationships/chart" Target="../charts/chart1.xml"/><Relationship Id="rId4" Type="http://schemas.openxmlformats.org/officeDocument/2006/relationships/chart" Target="../charts/chart2.xml"/><Relationship Id="rId5" Type="http://schemas.openxmlformats.org/officeDocument/2006/relationships/chart" Target="../charts/chart3.xml"/><Relationship Id="rId6" Type="http://schemas.openxmlformats.org/officeDocument/2006/relationships/chart" Target="../charts/chart4.xml"/><Relationship Id="rId7" Type="http://schemas.openxmlformats.org/officeDocument/2006/relationships/chart" Target="../charts/chart5.xml"/><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8.xml.rels><?xml version="1.0" encoding="UTF-8" standalone="yes"?>
<Relationships xmlns="http://schemas.openxmlformats.org/package/2006/relationships"><Relationship Id="rId3" Type="http://schemas.openxmlformats.org/officeDocument/2006/relationships/image" Target="../media/image5.jpg"/><Relationship Id="rId4" Type="http://schemas.openxmlformats.org/officeDocument/2006/relationships/image" Target="../media/image6.jpeg"/><Relationship Id="rId1" Type="http://schemas.openxmlformats.org/officeDocument/2006/relationships/slideLayout" Target="../slideLayouts/slideLayout1.xml"/><Relationship Id="rId2" Type="http://schemas.openxmlformats.org/officeDocument/2006/relationships/notesSlide" Target="../notesSlides/notesSlide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chart" Target="../charts/chart6.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4" Type="http://schemas.openxmlformats.org/officeDocument/2006/relationships/diagramLayout" Target="../diagrams/layout1.xml"/><Relationship Id="rId5" Type="http://schemas.openxmlformats.org/officeDocument/2006/relationships/diagramQuickStyle" Target="../diagrams/quickStyle1.xml"/><Relationship Id="rId6" Type="http://schemas.openxmlformats.org/officeDocument/2006/relationships/diagramColors" Target="../diagrams/colors1.xml"/><Relationship Id="rId7" Type="http://schemas.microsoft.com/office/2007/relationships/diagramDrawing" Target="../diagrams/drawing1.xml"/><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4" Type="http://schemas.openxmlformats.org/officeDocument/2006/relationships/image" Target="../media/image8.jpg"/><Relationship Id="rId5" Type="http://schemas.openxmlformats.org/officeDocument/2006/relationships/image" Target="../media/image9.png"/><Relationship Id="rId1" Type="http://schemas.openxmlformats.org/officeDocument/2006/relationships/slideLayout" Target="../slideLayouts/slideLayout4.xml"/><Relationship Id="rId2" Type="http://schemas.openxmlformats.org/officeDocument/2006/relationships/notesSlide" Target="../notesSlides/notesSlide9.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4" Type="http://schemas.openxmlformats.org/officeDocument/2006/relationships/diagramLayout" Target="../diagrams/layout2.xml"/><Relationship Id="rId5" Type="http://schemas.openxmlformats.org/officeDocument/2006/relationships/diagramQuickStyle" Target="../diagrams/quickStyle2.xml"/><Relationship Id="rId6" Type="http://schemas.openxmlformats.org/officeDocument/2006/relationships/diagramColors" Target="../diagrams/colors2.xml"/><Relationship Id="rId7" Type="http://schemas.microsoft.com/office/2007/relationships/diagramDrawing" Target="../diagrams/drawing2.xml"/><Relationship Id="rId1" Type="http://schemas.openxmlformats.org/officeDocument/2006/relationships/slideLayout" Target="../slideLayouts/slideLayout3.xml"/><Relationship Id="rId2" Type="http://schemas.openxmlformats.org/officeDocument/2006/relationships/notesSlide" Target="../notesSlides/notesSlide1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chart" Target="../charts/char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chart" Target="../charts/chart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 Id="rId3" Type="http://schemas.openxmlformats.org/officeDocument/2006/relationships/image" Target="../media/image2.tiff"/></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 y="0"/>
            <a:ext cx="1219200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Placeholder 1"/>
          <p:cNvPicPr>
            <a:picLocks noGrp="1" noChangeAspect="1"/>
          </p:cNvPicPr>
          <p:nvPr>
            <p:ph type="pic" sz="quarter" idx="10"/>
          </p:nvPr>
        </p:nvPicPr>
        <p:blipFill>
          <a:blip r:embed="rId3">
            <a:extLst>
              <a:ext uri="{28A0092B-C50C-407E-A947-70E740481C1C}">
                <a14:useLocalDpi xmlns:a14="http://schemas.microsoft.com/office/drawing/2010/main" val="0"/>
              </a:ext>
            </a:extLst>
          </a:blip>
          <a:stretch>
            <a:fillRect/>
          </a:stretch>
        </p:blipFill>
        <p:spPr>
          <a:xfrm>
            <a:off x="0" y="7772"/>
            <a:ext cx="12192000" cy="6850227"/>
          </a:xfrm>
        </p:spPr>
      </p:pic>
      <p:sp>
        <p:nvSpPr>
          <p:cNvPr id="6" name="Rectangle 5"/>
          <p:cNvSpPr/>
          <p:nvPr/>
        </p:nvSpPr>
        <p:spPr>
          <a:xfrm>
            <a:off x="-2" y="10772"/>
            <a:ext cx="12192000" cy="6858000"/>
          </a:xfrm>
          <a:prstGeom prst="rect">
            <a:avLst/>
          </a:prstGeom>
          <a:solidFill>
            <a:schemeClr val="accent1">
              <a:alpha val="9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TextBox 21"/>
          <p:cNvSpPr txBox="1"/>
          <p:nvPr/>
        </p:nvSpPr>
        <p:spPr>
          <a:xfrm>
            <a:off x="577352" y="298046"/>
            <a:ext cx="5211916" cy="2800767"/>
          </a:xfrm>
          <a:prstGeom prst="rect">
            <a:avLst/>
          </a:prstGeom>
          <a:noFill/>
        </p:spPr>
        <p:txBody>
          <a:bodyPr wrap="square" rtlCol="0">
            <a:spAutoFit/>
          </a:bodyPr>
          <a:lstStyle/>
          <a:p>
            <a:pPr algn="ctr"/>
            <a:r>
              <a:rPr lang="en-US" sz="4400" b="1" dirty="0">
                <a:solidFill>
                  <a:schemeClr val="bg1"/>
                </a:solidFill>
                <a:latin typeface="Lato Black" panose="020F0502020204030203" pitchFamily="34" charset="0"/>
                <a:ea typeface="Lato Black" panose="020F0502020204030203" pitchFamily="34" charset="0"/>
                <a:cs typeface="Lato Black" panose="020F0502020204030203" pitchFamily="34" charset="0"/>
              </a:rPr>
              <a:t>Pathway Project 2</a:t>
            </a:r>
          </a:p>
          <a:p>
            <a:pPr algn="ctr"/>
            <a:r>
              <a:rPr lang="en-US" sz="4400" b="1" dirty="0">
                <a:solidFill>
                  <a:schemeClr val="bg1"/>
                </a:solidFill>
                <a:latin typeface="Lato Black" panose="020F0502020204030203" pitchFamily="34" charset="0"/>
                <a:ea typeface="Lato Black" panose="020F0502020204030203" pitchFamily="34" charset="0"/>
                <a:cs typeface="Lato Black" panose="020F0502020204030203" pitchFamily="34" charset="0"/>
              </a:rPr>
              <a:t>EMPL4010</a:t>
            </a:r>
          </a:p>
          <a:p>
            <a:pPr algn="ctr"/>
            <a:r>
              <a:rPr lang="en-US" sz="4400" b="1" dirty="0">
                <a:solidFill>
                  <a:schemeClr val="bg1"/>
                </a:solidFill>
                <a:latin typeface="Lato Black" panose="020F0502020204030203" pitchFamily="34" charset="0"/>
                <a:ea typeface="Lato Black" panose="020F0502020204030203" pitchFamily="34" charset="0"/>
                <a:cs typeface="Lato Black" panose="020F0502020204030203" pitchFamily="34" charset="0"/>
              </a:rPr>
              <a:t>Business Plan Proposal</a:t>
            </a:r>
          </a:p>
        </p:txBody>
      </p:sp>
      <p:sp>
        <p:nvSpPr>
          <p:cNvPr id="23" name="TextBox 22"/>
          <p:cNvSpPr txBox="1"/>
          <p:nvPr/>
        </p:nvSpPr>
        <p:spPr>
          <a:xfrm>
            <a:off x="3989492" y="6423298"/>
            <a:ext cx="4213013" cy="338554"/>
          </a:xfrm>
          <a:prstGeom prst="rect">
            <a:avLst/>
          </a:prstGeom>
          <a:noFill/>
        </p:spPr>
        <p:txBody>
          <a:bodyPr wrap="none" rtlCol="0">
            <a:spAutoFit/>
          </a:bodyPr>
          <a:lstStyle/>
          <a:p>
            <a:pPr algn="ctr"/>
            <a:r>
              <a:rPr lang="en-US" sz="1600" spc="600" dirty="0">
                <a:solidFill>
                  <a:schemeClr val="bg1"/>
                </a:solidFill>
                <a:latin typeface="Lato" panose="020F0502020204030203" pitchFamily="34" charset="0"/>
                <a:ea typeface="Lato" panose="020F0502020204030203" pitchFamily="34" charset="0"/>
                <a:cs typeface="Lato" panose="020F0502020204030203" pitchFamily="34" charset="0"/>
              </a:rPr>
              <a:t>INVESTOR OPPORTUNITY</a:t>
            </a:r>
          </a:p>
        </p:txBody>
      </p:sp>
      <p:sp>
        <p:nvSpPr>
          <p:cNvPr id="7" name="TextBox 6">
            <a:extLst>
              <a:ext uri="{FF2B5EF4-FFF2-40B4-BE49-F238E27FC236}">
                <a16:creationId xmlns="" xmlns:a16="http://schemas.microsoft.com/office/drawing/2014/main" id="{3876360A-0561-1B42-AE1D-A2F54E8B57C0}"/>
              </a:ext>
            </a:extLst>
          </p:cNvPr>
          <p:cNvSpPr txBox="1"/>
          <p:nvPr/>
        </p:nvSpPr>
        <p:spPr>
          <a:xfrm>
            <a:off x="1133869" y="3386086"/>
            <a:ext cx="4059202" cy="2246769"/>
          </a:xfrm>
          <a:prstGeom prst="rect">
            <a:avLst/>
          </a:prstGeom>
          <a:noFill/>
        </p:spPr>
        <p:txBody>
          <a:bodyPr wrap="square" rtlCol="0">
            <a:spAutoFit/>
          </a:bodyPr>
          <a:lstStyle/>
          <a:p>
            <a:pPr algn="ctr"/>
            <a:r>
              <a:rPr lang="en-US" sz="2000" b="1" dirty="0" err="1">
                <a:solidFill>
                  <a:schemeClr val="bg1"/>
                </a:solidFill>
                <a:latin typeface="Lato Black" panose="020F0502020204030203" pitchFamily="34" charset="0"/>
                <a:ea typeface="Lato Black" panose="020F0502020204030203" pitchFamily="34" charset="0"/>
                <a:cs typeface="Lato Black" panose="020F0502020204030203" pitchFamily="34" charset="0"/>
              </a:rPr>
              <a:t>Arry</a:t>
            </a:r>
            <a:r>
              <a:rPr lang="en-US" sz="2000" b="1" dirty="0">
                <a:solidFill>
                  <a:schemeClr val="bg1"/>
                </a:solidFill>
                <a:latin typeface="Lato Black" panose="020F0502020204030203" pitchFamily="34" charset="0"/>
                <a:ea typeface="Lato Black" panose="020F0502020204030203" pitchFamily="34" charset="0"/>
                <a:cs typeface="Lato Black" panose="020F0502020204030203" pitchFamily="34" charset="0"/>
              </a:rPr>
              <a:t> Jaffa | 1605600</a:t>
            </a:r>
          </a:p>
          <a:p>
            <a:pPr algn="ctr"/>
            <a:r>
              <a:rPr lang="en-US" sz="2000" b="1" dirty="0">
                <a:solidFill>
                  <a:schemeClr val="bg1"/>
                </a:solidFill>
                <a:latin typeface="Lato Black" panose="020F0502020204030203" pitchFamily="34" charset="0"/>
                <a:ea typeface="Lato Black" panose="020F0502020204030203" pitchFamily="34" charset="0"/>
                <a:cs typeface="Lato Black" panose="020F0502020204030203" pitchFamily="34" charset="0"/>
              </a:rPr>
              <a:t>Junior Richard | 1605599</a:t>
            </a:r>
          </a:p>
          <a:p>
            <a:pPr algn="ctr"/>
            <a:r>
              <a:rPr lang="en-US" sz="2000" b="1" dirty="0">
                <a:solidFill>
                  <a:schemeClr val="bg1"/>
                </a:solidFill>
                <a:latin typeface="Lato Black" panose="020F0502020204030203" pitchFamily="34" charset="0"/>
                <a:ea typeface="Lato Black" panose="020F0502020204030203" pitchFamily="34" charset="0"/>
                <a:cs typeface="Lato Black" panose="020F0502020204030203" pitchFamily="34" charset="0"/>
              </a:rPr>
              <a:t>Mohammed S Ahmed | 1605853</a:t>
            </a:r>
          </a:p>
          <a:p>
            <a:pPr algn="ctr"/>
            <a:r>
              <a:rPr lang="en-US" sz="2000" b="1" dirty="0">
                <a:solidFill>
                  <a:schemeClr val="bg1"/>
                </a:solidFill>
                <a:latin typeface="Lato Black" panose="020F0502020204030203" pitchFamily="34" charset="0"/>
                <a:ea typeface="Lato Black" panose="020F0502020204030203" pitchFamily="34" charset="0"/>
                <a:cs typeface="Lato Black" panose="020F0502020204030203" pitchFamily="34" charset="0"/>
              </a:rPr>
              <a:t>Racheal </a:t>
            </a:r>
            <a:r>
              <a:rPr lang="en-US" sz="2000" b="1" dirty="0" err="1">
                <a:solidFill>
                  <a:schemeClr val="bg1"/>
                </a:solidFill>
                <a:latin typeface="Lato Black" panose="020F0502020204030203" pitchFamily="34" charset="0"/>
                <a:ea typeface="Lato Black" panose="020F0502020204030203" pitchFamily="34" charset="0"/>
                <a:cs typeface="Lato Black" panose="020F0502020204030203" pitchFamily="34" charset="0"/>
              </a:rPr>
              <a:t>Oladiran</a:t>
            </a:r>
            <a:r>
              <a:rPr lang="en-US" sz="2000" b="1" dirty="0">
                <a:solidFill>
                  <a:schemeClr val="bg1"/>
                </a:solidFill>
                <a:latin typeface="Lato Black" panose="020F0502020204030203" pitchFamily="34" charset="0"/>
                <a:ea typeface="Lato Black" panose="020F0502020204030203" pitchFamily="34" charset="0"/>
                <a:cs typeface="Lato Black" panose="020F0502020204030203" pitchFamily="34" charset="0"/>
              </a:rPr>
              <a:t> | 1704038</a:t>
            </a:r>
          </a:p>
          <a:p>
            <a:pPr algn="ctr"/>
            <a:r>
              <a:rPr lang="en-US" sz="2000" b="1" dirty="0" err="1">
                <a:solidFill>
                  <a:schemeClr val="bg1"/>
                </a:solidFill>
                <a:latin typeface="Lato Black" panose="020F0502020204030203" pitchFamily="34" charset="0"/>
                <a:ea typeface="Lato Black" panose="020F0502020204030203" pitchFamily="34" charset="0"/>
                <a:cs typeface="Lato Black" panose="020F0502020204030203" pitchFamily="34" charset="0"/>
              </a:rPr>
              <a:t>Moaid</a:t>
            </a:r>
            <a:r>
              <a:rPr lang="en-US" sz="2000" b="1" dirty="0">
                <a:solidFill>
                  <a:schemeClr val="bg1"/>
                </a:solidFill>
                <a:latin typeface="Lato Black" panose="020F0502020204030203" pitchFamily="34" charset="0"/>
                <a:ea typeface="Lato Black" panose="020F0502020204030203" pitchFamily="34" charset="0"/>
                <a:cs typeface="Lato Black" panose="020F0502020204030203" pitchFamily="34" charset="0"/>
              </a:rPr>
              <a:t> Al </a:t>
            </a:r>
            <a:r>
              <a:rPr lang="en-US" sz="2000" b="1" dirty="0" err="1">
                <a:solidFill>
                  <a:schemeClr val="bg1"/>
                </a:solidFill>
                <a:latin typeface="Lato Black" panose="020F0502020204030203" pitchFamily="34" charset="0"/>
                <a:ea typeface="Lato Black" panose="020F0502020204030203" pitchFamily="34" charset="0"/>
                <a:cs typeface="Lato Black" panose="020F0502020204030203" pitchFamily="34" charset="0"/>
              </a:rPr>
              <a:t>Asadi</a:t>
            </a:r>
            <a:r>
              <a:rPr lang="en-US" sz="2000" b="1" dirty="0">
                <a:solidFill>
                  <a:schemeClr val="bg1"/>
                </a:solidFill>
                <a:latin typeface="Lato Black" panose="020F0502020204030203" pitchFamily="34" charset="0"/>
                <a:ea typeface="Lato Black" panose="020F0502020204030203" pitchFamily="34" charset="0"/>
                <a:cs typeface="Lato Black" panose="020F0502020204030203" pitchFamily="34" charset="0"/>
              </a:rPr>
              <a:t> | 1703897</a:t>
            </a:r>
          </a:p>
          <a:p>
            <a:pPr algn="ctr"/>
            <a:endParaRPr lang="en-US" sz="2000" b="1" dirty="0">
              <a:solidFill>
                <a:schemeClr val="bg1"/>
              </a:solidFill>
              <a:latin typeface="Lato Black" panose="020F0502020204030203" pitchFamily="34" charset="0"/>
            </a:endParaRPr>
          </a:p>
          <a:p>
            <a:pPr algn="ctr"/>
            <a:r>
              <a:rPr lang="en-US" sz="2000" b="1" dirty="0">
                <a:solidFill>
                  <a:schemeClr val="bg1"/>
                </a:solidFill>
                <a:latin typeface="Lato Black" panose="020F0502020204030203" pitchFamily="34" charset="0"/>
              </a:rPr>
              <a:t>Lecturer: </a:t>
            </a:r>
            <a:r>
              <a:rPr lang="en-US" sz="2000" b="1" dirty="0" err="1">
                <a:solidFill>
                  <a:schemeClr val="bg1"/>
                </a:solidFill>
                <a:latin typeface="Lato Black" panose="020F0502020204030203" pitchFamily="34" charset="0"/>
              </a:rPr>
              <a:t>Mushfiqur</a:t>
            </a:r>
            <a:r>
              <a:rPr lang="en-US" sz="2000" b="1" dirty="0">
                <a:solidFill>
                  <a:schemeClr val="bg1"/>
                </a:solidFill>
                <a:latin typeface="Lato Black" panose="020F0502020204030203" pitchFamily="34" charset="0"/>
              </a:rPr>
              <a:t> Rahman</a:t>
            </a:r>
            <a:endParaRPr lang="en-US" sz="2000" dirty="0"/>
          </a:p>
        </p:txBody>
      </p:sp>
      <p:sp>
        <p:nvSpPr>
          <p:cNvPr id="8" name="TextBox 7">
            <a:extLst>
              <a:ext uri="{FF2B5EF4-FFF2-40B4-BE49-F238E27FC236}">
                <a16:creationId xmlns="" xmlns:a16="http://schemas.microsoft.com/office/drawing/2014/main" id="{E216B144-18A4-B34D-AF08-FC6AC49BB55D}"/>
              </a:ext>
            </a:extLst>
          </p:cNvPr>
          <p:cNvSpPr txBox="1"/>
          <p:nvPr/>
        </p:nvSpPr>
        <p:spPr>
          <a:xfrm>
            <a:off x="7815942" y="4585761"/>
            <a:ext cx="3429000" cy="646331"/>
          </a:xfrm>
          <a:prstGeom prst="rect">
            <a:avLst/>
          </a:prstGeom>
          <a:noFill/>
        </p:spPr>
        <p:txBody>
          <a:bodyPr wrap="square" rtlCol="0">
            <a:spAutoFit/>
          </a:bodyPr>
          <a:lstStyle/>
          <a:p>
            <a:pPr algn="ctr"/>
            <a:r>
              <a:rPr lang="en-US" b="1" dirty="0">
                <a:solidFill>
                  <a:schemeClr val="bg1"/>
                </a:solidFill>
                <a:latin typeface="Lato Black" panose="020F0502020204030203" pitchFamily="34" charset="0"/>
                <a:ea typeface="Lato Black" panose="020F0502020204030203" pitchFamily="34" charset="0"/>
                <a:cs typeface="Lato Black" panose="020F0502020204030203" pitchFamily="34" charset="0"/>
              </a:rPr>
              <a:t>“Discover a different world…..”</a:t>
            </a:r>
          </a:p>
          <a:p>
            <a:endParaRPr lang="en-US" dirty="0"/>
          </a:p>
        </p:txBody>
      </p:sp>
      <p:pic>
        <p:nvPicPr>
          <p:cNvPr id="10" name="Picture 9">
            <a:extLst>
              <a:ext uri="{FF2B5EF4-FFF2-40B4-BE49-F238E27FC236}">
                <a16:creationId xmlns="" xmlns:a16="http://schemas.microsoft.com/office/drawing/2014/main" id="{3735B5B4-11D6-CD43-80AC-4962471BCA3F}"/>
              </a:ext>
            </a:extLst>
          </p:cNvPr>
          <p:cNvPicPr>
            <a:picLocks noChangeAspect="1"/>
          </p:cNvPicPr>
          <p:nvPr/>
        </p:nvPicPr>
        <p:blipFill rotWithShape="1">
          <a:blip r:embed="rId4">
            <a:alphaModFix/>
            <a:extLst/>
          </a:blip>
          <a:srcRect r="6" b="418"/>
          <a:stretch/>
        </p:blipFill>
        <p:spPr>
          <a:xfrm>
            <a:off x="8333868" y="2243738"/>
            <a:ext cx="2393148" cy="2389305"/>
          </a:xfrm>
          <a:custGeom>
            <a:avLst/>
            <a:gdLst>
              <a:gd name="connsiteX0" fmla="*/ 3028805 w 6057610"/>
              <a:gd name="connsiteY0" fmla="*/ 0 h 6057610"/>
              <a:gd name="connsiteX1" fmla="*/ 6057610 w 6057610"/>
              <a:gd name="connsiteY1" fmla="*/ 3028805 h 6057610"/>
              <a:gd name="connsiteX2" fmla="*/ 3028805 w 6057610"/>
              <a:gd name="connsiteY2" fmla="*/ 6057610 h 6057610"/>
              <a:gd name="connsiteX3" fmla="*/ 0 w 6057610"/>
              <a:gd name="connsiteY3" fmla="*/ 3028805 h 6057610"/>
              <a:gd name="connsiteX4" fmla="*/ 3028805 w 6057610"/>
              <a:gd name="connsiteY4" fmla="*/ 0 h 6057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effectLst>
            <a:softEdge rad="0"/>
          </a:effectLst>
        </p:spPr>
      </p:pic>
    </p:spTree>
    <p:extLst>
      <p:ext uri="{BB962C8B-B14F-4D97-AF65-F5344CB8AC3E}">
        <p14:creationId xmlns:p14="http://schemas.microsoft.com/office/powerpoint/2010/main" val="13722336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1000"/>
                                        <p:tgtEl>
                                          <p:spTgt spid="22"/>
                                        </p:tgtEl>
                                      </p:cBhvr>
                                    </p:animEffect>
                                    <p:anim calcmode="lin" valueType="num">
                                      <p:cBhvr>
                                        <p:cTn id="8" dur="1000" fill="hold"/>
                                        <p:tgtEl>
                                          <p:spTgt spid="22"/>
                                        </p:tgtEl>
                                        <p:attrNameLst>
                                          <p:attrName>ppt_x</p:attrName>
                                        </p:attrNameLst>
                                      </p:cBhvr>
                                      <p:tavLst>
                                        <p:tav tm="0">
                                          <p:val>
                                            <p:strVal val="#ppt_x"/>
                                          </p:val>
                                        </p:tav>
                                        <p:tav tm="100000">
                                          <p:val>
                                            <p:strVal val="#ppt_x"/>
                                          </p:val>
                                        </p:tav>
                                      </p:tavLst>
                                    </p:anim>
                                    <p:anim calcmode="lin" valueType="num">
                                      <p:cBhvr>
                                        <p:cTn id="9" dur="1000" fill="hold"/>
                                        <p:tgtEl>
                                          <p:spTgt spid="2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grpId="0" nodeType="afterEffect" nodePh="1">
                                  <p:stCondLst>
                                    <p:cond delay="0"/>
                                  </p:stCondLst>
                                  <p:endCondLst>
                                    <p:cond evt="begin" delay="0">
                                      <p:tn val="11"/>
                                    </p:cond>
                                  </p:endCondLst>
                                  <p:childTnLst>
                                    <p:set>
                                      <p:cBhvr>
                                        <p:cTn id="12" dur="1" fill="hold">
                                          <p:stCondLst>
                                            <p:cond delay="0"/>
                                          </p:stCondLst>
                                        </p:cTn>
                                        <p:tgtEl>
                                          <p:spTgt spid="23"/>
                                        </p:tgtEl>
                                        <p:attrNameLst>
                                          <p:attrName>style.visibility</p:attrName>
                                        </p:attrNameLst>
                                      </p:cBhvr>
                                      <p:to>
                                        <p:strVal val="visible"/>
                                      </p:to>
                                    </p:set>
                                    <p:animEffect transition="in" filter="fade">
                                      <p:cBhvr>
                                        <p:cTn id="13"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23"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6000"/>
            <a:lum/>
          </a:blip>
          <a:srcRect/>
          <a:stretch>
            <a:fillRect l="-3000" r="-3000"/>
          </a:stretch>
        </a:blip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 xmlns:a16="http://schemas.microsoft.com/office/drawing/2014/main" id="{59A309A7-1751-4ABE-A3C1-EEC40366AD8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 xmlns:a16="http://schemas.microsoft.com/office/drawing/2014/main" id="{967D8EB6-EAE1-4F9C-B398-83321E28720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a:solidFill>
              <a:srgbClr val="FD141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 xmlns:a16="http://schemas.microsoft.com/office/drawing/2014/main" id="{3735B5B4-11D6-CD43-80AC-4962471BCA3F}"/>
              </a:ext>
            </a:extLst>
          </p:cNvPr>
          <p:cNvPicPr>
            <a:picLocks noChangeAspect="1"/>
          </p:cNvPicPr>
          <p:nvPr/>
        </p:nvPicPr>
        <p:blipFill rotWithShape="1">
          <a:blip r:embed="rId3">
            <a:alphaModFix/>
            <a:extLst/>
          </a:blip>
          <a:srcRect r="6" b="418"/>
          <a:stretch/>
        </p:blipFill>
        <p:spPr>
          <a:xfrm>
            <a:off x="9029206" y="2474254"/>
            <a:ext cx="1912560" cy="1909489"/>
          </a:xfrm>
          <a:custGeom>
            <a:avLst/>
            <a:gdLst>
              <a:gd name="connsiteX0" fmla="*/ 3028805 w 6057610"/>
              <a:gd name="connsiteY0" fmla="*/ 0 h 6057610"/>
              <a:gd name="connsiteX1" fmla="*/ 6057610 w 6057610"/>
              <a:gd name="connsiteY1" fmla="*/ 3028805 h 6057610"/>
              <a:gd name="connsiteX2" fmla="*/ 3028805 w 6057610"/>
              <a:gd name="connsiteY2" fmla="*/ 6057610 h 6057610"/>
              <a:gd name="connsiteX3" fmla="*/ 0 w 6057610"/>
              <a:gd name="connsiteY3" fmla="*/ 3028805 h 6057610"/>
              <a:gd name="connsiteX4" fmla="*/ 3028805 w 6057610"/>
              <a:gd name="connsiteY4" fmla="*/ 0 h 6057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effectLst>
            <a:softEdge rad="0"/>
          </a:effectLst>
        </p:spPr>
      </p:pic>
      <p:sp>
        <p:nvSpPr>
          <p:cNvPr id="8" name="TextBox 7">
            <a:extLst>
              <a:ext uri="{FF2B5EF4-FFF2-40B4-BE49-F238E27FC236}">
                <a16:creationId xmlns="" xmlns:a16="http://schemas.microsoft.com/office/drawing/2014/main" id="{4B62D65F-CF55-C64C-8DB4-602358E01F66}"/>
              </a:ext>
            </a:extLst>
          </p:cNvPr>
          <p:cNvSpPr txBox="1"/>
          <p:nvPr/>
        </p:nvSpPr>
        <p:spPr>
          <a:xfrm>
            <a:off x="2880168" y="645507"/>
            <a:ext cx="7474172" cy="151732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dirty="0">
                <a:solidFill>
                  <a:schemeClr val="accent1"/>
                </a:solidFill>
                <a:latin typeface="Lato Black" panose="020F0502020204030203" pitchFamily="34" charset="0"/>
                <a:ea typeface="Lato Black" panose="020F0502020204030203" pitchFamily="34" charset="0"/>
                <a:cs typeface="Lato Black" panose="020F0502020204030203" pitchFamily="34" charset="0"/>
              </a:rPr>
              <a:t>BUSINESS CONCEPT</a:t>
            </a:r>
          </a:p>
          <a:p>
            <a:pPr>
              <a:lnSpc>
                <a:spcPct val="90000"/>
              </a:lnSpc>
              <a:spcBef>
                <a:spcPct val="0"/>
              </a:spcBef>
              <a:spcAft>
                <a:spcPts val="600"/>
              </a:spcAft>
            </a:pPr>
            <a:endParaRPr lang="en-US" sz="4400" b="1" dirty="0">
              <a:latin typeface="+mj-lt"/>
              <a:ea typeface="+mj-ea"/>
              <a:cs typeface="+mj-cs"/>
            </a:endParaRPr>
          </a:p>
          <a:p>
            <a:pPr>
              <a:lnSpc>
                <a:spcPct val="90000"/>
              </a:lnSpc>
              <a:spcBef>
                <a:spcPct val="0"/>
              </a:spcBef>
              <a:spcAft>
                <a:spcPts val="600"/>
              </a:spcAft>
            </a:pPr>
            <a:endParaRPr lang="en-US" sz="4400" dirty="0">
              <a:latin typeface="+mj-lt"/>
              <a:ea typeface="+mj-ea"/>
              <a:cs typeface="+mj-cs"/>
            </a:endParaRPr>
          </a:p>
        </p:txBody>
      </p:sp>
      <p:sp>
        <p:nvSpPr>
          <p:cNvPr id="9" name="TextBox 8">
            <a:extLst>
              <a:ext uri="{FF2B5EF4-FFF2-40B4-BE49-F238E27FC236}">
                <a16:creationId xmlns="" xmlns:a16="http://schemas.microsoft.com/office/drawing/2014/main" id="{81CF8E54-052F-FE4F-90E0-4E681BEF1739}"/>
              </a:ext>
            </a:extLst>
          </p:cNvPr>
          <p:cNvSpPr txBox="1"/>
          <p:nvPr/>
        </p:nvSpPr>
        <p:spPr>
          <a:xfrm>
            <a:off x="2031502" y="2403033"/>
            <a:ext cx="6467867" cy="3450613"/>
          </a:xfrm>
          <a:prstGeom prst="rect">
            <a:avLst/>
          </a:prstGeom>
        </p:spPr>
        <p:txBody>
          <a:bodyPr vert="horz" lIns="91440" tIns="45720" rIns="91440" bIns="45720" rtlCol="0" anchor="ctr">
            <a:noAutofit/>
          </a:bodyPr>
          <a:lstStyle/>
          <a:p>
            <a:pPr algn="ctr">
              <a:lnSpc>
                <a:spcPct val="90000"/>
              </a:lnSpc>
              <a:spcAft>
                <a:spcPts val="600"/>
              </a:spcAft>
            </a:pPr>
            <a:r>
              <a:rPr lang="en-US" sz="2000" b="1" dirty="0"/>
              <a:t>Type of company : Private </a:t>
            </a:r>
          </a:p>
          <a:p>
            <a:pPr algn="ctr">
              <a:lnSpc>
                <a:spcPct val="90000"/>
              </a:lnSpc>
              <a:spcAft>
                <a:spcPts val="600"/>
              </a:spcAft>
            </a:pPr>
            <a:r>
              <a:rPr lang="en-US" sz="2000" b="1" dirty="0"/>
              <a:t>Type of business : Travel Agency</a:t>
            </a:r>
          </a:p>
          <a:p>
            <a:pPr algn="ctr">
              <a:lnSpc>
                <a:spcPct val="90000"/>
              </a:lnSpc>
              <a:spcAft>
                <a:spcPts val="600"/>
              </a:spcAft>
            </a:pPr>
            <a:r>
              <a:rPr lang="en-US" sz="2000" b="1" dirty="0"/>
              <a:t>Product : Festival tickets, Flights, Accommodation, Pre arranged tours, etc.</a:t>
            </a:r>
          </a:p>
          <a:p>
            <a:pPr algn="ctr">
              <a:lnSpc>
                <a:spcPct val="90000"/>
              </a:lnSpc>
              <a:spcAft>
                <a:spcPts val="600"/>
              </a:spcAft>
            </a:pPr>
            <a:r>
              <a:rPr lang="en-US" sz="2000" b="1" dirty="0"/>
              <a:t>Name of company : VENTURER </a:t>
            </a:r>
          </a:p>
          <a:p>
            <a:pPr algn="ctr">
              <a:lnSpc>
                <a:spcPct val="90000"/>
              </a:lnSpc>
              <a:spcAft>
                <a:spcPts val="600"/>
              </a:spcAft>
            </a:pPr>
            <a:endParaRPr lang="en-US" sz="2000" b="1" dirty="0"/>
          </a:p>
          <a:p>
            <a:pPr algn="ctr">
              <a:lnSpc>
                <a:spcPct val="90000"/>
              </a:lnSpc>
              <a:spcAft>
                <a:spcPts val="600"/>
              </a:spcAft>
            </a:pPr>
            <a:r>
              <a:rPr lang="en-US" sz="2000" b="1" dirty="0" err="1"/>
              <a:t>Venturer</a:t>
            </a:r>
            <a:r>
              <a:rPr lang="en-US" sz="2000" b="1" dirty="0"/>
              <a:t> Travel Agency (VTA) is a full service travel agency looking to begin operations this year to provide festival and adventure/travel packages to the youth in Europe, specially in the United Kingdom where </a:t>
            </a:r>
            <a:r>
              <a:rPr lang="en-US" sz="2000" b="1" dirty="0" err="1"/>
              <a:t>Venturer’s</a:t>
            </a:r>
            <a:r>
              <a:rPr lang="en-US" sz="2000" b="1" dirty="0"/>
              <a:t> head office is going to be located. </a:t>
            </a:r>
          </a:p>
          <a:p>
            <a:pPr>
              <a:lnSpc>
                <a:spcPct val="90000"/>
              </a:lnSpc>
              <a:spcAft>
                <a:spcPts val="600"/>
              </a:spcAft>
            </a:pPr>
            <a:endParaRPr lang="en-US" sz="2400" b="1" dirty="0"/>
          </a:p>
          <a:p>
            <a:pPr>
              <a:lnSpc>
                <a:spcPct val="90000"/>
              </a:lnSpc>
              <a:spcAft>
                <a:spcPts val="600"/>
              </a:spcAft>
            </a:pPr>
            <a:r>
              <a:rPr lang="en-US" sz="2400" b="1" dirty="0"/>
              <a:t> </a:t>
            </a:r>
            <a:endParaRPr lang="en-US" sz="2400" dirty="0"/>
          </a:p>
        </p:txBody>
      </p:sp>
      <p:sp>
        <p:nvSpPr>
          <p:cNvPr id="11" name="TextBox 10">
            <a:extLst>
              <a:ext uri="{FF2B5EF4-FFF2-40B4-BE49-F238E27FC236}">
                <a16:creationId xmlns="" xmlns:a16="http://schemas.microsoft.com/office/drawing/2014/main" id="{12CB990F-41C5-1C4C-B35E-0153211E6A3A}"/>
              </a:ext>
            </a:extLst>
          </p:cNvPr>
          <p:cNvSpPr txBox="1"/>
          <p:nvPr/>
        </p:nvSpPr>
        <p:spPr>
          <a:xfrm>
            <a:off x="0" y="6464594"/>
            <a:ext cx="10088880" cy="369331"/>
          </a:xfrm>
          <a:prstGeom prst="rect">
            <a:avLst/>
          </a:prstGeom>
          <a:solidFill>
            <a:schemeClr val="bg1"/>
          </a:solidFill>
        </p:spPr>
        <p:txBody>
          <a:bodyPr wrap="square" rtlCol="0">
            <a:spAutoFit/>
          </a:bodyPr>
          <a:lstStyle/>
          <a:p>
            <a:r>
              <a:rPr lang="en-US" dirty="0">
                <a:highlight>
                  <a:srgbClr val="C0C0C0"/>
                </a:highlight>
              </a:rPr>
              <a:t> </a:t>
            </a:r>
          </a:p>
        </p:txBody>
      </p:sp>
    </p:spTree>
    <p:extLst>
      <p:ext uri="{BB962C8B-B14F-4D97-AF65-F5344CB8AC3E}">
        <p14:creationId xmlns:p14="http://schemas.microsoft.com/office/powerpoint/2010/main" val="269793278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16000"/>
            <a:lum/>
          </a:blip>
          <a:srcRect/>
          <a:stretch>
            <a:fillRect l="-7000" r="-7000"/>
          </a:stretch>
        </a:blipFill>
        <a:effectLst/>
      </p:bgPr>
    </p:bg>
    <p:spTree>
      <p:nvGrpSpPr>
        <p:cNvPr id="1" name=""/>
        <p:cNvGrpSpPr/>
        <p:nvPr/>
      </p:nvGrpSpPr>
      <p:grpSpPr>
        <a:xfrm>
          <a:off x="0" y="0"/>
          <a:ext cx="0" cy="0"/>
          <a:chOff x="0" y="0"/>
          <a:chExt cx="0" cy="0"/>
        </a:xfrm>
      </p:grpSpPr>
      <p:sp>
        <p:nvSpPr>
          <p:cNvPr id="18" name="TextBox 17"/>
          <p:cNvSpPr txBox="1"/>
          <p:nvPr/>
        </p:nvSpPr>
        <p:spPr>
          <a:xfrm>
            <a:off x="3744515" y="418517"/>
            <a:ext cx="5046590" cy="634020"/>
          </a:xfrm>
          <a:prstGeom prst="rect">
            <a:avLst/>
          </a:prstGeom>
          <a:noFill/>
        </p:spPr>
        <p:txBody>
          <a:bodyPr wrap="square" rtlCol="0">
            <a:spAutoFit/>
          </a:bodyPr>
          <a:lstStyle/>
          <a:p>
            <a:pPr>
              <a:lnSpc>
                <a:spcPct val="80000"/>
              </a:lnSpc>
            </a:pPr>
            <a:r>
              <a:rPr lang="en-US" sz="4400" b="1" dirty="0">
                <a:latin typeface="Lato Black" panose="020F0502020204030203" pitchFamily="34" charset="0"/>
                <a:ea typeface="Lato Black" panose="020F0502020204030203" pitchFamily="34" charset="0"/>
                <a:cs typeface="Lato Black" panose="020F0502020204030203" pitchFamily="34" charset="0"/>
              </a:rPr>
              <a:t>OUR BIG IDEA</a:t>
            </a:r>
          </a:p>
        </p:txBody>
      </p:sp>
      <p:sp>
        <p:nvSpPr>
          <p:cNvPr id="19" name="Rectangle 18"/>
          <p:cNvSpPr/>
          <p:nvPr/>
        </p:nvSpPr>
        <p:spPr>
          <a:xfrm>
            <a:off x="600500" y="3702425"/>
            <a:ext cx="3967010" cy="1532727"/>
          </a:xfrm>
          <a:prstGeom prst="rect">
            <a:avLst/>
          </a:prstGeom>
        </p:spPr>
        <p:txBody>
          <a:bodyPr wrap="square">
            <a:spAutoFit/>
          </a:bodyPr>
          <a:lstStyle/>
          <a:p>
            <a:pPr algn="ctr">
              <a:lnSpc>
                <a:spcPct val="120000"/>
              </a:lnSpc>
            </a:pPr>
            <a:r>
              <a:rPr lang="en-US" sz="2000" b="1" dirty="0" err="1">
                <a:ea typeface="Lato" panose="020F0502020204030203" pitchFamily="34" charset="0"/>
                <a:cs typeface="Lato" panose="020F0502020204030203" pitchFamily="34" charset="0"/>
              </a:rPr>
              <a:t>Venturer’s</a:t>
            </a:r>
            <a:r>
              <a:rPr lang="en-US" sz="2000" b="1" dirty="0">
                <a:ea typeface="Lato" panose="020F0502020204030203" pitchFamily="34" charset="0"/>
                <a:cs typeface="Lato" panose="020F0502020204030203" pitchFamily="34" charset="0"/>
              </a:rPr>
              <a:t> mission is committed to introducing urban music festivals into an abroad holiday experience</a:t>
            </a:r>
            <a:endParaRPr lang="en-US" sz="2000" dirty="0">
              <a:ea typeface="Lato" panose="020F0502020204030203" pitchFamily="34" charset="0"/>
              <a:cs typeface="Lato" panose="020F0502020204030203" pitchFamily="34" charset="0"/>
            </a:endParaRPr>
          </a:p>
          <a:p>
            <a:pPr algn="ctr">
              <a:lnSpc>
                <a:spcPct val="120000"/>
              </a:lnSpc>
            </a:pPr>
            <a:endParaRPr lang="en-US" dirty="0">
              <a:latin typeface="Lato" panose="020F0502020204030203" pitchFamily="34" charset="0"/>
              <a:ea typeface="Lato" panose="020F0502020204030203" pitchFamily="34" charset="0"/>
              <a:cs typeface="Lato" panose="020F0502020204030203" pitchFamily="34" charset="0"/>
            </a:endParaRPr>
          </a:p>
        </p:txBody>
      </p:sp>
      <p:pic>
        <p:nvPicPr>
          <p:cNvPr id="7" name="Picture 6">
            <a:extLst>
              <a:ext uri="{FF2B5EF4-FFF2-40B4-BE49-F238E27FC236}">
                <a16:creationId xmlns="" xmlns:a16="http://schemas.microsoft.com/office/drawing/2014/main" id="{3735B5B4-11D6-CD43-80AC-4962471BCA3F}"/>
              </a:ext>
            </a:extLst>
          </p:cNvPr>
          <p:cNvPicPr>
            <a:picLocks noChangeAspect="1"/>
          </p:cNvPicPr>
          <p:nvPr/>
        </p:nvPicPr>
        <p:blipFill rotWithShape="1">
          <a:blip r:embed="rId4">
            <a:alphaModFix/>
            <a:extLst/>
          </a:blip>
          <a:srcRect r="6" b="418"/>
          <a:stretch/>
        </p:blipFill>
        <p:spPr>
          <a:xfrm>
            <a:off x="4807930" y="1421718"/>
            <a:ext cx="2576140" cy="2572003"/>
          </a:xfrm>
          <a:custGeom>
            <a:avLst/>
            <a:gdLst>
              <a:gd name="connsiteX0" fmla="*/ 3028805 w 6057610"/>
              <a:gd name="connsiteY0" fmla="*/ 0 h 6057610"/>
              <a:gd name="connsiteX1" fmla="*/ 6057610 w 6057610"/>
              <a:gd name="connsiteY1" fmla="*/ 3028805 h 6057610"/>
              <a:gd name="connsiteX2" fmla="*/ 3028805 w 6057610"/>
              <a:gd name="connsiteY2" fmla="*/ 6057610 h 6057610"/>
              <a:gd name="connsiteX3" fmla="*/ 0 w 6057610"/>
              <a:gd name="connsiteY3" fmla="*/ 3028805 h 6057610"/>
              <a:gd name="connsiteX4" fmla="*/ 3028805 w 6057610"/>
              <a:gd name="connsiteY4" fmla="*/ 0 h 6057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effectLst>
            <a:softEdge rad="0"/>
          </a:effectLst>
        </p:spPr>
      </p:pic>
      <p:sp>
        <p:nvSpPr>
          <p:cNvPr id="2" name="Rectangle 1">
            <a:extLst>
              <a:ext uri="{FF2B5EF4-FFF2-40B4-BE49-F238E27FC236}">
                <a16:creationId xmlns="" xmlns:a16="http://schemas.microsoft.com/office/drawing/2014/main" id="{A61BFA2C-4C7E-4F30-A04A-DE5274854B17}"/>
              </a:ext>
            </a:extLst>
          </p:cNvPr>
          <p:cNvSpPr/>
          <p:nvPr/>
        </p:nvSpPr>
        <p:spPr>
          <a:xfrm>
            <a:off x="117987" y="6592529"/>
            <a:ext cx="1165123" cy="1622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 xmlns:a16="http://schemas.microsoft.com/office/drawing/2014/main" id="{1874AEC5-58D6-429D-93D1-C77620B49FA2}"/>
              </a:ext>
            </a:extLst>
          </p:cNvPr>
          <p:cNvSpPr/>
          <p:nvPr/>
        </p:nvSpPr>
        <p:spPr>
          <a:xfrm>
            <a:off x="1250947" y="2409914"/>
            <a:ext cx="2666115" cy="923330"/>
          </a:xfrm>
          <a:prstGeom prst="rect">
            <a:avLst/>
          </a:prstGeom>
          <a:noFill/>
        </p:spPr>
        <p:txBody>
          <a:bodyPr wrap="none" lIns="91440" tIns="45720" rIns="91440" bIns="45720">
            <a:spAutoFit/>
          </a:bodyPr>
          <a:lstStyle/>
          <a:p>
            <a:pPr algn="ctr"/>
            <a:r>
              <a:rPr lang="en-US"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MISSION</a:t>
            </a:r>
          </a:p>
        </p:txBody>
      </p:sp>
      <p:sp>
        <p:nvSpPr>
          <p:cNvPr id="9" name="Rectangle 8">
            <a:extLst>
              <a:ext uri="{FF2B5EF4-FFF2-40B4-BE49-F238E27FC236}">
                <a16:creationId xmlns="" xmlns:a16="http://schemas.microsoft.com/office/drawing/2014/main" id="{98D99423-588F-4AC3-80C1-E61F1BF0E68F}"/>
              </a:ext>
            </a:extLst>
          </p:cNvPr>
          <p:cNvSpPr/>
          <p:nvPr/>
        </p:nvSpPr>
        <p:spPr>
          <a:xfrm>
            <a:off x="8791105" y="2409914"/>
            <a:ext cx="2149948" cy="923330"/>
          </a:xfrm>
          <a:prstGeom prst="rect">
            <a:avLst/>
          </a:prstGeom>
          <a:noFill/>
        </p:spPr>
        <p:txBody>
          <a:bodyPr wrap="none" lIns="91440" tIns="45720" rIns="91440" bIns="45720">
            <a:spAutoFit/>
          </a:bodyPr>
          <a:lstStyle/>
          <a:p>
            <a:pPr algn="ctr"/>
            <a:r>
              <a:rPr lang="en-US"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VISION</a:t>
            </a:r>
          </a:p>
        </p:txBody>
      </p:sp>
      <p:sp>
        <p:nvSpPr>
          <p:cNvPr id="5" name="Rectangle 4">
            <a:extLst>
              <a:ext uri="{FF2B5EF4-FFF2-40B4-BE49-F238E27FC236}">
                <a16:creationId xmlns="" xmlns:a16="http://schemas.microsoft.com/office/drawing/2014/main" id="{6EB07469-2273-430E-B94F-688CC6EAE788}"/>
              </a:ext>
            </a:extLst>
          </p:cNvPr>
          <p:cNvSpPr/>
          <p:nvPr/>
        </p:nvSpPr>
        <p:spPr>
          <a:xfrm>
            <a:off x="7624490" y="3702425"/>
            <a:ext cx="4463845" cy="1421928"/>
          </a:xfrm>
          <a:prstGeom prst="rect">
            <a:avLst/>
          </a:prstGeom>
        </p:spPr>
        <p:txBody>
          <a:bodyPr wrap="square">
            <a:spAutoFit/>
          </a:bodyPr>
          <a:lstStyle/>
          <a:p>
            <a:pPr algn="ctr">
              <a:lnSpc>
                <a:spcPct val="120000"/>
              </a:lnSpc>
            </a:pPr>
            <a:r>
              <a:rPr lang="en-US" b="1" dirty="0" err="1">
                <a:ea typeface="Lato" panose="020F0502020204030203" pitchFamily="34" charset="0"/>
                <a:cs typeface="Lato" panose="020F0502020204030203" pitchFamily="34" charset="0"/>
              </a:rPr>
              <a:t>Venturer’s</a:t>
            </a:r>
            <a:r>
              <a:rPr lang="en-US" b="1" dirty="0">
                <a:ea typeface="Lato" panose="020F0502020204030203" pitchFamily="34" charset="0"/>
                <a:cs typeface="Lato" panose="020F0502020204030203" pitchFamily="34" charset="0"/>
              </a:rPr>
              <a:t> vision is to become the recognized leader in the Travel market for providing an outstanding selection of vacation adventures &amp; experience.</a:t>
            </a:r>
          </a:p>
        </p:txBody>
      </p:sp>
    </p:spTree>
    <p:extLst>
      <p:ext uri="{BB962C8B-B14F-4D97-AF65-F5344CB8AC3E}">
        <p14:creationId xmlns:p14="http://schemas.microsoft.com/office/powerpoint/2010/main" val="35030537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8" fill="hold" grpId="0" nodeType="with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additive="base">
                                        <p:cTn id="7" dur="500"/>
                                        <p:tgtEl>
                                          <p:spTgt spid="18"/>
                                        </p:tgtEl>
                                        <p:attrNameLst>
                                          <p:attrName>ppt_x</p:attrName>
                                        </p:attrNameLst>
                                      </p:cBhvr>
                                      <p:tavLst>
                                        <p:tav tm="0">
                                          <p:val>
                                            <p:strVal val="#ppt_x-#ppt_w*1.125000"/>
                                          </p:val>
                                        </p:tav>
                                        <p:tav tm="100000">
                                          <p:val>
                                            <p:strVal val="#ppt_x"/>
                                          </p:val>
                                        </p:tav>
                                      </p:tavLst>
                                    </p:anim>
                                    <p:animEffect transition="in" filter="wipe(right)">
                                      <p:cBhvr>
                                        <p:cTn id="8" dur="500"/>
                                        <p:tgtEl>
                                          <p:spTgt spid="18"/>
                                        </p:tgtEl>
                                      </p:cBhvr>
                                    </p:animEffect>
                                  </p:childTnLst>
                                </p:cTn>
                              </p:par>
                            </p:childTnLst>
                          </p:cTn>
                        </p:par>
                        <p:par>
                          <p:cTn id="9" fill="hold">
                            <p:stCondLst>
                              <p:cond delay="500"/>
                            </p:stCondLst>
                            <p:childTnLst>
                              <p:par>
                                <p:cTn id="10" presetID="10" presetClass="entr" presetSubtype="0" fill="hold" grpId="0" nodeType="afterEffect">
                                  <p:stCondLst>
                                    <p:cond delay="0"/>
                                  </p:stCondLst>
                                  <p:childTnLst>
                                    <p:set>
                                      <p:cBhvr>
                                        <p:cTn id="11" dur="1" fill="hold">
                                          <p:stCondLst>
                                            <p:cond delay="0"/>
                                          </p:stCondLst>
                                        </p:cTn>
                                        <p:tgtEl>
                                          <p:spTgt spid="19"/>
                                        </p:tgtEl>
                                        <p:attrNameLst>
                                          <p:attrName>style.visibility</p:attrName>
                                        </p:attrNameLst>
                                      </p:cBhvr>
                                      <p:to>
                                        <p:strVal val="visible"/>
                                      </p:to>
                                    </p:set>
                                    <p:animEffect transition="in" filter="fade">
                                      <p:cBhvr>
                                        <p:cTn id="12" dur="750"/>
                                        <p:tgtEl>
                                          <p:spTgt spid="1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19" grpId="0"/>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 xmlns:a16="http://schemas.microsoft.com/office/drawing/2014/main" id="{371AC0CE-A2B4-9142-9D93-BC49C23C600D}"/>
              </a:ext>
            </a:extLst>
          </p:cNvPr>
          <p:cNvSpPr txBox="1"/>
          <p:nvPr/>
        </p:nvSpPr>
        <p:spPr>
          <a:xfrm>
            <a:off x="0" y="6478036"/>
            <a:ext cx="10088880" cy="369331"/>
          </a:xfrm>
          <a:prstGeom prst="rect">
            <a:avLst/>
          </a:prstGeom>
          <a:solidFill>
            <a:schemeClr val="bg1"/>
          </a:solidFill>
        </p:spPr>
        <p:txBody>
          <a:bodyPr wrap="square" rtlCol="0">
            <a:spAutoFit/>
          </a:bodyPr>
          <a:lstStyle/>
          <a:p>
            <a:r>
              <a:rPr lang="en-US" dirty="0">
                <a:highlight>
                  <a:srgbClr val="C0C0C0"/>
                </a:highlight>
              </a:rPr>
              <a:t> </a:t>
            </a:r>
          </a:p>
        </p:txBody>
      </p:sp>
      <p:sp>
        <p:nvSpPr>
          <p:cNvPr id="4" name="Rectangle 3">
            <a:extLst>
              <a:ext uri="{FF2B5EF4-FFF2-40B4-BE49-F238E27FC236}">
                <a16:creationId xmlns="" xmlns:a16="http://schemas.microsoft.com/office/drawing/2014/main" id="{EEC6FADE-135C-5542-904B-02636E765C4F}"/>
              </a:ext>
            </a:extLst>
          </p:cNvPr>
          <p:cNvSpPr/>
          <p:nvPr/>
        </p:nvSpPr>
        <p:spPr>
          <a:xfrm>
            <a:off x="3359884" y="595422"/>
            <a:ext cx="5497033" cy="701731"/>
          </a:xfrm>
          <a:prstGeom prst="rect">
            <a:avLst/>
          </a:prstGeom>
        </p:spPr>
        <p:txBody>
          <a:bodyPr wrap="square">
            <a:spAutoFit/>
          </a:bodyPr>
          <a:lstStyle/>
          <a:p>
            <a:pPr algn="ctr">
              <a:lnSpc>
                <a:spcPct val="90000"/>
              </a:lnSpc>
              <a:spcBef>
                <a:spcPct val="0"/>
              </a:spcBef>
              <a:spcAft>
                <a:spcPts val="600"/>
              </a:spcAft>
            </a:pPr>
            <a:r>
              <a:rPr lang="en-US" sz="4400" b="1" dirty="0">
                <a:solidFill>
                  <a:schemeClr val="accent1"/>
                </a:solidFill>
                <a:latin typeface="Lato Black" panose="020F0502020204030203" pitchFamily="34" charset="0"/>
                <a:ea typeface="Lato Black" panose="020F0502020204030203" pitchFamily="34" charset="0"/>
                <a:cs typeface="Lato Black" panose="020F0502020204030203" pitchFamily="34" charset="0"/>
              </a:rPr>
              <a:t>AIMS &amp; OBJECTIVES</a:t>
            </a:r>
          </a:p>
        </p:txBody>
      </p:sp>
      <p:sp>
        <p:nvSpPr>
          <p:cNvPr id="5" name="TextBox 4">
            <a:extLst>
              <a:ext uri="{FF2B5EF4-FFF2-40B4-BE49-F238E27FC236}">
                <a16:creationId xmlns="" xmlns:a16="http://schemas.microsoft.com/office/drawing/2014/main" id="{11075055-C3ED-404A-9E32-E6FDC36301BC}"/>
              </a:ext>
            </a:extLst>
          </p:cNvPr>
          <p:cNvSpPr txBox="1"/>
          <p:nvPr/>
        </p:nvSpPr>
        <p:spPr>
          <a:xfrm>
            <a:off x="2477381" y="1976887"/>
            <a:ext cx="7262037" cy="5386090"/>
          </a:xfrm>
          <a:prstGeom prst="rect">
            <a:avLst/>
          </a:prstGeom>
          <a:noFill/>
        </p:spPr>
        <p:txBody>
          <a:bodyPr wrap="square" rtlCol="0">
            <a:spAutoFit/>
          </a:bodyPr>
          <a:lstStyle/>
          <a:p>
            <a:pPr marL="285750" indent="-285750" algn="ctr">
              <a:buFont typeface="Wingdings" pitchFamily="2" charset="2"/>
              <a:buChar char="v"/>
            </a:pPr>
            <a:r>
              <a:rPr lang="en-US" b="1" dirty="0">
                <a:ea typeface="Lato Black" panose="020F0502020204030203" pitchFamily="34" charset="0"/>
                <a:cs typeface="Lato Black" panose="020F0502020204030203" pitchFamily="34" charset="0"/>
              </a:rPr>
              <a:t>SALES OF £350,000 ON THE 1</a:t>
            </a:r>
            <a:r>
              <a:rPr lang="en-US" b="1" baseline="30000" dirty="0">
                <a:ea typeface="Lato Black" panose="020F0502020204030203" pitchFamily="34" charset="0"/>
                <a:cs typeface="Lato Black" panose="020F0502020204030203" pitchFamily="34" charset="0"/>
              </a:rPr>
              <a:t>st</a:t>
            </a:r>
            <a:r>
              <a:rPr lang="en-US" b="1" dirty="0">
                <a:ea typeface="Lato Black" panose="020F0502020204030203" pitchFamily="34" charset="0"/>
                <a:cs typeface="Lato Black" panose="020F0502020204030203" pitchFamily="34" charset="0"/>
              </a:rPr>
              <a:t> YEAR.</a:t>
            </a:r>
          </a:p>
          <a:p>
            <a:pPr algn="ctr"/>
            <a:endParaRPr lang="en-US" b="1" dirty="0">
              <a:ea typeface="Lato Black" panose="020F0502020204030203" pitchFamily="34" charset="0"/>
              <a:cs typeface="Lato Black" panose="020F0502020204030203" pitchFamily="34" charset="0"/>
            </a:endParaRPr>
          </a:p>
          <a:p>
            <a:pPr marL="285750" indent="-285750" algn="ctr">
              <a:buFont typeface="Wingdings" pitchFamily="2" charset="2"/>
              <a:buChar char="v"/>
            </a:pPr>
            <a:r>
              <a:rPr lang="en-US" b="1" dirty="0">
                <a:ea typeface="Lato Black" panose="020F0502020204030203" pitchFamily="34" charset="0"/>
                <a:cs typeface="Lato Black" panose="020F0502020204030203" pitchFamily="34" charset="0"/>
              </a:rPr>
              <a:t>ACHIEVE 12.5% MARGIN ON ALL AIRLINE SERVICES.</a:t>
            </a:r>
          </a:p>
          <a:p>
            <a:pPr marL="285750" indent="-285750" algn="ctr">
              <a:buFont typeface="Wingdings" pitchFamily="2" charset="2"/>
              <a:buChar char="v"/>
            </a:pPr>
            <a:endParaRPr lang="en-US" b="1" dirty="0">
              <a:ea typeface="Lato Black" panose="020F0502020204030203" pitchFamily="34" charset="0"/>
              <a:cs typeface="Lato Black" panose="020F0502020204030203" pitchFamily="34" charset="0"/>
            </a:endParaRPr>
          </a:p>
          <a:p>
            <a:pPr marL="285750" indent="-285750" algn="ctr">
              <a:buFont typeface="Wingdings" pitchFamily="2" charset="2"/>
              <a:buChar char="v"/>
            </a:pPr>
            <a:r>
              <a:rPr lang="en-US" b="1" dirty="0">
                <a:ea typeface="Lato Black" panose="020F0502020204030203" pitchFamily="34" charset="0"/>
                <a:cs typeface="Lato Black" panose="020F0502020204030203" pitchFamily="34" charset="0"/>
              </a:rPr>
              <a:t>ACCOMPLISH 60% OF TRANSACTIONS VIA THE INTERNET.</a:t>
            </a:r>
          </a:p>
          <a:p>
            <a:pPr marL="285750" indent="-285750" algn="ctr">
              <a:buFont typeface="Wingdings" pitchFamily="2" charset="2"/>
              <a:buChar char="v"/>
            </a:pPr>
            <a:endParaRPr lang="en-US" b="1" dirty="0">
              <a:ea typeface="Lato Black" panose="020F0502020204030203" pitchFamily="34" charset="0"/>
              <a:cs typeface="Lato Black" panose="020F0502020204030203" pitchFamily="34" charset="0"/>
            </a:endParaRPr>
          </a:p>
          <a:p>
            <a:pPr marL="285750" indent="-285750" algn="ctr">
              <a:buFont typeface="Wingdings" pitchFamily="2" charset="2"/>
              <a:buChar char="v"/>
            </a:pPr>
            <a:r>
              <a:rPr lang="en-US" b="1" dirty="0">
                <a:ea typeface="Lato Black" panose="020F0502020204030203" pitchFamily="34" charset="0"/>
                <a:cs typeface="Lato Black" panose="020F0502020204030203" pitchFamily="34" charset="0"/>
              </a:rPr>
              <a:t>CONSTRUCT TACTICAL ALLIANCES WITH MAJOR TRAVEL COMPANIES.</a:t>
            </a:r>
          </a:p>
          <a:p>
            <a:pPr marL="285750" indent="-285750" algn="ctr">
              <a:buFont typeface="Wingdings" pitchFamily="2" charset="2"/>
              <a:buChar char="v"/>
            </a:pPr>
            <a:endParaRPr lang="en-US" b="1" dirty="0">
              <a:ea typeface="Lato Black" panose="020F0502020204030203" pitchFamily="34" charset="0"/>
              <a:cs typeface="Lato Black" panose="020F0502020204030203" pitchFamily="34" charset="0"/>
            </a:endParaRPr>
          </a:p>
          <a:p>
            <a:pPr marL="285750" indent="-285750" algn="ctr">
              <a:buFont typeface="Wingdings" pitchFamily="2" charset="2"/>
              <a:buChar char="v"/>
            </a:pPr>
            <a:r>
              <a:rPr lang="en-US" b="1" dirty="0">
                <a:ea typeface="Lato Black" panose="020F0502020204030203" pitchFamily="34" charset="0"/>
                <a:cs typeface="Lato Black" panose="020F0502020204030203" pitchFamily="34" charset="0"/>
              </a:rPr>
              <a:t>BY ADVERTISING THE QUALITY SERVICES WE INTEND TO PROVIDE, WE AIM TO BECOME WELL KNOWN THROUGH OUT THE WORLD.</a:t>
            </a:r>
          </a:p>
          <a:p>
            <a:pPr marL="285750" indent="-285750" algn="ctr">
              <a:buFont typeface="Wingdings" pitchFamily="2" charset="2"/>
              <a:buChar char="v"/>
            </a:pPr>
            <a:endParaRPr lang="en-US" b="1" dirty="0">
              <a:ea typeface="Lato Black" panose="020F0502020204030203" pitchFamily="34" charset="0"/>
              <a:cs typeface="Lato Black" panose="020F0502020204030203" pitchFamily="34" charset="0"/>
            </a:endParaRPr>
          </a:p>
          <a:p>
            <a:pPr marL="285750" indent="-285750" algn="ctr">
              <a:buFont typeface="Wingdings" pitchFamily="2" charset="2"/>
              <a:buChar char="v"/>
            </a:pPr>
            <a:r>
              <a:rPr lang="en-US" b="1" dirty="0">
                <a:ea typeface="Lato Black" panose="020F0502020204030203" pitchFamily="34" charset="0"/>
                <a:cs typeface="Lato Black" panose="020F0502020204030203" pitchFamily="34" charset="0"/>
              </a:rPr>
              <a:t>IN THE FUTURE WE AIM TO EXPAND THE COMPANY TO OTHER LOCATIONS IN THE UK AS WELL AS AROUND THE WORLD.</a:t>
            </a:r>
          </a:p>
          <a:p>
            <a:pPr marL="285750" indent="-285750" algn="ctr">
              <a:buFont typeface="Wingdings" pitchFamily="2" charset="2"/>
              <a:buChar char="v"/>
            </a:pPr>
            <a:endParaRPr lang="en-US" b="1" dirty="0">
              <a:ea typeface="Lato Black" panose="020F0502020204030203" pitchFamily="34" charset="0"/>
              <a:cs typeface="Lato Black" panose="020F0502020204030203" pitchFamily="34" charset="0"/>
            </a:endParaRPr>
          </a:p>
          <a:p>
            <a:pPr marL="285750" indent="-285750" algn="ctr">
              <a:buFont typeface="Wingdings" pitchFamily="2" charset="2"/>
              <a:buChar char="v"/>
            </a:pPr>
            <a:r>
              <a:rPr lang="en-US" b="1" dirty="0">
                <a:ea typeface="Lato Black" panose="020F0502020204030203" pitchFamily="34" charset="0"/>
                <a:cs typeface="Lato Black" panose="020F0502020204030203" pitchFamily="34" charset="0"/>
              </a:rPr>
              <a:t>WE AIM IN THE FUTURE TO INTRODUCE MEALS IN OUR PACKAGES.</a:t>
            </a:r>
          </a:p>
          <a:p>
            <a:pPr marL="285750" indent="-285750" algn="ctr">
              <a:buFont typeface="Wingdings" pitchFamily="2" charset="2"/>
              <a:buChar char="v"/>
            </a:pPr>
            <a:endParaRPr lang="en-US" sz="2000" b="1" dirty="0">
              <a:ea typeface="Lato Black" panose="020F0502020204030203" pitchFamily="34" charset="0"/>
              <a:cs typeface="Lato Black" panose="020F0502020204030203" pitchFamily="34" charset="0"/>
            </a:endParaRPr>
          </a:p>
          <a:p>
            <a:pPr algn="ctr"/>
            <a:endParaRPr lang="en-US" b="1" dirty="0">
              <a:solidFill>
                <a:schemeClr val="accent1"/>
              </a:solidFill>
              <a:latin typeface="Lato Black" panose="020F0502020204030203" pitchFamily="34" charset="0"/>
              <a:ea typeface="Lato Black" panose="020F0502020204030203" pitchFamily="34" charset="0"/>
              <a:cs typeface="Lato Black" panose="020F0502020204030203" pitchFamily="34" charset="0"/>
            </a:endParaRPr>
          </a:p>
          <a:p>
            <a:pPr algn="ctr"/>
            <a:endParaRPr lang="en-US" b="1" dirty="0">
              <a:solidFill>
                <a:schemeClr val="accent1"/>
              </a:solidFill>
              <a:latin typeface="Lato Black" panose="020F0502020204030203" pitchFamily="34" charset="0"/>
              <a:ea typeface="Lato Black" panose="020F0502020204030203" pitchFamily="34" charset="0"/>
              <a:cs typeface="Lato Black" panose="020F0502020204030203" pitchFamily="34" charset="0"/>
            </a:endParaRPr>
          </a:p>
          <a:p>
            <a:pPr algn="ctr"/>
            <a:endParaRPr lang="en-US" dirty="0"/>
          </a:p>
        </p:txBody>
      </p:sp>
    </p:spTree>
    <p:extLst>
      <p:ext uri="{BB962C8B-B14F-4D97-AF65-F5344CB8AC3E}">
        <p14:creationId xmlns:p14="http://schemas.microsoft.com/office/powerpoint/2010/main" val="23674056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 xmlns:a16="http://schemas.microsoft.com/office/drawing/2014/main" id="{249B47E7-5174-AB46-876C-1E4F9564E7E7}"/>
              </a:ext>
            </a:extLst>
          </p:cNvPr>
          <p:cNvSpPr txBox="1"/>
          <p:nvPr/>
        </p:nvSpPr>
        <p:spPr>
          <a:xfrm>
            <a:off x="0" y="6478036"/>
            <a:ext cx="10088880" cy="369331"/>
          </a:xfrm>
          <a:prstGeom prst="rect">
            <a:avLst/>
          </a:prstGeom>
          <a:solidFill>
            <a:schemeClr val="bg1"/>
          </a:solidFill>
        </p:spPr>
        <p:txBody>
          <a:bodyPr wrap="square" rtlCol="0">
            <a:spAutoFit/>
          </a:bodyPr>
          <a:lstStyle/>
          <a:p>
            <a:r>
              <a:rPr lang="en-US" dirty="0">
                <a:highlight>
                  <a:srgbClr val="C0C0C0"/>
                </a:highlight>
              </a:rPr>
              <a:t> </a:t>
            </a:r>
          </a:p>
        </p:txBody>
      </p:sp>
      <p:sp>
        <p:nvSpPr>
          <p:cNvPr id="4" name="Rectangle 3">
            <a:extLst>
              <a:ext uri="{FF2B5EF4-FFF2-40B4-BE49-F238E27FC236}">
                <a16:creationId xmlns="" xmlns:a16="http://schemas.microsoft.com/office/drawing/2014/main" id="{F21F9E53-4E2A-4541-BEAD-769F3E26B0F8}"/>
              </a:ext>
            </a:extLst>
          </p:cNvPr>
          <p:cNvSpPr/>
          <p:nvPr/>
        </p:nvSpPr>
        <p:spPr>
          <a:xfrm>
            <a:off x="3556064" y="408658"/>
            <a:ext cx="5164940" cy="701731"/>
          </a:xfrm>
          <a:prstGeom prst="rect">
            <a:avLst/>
          </a:prstGeom>
        </p:spPr>
        <p:txBody>
          <a:bodyPr wrap="none">
            <a:spAutoFit/>
          </a:bodyPr>
          <a:lstStyle/>
          <a:p>
            <a:pPr algn="ctr">
              <a:lnSpc>
                <a:spcPct val="90000"/>
              </a:lnSpc>
              <a:spcBef>
                <a:spcPct val="0"/>
              </a:spcBef>
              <a:spcAft>
                <a:spcPts val="600"/>
              </a:spcAft>
            </a:pPr>
            <a:r>
              <a:rPr lang="en-US" sz="4400" b="1" dirty="0">
                <a:solidFill>
                  <a:schemeClr val="accent1"/>
                </a:solidFill>
                <a:latin typeface="Lato Black" panose="020F0502020204030203" pitchFamily="34" charset="0"/>
                <a:ea typeface="Lato Black" panose="020F0502020204030203" pitchFamily="34" charset="0"/>
                <a:cs typeface="Lato Black" panose="020F0502020204030203" pitchFamily="34" charset="0"/>
              </a:rPr>
              <a:t>LEGAL COMPLIANCES</a:t>
            </a:r>
          </a:p>
        </p:txBody>
      </p:sp>
      <p:sp>
        <p:nvSpPr>
          <p:cNvPr id="6" name="TextBox 5">
            <a:extLst>
              <a:ext uri="{FF2B5EF4-FFF2-40B4-BE49-F238E27FC236}">
                <a16:creationId xmlns="" xmlns:a16="http://schemas.microsoft.com/office/drawing/2014/main" id="{1DA12847-C02F-D541-896C-E1B8AA4C70BC}"/>
              </a:ext>
            </a:extLst>
          </p:cNvPr>
          <p:cNvSpPr txBox="1"/>
          <p:nvPr/>
        </p:nvSpPr>
        <p:spPr>
          <a:xfrm>
            <a:off x="2507515" y="1447444"/>
            <a:ext cx="7262037" cy="4924425"/>
          </a:xfrm>
          <a:prstGeom prst="rect">
            <a:avLst/>
          </a:prstGeom>
          <a:noFill/>
        </p:spPr>
        <p:txBody>
          <a:bodyPr wrap="square" rtlCol="0">
            <a:spAutoFit/>
          </a:bodyPr>
          <a:lstStyle/>
          <a:p>
            <a:pPr marL="285750" indent="-285750" algn="ctr">
              <a:buFont typeface="Wingdings" pitchFamily="2" charset="2"/>
              <a:buChar char="v"/>
            </a:pPr>
            <a:r>
              <a:rPr lang="en-US" sz="2000" b="1" dirty="0">
                <a:ea typeface="Lato Black" panose="020F0502020204030203" pitchFamily="34" charset="0"/>
                <a:cs typeface="Lato Black" panose="020F0502020204030203" pitchFamily="34" charset="0"/>
              </a:rPr>
              <a:t>ANNUAL RETURNS</a:t>
            </a:r>
          </a:p>
          <a:p>
            <a:pPr marL="285750" indent="-285750" algn="ctr">
              <a:buFont typeface="Wingdings" pitchFamily="2" charset="2"/>
              <a:buChar char="v"/>
            </a:pPr>
            <a:r>
              <a:rPr lang="en-US" sz="2000" b="1" dirty="0">
                <a:ea typeface="Lato Black" panose="020F0502020204030203" pitchFamily="34" charset="0"/>
                <a:cs typeface="Lato Black" panose="020F0502020204030203" pitchFamily="34" charset="0"/>
              </a:rPr>
              <a:t>REGISTER A SUITABLE COMPANY NAME</a:t>
            </a:r>
          </a:p>
          <a:p>
            <a:pPr marL="285750" indent="-285750" algn="ctr">
              <a:buFont typeface="Wingdings" pitchFamily="2" charset="2"/>
              <a:buChar char="v"/>
            </a:pPr>
            <a:r>
              <a:rPr lang="en-US" sz="2000" b="1" dirty="0" smtClean="0">
                <a:ea typeface="Lato Black" panose="020F0502020204030203" pitchFamily="34" charset="0"/>
                <a:cs typeface="Lato Black" panose="020F0502020204030203" pitchFamily="34" charset="0"/>
              </a:rPr>
              <a:t>HAVE AT LEAST ONE DIRECTOR FOR PRIVATE COMPANY</a:t>
            </a:r>
          </a:p>
          <a:p>
            <a:pPr marL="285750" indent="-285750" algn="ctr">
              <a:buFont typeface="Wingdings" pitchFamily="2" charset="2"/>
              <a:buChar char="v"/>
            </a:pPr>
            <a:r>
              <a:rPr lang="en-US" sz="2000" b="1" dirty="0" smtClean="0">
                <a:ea typeface="Lato Black" panose="020F0502020204030203" pitchFamily="34" charset="0"/>
                <a:cs typeface="Lato Black" panose="020F0502020204030203" pitchFamily="34" charset="0"/>
              </a:rPr>
              <a:t>CORPORATE </a:t>
            </a:r>
            <a:r>
              <a:rPr lang="en-US" sz="2000" b="1" dirty="0">
                <a:ea typeface="Lato Black" panose="020F0502020204030203" pitchFamily="34" charset="0"/>
                <a:cs typeface="Lato Black" panose="020F0502020204030203" pitchFamily="34" charset="0"/>
              </a:rPr>
              <a:t>TAX FILINGS</a:t>
            </a:r>
          </a:p>
          <a:p>
            <a:pPr marL="285750" indent="-285750" algn="ctr">
              <a:buFont typeface="Wingdings" pitchFamily="2" charset="2"/>
              <a:buChar char="v"/>
            </a:pPr>
            <a:r>
              <a:rPr lang="en-US" sz="2000" b="1" dirty="0">
                <a:ea typeface="Lato Black" panose="020F0502020204030203" pitchFamily="34" charset="0"/>
                <a:cs typeface="Lato Black" panose="020F0502020204030203" pitchFamily="34" charset="0"/>
              </a:rPr>
              <a:t>DATA PROTECTION ACT 1998 </a:t>
            </a:r>
          </a:p>
          <a:p>
            <a:pPr algn="ctr"/>
            <a:endParaRPr lang="en-US" sz="2000" b="1" dirty="0">
              <a:ea typeface="Lato Black" panose="020F0502020204030203" pitchFamily="34" charset="0"/>
              <a:cs typeface="Lato Black" panose="020F0502020204030203" pitchFamily="34" charset="0"/>
            </a:endParaRPr>
          </a:p>
          <a:p>
            <a:pPr algn="ctr"/>
            <a:r>
              <a:rPr lang="en-US" sz="2000" b="1" dirty="0">
                <a:ea typeface="Lato Black" panose="020F0502020204030203" pitchFamily="34" charset="0"/>
                <a:cs typeface="Lato Black" panose="020F0502020204030203" pitchFamily="34" charset="0"/>
              </a:rPr>
              <a:t>LICENCES</a:t>
            </a:r>
          </a:p>
          <a:p>
            <a:pPr algn="ctr"/>
            <a:endParaRPr lang="en-US" sz="2000" b="1" dirty="0">
              <a:ea typeface="Lato Black" panose="020F0502020204030203" pitchFamily="34" charset="0"/>
              <a:cs typeface="Lato Black" panose="020F0502020204030203" pitchFamily="34" charset="0"/>
            </a:endParaRPr>
          </a:p>
          <a:p>
            <a:pPr marL="457200" indent="-457200" algn="ctr">
              <a:buFont typeface="+mj-lt"/>
              <a:buAutoNum type="arabicPeriod"/>
            </a:pPr>
            <a:r>
              <a:rPr lang="en-US" sz="2000" b="1" dirty="0">
                <a:ea typeface="Lato Black" panose="020F0502020204030203" pitchFamily="34" charset="0"/>
                <a:cs typeface="Lato Black" panose="020F0502020204030203" pitchFamily="34" charset="0"/>
              </a:rPr>
              <a:t>PACKAGE HOLIDAYS AND PACKAGE TOURS REGULATION 1992</a:t>
            </a:r>
          </a:p>
          <a:p>
            <a:pPr marL="457200" indent="-457200" algn="ctr">
              <a:buFont typeface="+mj-lt"/>
              <a:buAutoNum type="arabicPeriod"/>
            </a:pPr>
            <a:r>
              <a:rPr lang="en-US" sz="2000" b="1" dirty="0">
                <a:ea typeface="Lato Black" panose="020F0502020204030203" pitchFamily="34" charset="0"/>
                <a:cs typeface="Lato Black" panose="020F0502020204030203" pitchFamily="34" charset="0"/>
              </a:rPr>
              <a:t>ADVENTURE ACTIVITIES LICENCE</a:t>
            </a:r>
          </a:p>
          <a:p>
            <a:pPr marL="457200" indent="-457200" algn="ctr">
              <a:buFont typeface="+mj-lt"/>
              <a:buAutoNum type="arabicPeriod"/>
            </a:pPr>
            <a:r>
              <a:rPr lang="en-US" sz="2000" b="1" dirty="0">
                <a:ea typeface="Lato Black" panose="020F0502020204030203" pitchFamily="34" charset="0"/>
                <a:cs typeface="Lato Black" panose="020F0502020204030203" pitchFamily="34" charset="0"/>
              </a:rPr>
              <a:t>PERMISSION TO DISTRUBUTE LEAFLETS</a:t>
            </a:r>
          </a:p>
          <a:p>
            <a:pPr marL="457200" indent="-457200" algn="ctr">
              <a:buFont typeface="+mj-lt"/>
              <a:buAutoNum type="arabicPeriod"/>
            </a:pPr>
            <a:r>
              <a:rPr lang="en-US" sz="2000" b="1" dirty="0">
                <a:ea typeface="Lato Black" panose="020F0502020204030203" pitchFamily="34" charset="0"/>
                <a:cs typeface="Lato Black" panose="020F0502020204030203" pitchFamily="34" charset="0"/>
              </a:rPr>
              <a:t>AIR TRAVEL ORGANISER’S LICENCE (ATOL)</a:t>
            </a:r>
          </a:p>
          <a:p>
            <a:pPr marL="457200" indent="-457200" algn="ctr">
              <a:buFont typeface="+mj-lt"/>
              <a:buAutoNum type="arabicPeriod"/>
            </a:pPr>
            <a:r>
              <a:rPr lang="en-US" sz="2000" b="1" dirty="0">
                <a:ea typeface="Lato Black" panose="020F0502020204030203" pitchFamily="34" charset="0"/>
                <a:cs typeface="Lato Black" panose="020F0502020204030203" pitchFamily="34" charset="0"/>
              </a:rPr>
              <a:t>NOTIFICATION TO PROCESS PERSONAL DATA</a:t>
            </a:r>
          </a:p>
          <a:p>
            <a:pPr algn="ctr"/>
            <a:endParaRPr lang="en-US" b="1" dirty="0">
              <a:solidFill>
                <a:schemeClr val="accent1"/>
              </a:solidFill>
              <a:latin typeface="Lato Black" panose="020F0502020204030203" pitchFamily="34" charset="0"/>
              <a:ea typeface="Lato Black" panose="020F0502020204030203" pitchFamily="34" charset="0"/>
              <a:cs typeface="Lato Black" panose="020F0502020204030203" pitchFamily="34" charset="0"/>
            </a:endParaRPr>
          </a:p>
          <a:p>
            <a:endParaRPr lang="en-US" b="1" dirty="0">
              <a:solidFill>
                <a:schemeClr val="accent1"/>
              </a:solidFill>
              <a:latin typeface="Lato Black" panose="020F0502020204030203" pitchFamily="34" charset="0"/>
              <a:ea typeface="Lato Black" panose="020F0502020204030203" pitchFamily="34" charset="0"/>
              <a:cs typeface="Lato Black" panose="020F0502020204030203" pitchFamily="34" charset="0"/>
            </a:endParaRPr>
          </a:p>
          <a:p>
            <a:endParaRPr lang="en-US" dirty="0"/>
          </a:p>
        </p:txBody>
      </p:sp>
    </p:spTree>
    <p:extLst>
      <p:ext uri="{BB962C8B-B14F-4D97-AF65-F5344CB8AC3E}">
        <p14:creationId xmlns:p14="http://schemas.microsoft.com/office/powerpoint/2010/main" val="12570559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alpha val="39000"/>
          </a:schemeClr>
        </a:solidFill>
        <a:effectLst/>
      </p:bgPr>
    </p:bg>
    <p:spTree>
      <p:nvGrpSpPr>
        <p:cNvPr id="1" name=""/>
        <p:cNvGrpSpPr/>
        <p:nvPr/>
      </p:nvGrpSpPr>
      <p:grpSpPr>
        <a:xfrm>
          <a:off x="0" y="0"/>
          <a:ext cx="0" cy="0"/>
          <a:chOff x="0" y="0"/>
          <a:chExt cx="0" cy="0"/>
        </a:xfrm>
      </p:grpSpPr>
      <p:sp>
        <p:nvSpPr>
          <p:cNvPr id="1134" name="TextBox 1133"/>
          <p:cNvSpPr txBox="1"/>
          <p:nvPr/>
        </p:nvSpPr>
        <p:spPr>
          <a:xfrm>
            <a:off x="371265" y="148425"/>
            <a:ext cx="6099463" cy="647550"/>
          </a:xfrm>
          <a:prstGeom prst="rect">
            <a:avLst/>
          </a:prstGeom>
          <a:noFill/>
        </p:spPr>
        <p:txBody>
          <a:bodyPr wrap="square" rtlCol="0">
            <a:spAutoFit/>
          </a:bodyPr>
          <a:lstStyle/>
          <a:p>
            <a:pPr>
              <a:lnSpc>
                <a:spcPct val="80000"/>
              </a:lnSpc>
            </a:pPr>
            <a:r>
              <a:rPr lang="en-US" sz="4400" b="1" dirty="0">
                <a:solidFill>
                  <a:schemeClr val="accent1"/>
                </a:solidFill>
                <a:latin typeface="Lato Black" panose="020F0502020204030203" pitchFamily="34" charset="0"/>
                <a:ea typeface="Lato Black" panose="020F0502020204030203" pitchFamily="34" charset="0"/>
                <a:cs typeface="Lato Black" panose="020F0502020204030203" pitchFamily="34" charset="0"/>
              </a:rPr>
              <a:t>INDUSTRY OUTLOOK</a:t>
            </a:r>
          </a:p>
        </p:txBody>
      </p:sp>
      <p:grpSp>
        <p:nvGrpSpPr>
          <p:cNvPr id="3" name="Group 2"/>
          <p:cNvGrpSpPr/>
          <p:nvPr/>
        </p:nvGrpSpPr>
        <p:grpSpPr>
          <a:xfrm>
            <a:off x="0" y="148425"/>
            <a:ext cx="342900" cy="590715"/>
            <a:chOff x="0" y="148425"/>
            <a:chExt cx="342900" cy="590715"/>
          </a:xfrm>
        </p:grpSpPr>
        <p:sp>
          <p:nvSpPr>
            <p:cNvPr id="2" name="Rectangle 1"/>
            <p:cNvSpPr/>
            <p:nvPr/>
          </p:nvSpPr>
          <p:spPr>
            <a:xfrm>
              <a:off x="0" y="148425"/>
              <a:ext cx="213360" cy="5907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p:cNvSpPr/>
            <p:nvPr/>
          </p:nvSpPr>
          <p:spPr>
            <a:xfrm>
              <a:off x="251460" y="148425"/>
              <a:ext cx="91440" cy="5907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9" name="Group 8"/>
          <p:cNvGrpSpPr/>
          <p:nvPr/>
        </p:nvGrpSpPr>
        <p:grpSpPr>
          <a:xfrm>
            <a:off x="902013" y="2187952"/>
            <a:ext cx="1889760" cy="1019056"/>
            <a:chOff x="2506980" y="1891784"/>
            <a:chExt cx="1889760" cy="1019056"/>
          </a:xfrm>
        </p:grpSpPr>
        <p:grpSp>
          <p:nvGrpSpPr>
            <p:cNvPr id="7" name="Group 6"/>
            <p:cNvGrpSpPr/>
            <p:nvPr/>
          </p:nvGrpSpPr>
          <p:grpSpPr>
            <a:xfrm>
              <a:off x="2506980" y="1912620"/>
              <a:ext cx="1889760" cy="998220"/>
              <a:chOff x="960120" y="1737360"/>
              <a:chExt cx="1889760" cy="998220"/>
            </a:xfrm>
          </p:grpSpPr>
          <p:sp>
            <p:nvSpPr>
              <p:cNvPr id="5" name="Rectangle 4"/>
              <p:cNvSpPr/>
              <p:nvPr/>
            </p:nvSpPr>
            <p:spPr>
              <a:xfrm>
                <a:off x="960120" y="1737360"/>
                <a:ext cx="1889760" cy="32766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dirty="0">
                  <a:latin typeface="Lato" panose="020F0502020204030203" pitchFamily="34" charset="0"/>
                  <a:ea typeface="Lato" panose="020F0502020204030203" pitchFamily="34" charset="0"/>
                  <a:cs typeface="Lato" panose="020F0502020204030203" pitchFamily="34" charset="0"/>
                </a:endParaRPr>
              </a:p>
            </p:txBody>
          </p:sp>
          <p:sp>
            <p:nvSpPr>
              <p:cNvPr id="51" name="Rectangle 50"/>
              <p:cNvSpPr/>
              <p:nvPr/>
            </p:nvSpPr>
            <p:spPr>
              <a:xfrm>
                <a:off x="960120" y="2065020"/>
                <a:ext cx="1889760" cy="67056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latin typeface="Lato" panose="020F0502020204030203" pitchFamily="34" charset="0"/>
                  <a:ea typeface="Lato" panose="020F0502020204030203" pitchFamily="34" charset="0"/>
                  <a:cs typeface="Lato" panose="020F0502020204030203" pitchFamily="34" charset="0"/>
                </a:endParaRPr>
              </a:p>
            </p:txBody>
          </p:sp>
        </p:grpSp>
        <p:sp>
          <p:nvSpPr>
            <p:cNvPr id="8" name="TextBox 7"/>
            <p:cNvSpPr txBox="1"/>
            <p:nvPr/>
          </p:nvSpPr>
          <p:spPr>
            <a:xfrm>
              <a:off x="3104358" y="1891784"/>
              <a:ext cx="652744" cy="369332"/>
            </a:xfrm>
            <a:prstGeom prst="rect">
              <a:avLst/>
            </a:prstGeom>
            <a:noFill/>
          </p:spPr>
          <p:txBody>
            <a:bodyPr wrap="none" rtlCol="0">
              <a:spAutoFit/>
            </a:bodyPr>
            <a:lstStyle/>
            <a:p>
              <a:pPr algn="ctr"/>
              <a:r>
                <a:rPr lang="en-US" dirty="0">
                  <a:solidFill>
                    <a:schemeClr val="bg1"/>
                  </a:solidFill>
                  <a:latin typeface="Lato Black" panose="020F0502020204030203" pitchFamily="34" charset="0"/>
                  <a:ea typeface="Lato Black" panose="020F0502020204030203" pitchFamily="34" charset="0"/>
                  <a:cs typeface="Lato Black" panose="020F0502020204030203" pitchFamily="34" charset="0"/>
                </a:rPr>
                <a:t>6600</a:t>
              </a:r>
            </a:p>
          </p:txBody>
        </p:sp>
        <p:sp>
          <p:nvSpPr>
            <p:cNvPr id="54" name="TextBox 53"/>
            <p:cNvSpPr txBox="1"/>
            <p:nvPr/>
          </p:nvSpPr>
          <p:spPr>
            <a:xfrm>
              <a:off x="2748415" y="2324368"/>
              <a:ext cx="1364628" cy="523220"/>
            </a:xfrm>
            <a:prstGeom prst="rect">
              <a:avLst/>
            </a:prstGeom>
            <a:noFill/>
          </p:spPr>
          <p:txBody>
            <a:bodyPr wrap="square" rtlCol="0">
              <a:spAutoFit/>
            </a:bodyPr>
            <a:lstStyle/>
            <a:p>
              <a:pPr algn="ctr"/>
              <a:r>
                <a:rPr lang="en-US" sz="1400" dirty="0">
                  <a:solidFill>
                    <a:schemeClr val="tx2"/>
                  </a:solidFill>
                  <a:latin typeface="Lato" panose="020F0502020204030203" pitchFamily="34" charset="0"/>
                  <a:ea typeface="Lato" panose="020F0502020204030203" pitchFamily="34" charset="0"/>
                  <a:cs typeface="Lato" panose="020F0502020204030203" pitchFamily="34" charset="0"/>
                </a:rPr>
                <a:t>Travel agencies (UK)</a:t>
              </a:r>
            </a:p>
          </p:txBody>
        </p:sp>
      </p:grpSp>
      <p:grpSp>
        <p:nvGrpSpPr>
          <p:cNvPr id="56" name="Group 55"/>
          <p:cNvGrpSpPr/>
          <p:nvPr/>
        </p:nvGrpSpPr>
        <p:grpSpPr>
          <a:xfrm>
            <a:off x="3027993" y="2187952"/>
            <a:ext cx="1889760" cy="1019056"/>
            <a:chOff x="2506980" y="1891784"/>
            <a:chExt cx="1889760" cy="1019056"/>
          </a:xfrm>
        </p:grpSpPr>
        <p:grpSp>
          <p:nvGrpSpPr>
            <p:cNvPr id="57" name="Group 56"/>
            <p:cNvGrpSpPr/>
            <p:nvPr/>
          </p:nvGrpSpPr>
          <p:grpSpPr>
            <a:xfrm>
              <a:off x="2506980" y="1912620"/>
              <a:ext cx="1889760" cy="998220"/>
              <a:chOff x="960120" y="1737360"/>
              <a:chExt cx="1889760" cy="998220"/>
            </a:xfrm>
          </p:grpSpPr>
          <p:sp>
            <p:nvSpPr>
              <p:cNvPr id="60" name="Rectangle 59"/>
              <p:cNvSpPr/>
              <p:nvPr/>
            </p:nvSpPr>
            <p:spPr>
              <a:xfrm>
                <a:off x="960120" y="1737360"/>
                <a:ext cx="1889760" cy="32766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latin typeface="Lato" panose="020F0502020204030203" pitchFamily="34" charset="0"/>
                  <a:ea typeface="Lato" panose="020F0502020204030203" pitchFamily="34" charset="0"/>
                  <a:cs typeface="Lato" panose="020F0502020204030203" pitchFamily="34" charset="0"/>
                </a:endParaRPr>
              </a:p>
            </p:txBody>
          </p:sp>
          <p:sp>
            <p:nvSpPr>
              <p:cNvPr id="61" name="Rectangle 60"/>
              <p:cNvSpPr/>
              <p:nvPr/>
            </p:nvSpPr>
            <p:spPr>
              <a:xfrm>
                <a:off x="960120" y="2065020"/>
                <a:ext cx="1889760" cy="67056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latin typeface="Lato" panose="020F0502020204030203" pitchFamily="34" charset="0"/>
                  <a:ea typeface="Lato" panose="020F0502020204030203" pitchFamily="34" charset="0"/>
                  <a:cs typeface="Lato" panose="020F0502020204030203" pitchFamily="34" charset="0"/>
                </a:endParaRPr>
              </a:p>
            </p:txBody>
          </p:sp>
        </p:grpSp>
        <p:sp>
          <p:nvSpPr>
            <p:cNvPr id="58" name="TextBox 57"/>
            <p:cNvSpPr txBox="1"/>
            <p:nvPr/>
          </p:nvSpPr>
          <p:spPr>
            <a:xfrm>
              <a:off x="3100351" y="1891784"/>
              <a:ext cx="660758" cy="369332"/>
            </a:xfrm>
            <a:prstGeom prst="rect">
              <a:avLst/>
            </a:prstGeom>
            <a:noFill/>
          </p:spPr>
          <p:txBody>
            <a:bodyPr wrap="none" rtlCol="0">
              <a:spAutoFit/>
            </a:bodyPr>
            <a:lstStyle/>
            <a:p>
              <a:pPr algn="ctr"/>
              <a:r>
                <a:rPr lang="en-US" dirty="0">
                  <a:solidFill>
                    <a:schemeClr val="bg1"/>
                  </a:solidFill>
                  <a:latin typeface="Lato Black" panose="020F0502020204030203" pitchFamily="34" charset="0"/>
                  <a:ea typeface="Lato Black" panose="020F0502020204030203" pitchFamily="34" charset="0"/>
                  <a:cs typeface="Lato Black" panose="020F0502020204030203" pitchFamily="34" charset="0"/>
                </a:rPr>
                <a:t>£33B</a:t>
              </a:r>
            </a:p>
          </p:txBody>
        </p:sp>
        <p:sp>
          <p:nvSpPr>
            <p:cNvPr id="59" name="TextBox 58"/>
            <p:cNvSpPr txBox="1"/>
            <p:nvPr/>
          </p:nvSpPr>
          <p:spPr>
            <a:xfrm>
              <a:off x="2748415" y="2324368"/>
              <a:ext cx="1364628" cy="523220"/>
            </a:xfrm>
            <a:prstGeom prst="rect">
              <a:avLst/>
            </a:prstGeom>
            <a:noFill/>
          </p:spPr>
          <p:txBody>
            <a:bodyPr wrap="square" rtlCol="0">
              <a:spAutoFit/>
            </a:bodyPr>
            <a:lstStyle/>
            <a:p>
              <a:pPr algn="ctr"/>
              <a:r>
                <a:rPr lang="en-US" sz="1400" dirty="0">
                  <a:solidFill>
                    <a:schemeClr val="tx2"/>
                  </a:solidFill>
                  <a:latin typeface="Lato" panose="020F0502020204030203" pitchFamily="34" charset="0"/>
                  <a:ea typeface="Lato" panose="020F0502020204030203" pitchFamily="34" charset="0"/>
                  <a:cs typeface="Lato" panose="020F0502020204030203" pitchFamily="34" charset="0"/>
                </a:rPr>
                <a:t>Collective Revenue</a:t>
              </a:r>
            </a:p>
          </p:txBody>
        </p:sp>
      </p:grpSp>
      <p:grpSp>
        <p:nvGrpSpPr>
          <p:cNvPr id="62" name="Group 61"/>
          <p:cNvGrpSpPr/>
          <p:nvPr/>
        </p:nvGrpSpPr>
        <p:grpSpPr>
          <a:xfrm>
            <a:off x="5153973" y="2187952"/>
            <a:ext cx="1889760" cy="1019056"/>
            <a:chOff x="2506980" y="1891784"/>
            <a:chExt cx="1889760" cy="1019056"/>
          </a:xfrm>
        </p:grpSpPr>
        <p:grpSp>
          <p:nvGrpSpPr>
            <p:cNvPr id="63" name="Group 62"/>
            <p:cNvGrpSpPr/>
            <p:nvPr/>
          </p:nvGrpSpPr>
          <p:grpSpPr>
            <a:xfrm>
              <a:off x="2506980" y="1912620"/>
              <a:ext cx="1889760" cy="998220"/>
              <a:chOff x="960120" y="1737360"/>
              <a:chExt cx="1889760" cy="998220"/>
            </a:xfrm>
          </p:grpSpPr>
          <p:sp>
            <p:nvSpPr>
              <p:cNvPr id="66" name="Rectangle 65"/>
              <p:cNvSpPr/>
              <p:nvPr/>
            </p:nvSpPr>
            <p:spPr>
              <a:xfrm>
                <a:off x="960120" y="1737360"/>
                <a:ext cx="1889760" cy="32766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latin typeface="Lato" panose="020F0502020204030203" pitchFamily="34" charset="0"/>
                  <a:ea typeface="Lato" panose="020F0502020204030203" pitchFamily="34" charset="0"/>
                  <a:cs typeface="Lato" panose="020F0502020204030203" pitchFamily="34" charset="0"/>
                </a:endParaRPr>
              </a:p>
            </p:txBody>
          </p:sp>
          <p:sp>
            <p:nvSpPr>
              <p:cNvPr id="67" name="Rectangle 66"/>
              <p:cNvSpPr/>
              <p:nvPr/>
            </p:nvSpPr>
            <p:spPr>
              <a:xfrm>
                <a:off x="960120" y="2065020"/>
                <a:ext cx="1889760" cy="67056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latin typeface="Lato" panose="020F0502020204030203" pitchFamily="34" charset="0"/>
                  <a:ea typeface="Lato" panose="020F0502020204030203" pitchFamily="34" charset="0"/>
                  <a:cs typeface="Lato" panose="020F0502020204030203" pitchFamily="34" charset="0"/>
                </a:endParaRPr>
              </a:p>
            </p:txBody>
          </p:sp>
        </p:grpSp>
        <p:sp>
          <p:nvSpPr>
            <p:cNvPr id="64" name="TextBox 63"/>
            <p:cNvSpPr txBox="1"/>
            <p:nvPr/>
          </p:nvSpPr>
          <p:spPr>
            <a:xfrm>
              <a:off x="3118786" y="1891784"/>
              <a:ext cx="623890" cy="369332"/>
            </a:xfrm>
            <a:prstGeom prst="rect">
              <a:avLst/>
            </a:prstGeom>
            <a:noFill/>
          </p:spPr>
          <p:txBody>
            <a:bodyPr wrap="none" rtlCol="0">
              <a:spAutoFit/>
            </a:bodyPr>
            <a:lstStyle/>
            <a:p>
              <a:pPr algn="ctr"/>
              <a:r>
                <a:rPr lang="en-US" dirty="0">
                  <a:solidFill>
                    <a:schemeClr val="bg1"/>
                  </a:solidFill>
                  <a:latin typeface="Lato Black" panose="020F0502020204030203" pitchFamily="34" charset="0"/>
                  <a:ea typeface="Lato Black" panose="020F0502020204030203" pitchFamily="34" charset="0"/>
                  <a:cs typeface="Lato Black" panose="020F0502020204030203" pitchFamily="34" charset="0"/>
                </a:rPr>
                <a:t>38%</a:t>
              </a:r>
            </a:p>
          </p:txBody>
        </p:sp>
        <p:sp>
          <p:nvSpPr>
            <p:cNvPr id="65" name="TextBox 64"/>
            <p:cNvSpPr txBox="1"/>
            <p:nvPr/>
          </p:nvSpPr>
          <p:spPr>
            <a:xfrm>
              <a:off x="2748415" y="2324368"/>
              <a:ext cx="1364628" cy="523220"/>
            </a:xfrm>
            <a:prstGeom prst="rect">
              <a:avLst/>
            </a:prstGeom>
            <a:noFill/>
          </p:spPr>
          <p:txBody>
            <a:bodyPr wrap="square" rtlCol="0">
              <a:spAutoFit/>
            </a:bodyPr>
            <a:lstStyle/>
            <a:p>
              <a:pPr algn="ctr"/>
              <a:r>
                <a:rPr lang="en-US" sz="1400" dirty="0">
                  <a:solidFill>
                    <a:schemeClr val="tx2"/>
                  </a:solidFill>
                  <a:latin typeface="Lato" panose="020F0502020204030203" pitchFamily="34" charset="0"/>
                  <a:ea typeface="Lato" panose="020F0502020204030203" pitchFamily="34" charset="0"/>
                  <a:cs typeface="Lato" panose="020F0502020204030203" pitchFamily="34" charset="0"/>
                </a:rPr>
                <a:t>Average Gross Margin</a:t>
              </a:r>
            </a:p>
          </p:txBody>
        </p:sp>
      </p:grpSp>
      <p:grpSp>
        <p:nvGrpSpPr>
          <p:cNvPr id="68" name="Group 67"/>
          <p:cNvGrpSpPr/>
          <p:nvPr/>
        </p:nvGrpSpPr>
        <p:grpSpPr>
          <a:xfrm>
            <a:off x="7279953" y="2187952"/>
            <a:ext cx="1889760" cy="1073944"/>
            <a:chOff x="2506980" y="1891784"/>
            <a:chExt cx="1889760" cy="1073944"/>
          </a:xfrm>
        </p:grpSpPr>
        <p:grpSp>
          <p:nvGrpSpPr>
            <p:cNvPr id="69" name="Group 68"/>
            <p:cNvGrpSpPr/>
            <p:nvPr/>
          </p:nvGrpSpPr>
          <p:grpSpPr>
            <a:xfrm>
              <a:off x="2506980" y="1912620"/>
              <a:ext cx="1889760" cy="998220"/>
              <a:chOff x="960120" y="1737360"/>
              <a:chExt cx="1889760" cy="998220"/>
            </a:xfrm>
          </p:grpSpPr>
          <p:sp>
            <p:nvSpPr>
              <p:cNvPr id="72" name="Rectangle 71"/>
              <p:cNvSpPr/>
              <p:nvPr/>
            </p:nvSpPr>
            <p:spPr>
              <a:xfrm>
                <a:off x="960120" y="1737360"/>
                <a:ext cx="1889760" cy="32766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latin typeface="Lato" panose="020F0502020204030203" pitchFamily="34" charset="0"/>
                  <a:ea typeface="Lato" panose="020F0502020204030203" pitchFamily="34" charset="0"/>
                  <a:cs typeface="Lato" panose="020F0502020204030203" pitchFamily="34" charset="0"/>
                </a:endParaRPr>
              </a:p>
            </p:txBody>
          </p:sp>
          <p:sp>
            <p:nvSpPr>
              <p:cNvPr id="73" name="Rectangle 72"/>
              <p:cNvSpPr/>
              <p:nvPr/>
            </p:nvSpPr>
            <p:spPr>
              <a:xfrm>
                <a:off x="960120" y="2065020"/>
                <a:ext cx="1889760" cy="67056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latin typeface="Lato" panose="020F0502020204030203" pitchFamily="34" charset="0"/>
                  <a:ea typeface="Lato" panose="020F0502020204030203" pitchFamily="34" charset="0"/>
                  <a:cs typeface="Lato" panose="020F0502020204030203" pitchFamily="34" charset="0"/>
                </a:endParaRPr>
              </a:p>
            </p:txBody>
          </p:sp>
        </p:grpSp>
        <p:sp>
          <p:nvSpPr>
            <p:cNvPr id="70" name="TextBox 69"/>
            <p:cNvSpPr txBox="1"/>
            <p:nvPr/>
          </p:nvSpPr>
          <p:spPr>
            <a:xfrm>
              <a:off x="3016997" y="1891784"/>
              <a:ext cx="827470" cy="369332"/>
            </a:xfrm>
            <a:prstGeom prst="rect">
              <a:avLst/>
            </a:prstGeom>
            <a:noFill/>
          </p:spPr>
          <p:txBody>
            <a:bodyPr wrap="none" rtlCol="0">
              <a:spAutoFit/>
            </a:bodyPr>
            <a:lstStyle/>
            <a:p>
              <a:pPr algn="ctr"/>
              <a:r>
                <a:rPr lang="en-US" dirty="0">
                  <a:solidFill>
                    <a:schemeClr val="bg1"/>
                  </a:solidFill>
                  <a:latin typeface="Lato Black" panose="020F0502020204030203" pitchFamily="34" charset="0"/>
                  <a:ea typeface="Lato Black" panose="020F0502020204030203" pitchFamily="34" charset="0"/>
                  <a:cs typeface="Lato Black" panose="020F0502020204030203" pitchFamily="34" charset="0"/>
                </a:rPr>
                <a:t>76,689</a:t>
              </a:r>
            </a:p>
          </p:txBody>
        </p:sp>
        <p:sp>
          <p:nvSpPr>
            <p:cNvPr id="71" name="TextBox 70"/>
            <p:cNvSpPr txBox="1"/>
            <p:nvPr/>
          </p:nvSpPr>
          <p:spPr>
            <a:xfrm>
              <a:off x="2717932" y="2227064"/>
              <a:ext cx="1364628" cy="738664"/>
            </a:xfrm>
            <a:prstGeom prst="rect">
              <a:avLst/>
            </a:prstGeom>
            <a:noFill/>
          </p:spPr>
          <p:txBody>
            <a:bodyPr wrap="square" rtlCol="0">
              <a:spAutoFit/>
            </a:bodyPr>
            <a:lstStyle/>
            <a:p>
              <a:pPr algn="ctr"/>
              <a:r>
                <a:rPr lang="en-US" sz="1400">
                  <a:solidFill>
                    <a:schemeClr val="tx2"/>
                  </a:solidFill>
                  <a:latin typeface="Lato" panose="020F0502020204030203" pitchFamily="34" charset="0"/>
                  <a:ea typeface="Lato" panose="020F0502020204030203" pitchFamily="34" charset="0"/>
                  <a:cs typeface="Lato" panose="020F0502020204030203" pitchFamily="34" charset="0"/>
                </a:rPr>
                <a:t>Number employees </a:t>
              </a:r>
              <a:r>
                <a:rPr lang="en-US" sz="1400" dirty="0">
                  <a:solidFill>
                    <a:schemeClr val="tx2"/>
                  </a:solidFill>
                  <a:latin typeface="Lato" panose="020F0502020204030203" pitchFamily="34" charset="0"/>
                  <a:ea typeface="Lato" panose="020F0502020204030203" pitchFamily="34" charset="0"/>
                  <a:cs typeface="Lato" panose="020F0502020204030203" pitchFamily="34" charset="0"/>
                </a:rPr>
                <a:t>in industry</a:t>
              </a:r>
            </a:p>
          </p:txBody>
        </p:sp>
      </p:grpSp>
      <p:grpSp>
        <p:nvGrpSpPr>
          <p:cNvPr id="74" name="Group 73"/>
          <p:cNvGrpSpPr/>
          <p:nvPr/>
        </p:nvGrpSpPr>
        <p:grpSpPr>
          <a:xfrm>
            <a:off x="9400227" y="2208788"/>
            <a:ext cx="1889760" cy="1019056"/>
            <a:chOff x="2506980" y="1891784"/>
            <a:chExt cx="1889760" cy="1019056"/>
          </a:xfrm>
        </p:grpSpPr>
        <p:grpSp>
          <p:nvGrpSpPr>
            <p:cNvPr id="75" name="Group 74"/>
            <p:cNvGrpSpPr/>
            <p:nvPr/>
          </p:nvGrpSpPr>
          <p:grpSpPr>
            <a:xfrm>
              <a:off x="2506980" y="1912620"/>
              <a:ext cx="1889760" cy="998220"/>
              <a:chOff x="960120" y="1737360"/>
              <a:chExt cx="1889760" cy="998220"/>
            </a:xfrm>
          </p:grpSpPr>
          <p:sp>
            <p:nvSpPr>
              <p:cNvPr id="78" name="Rectangle 77"/>
              <p:cNvSpPr/>
              <p:nvPr/>
            </p:nvSpPr>
            <p:spPr>
              <a:xfrm>
                <a:off x="960120" y="1737360"/>
                <a:ext cx="1889760" cy="32766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latin typeface="Lato" panose="020F0502020204030203" pitchFamily="34" charset="0"/>
                  <a:ea typeface="Lato" panose="020F0502020204030203" pitchFamily="34" charset="0"/>
                  <a:cs typeface="Lato" panose="020F0502020204030203" pitchFamily="34" charset="0"/>
                </a:endParaRPr>
              </a:p>
            </p:txBody>
          </p:sp>
          <p:sp>
            <p:nvSpPr>
              <p:cNvPr id="79" name="Rectangle 78"/>
              <p:cNvSpPr/>
              <p:nvPr/>
            </p:nvSpPr>
            <p:spPr>
              <a:xfrm>
                <a:off x="960120" y="2065020"/>
                <a:ext cx="1889760" cy="67056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latin typeface="Lato" panose="020F0502020204030203" pitchFamily="34" charset="0"/>
                  <a:ea typeface="Lato" panose="020F0502020204030203" pitchFamily="34" charset="0"/>
                  <a:cs typeface="Lato" panose="020F0502020204030203" pitchFamily="34" charset="0"/>
                </a:endParaRPr>
              </a:p>
            </p:txBody>
          </p:sp>
        </p:grpSp>
        <p:sp>
          <p:nvSpPr>
            <p:cNvPr id="76" name="TextBox 75"/>
            <p:cNvSpPr txBox="1"/>
            <p:nvPr/>
          </p:nvSpPr>
          <p:spPr>
            <a:xfrm>
              <a:off x="3093941" y="1891784"/>
              <a:ext cx="673582" cy="369332"/>
            </a:xfrm>
            <a:prstGeom prst="rect">
              <a:avLst/>
            </a:prstGeom>
            <a:noFill/>
          </p:spPr>
          <p:txBody>
            <a:bodyPr wrap="none" rtlCol="0">
              <a:spAutoFit/>
            </a:bodyPr>
            <a:lstStyle/>
            <a:p>
              <a:pPr algn="ctr"/>
              <a:r>
                <a:rPr lang="en-US" dirty="0">
                  <a:solidFill>
                    <a:schemeClr val="bg1"/>
                  </a:solidFill>
                  <a:latin typeface="Lato Black" panose="020F0502020204030203" pitchFamily="34" charset="0"/>
                  <a:ea typeface="Lato Black" panose="020F0502020204030203" pitchFamily="34" charset="0"/>
                  <a:cs typeface="Lato Black" panose="020F0502020204030203" pitchFamily="34" charset="0"/>
                </a:rPr>
                <a:t>1.9%</a:t>
              </a:r>
            </a:p>
          </p:txBody>
        </p:sp>
        <p:sp>
          <p:nvSpPr>
            <p:cNvPr id="77" name="TextBox 76"/>
            <p:cNvSpPr txBox="1"/>
            <p:nvPr/>
          </p:nvSpPr>
          <p:spPr>
            <a:xfrm>
              <a:off x="2605129" y="2324368"/>
              <a:ext cx="1651200" cy="523220"/>
            </a:xfrm>
            <a:prstGeom prst="rect">
              <a:avLst/>
            </a:prstGeom>
            <a:noFill/>
          </p:spPr>
          <p:txBody>
            <a:bodyPr wrap="square" rtlCol="0">
              <a:spAutoFit/>
            </a:bodyPr>
            <a:lstStyle/>
            <a:p>
              <a:pPr algn="ctr"/>
              <a:r>
                <a:rPr lang="en-US" sz="1400" dirty="0">
                  <a:solidFill>
                    <a:schemeClr val="tx2"/>
                  </a:solidFill>
                  <a:latin typeface="Lato" panose="020F0502020204030203" pitchFamily="34" charset="0"/>
                  <a:ea typeface="Lato" panose="020F0502020204030203" pitchFamily="34" charset="0"/>
                  <a:cs typeface="Lato" panose="020F0502020204030203" pitchFamily="34" charset="0"/>
                </a:rPr>
                <a:t>Revenue growth per annum</a:t>
              </a:r>
            </a:p>
          </p:txBody>
        </p:sp>
      </p:grpSp>
      <p:grpSp>
        <p:nvGrpSpPr>
          <p:cNvPr id="83" name="Group 82"/>
          <p:cNvGrpSpPr/>
          <p:nvPr/>
        </p:nvGrpSpPr>
        <p:grpSpPr>
          <a:xfrm>
            <a:off x="4422086" y="4660751"/>
            <a:ext cx="3347826" cy="702368"/>
            <a:chOff x="2670968" y="1912620"/>
            <a:chExt cx="1561785" cy="327660"/>
          </a:xfrm>
        </p:grpSpPr>
        <p:sp>
          <p:nvSpPr>
            <p:cNvPr id="87" name="Rectangle 86"/>
            <p:cNvSpPr/>
            <p:nvPr/>
          </p:nvSpPr>
          <p:spPr>
            <a:xfrm>
              <a:off x="2670968" y="1912620"/>
              <a:ext cx="1561785" cy="3276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latin typeface="Lato Black" panose="020F0502020204030203" pitchFamily="34" charset="0"/>
                <a:ea typeface="Lato Black" panose="020F0502020204030203" pitchFamily="34" charset="0"/>
                <a:cs typeface="Lato Black" panose="020F0502020204030203" pitchFamily="34" charset="0"/>
              </a:endParaRPr>
            </a:p>
          </p:txBody>
        </p:sp>
        <p:sp>
          <p:nvSpPr>
            <p:cNvPr id="85" name="TextBox 84"/>
            <p:cNvSpPr txBox="1"/>
            <p:nvPr/>
          </p:nvSpPr>
          <p:spPr>
            <a:xfrm>
              <a:off x="2702854" y="1925691"/>
              <a:ext cx="1498018" cy="301518"/>
            </a:xfrm>
            <a:prstGeom prst="rect">
              <a:avLst/>
            </a:prstGeom>
            <a:noFill/>
          </p:spPr>
          <p:txBody>
            <a:bodyPr wrap="none" rtlCol="0">
              <a:spAutoFit/>
            </a:bodyPr>
            <a:lstStyle/>
            <a:p>
              <a:pPr algn="ctr"/>
              <a:r>
                <a:rPr lang="en-US" sz="3600" dirty="0" smtClean="0">
                  <a:solidFill>
                    <a:schemeClr val="tx2"/>
                  </a:solidFill>
                  <a:latin typeface="Lato Black" panose="020F0502020204030203" pitchFamily="34" charset="0"/>
                  <a:ea typeface="Lato Black" panose="020F0502020204030203" pitchFamily="34" charset="0"/>
                  <a:cs typeface="Lato Black" panose="020F0502020204030203" pitchFamily="34" charset="0"/>
                </a:rPr>
                <a:t>TRIUMPHANT</a:t>
              </a:r>
              <a:endParaRPr lang="en-US" sz="3600" dirty="0">
                <a:solidFill>
                  <a:schemeClr val="tx2"/>
                </a:solidFill>
                <a:latin typeface="Lato Black" panose="020F0502020204030203" pitchFamily="34" charset="0"/>
                <a:ea typeface="Lato Black" panose="020F0502020204030203" pitchFamily="34" charset="0"/>
                <a:cs typeface="Lato Black" panose="020F0502020204030203" pitchFamily="34" charset="0"/>
              </a:endParaRPr>
            </a:p>
          </p:txBody>
        </p:sp>
      </p:grpSp>
      <p:cxnSp>
        <p:nvCxnSpPr>
          <p:cNvPr id="14" name="Elbow Connector 13"/>
          <p:cNvCxnSpPr>
            <a:cxnSpLocks/>
            <a:stCxn id="51" idx="2"/>
            <a:endCxn id="79" idx="2"/>
          </p:cNvCxnSpPr>
          <p:nvPr/>
        </p:nvCxnSpPr>
        <p:spPr>
          <a:xfrm rot="16200000" flipH="1">
            <a:off x="6085582" y="-1031681"/>
            <a:ext cx="20836" cy="8498214"/>
          </a:xfrm>
          <a:prstGeom prst="bentConnector3">
            <a:avLst>
              <a:gd name="adj1" fmla="val 3720561"/>
            </a:avLst>
          </a:prstGeom>
          <a:ln w="127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a:stCxn id="67" idx="2"/>
          </p:cNvCxnSpPr>
          <p:nvPr/>
        </p:nvCxnSpPr>
        <p:spPr>
          <a:xfrm>
            <a:off x="6098853" y="3207008"/>
            <a:ext cx="0" cy="776347"/>
          </a:xfrm>
          <a:prstGeom prst="line">
            <a:avLst/>
          </a:prstGeom>
          <a:ln w="127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102" name="Straight Connector 101"/>
          <p:cNvCxnSpPr/>
          <p:nvPr/>
        </p:nvCxnSpPr>
        <p:spPr>
          <a:xfrm>
            <a:off x="3965058" y="3207005"/>
            <a:ext cx="0" cy="776347"/>
          </a:xfrm>
          <a:prstGeom prst="line">
            <a:avLst/>
          </a:prstGeom>
          <a:ln w="127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103" name="Straight Connector 102"/>
          <p:cNvCxnSpPr/>
          <p:nvPr/>
        </p:nvCxnSpPr>
        <p:spPr>
          <a:xfrm>
            <a:off x="8224833" y="3207006"/>
            <a:ext cx="0" cy="776347"/>
          </a:xfrm>
          <a:prstGeom prst="line">
            <a:avLst/>
          </a:prstGeom>
          <a:ln w="127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27" name="Straight Arrow Connector 26"/>
          <p:cNvCxnSpPr/>
          <p:nvPr/>
        </p:nvCxnSpPr>
        <p:spPr>
          <a:xfrm>
            <a:off x="6095999" y="3983352"/>
            <a:ext cx="0" cy="606936"/>
          </a:xfrm>
          <a:prstGeom prst="straightConnector1">
            <a:avLst/>
          </a:prstGeom>
          <a:ln w="12700">
            <a:solidFill>
              <a:schemeClr val="accent3"/>
            </a:solidFill>
            <a:tailEnd type="triangle"/>
          </a:ln>
        </p:spPr>
        <p:style>
          <a:lnRef idx="1">
            <a:schemeClr val="accent1"/>
          </a:lnRef>
          <a:fillRef idx="0">
            <a:schemeClr val="accent1"/>
          </a:fillRef>
          <a:effectRef idx="0">
            <a:schemeClr val="accent1"/>
          </a:effectRef>
          <a:fontRef idx="minor">
            <a:schemeClr val="tx1"/>
          </a:fontRef>
        </p:style>
      </p:cxnSp>
      <p:sp>
        <p:nvSpPr>
          <p:cNvPr id="45" name="TextBox 44">
            <a:extLst>
              <a:ext uri="{FF2B5EF4-FFF2-40B4-BE49-F238E27FC236}">
                <a16:creationId xmlns="" xmlns:a16="http://schemas.microsoft.com/office/drawing/2014/main" id="{BB6EC262-FB0B-C048-8F8F-EB49E1143CA9}"/>
              </a:ext>
            </a:extLst>
          </p:cNvPr>
          <p:cNvSpPr txBox="1"/>
          <p:nvPr/>
        </p:nvSpPr>
        <p:spPr>
          <a:xfrm>
            <a:off x="0" y="6464594"/>
            <a:ext cx="10088880" cy="369331"/>
          </a:xfrm>
          <a:prstGeom prst="rect">
            <a:avLst/>
          </a:prstGeom>
          <a:solidFill>
            <a:schemeClr val="bg1"/>
          </a:solidFill>
        </p:spPr>
        <p:txBody>
          <a:bodyPr wrap="square" rtlCol="0">
            <a:spAutoFit/>
          </a:bodyPr>
          <a:lstStyle/>
          <a:p>
            <a:r>
              <a:rPr lang="en-US" dirty="0">
                <a:highlight>
                  <a:srgbClr val="C0C0C0"/>
                </a:highlight>
              </a:rPr>
              <a:t> </a:t>
            </a:r>
          </a:p>
        </p:txBody>
      </p:sp>
      <p:pic>
        <p:nvPicPr>
          <p:cNvPr id="46" name="Picture 45">
            <a:extLst>
              <a:ext uri="{FF2B5EF4-FFF2-40B4-BE49-F238E27FC236}">
                <a16:creationId xmlns="" xmlns:a16="http://schemas.microsoft.com/office/drawing/2014/main" id="{3735B5B4-11D6-CD43-80AC-4962471BCA3F}"/>
              </a:ext>
            </a:extLst>
          </p:cNvPr>
          <p:cNvPicPr>
            <a:picLocks noChangeAspect="1"/>
          </p:cNvPicPr>
          <p:nvPr/>
        </p:nvPicPr>
        <p:blipFill rotWithShape="1">
          <a:blip r:embed="rId3">
            <a:alphaModFix/>
            <a:extLst/>
          </a:blip>
          <a:srcRect r="6" b="418"/>
          <a:stretch/>
        </p:blipFill>
        <p:spPr>
          <a:xfrm>
            <a:off x="5471736" y="5391138"/>
            <a:ext cx="1211972" cy="1210026"/>
          </a:xfrm>
          <a:custGeom>
            <a:avLst/>
            <a:gdLst>
              <a:gd name="connsiteX0" fmla="*/ 3028805 w 6057610"/>
              <a:gd name="connsiteY0" fmla="*/ 0 h 6057610"/>
              <a:gd name="connsiteX1" fmla="*/ 6057610 w 6057610"/>
              <a:gd name="connsiteY1" fmla="*/ 3028805 h 6057610"/>
              <a:gd name="connsiteX2" fmla="*/ 3028805 w 6057610"/>
              <a:gd name="connsiteY2" fmla="*/ 6057610 h 6057610"/>
              <a:gd name="connsiteX3" fmla="*/ 0 w 6057610"/>
              <a:gd name="connsiteY3" fmla="*/ 3028805 h 6057610"/>
              <a:gd name="connsiteX4" fmla="*/ 3028805 w 6057610"/>
              <a:gd name="connsiteY4" fmla="*/ 0 h 6057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effectLst>
            <a:softEdge rad="0"/>
          </a:effectLst>
        </p:spPr>
      </p:pic>
    </p:spTree>
    <p:extLst>
      <p:ext uri="{BB962C8B-B14F-4D97-AF65-F5344CB8AC3E}">
        <p14:creationId xmlns:p14="http://schemas.microsoft.com/office/powerpoint/2010/main" val="84528619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34"/>
                                        </p:tgtEl>
                                        <p:attrNameLst>
                                          <p:attrName>style.visibility</p:attrName>
                                        </p:attrNameLst>
                                      </p:cBhvr>
                                      <p:to>
                                        <p:strVal val="visible"/>
                                      </p:to>
                                    </p:set>
                                    <p:animEffect transition="in" filter="fade">
                                      <p:cBhvr>
                                        <p:cTn id="7" dur="500"/>
                                        <p:tgtEl>
                                          <p:spTgt spid="1134"/>
                                        </p:tgtEl>
                                      </p:cBhvr>
                                    </p:animEffect>
                                  </p:childTnLst>
                                </p:cTn>
                              </p:par>
                              <p:par>
                                <p:cTn id="8" presetID="10" presetClass="entr" presetSubtype="0" fill="hold" nodeType="withEffect">
                                  <p:stCondLst>
                                    <p:cond delay="50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750"/>
                                        <p:tgtEl>
                                          <p:spTgt spid="9"/>
                                        </p:tgtEl>
                                      </p:cBhvr>
                                    </p:animEffect>
                                  </p:childTnLst>
                                </p:cTn>
                              </p:par>
                              <p:par>
                                <p:cTn id="11" presetID="10" presetClass="entr" presetSubtype="0" fill="hold" nodeType="withEffect">
                                  <p:stCondLst>
                                    <p:cond delay="500"/>
                                  </p:stCondLst>
                                  <p:childTnLst>
                                    <p:set>
                                      <p:cBhvr>
                                        <p:cTn id="12" dur="1" fill="hold">
                                          <p:stCondLst>
                                            <p:cond delay="0"/>
                                          </p:stCondLst>
                                        </p:cTn>
                                        <p:tgtEl>
                                          <p:spTgt spid="56"/>
                                        </p:tgtEl>
                                        <p:attrNameLst>
                                          <p:attrName>style.visibility</p:attrName>
                                        </p:attrNameLst>
                                      </p:cBhvr>
                                      <p:to>
                                        <p:strVal val="visible"/>
                                      </p:to>
                                    </p:set>
                                    <p:animEffect transition="in" filter="fade">
                                      <p:cBhvr>
                                        <p:cTn id="13" dur="750"/>
                                        <p:tgtEl>
                                          <p:spTgt spid="56"/>
                                        </p:tgtEl>
                                      </p:cBhvr>
                                    </p:animEffect>
                                  </p:childTnLst>
                                </p:cTn>
                              </p:par>
                              <p:par>
                                <p:cTn id="14" presetID="10" presetClass="entr" presetSubtype="0" fill="hold" nodeType="withEffect">
                                  <p:stCondLst>
                                    <p:cond delay="500"/>
                                  </p:stCondLst>
                                  <p:childTnLst>
                                    <p:set>
                                      <p:cBhvr>
                                        <p:cTn id="15" dur="1" fill="hold">
                                          <p:stCondLst>
                                            <p:cond delay="0"/>
                                          </p:stCondLst>
                                        </p:cTn>
                                        <p:tgtEl>
                                          <p:spTgt spid="62"/>
                                        </p:tgtEl>
                                        <p:attrNameLst>
                                          <p:attrName>style.visibility</p:attrName>
                                        </p:attrNameLst>
                                      </p:cBhvr>
                                      <p:to>
                                        <p:strVal val="visible"/>
                                      </p:to>
                                    </p:set>
                                    <p:animEffect transition="in" filter="fade">
                                      <p:cBhvr>
                                        <p:cTn id="16" dur="750"/>
                                        <p:tgtEl>
                                          <p:spTgt spid="62"/>
                                        </p:tgtEl>
                                      </p:cBhvr>
                                    </p:animEffect>
                                  </p:childTnLst>
                                </p:cTn>
                              </p:par>
                              <p:par>
                                <p:cTn id="17" presetID="10" presetClass="entr" presetSubtype="0" fill="hold" nodeType="withEffect">
                                  <p:stCondLst>
                                    <p:cond delay="500"/>
                                  </p:stCondLst>
                                  <p:childTnLst>
                                    <p:set>
                                      <p:cBhvr>
                                        <p:cTn id="18" dur="1" fill="hold">
                                          <p:stCondLst>
                                            <p:cond delay="0"/>
                                          </p:stCondLst>
                                        </p:cTn>
                                        <p:tgtEl>
                                          <p:spTgt spid="68"/>
                                        </p:tgtEl>
                                        <p:attrNameLst>
                                          <p:attrName>style.visibility</p:attrName>
                                        </p:attrNameLst>
                                      </p:cBhvr>
                                      <p:to>
                                        <p:strVal val="visible"/>
                                      </p:to>
                                    </p:set>
                                    <p:animEffect transition="in" filter="fade">
                                      <p:cBhvr>
                                        <p:cTn id="19" dur="750"/>
                                        <p:tgtEl>
                                          <p:spTgt spid="68"/>
                                        </p:tgtEl>
                                      </p:cBhvr>
                                    </p:animEffect>
                                  </p:childTnLst>
                                </p:cTn>
                              </p:par>
                              <p:par>
                                <p:cTn id="20" presetID="10" presetClass="entr" presetSubtype="0" fill="hold" nodeType="withEffect">
                                  <p:stCondLst>
                                    <p:cond delay="500"/>
                                  </p:stCondLst>
                                  <p:childTnLst>
                                    <p:set>
                                      <p:cBhvr>
                                        <p:cTn id="21" dur="1" fill="hold">
                                          <p:stCondLst>
                                            <p:cond delay="0"/>
                                          </p:stCondLst>
                                        </p:cTn>
                                        <p:tgtEl>
                                          <p:spTgt spid="74"/>
                                        </p:tgtEl>
                                        <p:attrNameLst>
                                          <p:attrName>style.visibility</p:attrName>
                                        </p:attrNameLst>
                                      </p:cBhvr>
                                      <p:to>
                                        <p:strVal val="visible"/>
                                      </p:to>
                                    </p:set>
                                    <p:animEffect transition="in" filter="fade">
                                      <p:cBhvr>
                                        <p:cTn id="22" dur="750"/>
                                        <p:tgtEl>
                                          <p:spTgt spid="74"/>
                                        </p:tgtEl>
                                      </p:cBhvr>
                                    </p:animEffect>
                                  </p:childTnLst>
                                </p:cTn>
                              </p:par>
                            </p:childTnLst>
                          </p:cTn>
                        </p:par>
                        <p:par>
                          <p:cTn id="23" fill="hold">
                            <p:stCondLst>
                              <p:cond delay="1250"/>
                            </p:stCondLst>
                            <p:childTnLst>
                              <p:par>
                                <p:cTn id="24" presetID="16" presetClass="entr" presetSubtype="21" fill="hold" nodeType="afterEffect">
                                  <p:stCondLst>
                                    <p:cond delay="0"/>
                                  </p:stCondLst>
                                  <p:childTnLst>
                                    <p:set>
                                      <p:cBhvr>
                                        <p:cTn id="25" dur="1" fill="hold">
                                          <p:stCondLst>
                                            <p:cond delay="0"/>
                                          </p:stCondLst>
                                        </p:cTn>
                                        <p:tgtEl>
                                          <p:spTgt spid="14"/>
                                        </p:tgtEl>
                                        <p:attrNameLst>
                                          <p:attrName>style.visibility</p:attrName>
                                        </p:attrNameLst>
                                      </p:cBhvr>
                                      <p:to>
                                        <p:strVal val="visible"/>
                                      </p:to>
                                    </p:set>
                                    <p:animEffect transition="in" filter="barn(inVertical)">
                                      <p:cBhvr>
                                        <p:cTn id="26" dur="1000"/>
                                        <p:tgtEl>
                                          <p:spTgt spid="14"/>
                                        </p:tgtEl>
                                      </p:cBhvr>
                                    </p:animEffect>
                                  </p:childTnLst>
                                </p:cTn>
                              </p:par>
                              <p:par>
                                <p:cTn id="27" presetID="22" presetClass="entr" presetSubtype="1" fill="hold" nodeType="withEffect">
                                  <p:stCondLst>
                                    <p:cond delay="250"/>
                                  </p:stCondLst>
                                  <p:childTnLst>
                                    <p:set>
                                      <p:cBhvr>
                                        <p:cTn id="28" dur="1" fill="hold">
                                          <p:stCondLst>
                                            <p:cond delay="0"/>
                                          </p:stCondLst>
                                        </p:cTn>
                                        <p:tgtEl>
                                          <p:spTgt spid="102"/>
                                        </p:tgtEl>
                                        <p:attrNameLst>
                                          <p:attrName>style.visibility</p:attrName>
                                        </p:attrNameLst>
                                      </p:cBhvr>
                                      <p:to>
                                        <p:strVal val="visible"/>
                                      </p:to>
                                    </p:set>
                                    <p:animEffect transition="in" filter="wipe(up)">
                                      <p:cBhvr>
                                        <p:cTn id="29" dur="500"/>
                                        <p:tgtEl>
                                          <p:spTgt spid="102"/>
                                        </p:tgtEl>
                                      </p:cBhvr>
                                    </p:animEffect>
                                  </p:childTnLst>
                                </p:cTn>
                              </p:par>
                              <p:par>
                                <p:cTn id="30" presetID="22" presetClass="entr" presetSubtype="1" fill="hold" nodeType="withEffect">
                                  <p:stCondLst>
                                    <p:cond delay="250"/>
                                  </p:stCondLst>
                                  <p:childTnLst>
                                    <p:set>
                                      <p:cBhvr>
                                        <p:cTn id="31" dur="1" fill="hold">
                                          <p:stCondLst>
                                            <p:cond delay="0"/>
                                          </p:stCondLst>
                                        </p:cTn>
                                        <p:tgtEl>
                                          <p:spTgt spid="103"/>
                                        </p:tgtEl>
                                        <p:attrNameLst>
                                          <p:attrName>style.visibility</p:attrName>
                                        </p:attrNameLst>
                                      </p:cBhvr>
                                      <p:to>
                                        <p:strVal val="visible"/>
                                      </p:to>
                                    </p:set>
                                    <p:animEffect transition="in" filter="wipe(up)">
                                      <p:cBhvr>
                                        <p:cTn id="32" dur="500"/>
                                        <p:tgtEl>
                                          <p:spTgt spid="103"/>
                                        </p:tgtEl>
                                      </p:cBhvr>
                                    </p:animEffect>
                                  </p:childTnLst>
                                </p:cTn>
                              </p:par>
                              <p:par>
                                <p:cTn id="33" presetID="22" presetClass="entr" presetSubtype="1" fill="hold" nodeType="withEffect">
                                  <p:stCondLst>
                                    <p:cond delay="500"/>
                                  </p:stCondLst>
                                  <p:childTnLst>
                                    <p:set>
                                      <p:cBhvr>
                                        <p:cTn id="34" dur="1" fill="hold">
                                          <p:stCondLst>
                                            <p:cond delay="0"/>
                                          </p:stCondLst>
                                        </p:cTn>
                                        <p:tgtEl>
                                          <p:spTgt spid="24"/>
                                        </p:tgtEl>
                                        <p:attrNameLst>
                                          <p:attrName>style.visibility</p:attrName>
                                        </p:attrNameLst>
                                      </p:cBhvr>
                                      <p:to>
                                        <p:strVal val="visible"/>
                                      </p:to>
                                    </p:set>
                                    <p:animEffect transition="in" filter="wipe(up)">
                                      <p:cBhvr>
                                        <p:cTn id="35" dur="500"/>
                                        <p:tgtEl>
                                          <p:spTgt spid="24"/>
                                        </p:tgtEl>
                                      </p:cBhvr>
                                    </p:animEffect>
                                  </p:childTnLst>
                                </p:cTn>
                              </p:par>
                            </p:childTnLst>
                          </p:cTn>
                        </p:par>
                        <p:par>
                          <p:cTn id="36" fill="hold">
                            <p:stCondLst>
                              <p:cond delay="2250"/>
                            </p:stCondLst>
                            <p:childTnLst>
                              <p:par>
                                <p:cTn id="37" presetID="22" presetClass="entr" presetSubtype="1" fill="hold" nodeType="afterEffect">
                                  <p:stCondLst>
                                    <p:cond delay="0"/>
                                  </p:stCondLst>
                                  <p:childTnLst>
                                    <p:set>
                                      <p:cBhvr>
                                        <p:cTn id="38" dur="1" fill="hold">
                                          <p:stCondLst>
                                            <p:cond delay="0"/>
                                          </p:stCondLst>
                                        </p:cTn>
                                        <p:tgtEl>
                                          <p:spTgt spid="27"/>
                                        </p:tgtEl>
                                        <p:attrNameLst>
                                          <p:attrName>style.visibility</p:attrName>
                                        </p:attrNameLst>
                                      </p:cBhvr>
                                      <p:to>
                                        <p:strVal val="visible"/>
                                      </p:to>
                                    </p:set>
                                    <p:animEffect transition="in" filter="wipe(up)">
                                      <p:cBhvr>
                                        <p:cTn id="39" dur="500"/>
                                        <p:tgtEl>
                                          <p:spTgt spid="27"/>
                                        </p:tgtEl>
                                      </p:cBhvr>
                                    </p:animEffect>
                                  </p:childTnLst>
                                </p:cTn>
                              </p:par>
                            </p:childTnLst>
                          </p:cTn>
                        </p:par>
                        <p:par>
                          <p:cTn id="40" fill="hold">
                            <p:stCondLst>
                              <p:cond delay="2750"/>
                            </p:stCondLst>
                            <p:childTnLst>
                              <p:par>
                                <p:cTn id="41" presetID="53" presetClass="entr" presetSubtype="16" fill="hold" nodeType="afterEffect">
                                  <p:stCondLst>
                                    <p:cond delay="0"/>
                                  </p:stCondLst>
                                  <p:childTnLst>
                                    <p:set>
                                      <p:cBhvr>
                                        <p:cTn id="42" dur="1" fill="hold">
                                          <p:stCondLst>
                                            <p:cond delay="0"/>
                                          </p:stCondLst>
                                        </p:cTn>
                                        <p:tgtEl>
                                          <p:spTgt spid="83"/>
                                        </p:tgtEl>
                                        <p:attrNameLst>
                                          <p:attrName>style.visibility</p:attrName>
                                        </p:attrNameLst>
                                      </p:cBhvr>
                                      <p:to>
                                        <p:strVal val="visible"/>
                                      </p:to>
                                    </p:set>
                                    <p:anim calcmode="lin" valueType="num">
                                      <p:cBhvr>
                                        <p:cTn id="43" dur="500" fill="hold"/>
                                        <p:tgtEl>
                                          <p:spTgt spid="83"/>
                                        </p:tgtEl>
                                        <p:attrNameLst>
                                          <p:attrName>ppt_w</p:attrName>
                                        </p:attrNameLst>
                                      </p:cBhvr>
                                      <p:tavLst>
                                        <p:tav tm="0">
                                          <p:val>
                                            <p:fltVal val="0"/>
                                          </p:val>
                                        </p:tav>
                                        <p:tav tm="100000">
                                          <p:val>
                                            <p:strVal val="#ppt_w"/>
                                          </p:val>
                                        </p:tav>
                                      </p:tavLst>
                                    </p:anim>
                                    <p:anim calcmode="lin" valueType="num">
                                      <p:cBhvr>
                                        <p:cTn id="44" dur="500" fill="hold"/>
                                        <p:tgtEl>
                                          <p:spTgt spid="83"/>
                                        </p:tgtEl>
                                        <p:attrNameLst>
                                          <p:attrName>ppt_h</p:attrName>
                                        </p:attrNameLst>
                                      </p:cBhvr>
                                      <p:tavLst>
                                        <p:tav tm="0">
                                          <p:val>
                                            <p:fltVal val="0"/>
                                          </p:val>
                                        </p:tav>
                                        <p:tav tm="100000">
                                          <p:val>
                                            <p:strVal val="#ppt_h"/>
                                          </p:val>
                                        </p:tav>
                                      </p:tavLst>
                                    </p:anim>
                                    <p:animEffect transition="in" filter="fade">
                                      <p:cBhvr>
                                        <p:cTn id="45" dur="500"/>
                                        <p:tgtEl>
                                          <p:spTgt spid="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3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4" name="TextBox 1133"/>
          <p:cNvSpPr txBox="1"/>
          <p:nvPr/>
        </p:nvSpPr>
        <p:spPr>
          <a:xfrm>
            <a:off x="342900" y="148425"/>
            <a:ext cx="6099463" cy="647550"/>
          </a:xfrm>
          <a:prstGeom prst="rect">
            <a:avLst/>
          </a:prstGeom>
          <a:noFill/>
        </p:spPr>
        <p:txBody>
          <a:bodyPr wrap="square" rtlCol="0">
            <a:spAutoFit/>
          </a:bodyPr>
          <a:lstStyle/>
          <a:p>
            <a:pPr>
              <a:lnSpc>
                <a:spcPct val="80000"/>
              </a:lnSpc>
            </a:pPr>
            <a:r>
              <a:rPr lang="en-US" sz="4400" b="1" dirty="0">
                <a:solidFill>
                  <a:schemeClr val="accent1"/>
                </a:solidFill>
                <a:latin typeface="Lato Black" panose="020F0502020204030203" pitchFamily="34" charset="0"/>
                <a:ea typeface="Lato Black" panose="020F0502020204030203" pitchFamily="34" charset="0"/>
                <a:cs typeface="Lato Black" panose="020F0502020204030203" pitchFamily="34" charset="0"/>
              </a:rPr>
              <a:t>THE MARKETPLACE</a:t>
            </a:r>
          </a:p>
        </p:txBody>
      </p:sp>
      <p:grpSp>
        <p:nvGrpSpPr>
          <p:cNvPr id="3" name="Group 2"/>
          <p:cNvGrpSpPr/>
          <p:nvPr/>
        </p:nvGrpSpPr>
        <p:grpSpPr>
          <a:xfrm>
            <a:off x="0" y="148425"/>
            <a:ext cx="342900" cy="590715"/>
            <a:chOff x="0" y="148425"/>
            <a:chExt cx="342900" cy="590715"/>
          </a:xfrm>
        </p:grpSpPr>
        <p:sp>
          <p:nvSpPr>
            <p:cNvPr id="2" name="Rectangle 1"/>
            <p:cNvSpPr/>
            <p:nvPr/>
          </p:nvSpPr>
          <p:spPr>
            <a:xfrm>
              <a:off x="0" y="148425"/>
              <a:ext cx="213360" cy="5907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p:cNvSpPr/>
            <p:nvPr/>
          </p:nvSpPr>
          <p:spPr>
            <a:xfrm>
              <a:off x="251460" y="148425"/>
              <a:ext cx="91440" cy="5907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Rectangle 43"/>
          <p:cNvSpPr/>
          <p:nvPr/>
        </p:nvSpPr>
        <p:spPr>
          <a:xfrm>
            <a:off x="0" y="1376680"/>
            <a:ext cx="12192000" cy="247133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5" name="Chart 44"/>
          <p:cNvGraphicFramePr/>
          <p:nvPr>
            <p:extLst>
              <p:ext uri="{D42A27DB-BD31-4B8C-83A1-F6EECF244321}">
                <p14:modId xmlns:p14="http://schemas.microsoft.com/office/powerpoint/2010/main" val="2738236195"/>
              </p:ext>
            </p:extLst>
          </p:nvPr>
        </p:nvGraphicFramePr>
        <p:xfrm>
          <a:off x="381000" y="1376680"/>
          <a:ext cx="1769456" cy="2163990"/>
        </p:xfrm>
        <a:graphic>
          <a:graphicData uri="http://schemas.openxmlformats.org/drawingml/2006/chart">
            <c:chart xmlns:c="http://schemas.openxmlformats.org/drawingml/2006/chart" xmlns:r="http://schemas.openxmlformats.org/officeDocument/2006/relationships" r:id="rId3"/>
          </a:graphicData>
        </a:graphic>
      </p:graphicFrame>
      <p:sp>
        <p:nvSpPr>
          <p:cNvPr id="46" name="Oval 45"/>
          <p:cNvSpPr/>
          <p:nvPr/>
        </p:nvSpPr>
        <p:spPr>
          <a:xfrm>
            <a:off x="741213" y="1928800"/>
            <a:ext cx="1060269" cy="1060268"/>
          </a:xfrm>
          <a:prstGeom prst="ellipse">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lIns="0" rIns="0" rtlCol="0" anchor="ctr"/>
          <a:lstStyle/>
          <a:p>
            <a:pPr algn="ctr"/>
            <a:r>
              <a:rPr lang="en-GB" sz="2000" dirty="0">
                <a:solidFill>
                  <a:schemeClr val="bg1"/>
                </a:solidFill>
                <a:latin typeface="Lato Black" panose="020F0502020204030203" pitchFamily="34" charset="0"/>
                <a:ea typeface="Lato Black" panose="020F0502020204030203" pitchFamily="34" charset="0"/>
                <a:cs typeface="Lato Black" panose="020F0502020204030203" pitchFamily="34" charset="0"/>
              </a:rPr>
              <a:t>19</a:t>
            </a:r>
            <a:r>
              <a:rPr lang="id-ID" sz="2000" dirty="0">
                <a:solidFill>
                  <a:schemeClr val="bg1"/>
                </a:solidFill>
                <a:latin typeface="Lato Black" panose="020F0502020204030203" pitchFamily="34" charset="0"/>
                <a:ea typeface="Lato Black" panose="020F0502020204030203" pitchFamily="34" charset="0"/>
                <a:cs typeface="Lato Black" panose="020F0502020204030203" pitchFamily="34" charset="0"/>
              </a:rPr>
              <a:t>%</a:t>
            </a:r>
            <a:endParaRPr lang="en-US" sz="2000" dirty="0">
              <a:solidFill>
                <a:schemeClr val="bg1"/>
              </a:solidFill>
              <a:latin typeface="Lato Black" panose="020F0502020204030203" pitchFamily="34" charset="0"/>
              <a:ea typeface="Lato Black" panose="020F0502020204030203" pitchFamily="34" charset="0"/>
              <a:cs typeface="Lato Black" panose="020F0502020204030203" pitchFamily="34" charset="0"/>
            </a:endParaRPr>
          </a:p>
        </p:txBody>
      </p:sp>
      <p:sp>
        <p:nvSpPr>
          <p:cNvPr id="4" name="TextBox 3"/>
          <p:cNvSpPr txBox="1"/>
          <p:nvPr/>
        </p:nvSpPr>
        <p:spPr>
          <a:xfrm>
            <a:off x="437172" y="3306568"/>
            <a:ext cx="1657120" cy="307777"/>
          </a:xfrm>
          <a:prstGeom prst="rect">
            <a:avLst/>
          </a:prstGeom>
          <a:noFill/>
        </p:spPr>
        <p:txBody>
          <a:bodyPr wrap="none" rtlCol="0">
            <a:spAutoFit/>
          </a:bodyPr>
          <a:lstStyle/>
          <a:p>
            <a:pPr algn="ctr"/>
            <a:r>
              <a:rPr lang="en-US" sz="1400" b="1" dirty="0">
                <a:solidFill>
                  <a:schemeClr val="accent1"/>
                </a:solidFill>
                <a:latin typeface="Lato" panose="020F0502020204030203" pitchFamily="34" charset="0"/>
                <a:ea typeface="Lato" panose="020F0502020204030203" pitchFamily="34" charset="0"/>
                <a:cs typeface="Lato" panose="020F0502020204030203" pitchFamily="34" charset="0"/>
              </a:rPr>
              <a:t>Visitors (Tourists)</a:t>
            </a:r>
          </a:p>
        </p:txBody>
      </p:sp>
      <p:graphicFrame>
        <p:nvGraphicFramePr>
          <p:cNvPr id="88" name="Chart 87"/>
          <p:cNvGraphicFramePr/>
          <p:nvPr>
            <p:extLst>
              <p:ext uri="{D42A27DB-BD31-4B8C-83A1-F6EECF244321}">
                <p14:modId xmlns:p14="http://schemas.microsoft.com/office/powerpoint/2010/main" val="3512847769"/>
              </p:ext>
            </p:extLst>
          </p:nvPr>
        </p:nvGraphicFramePr>
        <p:xfrm>
          <a:off x="2796136" y="1376680"/>
          <a:ext cx="1769456" cy="2163990"/>
        </p:xfrm>
        <a:graphic>
          <a:graphicData uri="http://schemas.openxmlformats.org/drawingml/2006/chart">
            <c:chart xmlns:c="http://schemas.openxmlformats.org/drawingml/2006/chart" xmlns:r="http://schemas.openxmlformats.org/officeDocument/2006/relationships" r:id="rId4"/>
          </a:graphicData>
        </a:graphic>
      </p:graphicFrame>
      <p:sp>
        <p:nvSpPr>
          <p:cNvPr id="89" name="Oval 88"/>
          <p:cNvSpPr/>
          <p:nvPr/>
        </p:nvSpPr>
        <p:spPr>
          <a:xfrm>
            <a:off x="3156349" y="1928800"/>
            <a:ext cx="1060269" cy="1060268"/>
          </a:xfrm>
          <a:prstGeom prst="ellipse">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lIns="0" rIns="0" rtlCol="0" anchor="ctr"/>
          <a:lstStyle/>
          <a:p>
            <a:pPr algn="ctr"/>
            <a:r>
              <a:rPr lang="en-US" sz="2000" dirty="0">
                <a:solidFill>
                  <a:schemeClr val="bg1"/>
                </a:solidFill>
                <a:latin typeface="Lato Black" panose="020F0502020204030203" pitchFamily="34" charset="0"/>
                <a:ea typeface="Lato Black" panose="020F0502020204030203" pitchFamily="34" charset="0"/>
                <a:cs typeface="Lato Black" panose="020F0502020204030203" pitchFamily="34" charset="0"/>
              </a:rPr>
              <a:t>43</a:t>
            </a:r>
            <a:r>
              <a:rPr lang="id-ID" sz="2000" dirty="0">
                <a:solidFill>
                  <a:schemeClr val="bg1"/>
                </a:solidFill>
                <a:latin typeface="Lato Black" panose="020F0502020204030203" pitchFamily="34" charset="0"/>
                <a:ea typeface="Lato Black" panose="020F0502020204030203" pitchFamily="34" charset="0"/>
                <a:cs typeface="Lato Black" panose="020F0502020204030203" pitchFamily="34" charset="0"/>
              </a:rPr>
              <a:t>%</a:t>
            </a:r>
            <a:endParaRPr lang="en-US" sz="2000" dirty="0">
              <a:solidFill>
                <a:schemeClr val="bg1"/>
              </a:solidFill>
              <a:latin typeface="Lato Black" panose="020F0502020204030203" pitchFamily="34" charset="0"/>
              <a:ea typeface="Lato Black" panose="020F0502020204030203" pitchFamily="34" charset="0"/>
              <a:cs typeface="Lato Black" panose="020F0502020204030203" pitchFamily="34" charset="0"/>
            </a:endParaRPr>
          </a:p>
        </p:txBody>
      </p:sp>
      <p:sp>
        <p:nvSpPr>
          <p:cNvPr id="90" name="TextBox 89"/>
          <p:cNvSpPr txBox="1"/>
          <p:nvPr/>
        </p:nvSpPr>
        <p:spPr>
          <a:xfrm>
            <a:off x="3259150" y="3306568"/>
            <a:ext cx="843436" cy="307777"/>
          </a:xfrm>
          <a:prstGeom prst="rect">
            <a:avLst/>
          </a:prstGeom>
          <a:noFill/>
        </p:spPr>
        <p:txBody>
          <a:bodyPr wrap="none" rtlCol="0">
            <a:spAutoFit/>
          </a:bodyPr>
          <a:lstStyle/>
          <a:p>
            <a:pPr algn="ctr"/>
            <a:r>
              <a:rPr lang="en-US" sz="1400" b="1" dirty="0">
                <a:solidFill>
                  <a:schemeClr val="accent1"/>
                </a:solidFill>
                <a:latin typeface="Lato" panose="020F0502020204030203" pitchFamily="34" charset="0"/>
                <a:ea typeface="Lato" panose="020F0502020204030203" pitchFamily="34" charset="0"/>
                <a:cs typeface="Lato" panose="020F0502020204030203" pitchFamily="34" charset="0"/>
              </a:rPr>
              <a:t>Students</a:t>
            </a:r>
          </a:p>
        </p:txBody>
      </p:sp>
      <p:graphicFrame>
        <p:nvGraphicFramePr>
          <p:cNvPr id="92" name="Chart 91"/>
          <p:cNvGraphicFramePr/>
          <p:nvPr>
            <p:extLst>
              <p:ext uri="{D42A27DB-BD31-4B8C-83A1-F6EECF244321}">
                <p14:modId xmlns:p14="http://schemas.microsoft.com/office/powerpoint/2010/main" val="3193295495"/>
              </p:ext>
            </p:extLst>
          </p:nvPr>
        </p:nvGraphicFramePr>
        <p:xfrm>
          <a:off x="5211272" y="1376680"/>
          <a:ext cx="1769456" cy="2163990"/>
        </p:xfrm>
        <a:graphic>
          <a:graphicData uri="http://schemas.openxmlformats.org/drawingml/2006/chart">
            <c:chart xmlns:c="http://schemas.openxmlformats.org/drawingml/2006/chart" xmlns:r="http://schemas.openxmlformats.org/officeDocument/2006/relationships" r:id="rId5"/>
          </a:graphicData>
        </a:graphic>
      </p:graphicFrame>
      <p:sp>
        <p:nvSpPr>
          <p:cNvPr id="93" name="Oval 92"/>
          <p:cNvSpPr/>
          <p:nvPr/>
        </p:nvSpPr>
        <p:spPr>
          <a:xfrm>
            <a:off x="5571485" y="1928800"/>
            <a:ext cx="1060269" cy="1060268"/>
          </a:xfrm>
          <a:prstGeom prst="ellipse">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lIns="0" rIns="0" rtlCol="0" anchor="ctr"/>
          <a:lstStyle/>
          <a:p>
            <a:pPr algn="ctr"/>
            <a:r>
              <a:rPr lang="en-GB" sz="2000" dirty="0">
                <a:solidFill>
                  <a:schemeClr val="bg1"/>
                </a:solidFill>
                <a:latin typeface="Lato Black" panose="020F0502020204030203" pitchFamily="34" charset="0"/>
                <a:ea typeface="Lato Black" panose="020F0502020204030203" pitchFamily="34" charset="0"/>
                <a:cs typeface="Lato Black" panose="020F0502020204030203" pitchFamily="34" charset="0"/>
              </a:rPr>
              <a:t>22</a:t>
            </a:r>
            <a:r>
              <a:rPr lang="id-ID" sz="2000" dirty="0">
                <a:solidFill>
                  <a:schemeClr val="bg1"/>
                </a:solidFill>
                <a:latin typeface="Lato Black" panose="020F0502020204030203" pitchFamily="34" charset="0"/>
                <a:ea typeface="Lato Black" panose="020F0502020204030203" pitchFamily="34" charset="0"/>
                <a:cs typeface="Lato Black" panose="020F0502020204030203" pitchFamily="34" charset="0"/>
              </a:rPr>
              <a:t>%</a:t>
            </a:r>
            <a:endParaRPr lang="en-US" sz="2000" dirty="0">
              <a:solidFill>
                <a:schemeClr val="bg1"/>
              </a:solidFill>
              <a:latin typeface="Lato Black" panose="020F0502020204030203" pitchFamily="34" charset="0"/>
              <a:ea typeface="Lato Black" panose="020F0502020204030203" pitchFamily="34" charset="0"/>
              <a:cs typeface="Lato Black" panose="020F0502020204030203" pitchFamily="34" charset="0"/>
            </a:endParaRPr>
          </a:p>
        </p:txBody>
      </p:sp>
      <p:sp>
        <p:nvSpPr>
          <p:cNvPr id="94" name="TextBox 93"/>
          <p:cNvSpPr txBox="1"/>
          <p:nvPr/>
        </p:nvSpPr>
        <p:spPr>
          <a:xfrm>
            <a:off x="5298350" y="3306568"/>
            <a:ext cx="1595310" cy="307777"/>
          </a:xfrm>
          <a:prstGeom prst="rect">
            <a:avLst/>
          </a:prstGeom>
          <a:noFill/>
        </p:spPr>
        <p:txBody>
          <a:bodyPr wrap="none" rtlCol="0">
            <a:spAutoFit/>
          </a:bodyPr>
          <a:lstStyle/>
          <a:p>
            <a:pPr algn="ctr"/>
            <a:r>
              <a:rPr lang="en-US" sz="1400" b="1" dirty="0">
                <a:solidFill>
                  <a:schemeClr val="accent1"/>
                </a:solidFill>
                <a:latin typeface="Lato" panose="020F0502020204030203" pitchFamily="34" charset="0"/>
                <a:ea typeface="Lato" panose="020F0502020204030203" pitchFamily="34" charset="0"/>
                <a:cs typeface="Lato" panose="020F0502020204030203" pitchFamily="34" charset="0"/>
              </a:rPr>
              <a:t>Local population</a:t>
            </a:r>
          </a:p>
        </p:txBody>
      </p:sp>
      <p:graphicFrame>
        <p:nvGraphicFramePr>
          <p:cNvPr id="96" name="Chart 95"/>
          <p:cNvGraphicFramePr/>
          <p:nvPr>
            <p:extLst>
              <p:ext uri="{D42A27DB-BD31-4B8C-83A1-F6EECF244321}">
                <p14:modId xmlns:p14="http://schemas.microsoft.com/office/powerpoint/2010/main" val="3250342278"/>
              </p:ext>
            </p:extLst>
          </p:nvPr>
        </p:nvGraphicFramePr>
        <p:xfrm>
          <a:off x="7626408" y="1376680"/>
          <a:ext cx="1769456" cy="2163990"/>
        </p:xfrm>
        <a:graphic>
          <a:graphicData uri="http://schemas.openxmlformats.org/drawingml/2006/chart">
            <c:chart xmlns:c="http://schemas.openxmlformats.org/drawingml/2006/chart" xmlns:r="http://schemas.openxmlformats.org/officeDocument/2006/relationships" r:id="rId6"/>
          </a:graphicData>
        </a:graphic>
      </p:graphicFrame>
      <p:sp>
        <p:nvSpPr>
          <p:cNvPr id="97" name="Oval 96"/>
          <p:cNvSpPr/>
          <p:nvPr/>
        </p:nvSpPr>
        <p:spPr>
          <a:xfrm>
            <a:off x="7986621" y="1928800"/>
            <a:ext cx="1060269" cy="1060268"/>
          </a:xfrm>
          <a:prstGeom prst="ellipse">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lIns="0" rIns="0" rtlCol="0" anchor="ctr"/>
          <a:lstStyle/>
          <a:p>
            <a:pPr algn="ctr"/>
            <a:r>
              <a:rPr lang="en-GB" sz="2000" dirty="0">
                <a:solidFill>
                  <a:schemeClr val="bg1"/>
                </a:solidFill>
                <a:latin typeface="Lato Black" panose="020F0502020204030203" pitchFamily="34" charset="0"/>
                <a:ea typeface="Lato Black" panose="020F0502020204030203" pitchFamily="34" charset="0"/>
                <a:cs typeface="Lato Black" panose="020F0502020204030203" pitchFamily="34" charset="0"/>
              </a:rPr>
              <a:t>8</a:t>
            </a:r>
            <a:r>
              <a:rPr lang="id-ID" sz="2000" dirty="0">
                <a:solidFill>
                  <a:schemeClr val="bg1"/>
                </a:solidFill>
                <a:latin typeface="Lato Black" panose="020F0502020204030203" pitchFamily="34" charset="0"/>
                <a:ea typeface="Lato Black" panose="020F0502020204030203" pitchFamily="34" charset="0"/>
                <a:cs typeface="Lato Black" panose="020F0502020204030203" pitchFamily="34" charset="0"/>
              </a:rPr>
              <a:t>%</a:t>
            </a:r>
            <a:endParaRPr lang="en-US" sz="2000" dirty="0">
              <a:solidFill>
                <a:schemeClr val="bg1"/>
              </a:solidFill>
              <a:latin typeface="Lato Black" panose="020F0502020204030203" pitchFamily="34" charset="0"/>
              <a:ea typeface="Lato Black" panose="020F0502020204030203" pitchFamily="34" charset="0"/>
              <a:cs typeface="Lato Black" panose="020F0502020204030203" pitchFamily="34" charset="0"/>
            </a:endParaRPr>
          </a:p>
        </p:txBody>
      </p:sp>
      <p:sp>
        <p:nvSpPr>
          <p:cNvPr id="98" name="TextBox 97"/>
          <p:cNvSpPr txBox="1"/>
          <p:nvPr/>
        </p:nvSpPr>
        <p:spPr>
          <a:xfrm>
            <a:off x="7855190" y="3306568"/>
            <a:ext cx="1311899" cy="307777"/>
          </a:xfrm>
          <a:prstGeom prst="rect">
            <a:avLst/>
          </a:prstGeom>
          <a:noFill/>
        </p:spPr>
        <p:txBody>
          <a:bodyPr wrap="none" rtlCol="0">
            <a:spAutoFit/>
          </a:bodyPr>
          <a:lstStyle/>
          <a:p>
            <a:pPr algn="ctr"/>
            <a:r>
              <a:rPr lang="en-US" sz="1400" b="1" dirty="0">
                <a:solidFill>
                  <a:schemeClr val="accent1"/>
                </a:solidFill>
                <a:latin typeface="Lato" panose="020F0502020204030203" pitchFamily="34" charset="0"/>
                <a:ea typeface="Lato" panose="020F0502020204030203" pitchFamily="34" charset="0"/>
                <a:cs typeface="Lato" panose="020F0502020204030203" pitchFamily="34" charset="0"/>
              </a:rPr>
              <a:t>Passing trade</a:t>
            </a:r>
          </a:p>
        </p:txBody>
      </p:sp>
      <p:graphicFrame>
        <p:nvGraphicFramePr>
          <p:cNvPr id="100" name="Chart 99"/>
          <p:cNvGraphicFramePr/>
          <p:nvPr>
            <p:extLst>
              <p:ext uri="{D42A27DB-BD31-4B8C-83A1-F6EECF244321}">
                <p14:modId xmlns:p14="http://schemas.microsoft.com/office/powerpoint/2010/main" val="2387447496"/>
              </p:ext>
            </p:extLst>
          </p:nvPr>
        </p:nvGraphicFramePr>
        <p:xfrm>
          <a:off x="10041544" y="1376680"/>
          <a:ext cx="1769456" cy="2163990"/>
        </p:xfrm>
        <a:graphic>
          <a:graphicData uri="http://schemas.openxmlformats.org/drawingml/2006/chart">
            <c:chart xmlns:c="http://schemas.openxmlformats.org/drawingml/2006/chart" xmlns:r="http://schemas.openxmlformats.org/officeDocument/2006/relationships" r:id="rId7"/>
          </a:graphicData>
        </a:graphic>
      </p:graphicFrame>
      <p:sp>
        <p:nvSpPr>
          <p:cNvPr id="101" name="Oval 100"/>
          <p:cNvSpPr/>
          <p:nvPr/>
        </p:nvSpPr>
        <p:spPr>
          <a:xfrm>
            <a:off x="10401757" y="1928800"/>
            <a:ext cx="1060269" cy="1060268"/>
          </a:xfrm>
          <a:prstGeom prst="ellipse">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lIns="0" rIns="0" rtlCol="0" anchor="ctr"/>
          <a:lstStyle/>
          <a:p>
            <a:pPr algn="ctr"/>
            <a:r>
              <a:rPr lang="en-GB" sz="2000" dirty="0">
                <a:solidFill>
                  <a:schemeClr val="bg1"/>
                </a:solidFill>
                <a:latin typeface="Lato Black" panose="020F0502020204030203" pitchFamily="34" charset="0"/>
                <a:ea typeface="Lato Black" panose="020F0502020204030203" pitchFamily="34" charset="0"/>
                <a:cs typeface="Lato Black" panose="020F0502020204030203" pitchFamily="34" charset="0"/>
              </a:rPr>
              <a:t>8</a:t>
            </a:r>
            <a:r>
              <a:rPr lang="id-ID" sz="2000" dirty="0">
                <a:solidFill>
                  <a:schemeClr val="bg1"/>
                </a:solidFill>
                <a:latin typeface="Lato Black" panose="020F0502020204030203" pitchFamily="34" charset="0"/>
                <a:ea typeface="Lato Black" panose="020F0502020204030203" pitchFamily="34" charset="0"/>
                <a:cs typeface="Lato Black" panose="020F0502020204030203" pitchFamily="34" charset="0"/>
              </a:rPr>
              <a:t>%</a:t>
            </a:r>
            <a:endParaRPr lang="en-US" sz="2000" dirty="0">
              <a:solidFill>
                <a:schemeClr val="bg1"/>
              </a:solidFill>
              <a:latin typeface="Lato Black" panose="020F0502020204030203" pitchFamily="34" charset="0"/>
              <a:ea typeface="Lato Black" panose="020F0502020204030203" pitchFamily="34" charset="0"/>
              <a:cs typeface="Lato Black" panose="020F0502020204030203" pitchFamily="34" charset="0"/>
            </a:endParaRPr>
          </a:p>
        </p:txBody>
      </p:sp>
      <p:sp>
        <p:nvSpPr>
          <p:cNvPr id="104" name="TextBox 103"/>
          <p:cNvSpPr txBox="1"/>
          <p:nvPr/>
        </p:nvSpPr>
        <p:spPr>
          <a:xfrm>
            <a:off x="10140708" y="3306568"/>
            <a:ext cx="1571136" cy="307777"/>
          </a:xfrm>
          <a:prstGeom prst="rect">
            <a:avLst/>
          </a:prstGeom>
          <a:noFill/>
        </p:spPr>
        <p:txBody>
          <a:bodyPr wrap="none" rtlCol="0">
            <a:spAutoFit/>
          </a:bodyPr>
          <a:lstStyle/>
          <a:p>
            <a:pPr algn="ctr"/>
            <a:r>
              <a:rPr lang="en-US" sz="1400" b="1" dirty="0">
                <a:solidFill>
                  <a:schemeClr val="accent1"/>
                </a:solidFill>
                <a:latin typeface="Lato" panose="020F0502020204030203" pitchFamily="34" charset="0"/>
                <a:ea typeface="Lato" panose="020F0502020204030203" pitchFamily="34" charset="0"/>
                <a:cs typeface="Lato" panose="020F0502020204030203" pitchFamily="34" charset="0"/>
              </a:rPr>
              <a:t>Local companies</a:t>
            </a:r>
          </a:p>
        </p:txBody>
      </p:sp>
      <p:graphicFrame>
        <p:nvGraphicFramePr>
          <p:cNvPr id="105" name="Table 104"/>
          <p:cNvGraphicFramePr>
            <a:graphicFrameLocks noGrp="1"/>
          </p:cNvGraphicFramePr>
          <p:nvPr>
            <p:extLst>
              <p:ext uri="{D42A27DB-BD31-4B8C-83A1-F6EECF244321}">
                <p14:modId xmlns:p14="http://schemas.microsoft.com/office/powerpoint/2010/main" val="1468286873"/>
              </p:ext>
            </p:extLst>
          </p:nvPr>
        </p:nvGraphicFramePr>
        <p:xfrm>
          <a:off x="552231" y="4206573"/>
          <a:ext cx="11133227" cy="2042160"/>
        </p:xfrm>
        <a:graphic>
          <a:graphicData uri="http://schemas.openxmlformats.org/drawingml/2006/table">
            <a:tbl>
              <a:tblPr firstRow="1" bandRow="1">
                <a:tableStyleId>{5C22544A-7EE6-4342-B048-85BDC9FD1C3A}</a:tableStyleId>
              </a:tblPr>
              <a:tblGrid>
                <a:gridCol w="3274479">
                  <a:extLst>
                    <a:ext uri="{9D8B030D-6E8A-4147-A177-3AD203B41FA5}">
                      <a16:colId xmlns="" xmlns:a16="http://schemas.microsoft.com/office/drawing/2014/main" val="883291324"/>
                    </a:ext>
                  </a:extLst>
                </a:gridCol>
                <a:gridCol w="1964687">
                  <a:extLst>
                    <a:ext uri="{9D8B030D-6E8A-4147-A177-3AD203B41FA5}">
                      <a16:colId xmlns="" xmlns:a16="http://schemas.microsoft.com/office/drawing/2014/main" val="1983756049"/>
                    </a:ext>
                  </a:extLst>
                </a:gridCol>
                <a:gridCol w="1964687">
                  <a:extLst>
                    <a:ext uri="{9D8B030D-6E8A-4147-A177-3AD203B41FA5}">
                      <a16:colId xmlns="" xmlns:a16="http://schemas.microsoft.com/office/drawing/2014/main" val="355586360"/>
                    </a:ext>
                  </a:extLst>
                </a:gridCol>
                <a:gridCol w="1964687">
                  <a:extLst>
                    <a:ext uri="{9D8B030D-6E8A-4147-A177-3AD203B41FA5}">
                      <a16:colId xmlns="" xmlns:a16="http://schemas.microsoft.com/office/drawing/2014/main" val="3626199509"/>
                    </a:ext>
                  </a:extLst>
                </a:gridCol>
                <a:gridCol w="1964687">
                  <a:extLst>
                    <a:ext uri="{9D8B030D-6E8A-4147-A177-3AD203B41FA5}">
                      <a16:colId xmlns="" xmlns:a16="http://schemas.microsoft.com/office/drawing/2014/main" val="2161393824"/>
                    </a:ext>
                  </a:extLst>
                </a:gridCol>
              </a:tblGrid>
              <a:tr h="365760">
                <a:tc>
                  <a:txBody>
                    <a:bodyPr/>
                    <a:lstStyle/>
                    <a:p>
                      <a:pPr algn="l"/>
                      <a:r>
                        <a:rPr lang="en-US" sz="1400" b="1" dirty="0">
                          <a:latin typeface="Lato" panose="020F0502020204030203" pitchFamily="34" charset="0"/>
                          <a:ea typeface="Lato" panose="020F0502020204030203" pitchFamily="34" charset="0"/>
                          <a:cs typeface="Lato" panose="020F0502020204030203" pitchFamily="34" charset="0"/>
                        </a:rPr>
                        <a:t>CUSTOMERS</a:t>
                      </a:r>
                    </a:p>
                  </a:txBody>
                  <a:tcPr anchor="ctr">
                    <a:solidFill>
                      <a:schemeClr val="accent2"/>
                    </a:solidFill>
                  </a:tcPr>
                </a:tc>
                <a:tc>
                  <a:txBody>
                    <a:bodyPr/>
                    <a:lstStyle/>
                    <a:p>
                      <a:pPr algn="ctr"/>
                      <a:r>
                        <a:rPr lang="en-US" sz="1400" b="1" dirty="0">
                          <a:latin typeface="Lato" panose="020F0502020204030203" pitchFamily="34" charset="0"/>
                          <a:ea typeface="Lato" panose="020F0502020204030203" pitchFamily="34" charset="0"/>
                          <a:cs typeface="Lato" panose="020F0502020204030203" pitchFamily="34" charset="0"/>
                        </a:rPr>
                        <a:t>GROWTH</a:t>
                      </a:r>
                    </a:p>
                  </a:txBody>
                  <a:tcPr anchor="ctr">
                    <a:solidFill>
                      <a:schemeClr val="accent2"/>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400" b="1" dirty="0" smtClean="0">
                          <a:latin typeface="Lato" panose="020F0502020204030203" pitchFamily="34" charset="0"/>
                          <a:ea typeface="Lato" panose="020F0502020204030203" pitchFamily="34" charset="0"/>
                          <a:cs typeface="Lato" panose="020F0502020204030203" pitchFamily="34" charset="0"/>
                        </a:rPr>
                        <a:t>1</a:t>
                      </a:r>
                      <a:r>
                        <a:rPr lang="en-US" sz="1400" b="1" baseline="30000" dirty="0" smtClean="0">
                          <a:latin typeface="Lato" panose="020F0502020204030203" pitchFamily="34" charset="0"/>
                          <a:ea typeface="Lato" panose="020F0502020204030203" pitchFamily="34" charset="0"/>
                          <a:cs typeface="Lato" panose="020F0502020204030203" pitchFamily="34" charset="0"/>
                        </a:rPr>
                        <a:t>st</a:t>
                      </a:r>
                      <a:r>
                        <a:rPr lang="en-US" sz="1400" b="1" dirty="0" smtClean="0">
                          <a:latin typeface="Lato" panose="020F0502020204030203" pitchFamily="34" charset="0"/>
                          <a:ea typeface="Lato" panose="020F0502020204030203" pitchFamily="34" charset="0"/>
                          <a:cs typeface="Lato" panose="020F0502020204030203" pitchFamily="34" charset="0"/>
                        </a:rPr>
                        <a:t> Year</a:t>
                      </a:r>
                      <a:endParaRPr lang="en-US" sz="1400" b="1" dirty="0">
                        <a:latin typeface="Lato" panose="020F0502020204030203" pitchFamily="34" charset="0"/>
                        <a:ea typeface="Lato" panose="020F0502020204030203" pitchFamily="34" charset="0"/>
                        <a:cs typeface="Lato" panose="020F0502020204030203" pitchFamily="34" charset="0"/>
                      </a:endParaRPr>
                    </a:p>
                  </a:txBody>
                  <a:tcPr anchor="ctr">
                    <a:solidFill>
                      <a:schemeClr val="accent2"/>
                    </a:solidFill>
                  </a:tcPr>
                </a:tc>
                <a:tc>
                  <a:txBody>
                    <a:bodyPr/>
                    <a:lstStyle/>
                    <a:p>
                      <a:pPr algn="ctr"/>
                      <a:r>
                        <a:rPr lang="en-US" sz="1400" b="1" dirty="0" smtClean="0">
                          <a:latin typeface="Lato" panose="020F0502020204030203" pitchFamily="34" charset="0"/>
                          <a:ea typeface="Lato" panose="020F0502020204030203" pitchFamily="34" charset="0"/>
                          <a:cs typeface="Lato" panose="020F0502020204030203" pitchFamily="34" charset="0"/>
                        </a:rPr>
                        <a:t>2</a:t>
                      </a:r>
                      <a:r>
                        <a:rPr lang="en-US" sz="1400" b="1" baseline="30000" dirty="0" smtClean="0">
                          <a:latin typeface="Lato" panose="020F0502020204030203" pitchFamily="34" charset="0"/>
                          <a:ea typeface="Lato" panose="020F0502020204030203" pitchFamily="34" charset="0"/>
                          <a:cs typeface="Lato" panose="020F0502020204030203" pitchFamily="34" charset="0"/>
                        </a:rPr>
                        <a:t>nd</a:t>
                      </a:r>
                      <a:r>
                        <a:rPr lang="en-US" sz="1400" b="1" dirty="0" smtClean="0">
                          <a:latin typeface="Lato" panose="020F0502020204030203" pitchFamily="34" charset="0"/>
                          <a:ea typeface="Lato" panose="020F0502020204030203" pitchFamily="34" charset="0"/>
                          <a:cs typeface="Lato" panose="020F0502020204030203" pitchFamily="34" charset="0"/>
                        </a:rPr>
                        <a:t> Year</a:t>
                      </a:r>
                      <a:endParaRPr lang="en-US" sz="1400" b="1" dirty="0">
                        <a:latin typeface="Lato" panose="020F0502020204030203" pitchFamily="34" charset="0"/>
                        <a:ea typeface="Lato" panose="020F0502020204030203" pitchFamily="34" charset="0"/>
                        <a:cs typeface="Lato" panose="020F0502020204030203" pitchFamily="34" charset="0"/>
                      </a:endParaRPr>
                    </a:p>
                  </a:txBody>
                  <a:tcPr anchor="ctr">
                    <a:solidFill>
                      <a:schemeClr val="accent2"/>
                    </a:solidFill>
                  </a:tcPr>
                </a:tc>
                <a:tc>
                  <a:txBody>
                    <a:bodyPr/>
                    <a:lstStyle/>
                    <a:p>
                      <a:pPr algn="ctr"/>
                      <a:r>
                        <a:rPr lang="en-US" sz="1400" b="1" dirty="0" smtClean="0">
                          <a:latin typeface="Lato" panose="020F0502020204030203" pitchFamily="34" charset="0"/>
                          <a:ea typeface="Lato" panose="020F0502020204030203" pitchFamily="34" charset="0"/>
                          <a:cs typeface="Lato" panose="020F0502020204030203" pitchFamily="34" charset="0"/>
                        </a:rPr>
                        <a:t>3</a:t>
                      </a:r>
                      <a:r>
                        <a:rPr lang="en-US" sz="1400" b="1" baseline="30000" dirty="0" smtClean="0">
                          <a:latin typeface="Lato" panose="020F0502020204030203" pitchFamily="34" charset="0"/>
                          <a:ea typeface="Lato" panose="020F0502020204030203" pitchFamily="34" charset="0"/>
                          <a:cs typeface="Lato" panose="020F0502020204030203" pitchFamily="34" charset="0"/>
                        </a:rPr>
                        <a:t>rd</a:t>
                      </a:r>
                      <a:r>
                        <a:rPr lang="en-US" sz="1400" b="1" dirty="0" smtClean="0">
                          <a:latin typeface="Lato" panose="020F0502020204030203" pitchFamily="34" charset="0"/>
                          <a:ea typeface="Lato" panose="020F0502020204030203" pitchFamily="34" charset="0"/>
                          <a:cs typeface="Lato" panose="020F0502020204030203" pitchFamily="34" charset="0"/>
                        </a:rPr>
                        <a:t> Year</a:t>
                      </a:r>
                      <a:endParaRPr lang="en-US" sz="1400" b="1" dirty="0">
                        <a:latin typeface="Lato" panose="020F0502020204030203" pitchFamily="34" charset="0"/>
                        <a:ea typeface="Lato" panose="020F0502020204030203" pitchFamily="34" charset="0"/>
                        <a:cs typeface="Lato" panose="020F0502020204030203" pitchFamily="34" charset="0"/>
                      </a:endParaRPr>
                    </a:p>
                  </a:txBody>
                  <a:tcPr anchor="ctr">
                    <a:solidFill>
                      <a:schemeClr val="accent2"/>
                    </a:solidFill>
                  </a:tcPr>
                </a:tc>
                <a:extLst>
                  <a:ext uri="{0D108BD9-81ED-4DB2-BD59-A6C34878D82A}">
                    <a16:rowId xmlns="" xmlns:a16="http://schemas.microsoft.com/office/drawing/2014/main" val="2018180050"/>
                  </a:ext>
                </a:extLst>
              </a:tr>
              <a:tr h="274320">
                <a:tc>
                  <a:txBody>
                    <a:bodyPr/>
                    <a:lstStyle/>
                    <a:p>
                      <a:r>
                        <a:rPr lang="en-US" sz="1200" b="0" dirty="0">
                          <a:solidFill>
                            <a:schemeClr val="accent2"/>
                          </a:solidFill>
                          <a:latin typeface="Lato" panose="020F0502020204030203" pitchFamily="34" charset="0"/>
                          <a:ea typeface="Lato" panose="020F0502020204030203" pitchFamily="34" charset="0"/>
                          <a:cs typeface="Lato" panose="020F0502020204030203" pitchFamily="34" charset="0"/>
                        </a:rPr>
                        <a:t>Local population</a:t>
                      </a:r>
                    </a:p>
                  </a:txBody>
                  <a:tcPr anchor="ctr">
                    <a:solidFill>
                      <a:schemeClr val="accent4"/>
                    </a:solidFill>
                  </a:tcPr>
                </a:tc>
                <a:tc>
                  <a:txBody>
                    <a:bodyPr/>
                    <a:lstStyle/>
                    <a:p>
                      <a:pPr algn="ctr"/>
                      <a:r>
                        <a:rPr lang="en-US" sz="1200" b="0" dirty="0">
                          <a:solidFill>
                            <a:schemeClr val="accent2"/>
                          </a:solidFill>
                          <a:latin typeface="Lato" panose="020F0502020204030203" pitchFamily="34" charset="0"/>
                          <a:ea typeface="Lato" panose="020F0502020204030203" pitchFamily="34" charset="0"/>
                          <a:cs typeface="Lato" panose="020F0502020204030203" pitchFamily="34" charset="0"/>
                        </a:rPr>
                        <a:t>2%</a:t>
                      </a:r>
                    </a:p>
                  </a:txBody>
                  <a:tcPr anchor="ctr">
                    <a:solidFill>
                      <a:schemeClr val="accent4"/>
                    </a:solidFill>
                  </a:tcPr>
                </a:tc>
                <a:tc>
                  <a:txBody>
                    <a:bodyPr/>
                    <a:lstStyle/>
                    <a:p>
                      <a:pPr algn="ctr"/>
                      <a:r>
                        <a:rPr lang="en-US" sz="1200" b="0" dirty="0">
                          <a:solidFill>
                            <a:schemeClr val="accent2"/>
                          </a:solidFill>
                          <a:latin typeface="Lato" panose="020F0502020204030203" pitchFamily="34" charset="0"/>
                          <a:ea typeface="Lato" panose="020F0502020204030203" pitchFamily="34" charset="0"/>
                          <a:cs typeface="Lato" panose="020F0502020204030203" pitchFamily="34" charset="0"/>
                        </a:rPr>
                        <a:t>5000</a:t>
                      </a:r>
                    </a:p>
                  </a:txBody>
                  <a:tcPr anchor="ctr">
                    <a:solidFill>
                      <a:schemeClr val="accent4"/>
                    </a:solidFill>
                  </a:tcPr>
                </a:tc>
                <a:tc>
                  <a:txBody>
                    <a:bodyPr/>
                    <a:lstStyle/>
                    <a:p>
                      <a:pPr algn="ctr"/>
                      <a:r>
                        <a:rPr lang="en-US" sz="1200" b="0" dirty="0">
                          <a:solidFill>
                            <a:schemeClr val="accent2"/>
                          </a:solidFill>
                          <a:latin typeface="Lato" panose="020F0502020204030203" pitchFamily="34" charset="0"/>
                          <a:ea typeface="Lato" panose="020F0502020204030203" pitchFamily="34" charset="0"/>
                          <a:cs typeface="Lato" panose="020F0502020204030203" pitchFamily="34" charset="0"/>
                        </a:rPr>
                        <a:t>5300</a:t>
                      </a:r>
                    </a:p>
                  </a:txBody>
                  <a:tcPr anchor="ctr">
                    <a:solidFill>
                      <a:schemeClr val="accent4"/>
                    </a:solidFill>
                  </a:tcPr>
                </a:tc>
                <a:tc>
                  <a:txBody>
                    <a:bodyPr/>
                    <a:lstStyle/>
                    <a:p>
                      <a:pPr algn="ctr"/>
                      <a:r>
                        <a:rPr lang="en-US" sz="1200" b="0" dirty="0">
                          <a:solidFill>
                            <a:schemeClr val="accent2"/>
                          </a:solidFill>
                          <a:latin typeface="Lato" panose="020F0502020204030203" pitchFamily="34" charset="0"/>
                          <a:ea typeface="Lato" panose="020F0502020204030203" pitchFamily="34" charset="0"/>
                          <a:cs typeface="Lato" panose="020F0502020204030203" pitchFamily="34" charset="0"/>
                        </a:rPr>
                        <a:t>5606</a:t>
                      </a:r>
                    </a:p>
                  </a:txBody>
                  <a:tcPr anchor="ctr">
                    <a:solidFill>
                      <a:schemeClr val="accent4"/>
                    </a:solidFill>
                  </a:tcPr>
                </a:tc>
                <a:extLst>
                  <a:ext uri="{0D108BD9-81ED-4DB2-BD59-A6C34878D82A}">
                    <a16:rowId xmlns="" xmlns:a16="http://schemas.microsoft.com/office/drawing/2014/main" val="2741004110"/>
                  </a:ext>
                </a:extLst>
              </a:tr>
              <a:tr h="27432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dirty="0">
                          <a:solidFill>
                            <a:schemeClr val="accent2"/>
                          </a:solidFill>
                          <a:latin typeface="Lato" panose="020F0502020204030203" pitchFamily="34" charset="0"/>
                          <a:ea typeface="Lato" panose="020F0502020204030203" pitchFamily="34" charset="0"/>
                          <a:cs typeface="Lato" panose="020F0502020204030203" pitchFamily="34" charset="0"/>
                        </a:rPr>
                        <a:t>Visitors (tourists)</a:t>
                      </a:r>
                    </a:p>
                  </a:txBody>
                  <a:tcPr anchor="ctr">
                    <a:solidFill>
                      <a:schemeClr val="accent3"/>
                    </a:solidFill>
                  </a:tcPr>
                </a:tc>
                <a:tc>
                  <a:txBody>
                    <a:bodyPr/>
                    <a:lstStyle/>
                    <a:p>
                      <a:pPr algn="ctr"/>
                      <a:r>
                        <a:rPr lang="en-US" sz="1200" b="0" dirty="0">
                          <a:solidFill>
                            <a:schemeClr val="accent2"/>
                          </a:solidFill>
                          <a:latin typeface="Lato" panose="020F0502020204030203" pitchFamily="34" charset="0"/>
                          <a:ea typeface="Lato" panose="020F0502020204030203" pitchFamily="34" charset="0"/>
                          <a:cs typeface="Lato" panose="020F0502020204030203" pitchFamily="34" charset="0"/>
                        </a:rPr>
                        <a:t>5%</a:t>
                      </a:r>
                    </a:p>
                  </a:txBody>
                  <a:tcPr anchor="ctr">
                    <a:solidFill>
                      <a:schemeClr val="accent3"/>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b="0" dirty="0">
                          <a:solidFill>
                            <a:schemeClr val="accent2"/>
                          </a:solidFill>
                          <a:latin typeface="Lato" panose="020F0502020204030203" pitchFamily="34" charset="0"/>
                          <a:ea typeface="Lato" panose="020F0502020204030203" pitchFamily="34" charset="0"/>
                          <a:cs typeface="Lato" panose="020F0502020204030203" pitchFamily="34" charset="0"/>
                        </a:rPr>
                        <a:t>5000</a:t>
                      </a:r>
                    </a:p>
                  </a:txBody>
                  <a:tcPr anchor="ctr">
                    <a:solidFill>
                      <a:schemeClr val="accent3"/>
                    </a:solidFill>
                  </a:tcPr>
                </a:tc>
                <a:tc>
                  <a:txBody>
                    <a:bodyPr/>
                    <a:lstStyle/>
                    <a:p>
                      <a:pPr algn="ctr"/>
                      <a:r>
                        <a:rPr lang="en-US" sz="1200" b="0" dirty="0">
                          <a:solidFill>
                            <a:schemeClr val="accent2"/>
                          </a:solidFill>
                          <a:latin typeface="Lato" panose="020F0502020204030203" pitchFamily="34" charset="0"/>
                          <a:ea typeface="Lato" panose="020F0502020204030203" pitchFamily="34" charset="0"/>
                          <a:cs typeface="Lato" panose="020F0502020204030203" pitchFamily="34" charset="0"/>
                        </a:rPr>
                        <a:t>6250</a:t>
                      </a:r>
                    </a:p>
                  </a:txBody>
                  <a:tcPr anchor="ctr">
                    <a:solidFill>
                      <a:schemeClr val="accent3"/>
                    </a:solidFill>
                  </a:tcPr>
                </a:tc>
                <a:tc>
                  <a:txBody>
                    <a:bodyPr/>
                    <a:lstStyle/>
                    <a:p>
                      <a:pPr algn="ctr"/>
                      <a:r>
                        <a:rPr lang="en-US" sz="1200" b="0" dirty="0">
                          <a:solidFill>
                            <a:schemeClr val="accent2"/>
                          </a:solidFill>
                          <a:latin typeface="Lato" panose="020F0502020204030203" pitchFamily="34" charset="0"/>
                          <a:ea typeface="Lato" panose="020F0502020204030203" pitchFamily="34" charset="0"/>
                          <a:cs typeface="Lato" panose="020F0502020204030203" pitchFamily="34" charset="0"/>
                        </a:rPr>
                        <a:t>7563</a:t>
                      </a:r>
                    </a:p>
                  </a:txBody>
                  <a:tcPr anchor="ctr">
                    <a:solidFill>
                      <a:schemeClr val="accent3"/>
                    </a:solidFill>
                  </a:tcPr>
                </a:tc>
                <a:extLst>
                  <a:ext uri="{0D108BD9-81ED-4DB2-BD59-A6C34878D82A}">
                    <a16:rowId xmlns="" xmlns:a16="http://schemas.microsoft.com/office/drawing/2014/main" val="2473755630"/>
                  </a:ext>
                </a:extLst>
              </a:tr>
              <a:tr h="27432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dirty="0">
                          <a:solidFill>
                            <a:schemeClr val="accent2"/>
                          </a:solidFill>
                          <a:latin typeface="Lato" panose="020F0502020204030203" pitchFamily="34" charset="0"/>
                          <a:ea typeface="Lato" panose="020F0502020204030203" pitchFamily="34" charset="0"/>
                          <a:cs typeface="Lato" panose="020F0502020204030203" pitchFamily="34" charset="0"/>
                        </a:rPr>
                        <a:t>Passing trade</a:t>
                      </a:r>
                    </a:p>
                  </a:txBody>
                  <a:tcPr anchor="ctr">
                    <a:solidFill>
                      <a:schemeClr val="accent4"/>
                    </a:solidFill>
                  </a:tcPr>
                </a:tc>
                <a:tc>
                  <a:txBody>
                    <a:bodyPr/>
                    <a:lstStyle/>
                    <a:p>
                      <a:pPr algn="ctr"/>
                      <a:r>
                        <a:rPr lang="en-US" sz="1200" b="0" dirty="0">
                          <a:solidFill>
                            <a:schemeClr val="accent2"/>
                          </a:solidFill>
                          <a:latin typeface="Lato" panose="020F0502020204030203" pitchFamily="34" charset="0"/>
                          <a:ea typeface="Lato" panose="020F0502020204030203" pitchFamily="34" charset="0"/>
                          <a:cs typeface="Lato" panose="020F0502020204030203" pitchFamily="34" charset="0"/>
                        </a:rPr>
                        <a:t>4</a:t>
                      </a:r>
                      <a:r>
                        <a:rPr lang="en-US" sz="1200" b="0" dirty="0" smtClean="0">
                          <a:solidFill>
                            <a:schemeClr val="accent2"/>
                          </a:solidFill>
                          <a:latin typeface="Lato" panose="020F0502020204030203" pitchFamily="34" charset="0"/>
                          <a:ea typeface="Lato" panose="020F0502020204030203" pitchFamily="34" charset="0"/>
                          <a:cs typeface="Lato" panose="020F0502020204030203" pitchFamily="34" charset="0"/>
                        </a:rPr>
                        <a:t>%</a:t>
                      </a:r>
                      <a:endParaRPr lang="en-US" sz="1200" b="0" dirty="0">
                        <a:solidFill>
                          <a:schemeClr val="accent2"/>
                        </a:solidFill>
                        <a:latin typeface="Lato" panose="020F0502020204030203" pitchFamily="34" charset="0"/>
                        <a:ea typeface="Lato" panose="020F0502020204030203" pitchFamily="34" charset="0"/>
                        <a:cs typeface="Lato" panose="020F0502020204030203" pitchFamily="34" charset="0"/>
                      </a:endParaRPr>
                    </a:p>
                  </a:txBody>
                  <a:tcPr anchor="ctr">
                    <a:solidFill>
                      <a:schemeClr val="accent4"/>
                    </a:solidFill>
                  </a:tcPr>
                </a:tc>
                <a:tc>
                  <a:txBody>
                    <a:bodyPr/>
                    <a:lstStyle/>
                    <a:p>
                      <a:pPr algn="ctr"/>
                      <a:r>
                        <a:rPr lang="en-US" sz="1200" b="0" dirty="0">
                          <a:solidFill>
                            <a:schemeClr val="accent2"/>
                          </a:solidFill>
                          <a:latin typeface="Lato" panose="020F0502020204030203" pitchFamily="34" charset="0"/>
                          <a:ea typeface="Lato" panose="020F0502020204030203" pitchFamily="34" charset="0"/>
                          <a:cs typeface="Lato" panose="020F0502020204030203" pitchFamily="34" charset="0"/>
                        </a:rPr>
                        <a:t>9000</a:t>
                      </a:r>
                    </a:p>
                  </a:txBody>
                  <a:tcPr anchor="ctr">
                    <a:solidFill>
                      <a:schemeClr val="accent4"/>
                    </a:solidFill>
                  </a:tcPr>
                </a:tc>
                <a:tc>
                  <a:txBody>
                    <a:bodyPr/>
                    <a:lstStyle/>
                    <a:p>
                      <a:pPr algn="ctr"/>
                      <a:r>
                        <a:rPr lang="en-US" sz="1200" b="0" dirty="0">
                          <a:solidFill>
                            <a:schemeClr val="accent2"/>
                          </a:solidFill>
                          <a:latin typeface="Lato" panose="020F0502020204030203" pitchFamily="34" charset="0"/>
                          <a:ea typeface="Lato" panose="020F0502020204030203" pitchFamily="34" charset="0"/>
                          <a:cs typeface="Lato" panose="020F0502020204030203" pitchFamily="34" charset="0"/>
                        </a:rPr>
                        <a:t>10000</a:t>
                      </a:r>
                    </a:p>
                  </a:txBody>
                  <a:tcPr anchor="ctr">
                    <a:solidFill>
                      <a:schemeClr val="accent4"/>
                    </a:solidFill>
                  </a:tcPr>
                </a:tc>
                <a:tc>
                  <a:txBody>
                    <a:bodyPr/>
                    <a:lstStyle/>
                    <a:p>
                      <a:pPr algn="ctr"/>
                      <a:r>
                        <a:rPr lang="en-US" sz="1200" b="0" dirty="0">
                          <a:solidFill>
                            <a:schemeClr val="accent2"/>
                          </a:solidFill>
                          <a:latin typeface="Lato" panose="020F0502020204030203" pitchFamily="34" charset="0"/>
                          <a:ea typeface="Lato" panose="020F0502020204030203" pitchFamily="34" charset="0"/>
                          <a:cs typeface="Lato" panose="020F0502020204030203" pitchFamily="34" charset="0"/>
                        </a:rPr>
                        <a:t>11050</a:t>
                      </a:r>
                    </a:p>
                  </a:txBody>
                  <a:tcPr anchor="ctr">
                    <a:solidFill>
                      <a:schemeClr val="accent4"/>
                    </a:solidFill>
                  </a:tcPr>
                </a:tc>
                <a:extLst>
                  <a:ext uri="{0D108BD9-81ED-4DB2-BD59-A6C34878D82A}">
                    <a16:rowId xmlns="" xmlns:a16="http://schemas.microsoft.com/office/drawing/2014/main" val="887123879"/>
                  </a:ext>
                </a:extLst>
              </a:tr>
              <a:tr h="27432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dirty="0">
                          <a:solidFill>
                            <a:schemeClr val="accent2"/>
                          </a:solidFill>
                          <a:latin typeface="Lato" panose="020F0502020204030203" pitchFamily="34" charset="0"/>
                          <a:ea typeface="Lato" panose="020F0502020204030203" pitchFamily="34" charset="0"/>
                          <a:cs typeface="Lato" panose="020F0502020204030203" pitchFamily="34" charset="0"/>
                        </a:rPr>
                        <a:t>Students</a:t>
                      </a:r>
                    </a:p>
                  </a:txBody>
                  <a:tcPr anchor="ctr">
                    <a:solidFill>
                      <a:schemeClr val="accent3"/>
                    </a:solidFill>
                  </a:tcPr>
                </a:tc>
                <a:tc>
                  <a:txBody>
                    <a:bodyPr/>
                    <a:lstStyle/>
                    <a:p>
                      <a:pPr algn="ctr"/>
                      <a:r>
                        <a:rPr lang="en-US" sz="1200" b="0" dirty="0">
                          <a:solidFill>
                            <a:schemeClr val="accent2"/>
                          </a:solidFill>
                          <a:latin typeface="Lato" panose="020F0502020204030203" pitchFamily="34" charset="0"/>
                          <a:ea typeface="Lato" panose="020F0502020204030203" pitchFamily="34" charset="0"/>
                          <a:cs typeface="Lato" panose="020F0502020204030203" pitchFamily="34" charset="0"/>
                        </a:rPr>
                        <a:t>10%</a:t>
                      </a:r>
                    </a:p>
                  </a:txBody>
                  <a:tcPr anchor="ctr">
                    <a:solidFill>
                      <a:schemeClr val="accent3"/>
                    </a:solidFill>
                  </a:tcPr>
                </a:tc>
                <a:tc>
                  <a:txBody>
                    <a:bodyPr/>
                    <a:lstStyle/>
                    <a:p>
                      <a:pPr algn="ctr"/>
                      <a:r>
                        <a:rPr lang="en-US" sz="1200" b="0" dirty="0">
                          <a:solidFill>
                            <a:schemeClr val="accent2"/>
                          </a:solidFill>
                          <a:latin typeface="Lato" panose="020F0502020204030203" pitchFamily="34" charset="0"/>
                          <a:ea typeface="Lato" panose="020F0502020204030203" pitchFamily="34" charset="0"/>
                          <a:cs typeface="Lato" panose="020F0502020204030203" pitchFamily="34" charset="0"/>
                        </a:rPr>
                        <a:t>10000</a:t>
                      </a:r>
                    </a:p>
                  </a:txBody>
                  <a:tcPr anchor="ctr">
                    <a:solidFill>
                      <a:schemeClr val="accent3"/>
                    </a:solidFill>
                  </a:tcPr>
                </a:tc>
                <a:tc>
                  <a:txBody>
                    <a:bodyPr/>
                    <a:lstStyle/>
                    <a:p>
                      <a:pPr algn="ctr"/>
                      <a:r>
                        <a:rPr lang="en-US" sz="1200" b="0" dirty="0">
                          <a:solidFill>
                            <a:schemeClr val="accent2"/>
                          </a:solidFill>
                          <a:latin typeface="Lato" panose="020F0502020204030203" pitchFamily="34" charset="0"/>
                          <a:ea typeface="Lato" panose="020F0502020204030203" pitchFamily="34" charset="0"/>
                          <a:cs typeface="Lato" panose="020F0502020204030203" pitchFamily="34" charset="0"/>
                        </a:rPr>
                        <a:t>12050</a:t>
                      </a:r>
                    </a:p>
                  </a:txBody>
                  <a:tcPr anchor="ctr">
                    <a:solidFill>
                      <a:schemeClr val="accent3"/>
                    </a:solidFill>
                  </a:tcPr>
                </a:tc>
                <a:tc>
                  <a:txBody>
                    <a:bodyPr/>
                    <a:lstStyle/>
                    <a:p>
                      <a:pPr algn="ctr"/>
                      <a:r>
                        <a:rPr lang="en-US" sz="1200" b="0" dirty="0">
                          <a:solidFill>
                            <a:schemeClr val="accent2"/>
                          </a:solidFill>
                          <a:latin typeface="Lato" panose="020F0502020204030203" pitchFamily="34" charset="0"/>
                          <a:ea typeface="Lato" panose="020F0502020204030203" pitchFamily="34" charset="0"/>
                          <a:cs typeface="Lato" panose="020F0502020204030203" pitchFamily="34" charset="0"/>
                        </a:rPr>
                        <a:t>14101</a:t>
                      </a:r>
                    </a:p>
                  </a:txBody>
                  <a:tcPr anchor="ctr">
                    <a:solidFill>
                      <a:schemeClr val="accent3"/>
                    </a:solidFill>
                  </a:tcPr>
                </a:tc>
                <a:extLst>
                  <a:ext uri="{0D108BD9-81ED-4DB2-BD59-A6C34878D82A}">
                    <a16:rowId xmlns="" xmlns:a16="http://schemas.microsoft.com/office/drawing/2014/main" val="4047126002"/>
                  </a:ext>
                </a:extLst>
              </a:tr>
              <a:tr h="274320">
                <a:tc>
                  <a:txBody>
                    <a:bodyPr/>
                    <a:lstStyle/>
                    <a:p>
                      <a:r>
                        <a:rPr lang="en-US" sz="1200" b="0" dirty="0">
                          <a:solidFill>
                            <a:schemeClr val="accent2"/>
                          </a:solidFill>
                          <a:latin typeface="Lato" panose="020F0502020204030203" pitchFamily="34" charset="0"/>
                          <a:ea typeface="Lato" panose="020F0502020204030203" pitchFamily="34" charset="0"/>
                          <a:cs typeface="Lato" panose="020F0502020204030203" pitchFamily="34" charset="0"/>
                        </a:rPr>
                        <a:t>Local</a:t>
                      </a:r>
                      <a:r>
                        <a:rPr lang="en-US" sz="1200" b="0" baseline="0" dirty="0">
                          <a:solidFill>
                            <a:schemeClr val="accent2"/>
                          </a:solidFill>
                          <a:latin typeface="Lato" panose="020F0502020204030203" pitchFamily="34" charset="0"/>
                          <a:ea typeface="Lato" panose="020F0502020204030203" pitchFamily="34" charset="0"/>
                          <a:cs typeface="Lato" panose="020F0502020204030203" pitchFamily="34" charset="0"/>
                        </a:rPr>
                        <a:t> companies</a:t>
                      </a:r>
                      <a:endParaRPr lang="en-US" sz="1200" b="0" dirty="0">
                        <a:solidFill>
                          <a:schemeClr val="accent2"/>
                        </a:solidFill>
                        <a:latin typeface="Lato" panose="020F0502020204030203" pitchFamily="34" charset="0"/>
                        <a:ea typeface="Lato" panose="020F0502020204030203" pitchFamily="34" charset="0"/>
                        <a:cs typeface="Lato" panose="020F0502020204030203" pitchFamily="34" charset="0"/>
                      </a:endParaRPr>
                    </a:p>
                  </a:txBody>
                  <a:tcPr anchor="ctr">
                    <a:solidFill>
                      <a:schemeClr val="accent4"/>
                    </a:solidFill>
                  </a:tcPr>
                </a:tc>
                <a:tc>
                  <a:txBody>
                    <a:bodyPr/>
                    <a:lstStyle/>
                    <a:p>
                      <a:pPr algn="ctr"/>
                      <a:r>
                        <a:rPr lang="en-US" sz="1200" b="0" dirty="0">
                          <a:solidFill>
                            <a:schemeClr val="accent2"/>
                          </a:solidFill>
                          <a:latin typeface="Lato" panose="020F0502020204030203" pitchFamily="34" charset="0"/>
                          <a:ea typeface="Lato" panose="020F0502020204030203" pitchFamily="34" charset="0"/>
                          <a:cs typeface="Lato" panose="020F0502020204030203" pitchFamily="34" charset="0"/>
                        </a:rPr>
                        <a:t>1%</a:t>
                      </a:r>
                    </a:p>
                  </a:txBody>
                  <a:tcPr anchor="ctr">
                    <a:solidFill>
                      <a:schemeClr val="accent4"/>
                    </a:solidFill>
                  </a:tcPr>
                </a:tc>
                <a:tc>
                  <a:txBody>
                    <a:bodyPr/>
                    <a:lstStyle/>
                    <a:p>
                      <a:pPr algn="ctr"/>
                      <a:r>
                        <a:rPr lang="en-US" sz="1200" b="0" dirty="0">
                          <a:solidFill>
                            <a:schemeClr val="accent2"/>
                          </a:solidFill>
                          <a:latin typeface="Lato" panose="020F0502020204030203" pitchFamily="34" charset="0"/>
                          <a:ea typeface="Lato" panose="020F0502020204030203" pitchFamily="34" charset="0"/>
                          <a:cs typeface="Lato" panose="020F0502020204030203" pitchFamily="34" charset="0"/>
                        </a:rPr>
                        <a:t>4900</a:t>
                      </a:r>
                    </a:p>
                  </a:txBody>
                  <a:tcPr anchor="ctr">
                    <a:solidFill>
                      <a:schemeClr val="accent4"/>
                    </a:solidFill>
                  </a:tcPr>
                </a:tc>
                <a:tc>
                  <a:txBody>
                    <a:bodyPr/>
                    <a:lstStyle/>
                    <a:p>
                      <a:pPr algn="ctr"/>
                      <a:r>
                        <a:rPr lang="en-US" sz="1200" b="0" dirty="0">
                          <a:solidFill>
                            <a:schemeClr val="accent2"/>
                          </a:solidFill>
                          <a:latin typeface="Lato" panose="020F0502020204030203" pitchFamily="34" charset="0"/>
                          <a:ea typeface="Lato" panose="020F0502020204030203" pitchFamily="34" charset="0"/>
                          <a:cs typeface="Lato" panose="020F0502020204030203" pitchFamily="34" charset="0"/>
                        </a:rPr>
                        <a:t>4950</a:t>
                      </a:r>
                    </a:p>
                  </a:txBody>
                  <a:tcPr anchor="ctr">
                    <a:solidFill>
                      <a:schemeClr val="accent4"/>
                    </a:solidFill>
                  </a:tcPr>
                </a:tc>
                <a:tc>
                  <a:txBody>
                    <a:bodyPr/>
                    <a:lstStyle/>
                    <a:p>
                      <a:pPr algn="ctr"/>
                      <a:r>
                        <a:rPr lang="en-US" sz="1200" b="0" dirty="0">
                          <a:solidFill>
                            <a:schemeClr val="accent2"/>
                          </a:solidFill>
                          <a:latin typeface="Lato" panose="020F0502020204030203" pitchFamily="34" charset="0"/>
                          <a:ea typeface="Lato" panose="020F0502020204030203" pitchFamily="34" charset="0"/>
                          <a:cs typeface="Lato" panose="020F0502020204030203" pitchFamily="34" charset="0"/>
                        </a:rPr>
                        <a:t>5150</a:t>
                      </a:r>
                    </a:p>
                  </a:txBody>
                  <a:tcPr anchor="ctr">
                    <a:solidFill>
                      <a:schemeClr val="accent4"/>
                    </a:solidFill>
                  </a:tcPr>
                </a:tc>
                <a:extLst>
                  <a:ext uri="{0D108BD9-81ED-4DB2-BD59-A6C34878D82A}">
                    <a16:rowId xmlns="" xmlns:a16="http://schemas.microsoft.com/office/drawing/2014/main" val="3715466982"/>
                  </a:ext>
                </a:extLst>
              </a:tr>
              <a:tr h="274320">
                <a:tc>
                  <a:txBody>
                    <a:bodyPr/>
                    <a:lstStyle/>
                    <a:p>
                      <a:r>
                        <a:rPr lang="en-US" sz="1400" b="1" dirty="0">
                          <a:solidFill>
                            <a:schemeClr val="bg1"/>
                          </a:solidFill>
                          <a:latin typeface="Lato" panose="020F0502020204030203" pitchFamily="34" charset="0"/>
                          <a:ea typeface="Lato" panose="020F0502020204030203" pitchFamily="34" charset="0"/>
                          <a:cs typeface="Lato" panose="020F0502020204030203" pitchFamily="34" charset="0"/>
                        </a:rPr>
                        <a:t>TOTAL</a:t>
                      </a:r>
                    </a:p>
                  </a:txBody>
                  <a:tcPr anchor="ctr">
                    <a:solidFill>
                      <a:schemeClr val="accent1"/>
                    </a:solidFill>
                  </a:tcPr>
                </a:tc>
                <a:tc>
                  <a:txBody>
                    <a:bodyPr/>
                    <a:lstStyle/>
                    <a:p>
                      <a:pPr algn="ctr"/>
                      <a:r>
                        <a:rPr lang="en-US" sz="1400" b="1" dirty="0">
                          <a:solidFill>
                            <a:schemeClr val="bg1"/>
                          </a:solidFill>
                          <a:latin typeface="Lato" panose="020F0502020204030203" pitchFamily="34" charset="0"/>
                          <a:ea typeface="Lato" panose="020F0502020204030203" pitchFamily="34" charset="0"/>
                          <a:cs typeface="Lato" panose="020F0502020204030203" pitchFamily="34" charset="0"/>
                        </a:rPr>
                        <a:t>5%</a:t>
                      </a:r>
                    </a:p>
                  </a:txBody>
                  <a:tcPr anchor="ctr">
                    <a:solidFill>
                      <a:schemeClr val="accent1"/>
                    </a:solidFill>
                  </a:tcPr>
                </a:tc>
                <a:tc>
                  <a:txBody>
                    <a:bodyPr/>
                    <a:lstStyle/>
                    <a:p>
                      <a:pPr algn="ctr"/>
                      <a:r>
                        <a:rPr lang="en-US" sz="1400" b="1" dirty="0">
                          <a:solidFill>
                            <a:schemeClr val="bg1"/>
                          </a:solidFill>
                          <a:latin typeface="Lato" panose="020F0502020204030203" pitchFamily="34" charset="0"/>
                          <a:ea typeface="Lato" panose="020F0502020204030203" pitchFamily="34" charset="0"/>
                          <a:cs typeface="Lato" panose="020F0502020204030203" pitchFamily="34" charset="0"/>
                        </a:rPr>
                        <a:t>33900</a:t>
                      </a:r>
                    </a:p>
                  </a:txBody>
                  <a:tcPr anchor="ctr">
                    <a:solidFill>
                      <a:schemeClr val="accent1"/>
                    </a:solidFill>
                  </a:tcPr>
                </a:tc>
                <a:tc>
                  <a:txBody>
                    <a:bodyPr/>
                    <a:lstStyle/>
                    <a:p>
                      <a:pPr algn="ctr"/>
                      <a:r>
                        <a:rPr lang="en-US" sz="1400" b="1" dirty="0">
                          <a:solidFill>
                            <a:schemeClr val="bg1"/>
                          </a:solidFill>
                          <a:latin typeface="Lato" panose="020F0502020204030203" pitchFamily="34" charset="0"/>
                          <a:ea typeface="Lato" panose="020F0502020204030203" pitchFamily="34" charset="0"/>
                          <a:cs typeface="Lato" panose="020F0502020204030203" pitchFamily="34" charset="0"/>
                        </a:rPr>
                        <a:t>38550</a:t>
                      </a:r>
                    </a:p>
                  </a:txBody>
                  <a:tcPr anchor="ctr">
                    <a:solidFill>
                      <a:schemeClr val="accent1"/>
                    </a:solidFill>
                  </a:tcPr>
                </a:tc>
                <a:tc>
                  <a:txBody>
                    <a:bodyPr/>
                    <a:lstStyle/>
                    <a:p>
                      <a:pPr algn="ctr"/>
                      <a:r>
                        <a:rPr lang="en-US" sz="1400" b="1" dirty="0">
                          <a:solidFill>
                            <a:schemeClr val="bg1"/>
                          </a:solidFill>
                          <a:latin typeface="Lato" panose="020F0502020204030203" pitchFamily="34" charset="0"/>
                          <a:ea typeface="Lato" panose="020F0502020204030203" pitchFamily="34" charset="0"/>
                          <a:cs typeface="Lato" panose="020F0502020204030203" pitchFamily="34" charset="0"/>
                        </a:rPr>
                        <a:t>43470</a:t>
                      </a:r>
                    </a:p>
                  </a:txBody>
                  <a:tcPr anchor="ctr">
                    <a:solidFill>
                      <a:schemeClr val="accent1"/>
                    </a:solidFill>
                  </a:tcPr>
                </a:tc>
                <a:extLst>
                  <a:ext uri="{0D108BD9-81ED-4DB2-BD59-A6C34878D82A}">
                    <a16:rowId xmlns="" xmlns:a16="http://schemas.microsoft.com/office/drawing/2014/main" val="2936589567"/>
                  </a:ext>
                </a:extLst>
              </a:tr>
            </a:tbl>
          </a:graphicData>
        </a:graphic>
      </p:graphicFrame>
      <p:sp>
        <p:nvSpPr>
          <p:cNvPr id="106" name="TextBox 105"/>
          <p:cNvSpPr txBox="1"/>
          <p:nvPr/>
        </p:nvSpPr>
        <p:spPr>
          <a:xfrm>
            <a:off x="434340" y="1038341"/>
            <a:ext cx="3589019" cy="338554"/>
          </a:xfrm>
          <a:prstGeom prst="rect">
            <a:avLst/>
          </a:prstGeom>
          <a:noFill/>
        </p:spPr>
        <p:txBody>
          <a:bodyPr wrap="square" rtlCol="0">
            <a:spAutoFit/>
          </a:bodyPr>
          <a:lstStyle/>
          <a:p>
            <a:r>
              <a:rPr lang="en-US" sz="1600" b="1" dirty="0">
                <a:solidFill>
                  <a:schemeClr val="accent1"/>
                </a:solidFill>
                <a:latin typeface="Lato" panose="020F0502020204030203" pitchFamily="34" charset="0"/>
                <a:ea typeface="Lato" panose="020F0502020204030203" pitchFamily="34" charset="0"/>
                <a:cs typeface="Lato" panose="020F0502020204030203" pitchFamily="34" charset="0"/>
              </a:rPr>
              <a:t>CUSTOMER BREAKDOWN</a:t>
            </a:r>
          </a:p>
        </p:txBody>
      </p:sp>
      <p:sp>
        <p:nvSpPr>
          <p:cNvPr id="25" name="TextBox 24">
            <a:extLst>
              <a:ext uri="{FF2B5EF4-FFF2-40B4-BE49-F238E27FC236}">
                <a16:creationId xmlns="" xmlns:a16="http://schemas.microsoft.com/office/drawing/2014/main" id="{249B47E7-5174-AB46-876C-1E4F9564E7E7}"/>
              </a:ext>
            </a:extLst>
          </p:cNvPr>
          <p:cNvSpPr txBox="1"/>
          <p:nvPr/>
        </p:nvSpPr>
        <p:spPr>
          <a:xfrm>
            <a:off x="0" y="6487089"/>
            <a:ext cx="10088880" cy="369331"/>
          </a:xfrm>
          <a:prstGeom prst="rect">
            <a:avLst/>
          </a:prstGeom>
          <a:solidFill>
            <a:schemeClr val="bg1"/>
          </a:solidFill>
        </p:spPr>
        <p:txBody>
          <a:bodyPr wrap="square" rtlCol="0">
            <a:spAutoFit/>
          </a:bodyPr>
          <a:lstStyle/>
          <a:p>
            <a:r>
              <a:rPr lang="en-US" dirty="0">
                <a:highlight>
                  <a:srgbClr val="C0C0C0"/>
                </a:highlight>
              </a:rPr>
              <a:t> </a:t>
            </a:r>
          </a:p>
        </p:txBody>
      </p:sp>
    </p:spTree>
    <p:extLst>
      <p:ext uri="{BB962C8B-B14F-4D97-AF65-F5344CB8AC3E}">
        <p14:creationId xmlns:p14="http://schemas.microsoft.com/office/powerpoint/2010/main" val="166034495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34"/>
                                        </p:tgtEl>
                                        <p:attrNameLst>
                                          <p:attrName>style.visibility</p:attrName>
                                        </p:attrNameLst>
                                      </p:cBhvr>
                                      <p:to>
                                        <p:strVal val="visible"/>
                                      </p:to>
                                    </p:set>
                                    <p:animEffect transition="in" filter="fade">
                                      <p:cBhvr>
                                        <p:cTn id="7" dur="500"/>
                                        <p:tgtEl>
                                          <p:spTgt spid="1134"/>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106"/>
                                        </p:tgtEl>
                                        <p:attrNameLst>
                                          <p:attrName>style.visibility</p:attrName>
                                        </p:attrNameLst>
                                      </p:cBhvr>
                                      <p:to>
                                        <p:strVal val="visible"/>
                                      </p:to>
                                    </p:set>
                                    <p:animEffect transition="in" filter="wipe(left)">
                                      <p:cBhvr>
                                        <p:cTn id="11" dur="500"/>
                                        <p:tgtEl>
                                          <p:spTgt spid="106"/>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44"/>
                                        </p:tgtEl>
                                        <p:attrNameLst>
                                          <p:attrName>style.visibility</p:attrName>
                                        </p:attrNameLst>
                                      </p:cBhvr>
                                      <p:to>
                                        <p:strVal val="visible"/>
                                      </p:to>
                                    </p:set>
                                    <p:animEffect transition="in" filter="fade">
                                      <p:cBhvr>
                                        <p:cTn id="15" dur="500"/>
                                        <p:tgtEl>
                                          <p:spTgt spid="44"/>
                                        </p:tgtEl>
                                      </p:cBhvr>
                                    </p:animEffect>
                                  </p:childTnLst>
                                </p:cTn>
                              </p:par>
                              <p:par>
                                <p:cTn id="16" presetID="53" presetClass="entr" presetSubtype="16" fill="hold" grpId="0" nodeType="withEffect">
                                  <p:stCondLst>
                                    <p:cond delay="500"/>
                                  </p:stCondLst>
                                  <p:childTnLst>
                                    <p:set>
                                      <p:cBhvr>
                                        <p:cTn id="17" dur="1" fill="hold">
                                          <p:stCondLst>
                                            <p:cond delay="0"/>
                                          </p:stCondLst>
                                        </p:cTn>
                                        <p:tgtEl>
                                          <p:spTgt spid="46"/>
                                        </p:tgtEl>
                                        <p:attrNameLst>
                                          <p:attrName>style.visibility</p:attrName>
                                        </p:attrNameLst>
                                      </p:cBhvr>
                                      <p:to>
                                        <p:strVal val="visible"/>
                                      </p:to>
                                    </p:set>
                                    <p:anim calcmode="lin" valueType="num">
                                      <p:cBhvr>
                                        <p:cTn id="18" dur="500" fill="hold"/>
                                        <p:tgtEl>
                                          <p:spTgt spid="46"/>
                                        </p:tgtEl>
                                        <p:attrNameLst>
                                          <p:attrName>ppt_w</p:attrName>
                                        </p:attrNameLst>
                                      </p:cBhvr>
                                      <p:tavLst>
                                        <p:tav tm="0">
                                          <p:val>
                                            <p:fltVal val="0"/>
                                          </p:val>
                                        </p:tav>
                                        <p:tav tm="100000">
                                          <p:val>
                                            <p:strVal val="#ppt_w"/>
                                          </p:val>
                                        </p:tav>
                                      </p:tavLst>
                                    </p:anim>
                                    <p:anim calcmode="lin" valueType="num">
                                      <p:cBhvr>
                                        <p:cTn id="19" dur="500" fill="hold"/>
                                        <p:tgtEl>
                                          <p:spTgt spid="46"/>
                                        </p:tgtEl>
                                        <p:attrNameLst>
                                          <p:attrName>ppt_h</p:attrName>
                                        </p:attrNameLst>
                                      </p:cBhvr>
                                      <p:tavLst>
                                        <p:tav tm="0">
                                          <p:val>
                                            <p:fltVal val="0"/>
                                          </p:val>
                                        </p:tav>
                                        <p:tav tm="100000">
                                          <p:val>
                                            <p:strVal val="#ppt_h"/>
                                          </p:val>
                                        </p:tav>
                                      </p:tavLst>
                                    </p:anim>
                                    <p:animEffect transition="in" filter="fade">
                                      <p:cBhvr>
                                        <p:cTn id="20" dur="500"/>
                                        <p:tgtEl>
                                          <p:spTgt spid="46"/>
                                        </p:tgtEl>
                                      </p:cBhvr>
                                    </p:animEffect>
                                  </p:childTnLst>
                                </p:cTn>
                              </p:par>
                              <p:par>
                                <p:cTn id="21" presetID="53" presetClass="entr" presetSubtype="16" fill="hold" grpId="0" nodeType="withEffect">
                                  <p:stCondLst>
                                    <p:cond delay="500"/>
                                  </p:stCondLst>
                                  <p:childTnLst>
                                    <p:set>
                                      <p:cBhvr>
                                        <p:cTn id="22" dur="1" fill="hold">
                                          <p:stCondLst>
                                            <p:cond delay="0"/>
                                          </p:stCondLst>
                                        </p:cTn>
                                        <p:tgtEl>
                                          <p:spTgt spid="89"/>
                                        </p:tgtEl>
                                        <p:attrNameLst>
                                          <p:attrName>style.visibility</p:attrName>
                                        </p:attrNameLst>
                                      </p:cBhvr>
                                      <p:to>
                                        <p:strVal val="visible"/>
                                      </p:to>
                                    </p:set>
                                    <p:anim calcmode="lin" valueType="num">
                                      <p:cBhvr>
                                        <p:cTn id="23" dur="500" fill="hold"/>
                                        <p:tgtEl>
                                          <p:spTgt spid="89"/>
                                        </p:tgtEl>
                                        <p:attrNameLst>
                                          <p:attrName>ppt_w</p:attrName>
                                        </p:attrNameLst>
                                      </p:cBhvr>
                                      <p:tavLst>
                                        <p:tav tm="0">
                                          <p:val>
                                            <p:fltVal val="0"/>
                                          </p:val>
                                        </p:tav>
                                        <p:tav tm="100000">
                                          <p:val>
                                            <p:strVal val="#ppt_w"/>
                                          </p:val>
                                        </p:tav>
                                      </p:tavLst>
                                    </p:anim>
                                    <p:anim calcmode="lin" valueType="num">
                                      <p:cBhvr>
                                        <p:cTn id="24" dur="500" fill="hold"/>
                                        <p:tgtEl>
                                          <p:spTgt spid="89"/>
                                        </p:tgtEl>
                                        <p:attrNameLst>
                                          <p:attrName>ppt_h</p:attrName>
                                        </p:attrNameLst>
                                      </p:cBhvr>
                                      <p:tavLst>
                                        <p:tav tm="0">
                                          <p:val>
                                            <p:fltVal val="0"/>
                                          </p:val>
                                        </p:tav>
                                        <p:tav tm="100000">
                                          <p:val>
                                            <p:strVal val="#ppt_h"/>
                                          </p:val>
                                        </p:tav>
                                      </p:tavLst>
                                    </p:anim>
                                    <p:animEffect transition="in" filter="fade">
                                      <p:cBhvr>
                                        <p:cTn id="25" dur="500"/>
                                        <p:tgtEl>
                                          <p:spTgt spid="89"/>
                                        </p:tgtEl>
                                      </p:cBhvr>
                                    </p:animEffect>
                                  </p:childTnLst>
                                </p:cTn>
                              </p:par>
                              <p:par>
                                <p:cTn id="26" presetID="53" presetClass="entr" presetSubtype="16" fill="hold" grpId="0" nodeType="withEffect">
                                  <p:stCondLst>
                                    <p:cond delay="500"/>
                                  </p:stCondLst>
                                  <p:childTnLst>
                                    <p:set>
                                      <p:cBhvr>
                                        <p:cTn id="27" dur="1" fill="hold">
                                          <p:stCondLst>
                                            <p:cond delay="0"/>
                                          </p:stCondLst>
                                        </p:cTn>
                                        <p:tgtEl>
                                          <p:spTgt spid="93"/>
                                        </p:tgtEl>
                                        <p:attrNameLst>
                                          <p:attrName>style.visibility</p:attrName>
                                        </p:attrNameLst>
                                      </p:cBhvr>
                                      <p:to>
                                        <p:strVal val="visible"/>
                                      </p:to>
                                    </p:set>
                                    <p:anim calcmode="lin" valueType="num">
                                      <p:cBhvr>
                                        <p:cTn id="28" dur="500" fill="hold"/>
                                        <p:tgtEl>
                                          <p:spTgt spid="93"/>
                                        </p:tgtEl>
                                        <p:attrNameLst>
                                          <p:attrName>ppt_w</p:attrName>
                                        </p:attrNameLst>
                                      </p:cBhvr>
                                      <p:tavLst>
                                        <p:tav tm="0">
                                          <p:val>
                                            <p:fltVal val="0"/>
                                          </p:val>
                                        </p:tav>
                                        <p:tav tm="100000">
                                          <p:val>
                                            <p:strVal val="#ppt_w"/>
                                          </p:val>
                                        </p:tav>
                                      </p:tavLst>
                                    </p:anim>
                                    <p:anim calcmode="lin" valueType="num">
                                      <p:cBhvr>
                                        <p:cTn id="29" dur="500" fill="hold"/>
                                        <p:tgtEl>
                                          <p:spTgt spid="93"/>
                                        </p:tgtEl>
                                        <p:attrNameLst>
                                          <p:attrName>ppt_h</p:attrName>
                                        </p:attrNameLst>
                                      </p:cBhvr>
                                      <p:tavLst>
                                        <p:tav tm="0">
                                          <p:val>
                                            <p:fltVal val="0"/>
                                          </p:val>
                                        </p:tav>
                                        <p:tav tm="100000">
                                          <p:val>
                                            <p:strVal val="#ppt_h"/>
                                          </p:val>
                                        </p:tav>
                                      </p:tavLst>
                                    </p:anim>
                                    <p:animEffect transition="in" filter="fade">
                                      <p:cBhvr>
                                        <p:cTn id="30" dur="500"/>
                                        <p:tgtEl>
                                          <p:spTgt spid="93"/>
                                        </p:tgtEl>
                                      </p:cBhvr>
                                    </p:animEffect>
                                  </p:childTnLst>
                                </p:cTn>
                              </p:par>
                              <p:par>
                                <p:cTn id="31" presetID="53" presetClass="entr" presetSubtype="16" fill="hold" grpId="0" nodeType="withEffect">
                                  <p:stCondLst>
                                    <p:cond delay="500"/>
                                  </p:stCondLst>
                                  <p:childTnLst>
                                    <p:set>
                                      <p:cBhvr>
                                        <p:cTn id="32" dur="1" fill="hold">
                                          <p:stCondLst>
                                            <p:cond delay="0"/>
                                          </p:stCondLst>
                                        </p:cTn>
                                        <p:tgtEl>
                                          <p:spTgt spid="97"/>
                                        </p:tgtEl>
                                        <p:attrNameLst>
                                          <p:attrName>style.visibility</p:attrName>
                                        </p:attrNameLst>
                                      </p:cBhvr>
                                      <p:to>
                                        <p:strVal val="visible"/>
                                      </p:to>
                                    </p:set>
                                    <p:anim calcmode="lin" valueType="num">
                                      <p:cBhvr>
                                        <p:cTn id="33" dur="500" fill="hold"/>
                                        <p:tgtEl>
                                          <p:spTgt spid="97"/>
                                        </p:tgtEl>
                                        <p:attrNameLst>
                                          <p:attrName>ppt_w</p:attrName>
                                        </p:attrNameLst>
                                      </p:cBhvr>
                                      <p:tavLst>
                                        <p:tav tm="0">
                                          <p:val>
                                            <p:fltVal val="0"/>
                                          </p:val>
                                        </p:tav>
                                        <p:tav tm="100000">
                                          <p:val>
                                            <p:strVal val="#ppt_w"/>
                                          </p:val>
                                        </p:tav>
                                      </p:tavLst>
                                    </p:anim>
                                    <p:anim calcmode="lin" valueType="num">
                                      <p:cBhvr>
                                        <p:cTn id="34" dur="500" fill="hold"/>
                                        <p:tgtEl>
                                          <p:spTgt spid="97"/>
                                        </p:tgtEl>
                                        <p:attrNameLst>
                                          <p:attrName>ppt_h</p:attrName>
                                        </p:attrNameLst>
                                      </p:cBhvr>
                                      <p:tavLst>
                                        <p:tav tm="0">
                                          <p:val>
                                            <p:fltVal val="0"/>
                                          </p:val>
                                        </p:tav>
                                        <p:tav tm="100000">
                                          <p:val>
                                            <p:strVal val="#ppt_h"/>
                                          </p:val>
                                        </p:tav>
                                      </p:tavLst>
                                    </p:anim>
                                    <p:animEffect transition="in" filter="fade">
                                      <p:cBhvr>
                                        <p:cTn id="35" dur="500"/>
                                        <p:tgtEl>
                                          <p:spTgt spid="97"/>
                                        </p:tgtEl>
                                      </p:cBhvr>
                                    </p:animEffect>
                                  </p:childTnLst>
                                </p:cTn>
                              </p:par>
                              <p:par>
                                <p:cTn id="36" presetID="53" presetClass="entr" presetSubtype="16" fill="hold" grpId="0" nodeType="withEffect">
                                  <p:stCondLst>
                                    <p:cond delay="500"/>
                                  </p:stCondLst>
                                  <p:childTnLst>
                                    <p:set>
                                      <p:cBhvr>
                                        <p:cTn id="37" dur="1" fill="hold">
                                          <p:stCondLst>
                                            <p:cond delay="0"/>
                                          </p:stCondLst>
                                        </p:cTn>
                                        <p:tgtEl>
                                          <p:spTgt spid="101"/>
                                        </p:tgtEl>
                                        <p:attrNameLst>
                                          <p:attrName>style.visibility</p:attrName>
                                        </p:attrNameLst>
                                      </p:cBhvr>
                                      <p:to>
                                        <p:strVal val="visible"/>
                                      </p:to>
                                    </p:set>
                                    <p:anim calcmode="lin" valueType="num">
                                      <p:cBhvr>
                                        <p:cTn id="38" dur="500" fill="hold"/>
                                        <p:tgtEl>
                                          <p:spTgt spid="101"/>
                                        </p:tgtEl>
                                        <p:attrNameLst>
                                          <p:attrName>ppt_w</p:attrName>
                                        </p:attrNameLst>
                                      </p:cBhvr>
                                      <p:tavLst>
                                        <p:tav tm="0">
                                          <p:val>
                                            <p:fltVal val="0"/>
                                          </p:val>
                                        </p:tav>
                                        <p:tav tm="100000">
                                          <p:val>
                                            <p:strVal val="#ppt_w"/>
                                          </p:val>
                                        </p:tav>
                                      </p:tavLst>
                                    </p:anim>
                                    <p:anim calcmode="lin" valueType="num">
                                      <p:cBhvr>
                                        <p:cTn id="39" dur="500" fill="hold"/>
                                        <p:tgtEl>
                                          <p:spTgt spid="101"/>
                                        </p:tgtEl>
                                        <p:attrNameLst>
                                          <p:attrName>ppt_h</p:attrName>
                                        </p:attrNameLst>
                                      </p:cBhvr>
                                      <p:tavLst>
                                        <p:tav tm="0">
                                          <p:val>
                                            <p:fltVal val="0"/>
                                          </p:val>
                                        </p:tav>
                                        <p:tav tm="100000">
                                          <p:val>
                                            <p:strVal val="#ppt_h"/>
                                          </p:val>
                                        </p:tav>
                                      </p:tavLst>
                                    </p:anim>
                                    <p:animEffect transition="in" filter="fade">
                                      <p:cBhvr>
                                        <p:cTn id="40" dur="500"/>
                                        <p:tgtEl>
                                          <p:spTgt spid="101"/>
                                        </p:tgtEl>
                                      </p:cBhvr>
                                    </p:animEffect>
                                  </p:childTnLst>
                                </p:cTn>
                              </p:par>
                            </p:childTnLst>
                          </p:cTn>
                        </p:par>
                        <p:par>
                          <p:cTn id="41" fill="hold">
                            <p:stCondLst>
                              <p:cond delay="2000"/>
                            </p:stCondLst>
                            <p:childTnLst>
                              <p:par>
                                <p:cTn id="42" presetID="21" presetClass="entr" presetSubtype="1" fill="hold" grpId="0" nodeType="afterEffect">
                                  <p:stCondLst>
                                    <p:cond delay="0"/>
                                  </p:stCondLst>
                                  <p:childTnLst>
                                    <p:set>
                                      <p:cBhvr>
                                        <p:cTn id="43" dur="1" fill="hold">
                                          <p:stCondLst>
                                            <p:cond delay="0"/>
                                          </p:stCondLst>
                                        </p:cTn>
                                        <p:tgtEl>
                                          <p:spTgt spid="45"/>
                                        </p:tgtEl>
                                        <p:attrNameLst>
                                          <p:attrName>style.visibility</p:attrName>
                                        </p:attrNameLst>
                                      </p:cBhvr>
                                      <p:to>
                                        <p:strVal val="visible"/>
                                      </p:to>
                                    </p:set>
                                    <p:animEffect transition="in" filter="wheel(1)">
                                      <p:cBhvr>
                                        <p:cTn id="44" dur="2000"/>
                                        <p:tgtEl>
                                          <p:spTgt spid="45"/>
                                        </p:tgtEl>
                                      </p:cBhvr>
                                    </p:animEffect>
                                  </p:childTnLst>
                                </p:cTn>
                              </p:par>
                            </p:childTnLst>
                          </p:cTn>
                        </p:par>
                        <p:par>
                          <p:cTn id="45" fill="hold">
                            <p:stCondLst>
                              <p:cond delay="4000"/>
                            </p:stCondLst>
                            <p:childTnLst>
                              <p:par>
                                <p:cTn id="46" presetID="10" presetClass="entr" presetSubtype="0" fill="hold" grpId="0" nodeType="afterEffect">
                                  <p:stCondLst>
                                    <p:cond delay="0"/>
                                  </p:stCondLst>
                                  <p:childTnLst>
                                    <p:set>
                                      <p:cBhvr>
                                        <p:cTn id="47" dur="1" fill="hold">
                                          <p:stCondLst>
                                            <p:cond delay="0"/>
                                          </p:stCondLst>
                                        </p:cTn>
                                        <p:tgtEl>
                                          <p:spTgt spid="4"/>
                                        </p:tgtEl>
                                        <p:attrNameLst>
                                          <p:attrName>style.visibility</p:attrName>
                                        </p:attrNameLst>
                                      </p:cBhvr>
                                      <p:to>
                                        <p:strVal val="visible"/>
                                      </p:to>
                                    </p:set>
                                    <p:animEffect transition="in" filter="fade">
                                      <p:cBhvr>
                                        <p:cTn id="48" dur="500"/>
                                        <p:tgtEl>
                                          <p:spTgt spid="4"/>
                                        </p:tgtEl>
                                      </p:cBhvr>
                                    </p:animEffect>
                                  </p:childTnLst>
                                </p:cTn>
                              </p:par>
                            </p:childTnLst>
                          </p:cTn>
                        </p:par>
                        <p:par>
                          <p:cTn id="49" fill="hold">
                            <p:stCondLst>
                              <p:cond delay="4500"/>
                            </p:stCondLst>
                            <p:childTnLst>
                              <p:par>
                                <p:cTn id="50" presetID="21" presetClass="entr" presetSubtype="1" fill="hold" grpId="0" nodeType="afterEffect">
                                  <p:stCondLst>
                                    <p:cond delay="0"/>
                                  </p:stCondLst>
                                  <p:childTnLst>
                                    <p:set>
                                      <p:cBhvr>
                                        <p:cTn id="51" dur="1" fill="hold">
                                          <p:stCondLst>
                                            <p:cond delay="0"/>
                                          </p:stCondLst>
                                        </p:cTn>
                                        <p:tgtEl>
                                          <p:spTgt spid="88"/>
                                        </p:tgtEl>
                                        <p:attrNameLst>
                                          <p:attrName>style.visibility</p:attrName>
                                        </p:attrNameLst>
                                      </p:cBhvr>
                                      <p:to>
                                        <p:strVal val="visible"/>
                                      </p:to>
                                    </p:set>
                                    <p:animEffect transition="in" filter="wheel(1)">
                                      <p:cBhvr>
                                        <p:cTn id="52" dur="2000"/>
                                        <p:tgtEl>
                                          <p:spTgt spid="88"/>
                                        </p:tgtEl>
                                      </p:cBhvr>
                                    </p:animEffect>
                                  </p:childTnLst>
                                </p:cTn>
                              </p:par>
                            </p:childTnLst>
                          </p:cTn>
                        </p:par>
                        <p:par>
                          <p:cTn id="53" fill="hold">
                            <p:stCondLst>
                              <p:cond delay="6500"/>
                            </p:stCondLst>
                            <p:childTnLst>
                              <p:par>
                                <p:cTn id="54" presetID="10" presetClass="entr" presetSubtype="0" fill="hold" grpId="0" nodeType="afterEffect">
                                  <p:stCondLst>
                                    <p:cond delay="0"/>
                                  </p:stCondLst>
                                  <p:childTnLst>
                                    <p:set>
                                      <p:cBhvr>
                                        <p:cTn id="55" dur="1" fill="hold">
                                          <p:stCondLst>
                                            <p:cond delay="0"/>
                                          </p:stCondLst>
                                        </p:cTn>
                                        <p:tgtEl>
                                          <p:spTgt spid="90"/>
                                        </p:tgtEl>
                                        <p:attrNameLst>
                                          <p:attrName>style.visibility</p:attrName>
                                        </p:attrNameLst>
                                      </p:cBhvr>
                                      <p:to>
                                        <p:strVal val="visible"/>
                                      </p:to>
                                    </p:set>
                                    <p:animEffect transition="in" filter="fade">
                                      <p:cBhvr>
                                        <p:cTn id="56" dur="500"/>
                                        <p:tgtEl>
                                          <p:spTgt spid="90"/>
                                        </p:tgtEl>
                                      </p:cBhvr>
                                    </p:animEffect>
                                  </p:childTnLst>
                                </p:cTn>
                              </p:par>
                            </p:childTnLst>
                          </p:cTn>
                        </p:par>
                        <p:par>
                          <p:cTn id="57" fill="hold">
                            <p:stCondLst>
                              <p:cond delay="7000"/>
                            </p:stCondLst>
                            <p:childTnLst>
                              <p:par>
                                <p:cTn id="58" presetID="21" presetClass="entr" presetSubtype="1" fill="hold" grpId="0" nodeType="afterEffect">
                                  <p:stCondLst>
                                    <p:cond delay="0"/>
                                  </p:stCondLst>
                                  <p:childTnLst>
                                    <p:set>
                                      <p:cBhvr>
                                        <p:cTn id="59" dur="1" fill="hold">
                                          <p:stCondLst>
                                            <p:cond delay="0"/>
                                          </p:stCondLst>
                                        </p:cTn>
                                        <p:tgtEl>
                                          <p:spTgt spid="92"/>
                                        </p:tgtEl>
                                        <p:attrNameLst>
                                          <p:attrName>style.visibility</p:attrName>
                                        </p:attrNameLst>
                                      </p:cBhvr>
                                      <p:to>
                                        <p:strVal val="visible"/>
                                      </p:to>
                                    </p:set>
                                    <p:animEffect transition="in" filter="wheel(1)">
                                      <p:cBhvr>
                                        <p:cTn id="60" dur="2000"/>
                                        <p:tgtEl>
                                          <p:spTgt spid="92"/>
                                        </p:tgtEl>
                                      </p:cBhvr>
                                    </p:animEffect>
                                  </p:childTnLst>
                                </p:cTn>
                              </p:par>
                            </p:childTnLst>
                          </p:cTn>
                        </p:par>
                        <p:par>
                          <p:cTn id="61" fill="hold">
                            <p:stCondLst>
                              <p:cond delay="9000"/>
                            </p:stCondLst>
                            <p:childTnLst>
                              <p:par>
                                <p:cTn id="62" presetID="10" presetClass="entr" presetSubtype="0" fill="hold" grpId="0" nodeType="afterEffect">
                                  <p:stCondLst>
                                    <p:cond delay="0"/>
                                  </p:stCondLst>
                                  <p:childTnLst>
                                    <p:set>
                                      <p:cBhvr>
                                        <p:cTn id="63" dur="1" fill="hold">
                                          <p:stCondLst>
                                            <p:cond delay="0"/>
                                          </p:stCondLst>
                                        </p:cTn>
                                        <p:tgtEl>
                                          <p:spTgt spid="94"/>
                                        </p:tgtEl>
                                        <p:attrNameLst>
                                          <p:attrName>style.visibility</p:attrName>
                                        </p:attrNameLst>
                                      </p:cBhvr>
                                      <p:to>
                                        <p:strVal val="visible"/>
                                      </p:to>
                                    </p:set>
                                    <p:animEffect transition="in" filter="fade">
                                      <p:cBhvr>
                                        <p:cTn id="64" dur="500"/>
                                        <p:tgtEl>
                                          <p:spTgt spid="94"/>
                                        </p:tgtEl>
                                      </p:cBhvr>
                                    </p:animEffect>
                                  </p:childTnLst>
                                </p:cTn>
                              </p:par>
                            </p:childTnLst>
                          </p:cTn>
                        </p:par>
                        <p:par>
                          <p:cTn id="65" fill="hold">
                            <p:stCondLst>
                              <p:cond delay="9500"/>
                            </p:stCondLst>
                            <p:childTnLst>
                              <p:par>
                                <p:cTn id="66" presetID="21" presetClass="entr" presetSubtype="1" fill="hold" grpId="0" nodeType="afterEffect">
                                  <p:stCondLst>
                                    <p:cond delay="0"/>
                                  </p:stCondLst>
                                  <p:childTnLst>
                                    <p:set>
                                      <p:cBhvr>
                                        <p:cTn id="67" dur="1" fill="hold">
                                          <p:stCondLst>
                                            <p:cond delay="0"/>
                                          </p:stCondLst>
                                        </p:cTn>
                                        <p:tgtEl>
                                          <p:spTgt spid="96"/>
                                        </p:tgtEl>
                                        <p:attrNameLst>
                                          <p:attrName>style.visibility</p:attrName>
                                        </p:attrNameLst>
                                      </p:cBhvr>
                                      <p:to>
                                        <p:strVal val="visible"/>
                                      </p:to>
                                    </p:set>
                                    <p:animEffect transition="in" filter="wheel(1)">
                                      <p:cBhvr>
                                        <p:cTn id="68" dur="2000"/>
                                        <p:tgtEl>
                                          <p:spTgt spid="96"/>
                                        </p:tgtEl>
                                      </p:cBhvr>
                                    </p:animEffect>
                                  </p:childTnLst>
                                </p:cTn>
                              </p:par>
                            </p:childTnLst>
                          </p:cTn>
                        </p:par>
                        <p:par>
                          <p:cTn id="69" fill="hold">
                            <p:stCondLst>
                              <p:cond delay="11500"/>
                            </p:stCondLst>
                            <p:childTnLst>
                              <p:par>
                                <p:cTn id="70" presetID="10" presetClass="entr" presetSubtype="0" fill="hold" grpId="0" nodeType="afterEffect">
                                  <p:stCondLst>
                                    <p:cond delay="0"/>
                                  </p:stCondLst>
                                  <p:childTnLst>
                                    <p:set>
                                      <p:cBhvr>
                                        <p:cTn id="71" dur="1" fill="hold">
                                          <p:stCondLst>
                                            <p:cond delay="0"/>
                                          </p:stCondLst>
                                        </p:cTn>
                                        <p:tgtEl>
                                          <p:spTgt spid="98"/>
                                        </p:tgtEl>
                                        <p:attrNameLst>
                                          <p:attrName>style.visibility</p:attrName>
                                        </p:attrNameLst>
                                      </p:cBhvr>
                                      <p:to>
                                        <p:strVal val="visible"/>
                                      </p:to>
                                    </p:set>
                                    <p:animEffect transition="in" filter="fade">
                                      <p:cBhvr>
                                        <p:cTn id="72" dur="500"/>
                                        <p:tgtEl>
                                          <p:spTgt spid="98"/>
                                        </p:tgtEl>
                                      </p:cBhvr>
                                    </p:animEffect>
                                  </p:childTnLst>
                                </p:cTn>
                              </p:par>
                            </p:childTnLst>
                          </p:cTn>
                        </p:par>
                        <p:par>
                          <p:cTn id="73" fill="hold">
                            <p:stCondLst>
                              <p:cond delay="12000"/>
                            </p:stCondLst>
                            <p:childTnLst>
                              <p:par>
                                <p:cTn id="74" presetID="21" presetClass="entr" presetSubtype="1" fill="hold" grpId="0" nodeType="afterEffect">
                                  <p:stCondLst>
                                    <p:cond delay="0"/>
                                  </p:stCondLst>
                                  <p:childTnLst>
                                    <p:set>
                                      <p:cBhvr>
                                        <p:cTn id="75" dur="1" fill="hold">
                                          <p:stCondLst>
                                            <p:cond delay="0"/>
                                          </p:stCondLst>
                                        </p:cTn>
                                        <p:tgtEl>
                                          <p:spTgt spid="100"/>
                                        </p:tgtEl>
                                        <p:attrNameLst>
                                          <p:attrName>style.visibility</p:attrName>
                                        </p:attrNameLst>
                                      </p:cBhvr>
                                      <p:to>
                                        <p:strVal val="visible"/>
                                      </p:to>
                                    </p:set>
                                    <p:animEffect transition="in" filter="wheel(1)">
                                      <p:cBhvr>
                                        <p:cTn id="76" dur="2000"/>
                                        <p:tgtEl>
                                          <p:spTgt spid="100"/>
                                        </p:tgtEl>
                                      </p:cBhvr>
                                    </p:animEffect>
                                  </p:childTnLst>
                                </p:cTn>
                              </p:par>
                            </p:childTnLst>
                          </p:cTn>
                        </p:par>
                        <p:par>
                          <p:cTn id="77" fill="hold">
                            <p:stCondLst>
                              <p:cond delay="14000"/>
                            </p:stCondLst>
                            <p:childTnLst>
                              <p:par>
                                <p:cTn id="78" presetID="10" presetClass="entr" presetSubtype="0" fill="hold" grpId="0" nodeType="afterEffect">
                                  <p:stCondLst>
                                    <p:cond delay="0"/>
                                  </p:stCondLst>
                                  <p:childTnLst>
                                    <p:set>
                                      <p:cBhvr>
                                        <p:cTn id="79" dur="1" fill="hold">
                                          <p:stCondLst>
                                            <p:cond delay="0"/>
                                          </p:stCondLst>
                                        </p:cTn>
                                        <p:tgtEl>
                                          <p:spTgt spid="104"/>
                                        </p:tgtEl>
                                        <p:attrNameLst>
                                          <p:attrName>style.visibility</p:attrName>
                                        </p:attrNameLst>
                                      </p:cBhvr>
                                      <p:to>
                                        <p:strVal val="visible"/>
                                      </p:to>
                                    </p:set>
                                    <p:animEffect transition="in" filter="fade">
                                      <p:cBhvr>
                                        <p:cTn id="80" dur="500"/>
                                        <p:tgtEl>
                                          <p:spTgt spid="104"/>
                                        </p:tgtEl>
                                      </p:cBhvr>
                                    </p:animEffect>
                                  </p:childTnLst>
                                </p:cTn>
                              </p:par>
                            </p:childTnLst>
                          </p:cTn>
                        </p:par>
                        <p:par>
                          <p:cTn id="81" fill="hold">
                            <p:stCondLst>
                              <p:cond delay="14500"/>
                            </p:stCondLst>
                            <p:childTnLst>
                              <p:par>
                                <p:cTn id="82" presetID="10" presetClass="entr" presetSubtype="0" fill="hold" nodeType="afterEffect">
                                  <p:stCondLst>
                                    <p:cond delay="0"/>
                                  </p:stCondLst>
                                  <p:childTnLst>
                                    <p:set>
                                      <p:cBhvr>
                                        <p:cTn id="83" dur="1" fill="hold">
                                          <p:stCondLst>
                                            <p:cond delay="0"/>
                                          </p:stCondLst>
                                        </p:cTn>
                                        <p:tgtEl>
                                          <p:spTgt spid="105"/>
                                        </p:tgtEl>
                                        <p:attrNameLst>
                                          <p:attrName>style.visibility</p:attrName>
                                        </p:attrNameLst>
                                      </p:cBhvr>
                                      <p:to>
                                        <p:strVal val="visible"/>
                                      </p:to>
                                    </p:set>
                                    <p:animEffect transition="in" filter="fade">
                                      <p:cBhvr>
                                        <p:cTn id="84" dur="500"/>
                                        <p:tgtEl>
                                          <p:spTgt spid="10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34" grpId="0"/>
      <p:bldP spid="44" grpId="0" animBg="1"/>
      <p:bldGraphic spid="45" grpId="0">
        <p:bldAsOne/>
      </p:bldGraphic>
      <p:bldP spid="46" grpId="0" animBg="1"/>
      <p:bldP spid="4" grpId="0"/>
      <p:bldGraphic spid="88" grpId="0">
        <p:bldAsOne/>
      </p:bldGraphic>
      <p:bldP spid="89" grpId="0" animBg="1"/>
      <p:bldP spid="90" grpId="0"/>
      <p:bldGraphic spid="92" grpId="0">
        <p:bldAsOne/>
      </p:bldGraphic>
      <p:bldP spid="93" grpId="0" animBg="1"/>
      <p:bldP spid="94" grpId="0"/>
      <p:bldGraphic spid="96" grpId="0">
        <p:bldAsOne/>
      </p:bldGraphic>
      <p:bldP spid="97" grpId="0" animBg="1"/>
      <p:bldP spid="98" grpId="0"/>
      <p:bldGraphic spid="100" grpId="0">
        <p:bldAsOne/>
      </p:bldGraphic>
      <p:bldP spid="101" grpId="0" animBg="1"/>
      <p:bldP spid="104" grpId="0"/>
      <p:bldP spid="106"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49000"/>
            <a:lum/>
          </a:blip>
          <a:srcRect/>
          <a:stretch>
            <a:fillRect t="-9000" b="-9000"/>
          </a:stretch>
        </a:blipFill>
        <a:effectLst/>
      </p:bgPr>
    </p:bg>
    <p:spTree>
      <p:nvGrpSpPr>
        <p:cNvPr id="1" name=""/>
        <p:cNvGrpSpPr/>
        <p:nvPr/>
      </p:nvGrpSpPr>
      <p:grpSpPr>
        <a:xfrm>
          <a:off x="0" y="0"/>
          <a:ext cx="0" cy="0"/>
          <a:chOff x="0" y="0"/>
          <a:chExt cx="0" cy="0"/>
        </a:xfrm>
      </p:grpSpPr>
      <p:pic>
        <p:nvPicPr>
          <p:cNvPr id="38" name="Picture 37"/>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146721" y="2843153"/>
            <a:ext cx="343070" cy="343070"/>
          </a:xfrm>
          <a:prstGeom prst="rect">
            <a:avLst/>
          </a:prstGeom>
        </p:spPr>
      </p:pic>
      <p:sp>
        <p:nvSpPr>
          <p:cNvPr id="10" name="Rectangle 9"/>
          <p:cNvSpPr/>
          <p:nvPr/>
        </p:nvSpPr>
        <p:spPr>
          <a:xfrm>
            <a:off x="1838427" y="2870981"/>
            <a:ext cx="3488947" cy="424732"/>
          </a:xfrm>
          <a:prstGeom prst="rect">
            <a:avLst/>
          </a:prstGeom>
        </p:spPr>
        <p:txBody>
          <a:bodyPr wrap="square">
            <a:spAutoFit/>
          </a:bodyPr>
          <a:lstStyle/>
          <a:p>
            <a:pPr>
              <a:lnSpc>
                <a:spcPct val="120000"/>
              </a:lnSpc>
            </a:pPr>
            <a:r>
              <a:rPr lang="en-US" b="1" dirty="0">
                <a:latin typeface="Lato" panose="020F0502020204030203" pitchFamily="34" charset="0"/>
                <a:ea typeface="Lato" panose="020F0502020204030203" pitchFamily="34" charset="0"/>
                <a:cs typeface="Lato" panose="020F0502020204030203" pitchFamily="34" charset="0"/>
              </a:rPr>
              <a:t>Popular music festival tickets</a:t>
            </a:r>
          </a:p>
        </p:txBody>
      </p:sp>
      <p:sp>
        <p:nvSpPr>
          <p:cNvPr id="29" name="TextBox 28"/>
          <p:cNvSpPr txBox="1"/>
          <p:nvPr/>
        </p:nvSpPr>
        <p:spPr>
          <a:xfrm>
            <a:off x="1146721" y="1015216"/>
            <a:ext cx="6879751" cy="1175706"/>
          </a:xfrm>
          <a:prstGeom prst="rect">
            <a:avLst/>
          </a:prstGeom>
          <a:noFill/>
        </p:spPr>
        <p:txBody>
          <a:bodyPr wrap="square" rtlCol="0">
            <a:spAutoFit/>
          </a:bodyPr>
          <a:lstStyle/>
          <a:p>
            <a:pPr>
              <a:lnSpc>
                <a:spcPct val="80000"/>
              </a:lnSpc>
            </a:pPr>
            <a:r>
              <a:rPr lang="en-US" sz="4400" b="1" dirty="0">
                <a:latin typeface="Lato Black" panose="020F0502020204030203" pitchFamily="34" charset="0"/>
                <a:ea typeface="Lato Black" panose="020F0502020204030203" pitchFamily="34" charset="0"/>
                <a:cs typeface="Lato Black" panose="020F0502020204030203" pitchFamily="34" charset="0"/>
              </a:rPr>
              <a:t>VENTURER’S PREMIUM OFFERINGS</a:t>
            </a:r>
          </a:p>
        </p:txBody>
      </p:sp>
      <p:pic>
        <p:nvPicPr>
          <p:cNvPr id="31" name="Picture 30"/>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146721" y="3435175"/>
            <a:ext cx="343070" cy="343070"/>
          </a:xfrm>
          <a:prstGeom prst="rect">
            <a:avLst/>
          </a:prstGeom>
        </p:spPr>
      </p:pic>
      <p:sp>
        <p:nvSpPr>
          <p:cNvPr id="32" name="Rectangle 31"/>
          <p:cNvSpPr/>
          <p:nvPr/>
        </p:nvSpPr>
        <p:spPr>
          <a:xfrm>
            <a:off x="1838427" y="3463003"/>
            <a:ext cx="3488947" cy="424732"/>
          </a:xfrm>
          <a:prstGeom prst="rect">
            <a:avLst/>
          </a:prstGeom>
        </p:spPr>
        <p:txBody>
          <a:bodyPr wrap="square">
            <a:spAutoFit/>
          </a:bodyPr>
          <a:lstStyle/>
          <a:p>
            <a:pPr>
              <a:lnSpc>
                <a:spcPct val="120000"/>
              </a:lnSpc>
            </a:pPr>
            <a:r>
              <a:rPr lang="en-US" b="1" dirty="0">
                <a:latin typeface="Lato" panose="020F0502020204030203" pitchFamily="34" charset="0"/>
                <a:ea typeface="Lato" panose="020F0502020204030203" pitchFamily="34" charset="0"/>
                <a:cs typeface="Lato" panose="020F0502020204030203" pitchFamily="34" charset="0"/>
              </a:rPr>
              <a:t>Inexpensive economy flights</a:t>
            </a:r>
          </a:p>
        </p:txBody>
      </p:sp>
      <p:pic>
        <p:nvPicPr>
          <p:cNvPr id="34" name="Picture 33"/>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146721" y="4027197"/>
            <a:ext cx="343070" cy="343070"/>
          </a:xfrm>
          <a:prstGeom prst="rect">
            <a:avLst/>
          </a:prstGeom>
        </p:spPr>
      </p:pic>
      <p:sp>
        <p:nvSpPr>
          <p:cNvPr id="35" name="Rectangle 34"/>
          <p:cNvSpPr/>
          <p:nvPr/>
        </p:nvSpPr>
        <p:spPr>
          <a:xfrm>
            <a:off x="1838427" y="4055025"/>
            <a:ext cx="3820251" cy="424732"/>
          </a:xfrm>
          <a:prstGeom prst="rect">
            <a:avLst/>
          </a:prstGeom>
        </p:spPr>
        <p:txBody>
          <a:bodyPr wrap="square">
            <a:spAutoFit/>
          </a:bodyPr>
          <a:lstStyle/>
          <a:p>
            <a:pPr>
              <a:lnSpc>
                <a:spcPct val="120000"/>
              </a:lnSpc>
            </a:pPr>
            <a:r>
              <a:rPr lang="en-US" b="1" dirty="0">
                <a:latin typeface="Lato" panose="020F0502020204030203" pitchFamily="34" charset="0"/>
                <a:ea typeface="Lato" panose="020F0502020204030203" pitchFamily="34" charset="0"/>
                <a:cs typeface="Lato" panose="020F0502020204030203" pitchFamily="34" charset="0"/>
              </a:rPr>
              <a:t>Premium local accommodation</a:t>
            </a:r>
          </a:p>
        </p:txBody>
      </p:sp>
      <p:sp>
        <p:nvSpPr>
          <p:cNvPr id="2" name="Rectangle 1">
            <a:extLst>
              <a:ext uri="{FF2B5EF4-FFF2-40B4-BE49-F238E27FC236}">
                <a16:creationId xmlns="" xmlns:a16="http://schemas.microsoft.com/office/drawing/2014/main" id="{9B96CFEE-BAD8-4E56-BF65-AA17F5A63D5D}"/>
              </a:ext>
            </a:extLst>
          </p:cNvPr>
          <p:cNvSpPr/>
          <p:nvPr/>
        </p:nvSpPr>
        <p:spPr>
          <a:xfrm>
            <a:off x="147484" y="6577781"/>
            <a:ext cx="1058229" cy="17698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77435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8" fill="hold" grpId="0" nodeType="withEffect">
                                  <p:stCondLst>
                                    <p:cond delay="0"/>
                                  </p:stCondLst>
                                  <p:childTnLst>
                                    <p:set>
                                      <p:cBhvr>
                                        <p:cTn id="6" dur="1" fill="hold">
                                          <p:stCondLst>
                                            <p:cond delay="0"/>
                                          </p:stCondLst>
                                        </p:cTn>
                                        <p:tgtEl>
                                          <p:spTgt spid="29"/>
                                        </p:tgtEl>
                                        <p:attrNameLst>
                                          <p:attrName>style.visibility</p:attrName>
                                        </p:attrNameLst>
                                      </p:cBhvr>
                                      <p:to>
                                        <p:strVal val="visible"/>
                                      </p:to>
                                    </p:set>
                                    <p:anim calcmode="lin" valueType="num">
                                      <p:cBhvr additive="base">
                                        <p:cTn id="7" dur="500"/>
                                        <p:tgtEl>
                                          <p:spTgt spid="29"/>
                                        </p:tgtEl>
                                        <p:attrNameLst>
                                          <p:attrName>ppt_x</p:attrName>
                                        </p:attrNameLst>
                                      </p:cBhvr>
                                      <p:tavLst>
                                        <p:tav tm="0">
                                          <p:val>
                                            <p:strVal val="#ppt_x-#ppt_w*1.125000"/>
                                          </p:val>
                                        </p:tav>
                                        <p:tav tm="100000">
                                          <p:val>
                                            <p:strVal val="#ppt_x"/>
                                          </p:val>
                                        </p:tav>
                                      </p:tavLst>
                                    </p:anim>
                                    <p:animEffect transition="in" filter="wipe(right)">
                                      <p:cBhvr>
                                        <p:cTn id="8" dur="500"/>
                                        <p:tgtEl>
                                          <p:spTgt spid="29"/>
                                        </p:tgtEl>
                                      </p:cBhvr>
                                    </p:animEffect>
                                  </p:childTnLst>
                                </p:cTn>
                              </p:par>
                            </p:childTnLst>
                          </p:cTn>
                        </p:par>
                        <p:par>
                          <p:cTn id="9" fill="hold">
                            <p:stCondLst>
                              <p:cond delay="500"/>
                            </p:stCondLst>
                            <p:childTnLst>
                              <p:par>
                                <p:cTn id="10" presetID="53" presetClass="entr" presetSubtype="16" fill="hold" nodeType="afterEffect">
                                  <p:stCondLst>
                                    <p:cond delay="0"/>
                                  </p:stCondLst>
                                  <p:childTnLst>
                                    <p:set>
                                      <p:cBhvr>
                                        <p:cTn id="11" dur="1" fill="hold">
                                          <p:stCondLst>
                                            <p:cond delay="0"/>
                                          </p:stCondLst>
                                        </p:cTn>
                                        <p:tgtEl>
                                          <p:spTgt spid="38"/>
                                        </p:tgtEl>
                                        <p:attrNameLst>
                                          <p:attrName>style.visibility</p:attrName>
                                        </p:attrNameLst>
                                      </p:cBhvr>
                                      <p:to>
                                        <p:strVal val="visible"/>
                                      </p:to>
                                    </p:set>
                                    <p:anim calcmode="lin" valueType="num">
                                      <p:cBhvr>
                                        <p:cTn id="12" dur="500" fill="hold"/>
                                        <p:tgtEl>
                                          <p:spTgt spid="38"/>
                                        </p:tgtEl>
                                        <p:attrNameLst>
                                          <p:attrName>ppt_w</p:attrName>
                                        </p:attrNameLst>
                                      </p:cBhvr>
                                      <p:tavLst>
                                        <p:tav tm="0">
                                          <p:val>
                                            <p:fltVal val="0"/>
                                          </p:val>
                                        </p:tav>
                                        <p:tav tm="100000">
                                          <p:val>
                                            <p:strVal val="#ppt_w"/>
                                          </p:val>
                                        </p:tav>
                                      </p:tavLst>
                                    </p:anim>
                                    <p:anim calcmode="lin" valueType="num">
                                      <p:cBhvr>
                                        <p:cTn id="13" dur="500" fill="hold"/>
                                        <p:tgtEl>
                                          <p:spTgt spid="38"/>
                                        </p:tgtEl>
                                        <p:attrNameLst>
                                          <p:attrName>ppt_h</p:attrName>
                                        </p:attrNameLst>
                                      </p:cBhvr>
                                      <p:tavLst>
                                        <p:tav tm="0">
                                          <p:val>
                                            <p:fltVal val="0"/>
                                          </p:val>
                                        </p:tav>
                                        <p:tav tm="100000">
                                          <p:val>
                                            <p:strVal val="#ppt_h"/>
                                          </p:val>
                                        </p:tav>
                                      </p:tavLst>
                                    </p:anim>
                                    <p:animEffect transition="in" filter="fade">
                                      <p:cBhvr>
                                        <p:cTn id="14" dur="500"/>
                                        <p:tgtEl>
                                          <p:spTgt spid="38"/>
                                        </p:tgtEl>
                                      </p:cBhvr>
                                    </p:animEffect>
                                  </p:childTnLst>
                                </p:cTn>
                              </p:par>
                              <p:par>
                                <p:cTn id="15" presetID="26" presetClass="emph" presetSubtype="0" fill="hold" nodeType="withEffect">
                                  <p:stCondLst>
                                    <p:cond delay="250"/>
                                  </p:stCondLst>
                                  <p:childTnLst>
                                    <p:animEffect transition="out" filter="fade">
                                      <p:cBhvr>
                                        <p:cTn id="16" dur="500" tmFilter="0, 0; .2, .5; .8, .5; 1, 0"/>
                                        <p:tgtEl>
                                          <p:spTgt spid="38"/>
                                        </p:tgtEl>
                                      </p:cBhvr>
                                    </p:animEffect>
                                    <p:animScale>
                                      <p:cBhvr>
                                        <p:cTn id="17" dur="250" autoRev="1" fill="hold"/>
                                        <p:tgtEl>
                                          <p:spTgt spid="38"/>
                                        </p:tgtEl>
                                      </p:cBhvr>
                                      <p:by x="105000" y="105000"/>
                                    </p:animScale>
                                  </p:childTnLst>
                                </p:cTn>
                              </p:par>
                            </p:childTnLst>
                          </p:cTn>
                        </p:par>
                        <p:par>
                          <p:cTn id="18" fill="hold">
                            <p:stCondLst>
                              <p:cond delay="1250"/>
                            </p:stCondLst>
                            <p:childTnLst>
                              <p:par>
                                <p:cTn id="19" presetID="22" presetClass="entr" presetSubtype="8" fill="hold" grpId="0" nodeType="after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wipe(left)">
                                      <p:cBhvr>
                                        <p:cTn id="21" dur="500"/>
                                        <p:tgtEl>
                                          <p:spTgt spid="10"/>
                                        </p:tgtEl>
                                      </p:cBhvr>
                                    </p:animEffect>
                                  </p:childTnLst>
                                </p:cTn>
                              </p:par>
                            </p:childTnLst>
                          </p:cTn>
                        </p:par>
                        <p:par>
                          <p:cTn id="22" fill="hold">
                            <p:stCondLst>
                              <p:cond delay="1750"/>
                            </p:stCondLst>
                            <p:childTnLst>
                              <p:par>
                                <p:cTn id="23" presetID="53" presetClass="entr" presetSubtype="16" fill="hold" nodeType="afterEffect">
                                  <p:stCondLst>
                                    <p:cond delay="0"/>
                                  </p:stCondLst>
                                  <p:childTnLst>
                                    <p:set>
                                      <p:cBhvr>
                                        <p:cTn id="24" dur="1" fill="hold">
                                          <p:stCondLst>
                                            <p:cond delay="0"/>
                                          </p:stCondLst>
                                        </p:cTn>
                                        <p:tgtEl>
                                          <p:spTgt spid="31"/>
                                        </p:tgtEl>
                                        <p:attrNameLst>
                                          <p:attrName>style.visibility</p:attrName>
                                        </p:attrNameLst>
                                      </p:cBhvr>
                                      <p:to>
                                        <p:strVal val="visible"/>
                                      </p:to>
                                    </p:set>
                                    <p:anim calcmode="lin" valueType="num">
                                      <p:cBhvr>
                                        <p:cTn id="25" dur="500" fill="hold"/>
                                        <p:tgtEl>
                                          <p:spTgt spid="31"/>
                                        </p:tgtEl>
                                        <p:attrNameLst>
                                          <p:attrName>ppt_w</p:attrName>
                                        </p:attrNameLst>
                                      </p:cBhvr>
                                      <p:tavLst>
                                        <p:tav tm="0">
                                          <p:val>
                                            <p:fltVal val="0"/>
                                          </p:val>
                                        </p:tav>
                                        <p:tav tm="100000">
                                          <p:val>
                                            <p:strVal val="#ppt_w"/>
                                          </p:val>
                                        </p:tav>
                                      </p:tavLst>
                                    </p:anim>
                                    <p:anim calcmode="lin" valueType="num">
                                      <p:cBhvr>
                                        <p:cTn id="26" dur="500" fill="hold"/>
                                        <p:tgtEl>
                                          <p:spTgt spid="31"/>
                                        </p:tgtEl>
                                        <p:attrNameLst>
                                          <p:attrName>ppt_h</p:attrName>
                                        </p:attrNameLst>
                                      </p:cBhvr>
                                      <p:tavLst>
                                        <p:tav tm="0">
                                          <p:val>
                                            <p:fltVal val="0"/>
                                          </p:val>
                                        </p:tav>
                                        <p:tav tm="100000">
                                          <p:val>
                                            <p:strVal val="#ppt_h"/>
                                          </p:val>
                                        </p:tav>
                                      </p:tavLst>
                                    </p:anim>
                                    <p:animEffect transition="in" filter="fade">
                                      <p:cBhvr>
                                        <p:cTn id="27" dur="500"/>
                                        <p:tgtEl>
                                          <p:spTgt spid="31"/>
                                        </p:tgtEl>
                                      </p:cBhvr>
                                    </p:animEffect>
                                  </p:childTnLst>
                                </p:cTn>
                              </p:par>
                              <p:par>
                                <p:cTn id="28" presetID="26" presetClass="emph" presetSubtype="0" fill="hold" nodeType="withEffect">
                                  <p:stCondLst>
                                    <p:cond delay="250"/>
                                  </p:stCondLst>
                                  <p:childTnLst>
                                    <p:animEffect transition="out" filter="fade">
                                      <p:cBhvr>
                                        <p:cTn id="29" dur="500" tmFilter="0, 0; .2, .5; .8, .5; 1, 0"/>
                                        <p:tgtEl>
                                          <p:spTgt spid="31"/>
                                        </p:tgtEl>
                                      </p:cBhvr>
                                    </p:animEffect>
                                    <p:animScale>
                                      <p:cBhvr>
                                        <p:cTn id="30" dur="250" autoRev="1" fill="hold"/>
                                        <p:tgtEl>
                                          <p:spTgt spid="31"/>
                                        </p:tgtEl>
                                      </p:cBhvr>
                                      <p:by x="105000" y="105000"/>
                                    </p:animScale>
                                  </p:childTnLst>
                                </p:cTn>
                              </p:par>
                            </p:childTnLst>
                          </p:cTn>
                        </p:par>
                        <p:par>
                          <p:cTn id="31" fill="hold">
                            <p:stCondLst>
                              <p:cond delay="2500"/>
                            </p:stCondLst>
                            <p:childTnLst>
                              <p:par>
                                <p:cTn id="32" presetID="22" presetClass="entr" presetSubtype="8" fill="hold" grpId="0" nodeType="afterEffect">
                                  <p:stCondLst>
                                    <p:cond delay="0"/>
                                  </p:stCondLst>
                                  <p:childTnLst>
                                    <p:set>
                                      <p:cBhvr>
                                        <p:cTn id="33" dur="1" fill="hold">
                                          <p:stCondLst>
                                            <p:cond delay="0"/>
                                          </p:stCondLst>
                                        </p:cTn>
                                        <p:tgtEl>
                                          <p:spTgt spid="32"/>
                                        </p:tgtEl>
                                        <p:attrNameLst>
                                          <p:attrName>style.visibility</p:attrName>
                                        </p:attrNameLst>
                                      </p:cBhvr>
                                      <p:to>
                                        <p:strVal val="visible"/>
                                      </p:to>
                                    </p:set>
                                    <p:animEffect transition="in" filter="wipe(left)">
                                      <p:cBhvr>
                                        <p:cTn id="34" dur="500"/>
                                        <p:tgtEl>
                                          <p:spTgt spid="32"/>
                                        </p:tgtEl>
                                      </p:cBhvr>
                                    </p:animEffect>
                                  </p:childTnLst>
                                </p:cTn>
                              </p:par>
                            </p:childTnLst>
                          </p:cTn>
                        </p:par>
                        <p:par>
                          <p:cTn id="35" fill="hold">
                            <p:stCondLst>
                              <p:cond delay="3000"/>
                            </p:stCondLst>
                            <p:childTnLst>
                              <p:par>
                                <p:cTn id="36" presetID="53" presetClass="entr" presetSubtype="16" fill="hold" nodeType="afterEffect">
                                  <p:stCondLst>
                                    <p:cond delay="0"/>
                                  </p:stCondLst>
                                  <p:childTnLst>
                                    <p:set>
                                      <p:cBhvr>
                                        <p:cTn id="37" dur="1" fill="hold">
                                          <p:stCondLst>
                                            <p:cond delay="0"/>
                                          </p:stCondLst>
                                        </p:cTn>
                                        <p:tgtEl>
                                          <p:spTgt spid="34"/>
                                        </p:tgtEl>
                                        <p:attrNameLst>
                                          <p:attrName>style.visibility</p:attrName>
                                        </p:attrNameLst>
                                      </p:cBhvr>
                                      <p:to>
                                        <p:strVal val="visible"/>
                                      </p:to>
                                    </p:set>
                                    <p:anim calcmode="lin" valueType="num">
                                      <p:cBhvr>
                                        <p:cTn id="38" dur="500" fill="hold"/>
                                        <p:tgtEl>
                                          <p:spTgt spid="34"/>
                                        </p:tgtEl>
                                        <p:attrNameLst>
                                          <p:attrName>ppt_w</p:attrName>
                                        </p:attrNameLst>
                                      </p:cBhvr>
                                      <p:tavLst>
                                        <p:tav tm="0">
                                          <p:val>
                                            <p:fltVal val="0"/>
                                          </p:val>
                                        </p:tav>
                                        <p:tav tm="100000">
                                          <p:val>
                                            <p:strVal val="#ppt_w"/>
                                          </p:val>
                                        </p:tav>
                                      </p:tavLst>
                                    </p:anim>
                                    <p:anim calcmode="lin" valueType="num">
                                      <p:cBhvr>
                                        <p:cTn id="39" dur="500" fill="hold"/>
                                        <p:tgtEl>
                                          <p:spTgt spid="34"/>
                                        </p:tgtEl>
                                        <p:attrNameLst>
                                          <p:attrName>ppt_h</p:attrName>
                                        </p:attrNameLst>
                                      </p:cBhvr>
                                      <p:tavLst>
                                        <p:tav tm="0">
                                          <p:val>
                                            <p:fltVal val="0"/>
                                          </p:val>
                                        </p:tav>
                                        <p:tav tm="100000">
                                          <p:val>
                                            <p:strVal val="#ppt_h"/>
                                          </p:val>
                                        </p:tav>
                                      </p:tavLst>
                                    </p:anim>
                                    <p:animEffect transition="in" filter="fade">
                                      <p:cBhvr>
                                        <p:cTn id="40" dur="500"/>
                                        <p:tgtEl>
                                          <p:spTgt spid="34"/>
                                        </p:tgtEl>
                                      </p:cBhvr>
                                    </p:animEffect>
                                  </p:childTnLst>
                                </p:cTn>
                              </p:par>
                              <p:par>
                                <p:cTn id="41" presetID="26" presetClass="emph" presetSubtype="0" fill="hold" nodeType="withEffect">
                                  <p:stCondLst>
                                    <p:cond delay="250"/>
                                  </p:stCondLst>
                                  <p:childTnLst>
                                    <p:animEffect transition="out" filter="fade">
                                      <p:cBhvr>
                                        <p:cTn id="42" dur="500" tmFilter="0, 0; .2, .5; .8, .5; 1, 0"/>
                                        <p:tgtEl>
                                          <p:spTgt spid="34"/>
                                        </p:tgtEl>
                                      </p:cBhvr>
                                    </p:animEffect>
                                    <p:animScale>
                                      <p:cBhvr>
                                        <p:cTn id="43" dur="250" autoRev="1" fill="hold"/>
                                        <p:tgtEl>
                                          <p:spTgt spid="34"/>
                                        </p:tgtEl>
                                      </p:cBhvr>
                                      <p:by x="105000" y="105000"/>
                                    </p:animScale>
                                  </p:childTnLst>
                                </p:cTn>
                              </p:par>
                            </p:childTnLst>
                          </p:cTn>
                        </p:par>
                        <p:par>
                          <p:cTn id="44" fill="hold">
                            <p:stCondLst>
                              <p:cond delay="3750"/>
                            </p:stCondLst>
                            <p:childTnLst>
                              <p:par>
                                <p:cTn id="45" presetID="22" presetClass="entr" presetSubtype="8" fill="hold" grpId="0" nodeType="afterEffect">
                                  <p:stCondLst>
                                    <p:cond delay="0"/>
                                  </p:stCondLst>
                                  <p:childTnLst>
                                    <p:set>
                                      <p:cBhvr>
                                        <p:cTn id="46" dur="1" fill="hold">
                                          <p:stCondLst>
                                            <p:cond delay="0"/>
                                          </p:stCondLst>
                                        </p:cTn>
                                        <p:tgtEl>
                                          <p:spTgt spid="35"/>
                                        </p:tgtEl>
                                        <p:attrNameLst>
                                          <p:attrName>style.visibility</p:attrName>
                                        </p:attrNameLst>
                                      </p:cBhvr>
                                      <p:to>
                                        <p:strVal val="visible"/>
                                      </p:to>
                                    </p:set>
                                    <p:animEffect transition="in" filter="wipe(left)">
                                      <p:cBhvr>
                                        <p:cTn id="47" dur="5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29" grpId="0"/>
      <p:bldP spid="32" grpId="0"/>
      <p:bldP spid="35"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alpha val="65000"/>
          </a:schemeClr>
        </a:solidFill>
        <a:effectLst/>
      </p:bgPr>
    </p:bg>
    <p:spTree>
      <p:nvGrpSpPr>
        <p:cNvPr id="1" name=""/>
        <p:cNvGrpSpPr/>
        <p:nvPr/>
      </p:nvGrpSpPr>
      <p:grpSpPr>
        <a:xfrm>
          <a:off x="0" y="0"/>
          <a:ext cx="0" cy="0"/>
          <a:chOff x="0" y="0"/>
          <a:chExt cx="0" cy="0"/>
        </a:xfrm>
      </p:grpSpPr>
      <p:sp>
        <p:nvSpPr>
          <p:cNvPr id="1134" name="TextBox 1133"/>
          <p:cNvSpPr txBox="1"/>
          <p:nvPr/>
        </p:nvSpPr>
        <p:spPr>
          <a:xfrm>
            <a:off x="381000" y="148425"/>
            <a:ext cx="6099463" cy="647550"/>
          </a:xfrm>
          <a:prstGeom prst="rect">
            <a:avLst/>
          </a:prstGeom>
          <a:noFill/>
        </p:spPr>
        <p:txBody>
          <a:bodyPr wrap="square" rtlCol="0">
            <a:spAutoFit/>
          </a:bodyPr>
          <a:lstStyle/>
          <a:p>
            <a:pPr>
              <a:lnSpc>
                <a:spcPct val="80000"/>
              </a:lnSpc>
            </a:pPr>
            <a:r>
              <a:rPr lang="en-US" sz="4400" b="1" dirty="0">
                <a:solidFill>
                  <a:schemeClr val="accent1"/>
                </a:solidFill>
                <a:latin typeface="Lato Black" panose="020F0502020204030203" pitchFamily="34" charset="0"/>
                <a:ea typeface="Lato Black" panose="020F0502020204030203" pitchFamily="34" charset="0"/>
                <a:cs typeface="Lato Black" panose="020F0502020204030203" pitchFamily="34" charset="0"/>
              </a:rPr>
              <a:t>REVENUE MODEL</a:t>
            </a:r>
          </a:p>
        </p:txBody>
      </p:sp>
      <p:grpSp>
        <p:nvGrpSpPr>
          <p:cNvPr id="3" name="Group 2"/>
          <p:cNvGrpSpPr/>
          <p:nvPr/>
        </p:nvGrpSpPr>
        <p:grpSpPr>
          <a:xfrm>
            <a:off x="0" y="148425"/>
            <a:ext cx="342900" cy="590715"/>
            <a:chOff x="0" y="148425"/>
            <a:chExt cx="342900" cy="590715"/>
          </a:xfrm>
        </p:grpSpPr>
        <p:sp>
          <p:nvSpPr>
            <p:cNvPr id="2" name="Rectangle 1"/>
            <p:cNvSpPr/>
            <p:nvPr/>
          </p:nvSpPr>
          <p:spPr>
            <a:xfrm>
              <a:off x="0" y="148425"/>
              <a:ext cx="213360" cy="5907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p:cNvSpPr/>
            <p:nvPr/>
          </p:nvSpPr>
          <p:spPr>
            <a:xfrm>
              <a:off x="251460" y="148425"/>
              <a:ext cx="91440" cy="5907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 name="Group 3"/>
          <p:cNvGrpSpPr/>
          <p:nvPr/>
        </p:nvGrpSpPr>
        <p:grpSpPr>
          <a:xfrm>
            <a:off x="935299" y="1724527"/>
            <a:ext cx="3266127" cy="471428"/>
            <a:chOff x="935299" y="1724527"/>
            <a:chExt cx="3266127" cy="471428"/>
          </a:xfrm>
        </p:grpSpPr>
        <p:sp>
          <p:nvSpPr>
            <p:cNvPr id="5" name="Rectangle 4"/>
            <p:cNvSpPr/>
            <p:nvPr/>
          </p:nvSpPr>
          <p:spPr>
            <a:xfrm>
              <a:off x="935299" y="1724527"/>
              <a:ext cx="3266127" cy="47142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latin typeface="Lato" panose="020F0502020204030203" pitchFamily="34" charset="0"/>
                <a:ea typeface="Lato" panose="020F0502020204030203" pitchFamily="34" charset="0"/>
                <a:cs typeface="Lato" panose="020F0502020204030203" pitchFamily="34" charset="0"/>
              </a:endParaRPr>
            </a:p>
          </p:txBody>
        </p:sp>
        <p:sp>
          <p:nvSpPr>
            <p:cNvPr id="8" name="TextBox 7"/>
            <p:cNvSpPr txBox="1"/>
            <p:nvPr/>
          </p:nvSpPr>
          <p:spPr>
            <a:xfrm>
              <a:off x="1040130" y="1744797"/>
              <a:ext cx="3056463" cy="427425"/>
            </a:xfrm>
            <a:prstGeom prst="rect">
              <a:avLst/>
            </a:prstGeom>
            <a:noFill/>
          </p:spPr>
          <p:txBody>
            <a:bodyPr wrap="square" rtlCol="0">
              <a:spAutoFit/>
            </a:bodyPr>
            <a:lstStyle/>
            <a:p>
              <a:pPr algn="ctr">
                <a:lnSpc>
                  <a:spcPct val="120000"/>
                </a:lnSpc>
              </a:pPr>
              <a:r>
                <a:rPr lang="en-US" sz="2000" b="1" dirty="0">
                  <a:solidFill>
                    <a:schemeClr val="bg1"/>
                  </a:solidFill>
                  <a:latin typeface="Lato" panose="020F0502020204030203" pitchFamily="34" charset="0"/>
                  <a:ea typeface="Lato" panose="020F0502020204030203" pitchFamily="34" charset="0"/>
                  <a:cs typeface="Lato" panose="020F0502020204030203" pitchFamily="34" charset="0"/>
                </a:rPr>
                <a:t>Festival tickets</a:t>
              </a:r>
            </a:p>
          </p:txBody>
        </p:sp>
      </p:grpSp>
      <p:grpSp>
        <p:nvGrpSpPr>
          <p:cNvPr id="6" name="Group 5"/>
          <p:cNvGrpSpPr/>
          <p:nvPr/>
        </p:nvGrpSpPr>
        <p:grpSpPr>
          <a:xfrm>
            <a:off x="935299" y="2195955"/>
            <a:ext cx="3370960" cy="4084736"/>
            <a:chOff x="935299" y="2195955"/>
            <a:chExt cx="3370960" cy="4084736"/>
          </a:xfrm>
        </p:grpSpPr>
        <p:sp>
          <p:nvSpPr>
            <p:cNvPr id="51" name="Rectangle 50"/>
            <p:cNvSpPr/>
            <p:nvPr/>
          </p:nvSpPr>
          <p:spPr>
            <a:xfrm>
              <a:off x="935299" y="2195955"/>
              <a:ext cx="3266127" cy="3161406"/>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0" dirty="0">
                <a:latin typeface="Lato" panose="020F0502020204030203" pitchFamily="34" charset="0"/>
                <a:ea typeface="Lato" panose="020F0502020204030203" pitchFamily="34" charset="0"/>
                <a:cs typeface="Lato" panose="020F0502020204030203" pitchFamily="34" charset="0"/>
              </a:endParaRPr>
            </a:p>
          </p:txBody>
        </p:sp>
        <p:sp>
          <p:nvSpPr>
            <p:cNvPr id="54" name="TextBox 53"/>
            <p:cNvSpPr txBox="1"/>
            <p:nvPr/>
          </p:nvSpPr>
          <p:spPr>
            <a:xfrm>
              <a:off x="935299" y="2310373"/>
              <a:ext cx="3370960" cy="3970318"/>
            </a:xfrm>
            <a:prstGeom prst="rect">
              <a:avLst/>
            </a:prstGeom>
            <a:noFill/>
          </p:spPr>
          <p:txBody>
            <a:bodyPr wrap="square" rtlCol="0">
              <a:spAutoFit/>
            </a:bodyPr>
            <a:lstStyle/>
            <a:p>
              <a:pPr marL="171450" indent="-171450">
                <a:lnSpc>
                  <a:spcPct val="200000"/>
                </a:lnSpc>
                <a:buClr>
                  <a:schemeClr val="accent1"/>
                </a:buClr>
                <a:buFont typeface="Arial" panose="020B0604020202020204" pitchFamily="34" charset="0"/>
                <a:buChar char="•"/>
              </a:pPr>
              <a:r>
                <a:rPr lang="en-US" sz="1400" b="1" dirty="0">
                  <a:solidFill>
                    <a:schemeClr val="tx2"/>
                  </a:solidFill>
                  <a:latin typeface="Lato" panose="020F0502020204030203" pitchFamily="34" charset="0"/>
                  <a:ea typeface="Lato" panose="020F0502020204030203" pitchFamily="34" charset="0"/>
                  <a:cs typeface="Lato" panose="020F0502020204030203" pitchFamily="34" charset="0"/>
                </a:rPr>
                <a:t>35 to 40 different venues </a:t>
              </a:r>
            </a:p>
            <a:p>
              <a:pPr marL="171450" indent="-171450">
                <a:lnSpc>
                  <a:spcPct val="200000"/>
                </a:lnSpc>
                <a:buClr>
                  <a:schemeClr val="accent1"/>
                </a:buClr>
                <a:buFont typeface="Arial" panose="020B0604020202020204" pitchFamily="34" charset="0"/>
                <a:buChar char="•"/>
              </a:pPr>
              <a:r>
                <a:rPr lang="en-US" sz="1400" b="1" dirty="0">
                  <a:solidFill>
                    <a:schemeClr val="tx2"/>
                  </a:solidFill>
                  <a:latin typeface="Lato" panose="020F0502020204030203" pitchFamily="34" charset="0"/>
                  <a:ea typeface="Lato" panose="020F0502020204030203" pitchFamily="34" charset="0"/>
                  <a:cs typeface="Lato" panose="020F0502020204030203" pitchFamily="34" charset="0"/>
                </a:rPr>
                <a:t>Different music genres, and different regions</a:t>
              </a:r>
            </a:p>
            <a:p>
              <a:pPr marL="171450" indent="-171450">
                <a:lnSpc>
                  <a:spcPct val="200000"/>
                </a:lnSpc>
                <a:buClr>
                  <a:schemeClr val="accent1"/>
                </a:buClr>
                <a:buFont typeface="Arial" panose="020B0604020202020204" pitchFamily="34" charset="0"/>
                <a:buChar char="•"/>
              </a:pPr>
              <a:r>
                <a:rPr lang="en-US" sz="1400" b="1" dirty="0">
                  <a:solidFill>
                    <a:schemeClr val="tx2"/>
                  </a:solidFill>
                  <a:latin typeface="Lato" panose="020F0502020204030203" pitchFamily="34" charset="0"/>
                  <a:ea typeface="Lato" panose="020F0502020204030203" pitchFamily="34" charset="0"/>
                  <a:cs typeface="Lato" panose="020F0502020204030203" pitchFamily="34" charset="0"/>
                </a:rPr>
                <a:t>Specialized DJ’s and Artists.</a:t>
              </a:r>
            </a:p>
            <a:p>
              <a:pPr marL="171450" indent="-171450">
                <a:lnSpc>
                  <a:spcPct val="200000"/>
                </a:lnSpc>
                <a:buClr>
                  <a:schemeClr val="accent1"/>
                </a:buClr>
                <a:buFont typeface="Arial" panose="020B0604020202020204" pitchFamily="34" charset="0"/>
                <a:buChar char="•"/>
              </a:pPr>
              <a:r>
                <a:rPr lang="en-US" sz="1400" b="1" dirty="0">
                  <a:solidFill>
                    <a:schemeClr val="tx2"/>
                  </a:solidFill>
                  <a:latin typeface="Lato" panose="020F0502020204030203" pitchFamily="34" charset="0"/>
                  <a:ea typeface="Lato" panose="020F0502020204030203" pitchFamily="34" charset="0"/>
                  <a:cs typeface="Lato" panose="020F0502020204030203" pitchFamily="34" charset="0"/>
                </a:rPr>
                <a:t>Priced per unit, ranging £25.00 to £160.00 per unit.</a:t>
              </a:r>
            </a:p>
            <a:p>
              <a:pPr marL="171450" indent="-171450">
                <a:lnSpc>
                  <a:spcPct val="200000"/>
                </a:lnSpc>
                <a:buClr>
                  <a:schemeClr val="accent1"/>
                </a:buClr>
                <a:buFont typeface="Arial" panose="020B0604020202020204" pitchFamily="34" charset="0"/>
                <a:buChar char="•"/>
              </a:pPr>
              <a:r>
                <a:rPr lang="en-US" sz="1400" b="1" dirty="0">
                  <a:solidFill>
                    <a:schemeClr val="tx2"/>
                  </a:solidFill>
                  <a:latin typeface="Lato" panose="020F0502020204030203" pitchFamily="34" charset="0"/>
                  <a:ea typeface="Lato" panose="020F0502020204030203" pitchFamily="34" charset="0"/>
                  <a:cs typeface="Lato" panose="020F0502020204030203" pitchFamily="34" charset="0"/>
                </a:rPr>
                <a:t>Average £45.00 per unit. Customers choose which event they are interested in.</a:t>
              </a:r>
            </a:p>
          </p:txBody>
        </p:sp>
      </p:grpSp>
      <p:grpSp>
        <p:nvGrpSpPr>
          <p:cNvPr id="10" name="Group 9"/>
          <p:cNvGrpSpPr/>
          <p:nvPr/>
        </p:nvGrpSpPr>
        <p:grpSpPr>
          <a:xfrm>
            <a:off x="4462937" y="1724527"/>
            <a:ext cx="3266127" cy="471428"/>
            <a:chOff x="4462937" y="1724527"/>
            <a:chExt cx="3266127" cy="471428"/>
          </a:xfrm>
        </p:grpSpPr>
        <p:sp>
          <p:nvSpPr>
            <p:cNvPr id="48" name="Rectangle 47"/>
            <p:cNvSpPr/>
            <p:nvPr/>
          </p:nvSpPr>
          <p:spPr>
            <a:xfrm>
              <a:off x="4462937" y="1724527"/>
              <a:ext cx="3266127" cy="47142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latin typeface="Lato" panose="020F0502020204030203" pitchFamily="34" charset="0"/>
                <a:ea typeface="Lato" panose="020F0502020204030203" pitchFamily="34" charset="0"/>
                <a:cs typeface="Lato" panose="020F0502020204030203" pitchFamily="34" charset="0"/>
              </a:endParaRPr>
            </a:p>
          </p:txBody>
        </p:sp>
        <p:sp>
          <p:nvSpPr>
            <p:cNvPr id="46" name="TextBox 45"/>
            <p:cNvSpPr txBox="1"/>
            <p:nvPr/>
          </p:nvSpPr>
          <p:spPr>
            <a:xfrm>
              <a:off x="4567769" y="1775575"/>
              <a:ext cx="3056463" cy="400110"/>
            </a:xfrm>
            <a:prstGeom prst="rect">
              <a:avLst/>
            </a:prstGeom>
            <a:noFill/>
          </p:spPr>
          <p:txBody>
            <a:bodyPr wrap="square" rtlCol="0">
              <a:spAutoFit/>
            </a:bodyPr>
            <a:lstStyle/>
            <a:p>
              <a:pPr algn="ctr"/>
              <a:r>
                <a:rPr lang="en-US" sz="2000" b="1" dirty="0">
                  <a:solidFill>
                    <a:schemeClr val="bg1"/>
                  </a:solidFill>
                  <a:latin typeface="Lato" panose="020F0502020204030203" pitchFamily="34" charset="0"/>
                  <a:ea typeface="Lato" panose="020F0502020204030203" pitchFamily="34" charset="0"/>
                  <a:cs typeface="Lato" panose="020F0502020204030203" pitchFamily="34" charset="0"/>
                </a:rPr>
                <a:t>Economy flights</a:t>
              </a:r>
              <a:endParaRPr lang="en-US" sz="2000" dirty="0">
                <a:solidFill>
                  <a:schemeClr val="bg1"/>
                </a:solidFill>
                <a:latin typeface="Lato Black" panose="020F0502020204030203" pitchFamily="34" charset="0"/>
                <a:ea typeface="Lato Black" panose="020F0502020204030203" pitchFamily="34" charset="0"/>
                <a:cs typeface="Lato Black" panose="020F0502020204030203" pitchFamily="34" charset="0"/>
              </a:endParaRPr>
            </a:p>
          </p:txBody>
        </p:sp>
      </p:grpSp>
      <p:grpSp>
        <p:nvGrpSpPr>
          <p:cNvPr id="11" name="Group 10"/>
          <p:cNvGrpSpPr/>
          <p:nvPr/>
        </p:nvGrpSpPr>
        <p:grpSpPr>
          <a:xfrm>
            <a:off x="4462937" y="2195955"/>
            <a:ext cx="3266127" cy="4084736"/>
            <a:chOff x="4462937" y="2195955"/>
            <a:chExt cx="3266127" cy="4084736"/>
          </a:xfrm>
        </p:grpSpPr>
        <p:sp>
          <p:nvSpPr>
            <p:cNvPr id="50" name="Rectangle 49"/>
            <p:cNvSpPr/>
            <p:nvPr/>
          </p:nvSpPr>
          <p:spPr>
            <a:xfrm>
              <a:off x="4462937" y="2195955"/>
              <a:ext cx="3266127" cy="3161406"/>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latin typeface="Lato" panose="020F0502020204030203" pitchFamily="34" charset="0"/>
                <a:ea typeface="Lato" panose="020F0502020204030203" pitchFamily="34" charset="0"/>
                <a:cs typeface="Lato" panose="020F0502020204030203" pitchFamily="34" charset="0"/>
              </a:endParaRPr>
            </a:p>
          </p:txBody>
        </p:sp>
        <p:sp>
          <p:nvSpPr>
            <p:cNvPr id="47" name="TextBox 46"/>
            <p:cNvSpPr txBox="1"/>
            <p:nvPr/>
          </p:nvSpPr>
          <p:spPr>
            <a:xfrm>
              <a:off x="4567769" y="2310373"/>
              <a:ext cx="3056463" cy="3970318"/>
            </a:xfrm>
            <a:prstGeom prst="rect">
              <a:avLst/>
            </a:prstGeom>
            <a:noFill/>
          </p:spPr>
          <p:txBody>
            <a:bodyPr wrap="square" rtlCol="0">
              <a:spAutoFit/>
            </a:bodyPr>
            <a:lstStyle/>
            <a:p>
              <a:pPr marL="171450" indent="-171450">
                <a:lnSpc>
                  <a:spcPct val="200000"/>
                </a:lnSpc>
                <a:buClr>
                  <a:schemeClr val="accent1"/>
                </a:buClr>
                <a:buFont typeface="Arial" panose="020B0604020202020204" pitchFamily="34" charset="0"/>
                <a:buChar char="•"/>
              </a:pPr>
              <a:r>
                <a:rPr lang="en-US" sz="1400" b="1" dirty="0">
                  <a:solidFill>
                    <a:schemeClr val="tx2"/>
                  </a:solidFill>
                  <a:latin typeface="Lato" panose="020F0502020204030203" pitchFamily="34" charset="0"/>
                  <a:ea typeface="Lato" panose="020F0502020204030203" pitchFamily="34" charset="0"/>
                  <a:cs typeface="Lato" panose="020F0502020204030203" pitchFamily="34" charset="0"/>
                </a:rPr>
                <a:t>Variety of Airlines</a:t>
              </a:r>
            </a:p>
            <a:p>
              <a:pPr marL="171450" indent="-171450">
                <a:lnSpc>
                  <a:spcPct val="200000"/>
                </a:lnSpc>
                <a:buClr>
                  <a:schemeClr val="accent1"/>
                </a:buClr>
                <a:buFont typeface="Arial" panose="020B0604020202020204" pitchFamily="34" charset="0"/>
                <a:buChar char="•"/>
              </a:pPr>
              <a:r>
                <a:rPr lang="en-US" sz="1400" b="1" dirty="0">
                  <a:solidFill>
                    <a:schemeClr val="tx2"/>
                  </a:solidFill>
                  <a:latin typeface="Lato" panose="020F0502020204030203" pitchFamily="34" charset="0"/>
                  <a:ea typeface="Lato" panose="020F0502020204030203" pitchFamily="34" charset="0"/>
                  <a:cs typeface="Lato" panose="020F0502020204030203" pitchFamily="34" charset="0"/>
                </a:rPr>
                <a:t>Three different departure UK airports.</a:t>
              </a:r>
            </a:p>
            <a:p>
              <a:pPr marL="171450" indent="-171450">
                <a:lnSpc>
                  <a:spcPct val="200000"/>
                </a:lnSpc>
                <a:buClr>
                  <a:schemeClr val="accent1"/>
                </a:buClr>
                <a:buFont typeface="Arial" panose="020B0604020202020204" pitchFamily="34" charset="0"/>
                <a:buChar char="•"/>
              </a:pPr>
              <a:r>
                <a:rPr lang="en-US" sz="1400" b="1" dirty="0">
                  <a:solidFill>
                    <a:schemeClr val="tx2"/>
                  </a:solidFill>
                  <a:latin typeface="Lato" panose="020F0502020204030203" pitchFamily="34" charset="0"/>
                  <a:ea typeface="Lato" panose="020F0502020204030203" pitchFamily="34" charset="0"/>
                  <a:cs typeface="Lato" panose="020F0502020204030203" pitchFamily="34" charset="0"/>
                </a:rPr>
                <a:t>Priced from £22.50 for a return tickets</a:t>
              </a:r>
            </a:p>
            <a:p>
              <a:pPr marL="171450" indent="-171450">
                <a:lnSpc>
                  <a:spcPct val="200000"/>
                </a:lnSpc>
                <a:buClr>
                  <a:schemeClr val="accent1"/>
                </a:buClr>
                <a:buFont typeface="Arial" panose="020B0604020202020204" pitchFamily="34" charset="0"/>
                <a:buChar char="•"/>
              </a:pPr>
              <a:r>
                <a:rPr lang="en-US" sz="1400" b="1" dirty="0">
                  <a:solidFill>
                    <a:schemeClr val="tx2"/>
                  </a:solidFill>
                  <a:latin typeface="Lato" panose="020F0502020204030203" pitchFamily="34" charset="0"/>
                  <a:ea typeface="Lato" panose="020F0502020204030203" pitchFamily="34" charset="0"/>
                  <a:cs typeface="Lato" panose="020F0502020204030203" pitchFamily="34" charset="0"/>
                </a:rPr>
                <a:t>Provides a steady and reliable salary.</a:t>
              </a:r>
            </a:p>
            <a:p>
              <a:pPr marL="171450" indent="-171450">
                <a:lnSpc>
                  <a:spcPct val="200000"/>
                </a:lnSpc>
                <a:buClr>
                  <a:schemeClr val="accent1"/>
                </a:buClr>
                <a:buFont typeface="Arial" panose="020B0604020202020204" pitchFamily="34" charset="0"/>
                <a:buChar char="•"/>
              </a:pPr>
              <a:r>
                <a:rPr lang="en-US" sz="1400" b="1" dirty="0">
                  <a:solidFill>
                    <a:schemeClr val="tx2"/>
                  </a:solidFill>
                  <a:latin typeface="Lato" panose="020F0502020204030203" pitchFamily="34" charset="0"/>
                  <a:ea typeface="Lato" panose="020F0502020204030203" pitchFamily="34" charset="0"/>
                  <a:cs typeface="Lato" panose="020F0502020204030203" pitchFamily="34" charset="0"/>
                </a:rPr>
                <a:t>Exceedingly foreseeable and excessive margin.</a:t>
              </a:r>
            </a:p>
          </p:txBody>
        </p:sp>
      </p:grpSp>
      <p:grpSp>
        <p:nvGrpSpPr>
          <p:cNvPr id="12" name="Group 11"/>
          <p:cNvGrpSpPr/>
          <p:nvPr/>
        </p:nvGrpSpPr>
        <p:grpSpPr>
          <a:xfrm>
            <a:off x="7990575" y="1695582"/>
            <a:ext cx="3432799" cy="500373"/>
            <a:chOff x="7990575" y="1724527"/>
            <a:chExt cx="3266127" cy="471428"/>
          </a:xfrm>
        </p:grpSpPr>
        <p:sp>
          <p:nvSpPr>
            <p:cNvPr id="81" name="Rectangle 80"/>
            <p:cNvSpPr/>
            <p:nvPr/>
          </p:nvSpPr>
          <p:spPr>
            <a:xfrm>
              <a:off x="7990575" y="1724527"/>
              <a:ext cx="3266127" cy="47142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latin typeface="Lato" panose="020F0502020204030203" pitchFamily="34" charset="0"/>
                <a:ea typeface="Lato" panose="020F0502020204030203" pitchFamily="34" charset="0"/>
                <a:cs typeface="Lato" panose="020F0502020204030203" pitchFamily="34" charset="0"/>
              </a:endParaRPr>
            </a:p>
          </p:txBody>
        </p:sp>
        <p:sp>
          <p:nvSpPr>
            <p:cNvPr id="55" name="TextBox 54"/>
            <p:cNvSpPr txBox="1"/>
            <p:nvPr/>
          </p:nvSpPr>
          <p:spPr>
            <a:xfrm>
              <a:off x="8095407" y="1775575"/>
              <a:ext cx="3056463" cy="400110"/>
            </a:xfrm>
            <a:prstGeom prst="rect">
              <a:avLst/>
            </a:prstGeom>
            <a:noFill/>
          </p:spPr>
          <p:txBody>
            <a:bodyPr wrap="square" rtlCol="0">
              <a:spAutoFit/>
            </a:bodyPr>
            <a:lstStyle/>
            <a:p>
              <a:pPr algn="ctr"/>
              <a:r>
                <a:rPr lang="en-US" sz="2000" b="1" dirty="0">
                  <a:solidFill>
                    <a:schemeClr val="bg1"/>
                  </a:solidFill>
                  <a:latin typeface="Lato" panose="020F0502020204030203" pitchFamily="34" charset="0"/>
                  <a:ea typeface="Lato" panose="020F0502020204030203" pitchFamily="34" charset="0"/>
                  <a:cs typeface="Lato" panose="020F0502020204030203" pitchFamily="34" charset="0"/>
                </a:rPr>
                <a:t>Accommodation</a:t>
              </a:r>
              <a:endParaRPr lang="en-US" sz="2000" dirty="0">
                <a:solidFill>
                  <a:schemeClr val="bg1"/>
                </a:solidFill>
                <a:latin typeface="Lato Black" panose="020F0502020204030203" pitchFamily="34" charset="0"/>
                <a:ea typeface="Lato Black" panose="020F0502020204030203" pitchFamily="34" charset="0"/>
                <a:cs typeface="Lato Black" panose="020F0502020204030203" pitchFamily="34" charset="0"/>
              </a:endParaRPr>
            </a:p>
          </p:txBody>
        </p:sp>
      </p:grpSp>
      <p:grpSp>
        <p:nvGrpSpPr>
          <p:cNvPr id="13" name="Group 12"/>
          <p:cNvGrpSpPr/>
          <p:nvPr/>
        </p:nvGrpSpPr>
        <p:grpSpPr>
          <a:xfrm>
            <a:off x="7990575" y="2195955"/>
            <a:ext cx="3432799" cy="3161406"/>
            <a:chOff x="7990575" y="2195955"/>
            <a:chExt cx="3266127" cy="3161406"/>
          </a:xfrm>
        </p:grpSpPr>
        <p:sp>
          <p:nvSpPr>
            <p:cNvPr id="82" name="Rectangle 81"/>
            <p:cNvSpPr/>
            <p:nvPr/>
          </p:nvSpPr>
          <p:spPr>
            <a:xfrm>
              <a:off x="7990575" y="2195955"/>
              <a:ext cx="3266127" cy="3161406"/>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latin typeface="Lato" panose="020F0502020204030203" pitchFamily="34" charset="0"/>
                <a:ea typeface="Lato" panose="020F0502020204030203" pitchFamily="34" charset="0"/>
                <a:cs typeface="Lato" panose="020F0502020204030203" pitchFamily="34" charset="0"/>
              </a:endParaRPr>
            </a:p>
          </p:txBody>
        </p:sp>
        <p:sp>
          <p:nvSpPr>
            <p:cNvPr id="80" name="TextBox 79"/>
            <p:cNvSpPr txBox="1"/>
            <p:nvPr/>
          </p:nvSpPr>
          <p:spPr>
            <a:xfrm>
              <a:off x="8095407" y="2310373"/>
              <a:ext cx="3056463" cy="3046988"/>
            </a:xfrm>
            <a:prstGeom prst="rect">
              <a:avLst/>
            </a:prstGeom>
            <a:noFill/>
          </p:spPr>
          <p:txBody>
            <a:bodyPr wrap="square" rtlCol="0">
              <a:spAutoFit/>
            </a:bodyPr>
            <a:lstStyle/>
            <a:p>
              <a:pPr marL="171450" indent="-171450">
                <a:lnSpc>
                  <a:spcPct val="200000"/>
                </a:lnSpc>
                <a:buClr>
                  <a:schemeClr val="accent1"/>
                </a:buClr>
                <a:buFont typeface="Arial" panose="020B0604020202020204" pitchFamily="34" charset="0"/>
                <a:buChar char="•"/>
              </a:pPr>
              <a:r>
                <a:rPr lang="en-US" sz="1600" b="1" dirty="0">
                  <a:solidFill>
                    <a:schemeClr val="tx2"/>
                  </a:solidFill>
                  <a:latin typeface="Lato" panose="020F0502020204030203" pitchFamily="34" charset="0"/>
                  <a:ea typeface="Lato" panose="020F0502020204030203" pitchFamily="34" charset="0"/>
                  <a:cs typeface="Lato" panose="020F0502020204030203" pitchFamily="34" charset="0"/>
                </a:rPr>
                <a:t>(Direct sale) accommodation</a:t>
              </a:r>
            </a:p>
            <a:p>
              <a:pPr marL="171450" indent="-171450">
                <a:lnSpc>
                  <a:spcPct val="200000"/>
                </a:lnSpc>
                <a:buClr>
                  <a:schemeClr val="accent1"/>
                </a:buClr>
                <a:buFont typeface="Arial" panose="020B0604020202020204" pitchFamily="34" charset="0"/>
                <a:buChar char="•"/>
              </a:pPr>
              <a:r>
                <a:rPr lang="en-US" sz="1600" b="1" dirty="0">
                  <a:solidFill>
                    <a:schemeClr val="tx2"/>
                  </a:solidFill>
                  <a:latin typeface="Lato" panose="020F0502020204030203" pitchFamily="34" charset="0"/>
                  <a:ea typeface="Lato" panose="020F0502020204030203" pitchFamily="34" charset="0"/>
                  <a:cs typeface="Lato" panose="020F0502020204030203" pitchFamily="34" charset="0"/>
                </a:rPr>
                <a:t>Locally obtained</a:t>
              </a:r>
            </a:p>
            <a:p>
              <a:pPr marL="171450" indent="-171450">
                <a:lnSpc>
                  <a:spcPct val="200000"/>
                </a:lnSpc>
                <a:buClr>
                  <a:schemeClr val="accent1"/>
                </a:buClr>
                <a:buFont typeface="Arial" panose="020B0604020202020204" pitchFamily="34" charset="0"/>
                <a:buChar char="•"/>
              </a:pPr>
              <a:r>
                <a:rPr lang="en-US" sz="1600" b="1" dirty="0">
                  <a:solidFill>
                    <a:schemeClr val="tx2"/>
                  </a:solidFill>
                  <a:latin typeface="Lato" panose="020F0502020204030203" pitchFamily="34" charset="0"/>
                  <a:ea typeface="Lato" panose="020F0502020204030203" pitchFamily="34" charset="0"/>
                  <a:cs typeface="Lato" panose="020F0502020204030203" pitchFamily="34" charset="0"/>
                </a:rPr>
                <a:t>Reputable and recognizable accommodations.</a:t>
              </a:r>
            </a:p>
            <a:p>
              <a:pPr marL="171450" indent="-171450">
                <a:lnSpc>
                  <a:spcPct val="200000"/>
                </a:lnSpc>
                <a:buClr>
                  <a:schemeClr val="accent1"/>
                </a:buClr>
                <a:buFont typeface="Arial" panose="020B0604020202020204" pitchFamily="34" charset="0"/>
                <a:buChar char="•"/>
              </a:pPr>
              <a:r>
                <a:rPr lang="en-US" sz="1600" b="1" dirty="0">
                  <a:solidFill>
                    <a:schemeClr val="tx2"/>
                  </a:solidFill>
                  <a:latin typeface="Lato" panose="020F0502020204030203" pitchFamily="34" charset="0"/>
                  <a:ea typeface="Lato" panose="020F0502020204030203" pitchFamily="34" charset="0"/>
                  <a:cs typeface="Lato" panose="020F0502020204030203" pitchFamily="34" charset="0"/>
                </a:rPr>
                <a:t>May include bed and breakfast.</a:t>
              </a:r>
            </a:p>
          </p:txBody>
        </p:sp>
      </p:grpSp>
      <p:sp>
        <p:nvSpPr>
          <p:cNvPr id="24" name="TextBox 23">
            <a:extLst>
              <a:ext uri="{FF2B5EF4-FFF2-40B4-BE49-F238E27FC236}">
                <a16:creationId xmlns="" xmlns:a16="http://schemas.microsoft.com/office/drawing/2014/main" id="{502169FA-D4D0-BE46-9A52-A4829BFEE94F}"/>
              </a:ext>
            </a:extLst>
          </p:cNvPr>
          <p:cNvSpPr txBox="1"/>
          <p:nvPr/>
        </p:nvSpPr>
        <p:spPr>
          <a:xfrm>
            <a:off x="0" y="6464594"/>
            <a:ext cx="10088880" cy="369331"/>
          </a:xfrm>
          <a:prstGeom prst="rect">
            <a:avLst/>
          </a:prstGeom>
          <a:solidFill>
            <a:schemeClr val="bg1"/>
          </a:solidFill>
        </p:spPr>
        <p:txBody>
          <a:bodyPr wrap="square" rtlCol="0">
            <a:spAutoFit/>
          </a:bodyPr>
          <a:lstStyle/>
          <a:p>
            <a:r>
              <a:rPr lang="en-US" dirty="0">
                <a:highlight>
                  <a:srgbClr val="C0C0C0"/>
                </a:highlight>
              </a:rPr>
              <a:t> </a:t>
            </a:r>
          </a:p>
        </p:txBody>
      </p:sp>
    </p:spTree>
    <p:extLst>
      <p:ext uri="{BB962C8B-B14F-4D97-AF65-F5344CB8AC3E}">
        <p14:creationId xmlns:p14="http://schemas.microsoft.com/office/powerpoint/2010/main" val="387072864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34"/>
                                        </p:tgtEl>
                                        <p:attrNameLst>
                                          <p:attrName>style.visibility</p:attrName>
                                        </p:attrNameLst>
                                      </p:cBhvr>
                                      <p:to>
                                        <p:strVal val="visible"/>
                                      </p:to>
                                    </p:set>
                                    <p:animEffect transition="in" filter="fade">
                                      <p:cBhvr>
                                        <p:cTn id="7" dur="500"/>
                                        <p:tgtEl>
                                          <p:spTgt spid="1134"/>
                                        </p:tgtEl>
                                      </p:cBhvr>
                                    </p:animEffect>
                                  </p:childTnLst>
                                </p:cTn>
                              </p:par>
                            </p:childTnLst>
                          </p:cTn>
                        </p:par>
                        <p:par>
                          <p:cTn id="8" fill="hold">
                            <p:stCondLst>
                              <p:cond delay="500"/>
                            </p:stCondLst>
                            <p:childTnLst>
                              <p:par>
                                <p:cTn id="9" presetID="42" presetClass="entr" presetSubtype="0" fill="hold"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1000"/>
                                        <p:tgtEl>
                                          <p:spTgt spid="4"/>
                                        </p:tgtEl>
                                      </p:cBhvr>
                                    </p:animEffect>
                                    <p:anim calcmode="lin" valueType="num">
                                      <p:cBhvr>
                                        <p:cTn id="12" dur="1000" fill="hold"/>
                                        <p:tgtEl>
                                          <p:spTgt spid="4"/>
                                        </p:tgtEl>
                                        <p:attrNameLst>
                                          <p:attrName>ppt_x</p:attrName>
                                        </p:attrNameLst>
                                      </p:cBhvr>
                                      <p:tavLst>
                                        <p:tav tm="0">
                                          <p:val>
                                            <p:strVal val="#ppt_x"/>
                                          </p:val>
                                        </p:tav>
                                        <p:tav tm="100000">
                                          <p:val>
                                            <p:strVal val="#ppt_x"/>
                                          </p:val>
                                        </p:tav>
                                      </p:tavLst>
                                    </p:anim>
                                    <p:anim calcmode="lin" valueType="num">
                                      <p:cBhvr>
                                        <p:cTn id="13" dur="1000" fill="hold"/>
                                        <p:tgtEl>
                                          <p:spTgt spid="4"/>
                                        </p:tgtEl>
                                        <p:attrNameLst>
                                          <p:attrName>ppt_y</p:attrName>
                                        </p:attrNameLst>
                                      </p:cBhvr>
                                      <p:tavLst>
                                        <p:tav tm="0">
                                          <p:val>
                                            <p:strVal val="#ppt_y+.1"/>
                                          </p:val>
                                        </p:tav>
                                        <p:tav tm="100000">
                                          <p:val>
                                            <p:strVal val="#ppt_y"/>
                                          </p:val>
                                        </p:tav>
                                      </p:tavLst>
                                    </p:anim>
                                  </p:childTnLst>
                                </p:cTn>
                              </p:par>
                            </p:childTnLst>
                          </p:cTn>
                        </p:par>
                        <p:par>
                          <p:cTn id="14" fill="hold">
                            <p:stCondLst>
                              <p:cond delay="1500"/>
                            </p:stCondLst>
                            <p:childTnLst>
                              <p:par>
                                <p:cTn id="15" presetID="22" presetClass="entr" presetSubtype="1" fill="hold" nodeType="after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wipe(up)">
                                      <p:cBhvr>
                                        <p:cTn id="17" dur="500"/>
                                        <p:tgtEl>
                                          <p:spTgt spid="6"/>
                                        </p:tgtEl>
                                      </p:cBhvr>
                                    </p:animEffect>
                                  </p:childTnLst>
                                </p:cTn>
                              </p:par>
                            </p:childTnLst>
                          </p:cTn>
                        </p:par>
                        <p:par>
                          <p:cTn id="18" fill="hold">
                            <p:stCondLst>
                              <p:cond delay="2000"/>
                            </p:stCondLst>
                            <p:childTnLst>
                              <p:par>
                                <p:cTn id="19" presetID="42" presetClass="entr" presetSubtype="0" fill="hold" nodeType="after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fade">
                                      <p:cBhvr>
                                        <p:cTn id="21" dur="1000"/>
                                        <p:tgtEl>
                                          <p:spTgt spid="10"/>
                                        </p:tgtEl>
                                      </p:cBhvr>
                                    </p:animEffect>
                                    <p:anim calcmode="lin" valueType="num">
                                      <p:cBhvr>
                                        <p:cTn id="22" dur="1000" fill="hold"/>
                                        <p:tgtEl>
                                          <p:spTgt spid="10"/>
                                        </p:tgtEl>
                                        <p:attrNameLst>
                                          <p:attrName>ppt_x</p:attrName>
                                        </p:attrNameLst>
                                      </p:cBhvr>
                                      <p:tavLst>
                                        <p:tav tm="0">
                                          <p:val>
                                            <p:strVal val="#ppt_x"/>
                                          </p:val>
                                        </p:tav>
                                        <p:tav tm="100000">
                                          <p:val>
                                            <p:strVal val="#ppt_x"/>
                                          </p:val>
                                        </p:tav>
                                      </p:tavLst>
                                    </p:anim>
                                    <p:anim calcmode="lin" valueType="num">
                                      <p:cBhvr>
                                        <p:cTn id="23" dur="1000" fill="hold"/>
                                        <p:tgtEl>
                                          <p:spTgt spid="10"/>
                                        </p:tgtEl>
                                        <p:attrNameLst>
                                          <p:attrName>ppt_y</p:attrName>
                                        </p:attrNameLst>
                                      </p:cBhvr>
                                      <p:tavLst>
                                        <p:tav tm="0">
                                          <p:val>
                                            <p:strVal val="#ppt_y+.1"/>
                                          </p:val>
                                        </p:tav>
                                        <p:tav tm="100000">
                                          <p:val>
                                            <p:strVal val="#ppt_y"/>
                                          </p:val>
                                        </p:tav>
                                      </p:tavLst>
                                    </p:anim>
                                  </p:childTnLst>
                                </p:cTn>
                              </p:par>
                            </p:childTnLst>
                          </p:cTn>
                        </p:par>
                        <p:par>
                          <p:cTn id="24" fill="hold">
                            <p:stCondLst>
                              <p:cond delay="3000"/>
                            </p:stCondLst>
                            <p:childTnLst>
                              <p:par>
                                <p:cTn id="25" presetID="22" presetClass="entr" presetSubtype="1" fill="hold" nodeType="after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wipe(up)">
                                      <p:cBhvr>
                                        <p:cTn id="27" dur="500"/>
                                        <p:tgtEl>
                                          <p:spTgt spid="11"/>
                                        </p:tgtEl>
                                      </p:cBhvr>
                                    </p:animEffect>
                                  </p:childTnLst>
                                </p:cTn>
                              </p:par>
                            </p:childTnLst>
                          </p:cTn>
                        </p:par>
                        <p:par>
                          <p:cTn id="28" fill="hold">
                            <p:stCondLst>
                              <p:cond delay="3500"/>
                            </p:stCondLst>
                            <p:childTnLst>
                              <p:par>
                                <p:cTn id="29" presetID="42" presetClass="entr" presetSubtype="0" fill="hold" nodeType="afterEffect">
                                  <p:stCondLst>
                                    <p:cond delay="0"/>
                                  </p:stCondLst>
                                  <p:childTnLst>
                                    <p:set>
                                      <p:cBhvr>
                                        <p:cTn id="30" dur="1" fill="hold">
                                          <p:stCondLst>
                                            <p:cond delay="0"/>
                                          </p:stCondLst>
                                        </p:cTn>
                                        <p:tgtEl>
                                          <p:spTgt spid="12"/>
                                        </p:tgtEl>
                                        <p:attrNameLst>
                                          <p:attrName>style.visibility</p:attrName>
                                        </p:attrNameLst>
                                      </p:cBhvr>
                                      <p:to>
                                        <p:strVal val="visible"/>
                                      </p:to>
                                    </p:set>
                                    <p:animEffect transition="in" filter="fade">
                                      <p:cBhvr>
                                        <p:cTn id="31" dur="1000"/>
                                        <p:tgtEl>
                                          <p:spTgt spid="12"/>
                                        </p:tgtEl>
                                      </p:cBhvr>
                                    </p:animEffect>
                                    <p:anim calcmode="lin" valueType="num">
                                      <p:cBhvr>
                                        <p:cTn id="32" dur="1000" fill="hold"/>
                                        <p:tgtEl>
                                          <p:spTgt spid="12"/>
                                        </p:tgtEl>
                                        <p:attrNameLst>
                                          <p:attrName>ppt_x</p:attrName>
                                        </p:attrNameLst>
                                      </p:cBhvr>
                                      <p:tavLst>
                                        <p:tav tm="0">
                                          <p:val>
                                            <p:strVal val="#ppt_x"/>
                                          </p:val>
                                        </p:tav>
                                        <p:tav tm="100000">
                                          <p:val>
                                            <p:strVal val="#ppt_x"/>
                                          </p:val>
                                        </p:tav>
                                      </p:tavLst>
                                    </p:anim>
                                    <p:anim calcmode="lin" valueType="num">
                                      <p:cBhvr>
                                        <p:cTn id="33" dur="1000" fill="hold"/>
                                        <p:tgtEl>
                                          <p:spTgt spid="12"/>
                                        </p:tgtEl>
                                        <p:attrNameLst>
                                          <p:attrName>ppt_y</p:attrName>
                                        </p:attrNameLst>
                                      </p:cBhvr>
                                      <p:tavLst>
                                        <p:tav tm="0">
                                          <p:val>
                                            <p:strVal val="#ppt_y+.1"/>
                                          </p:val>
                                        </p:tav>
                                        <p:tav tm="100000">
                                          <p:val>
                                            <p:strVal val="#ppt_y"/>
                                          </p:val>
                                        </p:tav>
                                      </p:tavLst>
                                    </p:anim>
                                  </p:childTnLst>
                                </p:cTn>
                              </p:par>
                            </p:childTnLst>
                          </p:cTn>
                        </p:par>
                        <p:par>
                          <p:cTn id="34" fill="hold">
                            <p:stCondLst>
                              <p:cond delay="4500"/>
                            </p:stCondLst>
                            <p:childTnLst>
                              <p:par>
                                <p:cTn id="35" presetID="22" presetClass="entr" presetSubtype="1" fill="hold" nodeType="after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wipe(up)">
                                      <p:cBhvr>
                                        <p:cTn id="3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3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4" name="TextBox 1133"/>
          <p:cNvSpPr txBox="1"/>
          <p:nvPr/>
        </p:nvSpPr>
        <p:spPr>
          <a:xfrm>
            <a:off x="381000" y="148425"/>
            <a:ext cx="6099463" cy="647550"/>
          </a:xfrm>
          <a:prstGeom prst="rect">
            <a:avLst/>
          </a:prstGeom>
          <a:noFill/>
        </p:spPr>
        <p:txBody>
          <a:bodyPr wrap="square" rtlCol="0">
            <a:spAutoFit/>
          </a:bodyPr>
          <a:lstStyle/>
          <a:p>
            <a:pPr>
              <a:lnSpc>
                <a:spcPct val="80000"/>
              </a:lnSpc>
            </a:pPr>
            <a:r>
              <a:rPr lang="en-US" sz="4400" dirty="0">
                <a:solidFill>
                  <a:schemeClr val="accent1"/>
                </a:solidFill>
                <a:latin typeface="Lato Black" panose="020F0502020204030203" pitchFamily="34" charset="0"/>
                <a:ea typeface="Lato Black" panose="020F0502020204030203" pitchFamily="34" charset="0"/>
                <a:cs typeface="Lato Black" panose="020F0502020204030203" pitchFamily="34" charset="0"/>
              </a:rPr>
              <a:t>SALES FORECAST</a:t>
            </a:r>
          </a:p>
        </p:txBody>
      </p:sp>
      <p:grpSp>
        <p:nvGrpSpPr>
          <p:cNvPr id="3" name="Group 2"/>
          <p:cNvGrpSpPr/>
          <p:nvPr/>
        </p:nvGrpSpPr>
        <p:grpSpPr>
          <a:xfrm>
            <a:off x="0" y="148425"/>
            <a:ext cx="342900" cy="590715"/>
            <a:chOff x="0" y="148425"/>
            <a:chExt cx="342900" cy="590715"/>
          </a:xfrm>
        </p:grpSpPr>
        <p:sp>
          <p:nvSpPr>
            <p:cNvPr id="2" name="Rectangle 1"/>
            <p:cNvSpPr/>
            <p:nvPr/>
          </p:nvSpPr>
          <p:spPr>
            <a:xfrm>
              <a:off x="0" y="148425"/>
              <a:ext cx="213360" cy="5907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p:cNvSpPr/>
            <p:nvPr/>
          </p:nvSpPr>
          <p:spPr>
            <a:xfrm>
              <a:off x="251460" y="148425"/>
              <a:ext cx="91440" cy="5907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25" name="Chart 24"/>
          <p:cNvGraphicFramePr/>
          <p:nvPr>
            <p:extLst>
              <p:ext uri="{D42A27DB-BD31-4B8C-83A1-F6EECF244321}">
                <p14:modId xmlns:p14="http://schemas.microsoft.com/office/powerpoint/2010/main" val="4104718220"/>
              </p:ext>
            </p:extLst>
          </p:nvPr>
        </p:nvGraphicFramePr>
        <p:xfrm>
          <a:off x="838200" y="3268980"/>
          <a:ext cx="10454640" cy="3116580"/>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26" name="Table 25"/>
          <p:cNvGraphicFramePr>
            <a:graphicFrameLocks noGrp="1"/>
          </p:cNvGraphicFramePr>
          <p:nvPr>
            <p:extLst>
              <p:ext uri="{D42A27DB-BD31-4B8C-83A1-F6EECF244321}">
                <p14:modId xmlns:p14="http://schemas.microsoft.com/office/powerpoint/2010/main" val="463055227"/>
              </p:ext>
            </p:extLst>
          </p:nvPr>
        </p:nvGraphicFramePr>
        <p:xfrm>
          <a:off x="838200" y="1290739"/>
          <a:ext cx="4937760" cy="1249680"/>
        </p:xfrm>
        <a:graphic>
          <a:graphicData uri="http://schemas.openxmlformats.org/drawingml/2006/table">
            <a:tbl>
              <a:tblPr firstRow="1" bandRow="1">
                <a:tableStyleId>{5C22544A-7EE6-4342-B048-85BDC9FD1C3A}</a:tableStyleId>
              </a:tblPr>
              <a:tblGrid>
                <a:gridCol w="1920240">
                  <a:extLst>
                    <a:ext uri="{9D8B030D-6E8A-4147-A177-3AD203B41FA5}">
                      <a16:colId xmlns="" xmlns:a16="http://schemas.microsoft.com/office/drawing/2014/main" val="883291324"/>
                    </a:ext>
                  </a:extLst>
                </a:gridCol>
                <a:gridCol w="1005840">
                  <a:extLst>
                    <a:ext uri="{9D8B030D-6E8A-4147-A177-3AD203B41FA5}">
                      <a16:colId xmlns="" xmlns:a16="http://schemas.microsoft.com/office/drawing/2014/main" val="355586360"/>
                    </a:ext>
                  </a:extLst>
                </a:gridCol>
                <a:gridCol w="1005840">
                  <a:extLst>
                    <a:ext uri="{9D8B030D-6E8A-4147-A177-3AD203B41FA5}">
                      <a16:colId xmlns="" xmlns:a16="http://schemas.microsoft.com/office/drawing/2014/main" val="3626199509"/>
                    </a:ext>
                  </a:extLst>
                </a:gridCol>
                <a:gridCol w="1005840">
                  <a:extLst>
                    <a:ext uri="{9D8B030D-6E8A-4147-A177-3AD203B41FA5}">
                      <a16:colId xmlns="" xmlns:a16="http://schemas.microsoft.com/office/drawing/2014/main" val="2161393824"/>
                    </a:ext>
                  </a:extLst>
                </a:gridCol>
              </a:tblGrid>
              <a:tr h="365760">
                <a:tc>
                  <a:txBody>
                    <a:bodyPr/>
                    <a:lstStyle/>
                    <a:p>
                      <a:pPr algn="l"/>
                      <a:r>
                        <a:rPr lang="en-US" sz="1100" b="1" dirty="0">
                          <a:latin typeface="Lato" panose="020F0502020204030203" pitchFamily="34" charset="0"/>
                          <a:ea typeface="Lato" panose="020F0502020204030203" pitchFamily="34" charset="0"/>
                          <a:cs typeface="Lato" panose="020F0502020204030203" pitchFamily="34" charset="0"/>
                        </a:rPr>
                        <a:t>(3 YR) SALES</a:t>
                      </a:r>
                      <a:r>
                        <a:rPr lang="en-US" sz="1100" b="1" baseline="0" dirty="0">
                          <a:latin typeface="Lato" panose="020F0502020204030203" pitchFamily="34" charset="0"/>
                          <a:ea typeface="Lato" panose="020F0502020204030203" pitchFamily="34" charset="0"/>
                          <a:cs typeface="Lato" panose="020F0502020204030203" pitchFamily="34" charset="0"/>
                        </a:rPr>
                        <a:t> PREDICTION</a:t>
                      </a:r>
                      <a:endParaRPr lang="en-US" sz="1100" b="1" dirty="0">
                        <a:latin typeface="Lato" panose="020F0502020204030203" pitchFamily="34" charset="0"/>
                        <a:ea typeface="Lato" panose="020F0502020204030203" pitchFamily="34" charset="0"/>
                        <a:cs typeface="Lato" panose="020F0502020204030203" pitchFamily="34" charset="0"/>
                      </a:endParaRPr>
                    </a:p>
                  </a:txBody>
                  <a:tcPr anchor="ctr">
                    <a:solidFill>
                      <a:schemeClr val="accent2"/>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b="1" dirty="0">
                          <a:latin typeface="Lato" panose="020F0502020204030203" pitchFamily="34" charset="0"/>
                          <a:ea typeface="Lato" panose="020F0502020204030203" pitchFamily="34" charset="0"/>
                          <a:cs typeface="Lato" panose="020F0502020204030203" pitchFamily="34" charset="0"/>
                        </a:rPr>
                        <a:t>1</a:t>
                      </a:r>
                      <a:r>
                        <a:rPr lang="en-US" sz="1100" b="1" baseline="30000" dirty="0">
                          <a:latin typeface="Lato" panose="020F0502020204030203" pitchFamily="34" charset="0"/>
                          <a:ea typeface="Lato" panose="020F0502020204030203" pitchFamily="34" charset="0"/>
                          <a:cs typeface="Lato" panose="020F0502020204030203" pitchFamily="34" charset="0"/>
                        </a:rPr>
                        <a:t>ST</a:t>
                      </a:r>
                      <a:r>
                        <a:rPr lang="en-US" sz="1100" b="1" dirty="0">
                          <a:latin typeface="Lato" panose="020F0502020204030203" pitchFamily="34" charset="0"/>
                          <a:ea typeface="Lato" panose="020F0502020204030203" pitchFamily="34" charset="0"/>
                          <a:cs typeface="Lato" panose="020F0502020204030203" pitchFamily="34" charset="0"/>
                        </a:rPr>
                        <a:t> YEAR</a:t>
                      </a:r>
                    </a:p>
                  </a:txBody>
                  <a:tcPr anchor="ctr">
                    <a:solidFill>
                      <a:schemeClr val="accent2"/>
                    </a:solidFill>
                  </a:tcPr>
                </a:tc>
                <a:tc>
                  <a:txBody>
                    <a:bodyPr/>
                    <a:lstStyle/>
                    <a:p>
                      <a:pPr algn="ctr"/>
                      <a:r>
                        <a:rPr lang="en-US" sz="1100" b="1" dirty="0">
                          <a:latin typeface="Lato" panose="020F0502020204030203" pitchFamily="34" charset="0"/>
                          <a:ea typeface="Lato" panose="020F0502020204030203" pitchFamily="34" charset="0"/>
                          <a:cs typeface="Lato" panose="020F0502020204030203" pitchFamily="34" charset="0"/>
                        </a:rPr>
                        <a:t>2</a:t>
                      </a:r>
                      <a:r>
                        <a:rPr lang="en-US" sz="1100" b="1" baseline="30000" dirty="0">
                          <a:latin typeface="Lato" panose="020F0502020204030203" pitchFamily="34" charset="0"/>
                          <a:ea typeface="Lato" panose="020F0502020204030203" pitchFamily="34" charset="0"/>
                          <a:cs typeface="Lato" panose="020F0502020204030203" pitchFamily="34" charset="0"/>
                        </a:rPr>
                        <a:t>ND</a:t>
                      </a:r>
                      <a:r>
                        <a:rPr lang="en-US" sz="1100" b="1" dirty="0">
                          <a:latin typeface="Lato" panose="020F0502020204030203" pitchFamily="34" charset="0"/>
                          <a:ea typeface="Lato" panose="020F0502020204030203" pitchFamily="34" charset="0"/>
                          <a:cs typeface="Lato" panose="020F0502020204030203" pitchFamily="34" charset="0"/>
                        </a:rPr>
                        <a:t> YEAR</a:t>
                      </a:r>
                    </a:p>
                  </a:txBody>
                  <a:tcPr anchor="ctr">
                    <a:solidFill>
                      <a:schemeClr val="accent2"/>
                    </a:solidFill>
                  </a:tcPr>
                </a:tc>
                <a:tc>
                  <a:txBody>
                    <a:bodyPr/>
                    <a:lstStyle/>
                    <a:p>
                      <a:pPr algn="ctr"/>
                      <a:r>
                        <a:rPr lang="en-US" sz="1100" b="1" dirty="0">
                          <a:latin typeface="Lato" panose="020F0502020204030203" pitchFamily="34" charset="0"/>
                          <a:ea typeface="Lato" panose="020F0502020204030203" pitchFamily="34" charset="0"/>
                          <a:cs typeface="Lato" panose="020F0502020204030203" pitchFamily="34" charset="0"/>
                        </a:rPr>
                        <a:t>3</a:t>
                      </a:r>
                      <a:r>
                        <a:rPr lang="en-US" sz="1100" b="1" baseline="30000" dirty="0">
                          <a:latin typeface="Lato" panose="020F0502020204030203" pitchFamily="34" charset="0"/>
                          <a:ea typeface="Lato" panose="020F0502020204030203" pitchFamily="34" charset="0"/>
                          <a:cs typeface="Lato" panose="020F0502020204030203" pitchFamily="34" charset="0"/>
                        </a:rPr>
                        <a:t>RD</a:t>
                      </a:r>
                      <a:r>
                        <a:rPr lang="en-US" sz="1100" b="1" dirty="0">
                          <a:latin typeface="Lato" panose="020F0502020204030203" pitchFamily="34" charset="0"/>
                          <a:ea typeface="Lato" panose="020F0502020204030203" pitchFamily="34" charset="0"/>
                          <a:cs typeface="Lato" panose="020F0502020204030203" pitchFamily="34" charset="0"/>
                        </a:rPr>
                        <a:t> YEAR</a:t>
                      </a:r>
                    </a:p>
                  </a:txBody>
                  <a:tcPr anchor="ctr">
                    <a:solidFill>
                      <a:schemeClr val="accent2"/>
                    </a:solidFill>
                  </a:tcPr>
                </a:tc>
                <a:extLst>
                  <a:ext uri="{0D108BD9-81ED-4DB2-BD59-A6C34878D82A}">
                    <a16:rowId xmlns="" xmlns:a16="http://schemas.microsoft.com/office/drawing/2014/main" val="2018180050"/>
                  </a:ext>
                </a:extLst>
              </a:tr>
              <a:tr h="274320">
                <a:tc>
                  <a:txBody>
                    <a:bodyPr/>
                    <a:lstStyle/>
                    <a:p>
                      <a:r>
                        <a:rPr lang="en-US" sz="1050" b="0" dirty="0">
                          <a:solidFill>
                            <a:schemeClr val="accent2"/>
                          </a:solidFill>
                          <a:latin typeface="Lato" panose="020F0502020204030203" pitchFamily="34" charset="0"/>
                          <a:ea typeface="Lato" panose="020F0502020204030203" pitchFamily="34" charset="0"/>
                          <a:cs typeface="Lato" panose="020F0502020204030203" pitchFamily="34" charset="0"/>
                        </a:rPr>
                        <a:t>TOTAL SALES</a:t>
                      </a:r>
                    </a:p>
                  </a:txBody>
                  <a:tcPr anchor="ctr">
                    <a:solidFill>
                      <a:schemeClr val="accent4"/>
                    </a:solidFill>
                  </a:tcPr>
                </a:tc>
                <a:tc>
                  <a:txBody>
                    <a:bodyPr/>
                    <a:lstStyle/>
                    <a:p>
                      <a:pPr algn="ctr"/>
                      <a:r>
                        <a:rPr lang="en-US" sz="1050" b="0" dirty="0">
                          <a:solidFill>
                            <a:schemeClr val="accent2"/>
                          </a:solidFill>
                          <a:latin typeface="Lato" panose="020F0502020204030203" pitchFamily="34" charset="0"/>
                          <a:ea typeface="Lato" panose="020F0502020204030203" pitchFamily="34" charset="0"/>
                          <a:cs typeface="Lato" panose="020F0502020204030203" pitchFamily="34" charset="0"/>
                        </a:rPr>
                        <a:t>£350,000</a:t>
                      </a:r>
                    </a:p>
                  </a:txBody>
                  <a:tcPr anchor="ctr">
                    <a:solidFill>
                      <a:schemeClr val="accent4"/>
                    </a:solidFill>
                  </a:tcPr>
                </a:tc>
                <a:tc>
                  <a:txBody>
                    <a:bodyPr/>
                    <a:lstStyle/>
                    <a:p>
                      <a:pPr algn="ctr"/>
                      <a:r>
                        <a:rPr lang="en-US" sz="1050" b="0" dirty="0">
                          <a:solidFill>
                            <a:schemeClr val="accent2"/>
                          </a:solidFill>
                          <a:latin typeface="Lato" panose="020F0502020204030203" pitchFamily="34" charset="0"/>
                          <a:ea typeface="Lato" panose="020F0502020204030203" pitchFamily="34" charset="0"/>
                          <a:cs typeface="Lato" panose="020F0502020204030203" pitchFamily="34" charset="0"/>
                        </a:rPr>
                        <a:t>£518,000</a:t>
                      </a:r>
                    </a:p>
                  </a:txBody>
                  <a:tcPr anchor="ctr">
                    <a:solidFill>
                      <a:schemeClr val="accent4"/>
                    </a:solidFill>
                  </a:tcPr>
                </a:tc>
                <a:tc>
                  <a:txBody>
                    <a:bodyPr/>
                    <a:lstStyle/>
                    <a:p>
                      <a:pPr algn="ctr"/>
                      <a:r>
                        <a:rPr lang="en-US" sz="1050" b="0" dirty="0">
                          <a:solidFill>
                            <a:schemeClr val="accent2"/>
                          </a:solidFill>
                          <a:latin typeface="Lato" panose="020F0502020204030203" pitchFamily="34" charset="0"/>
                          <a:ea typeface="Lato" panose="020F0502020204030203" pitchFamily="34" charset="0"/>
                          <a:cs typeface="Lato" panose="020F0502020204030203" pitchFamily="34" charset="0"/>
                        </a:rPr>
                        <a:t>£742,000</a:t>
                      </a:r>
                    </a:p>
                  </a:txBody>
                  <a:tcPr anchor="ctr">
                    <a:solidFill>
                      <a:schemeClr val="accent4"/>
                    </a:solidFill>
                  </a:tcPr>
                </a:tc>
                <a:extLst>
                  <a:ext uri="{0D108BD9-81ED-4DB2-BD59-A6C34878D82A}">
                    <a16:rowId xmlns="" xmlns:a16="http://schemas.microsoft.com/office/drawing/2014/main" val="2741004110"/>
                  </a:ext>
                </a:extLst>
              </a:tr>
              <a:tr h="27432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50" b="0" dirty="0">
                          <a:solidFill>
                            <a:schemeClr val="accent2"/>
                          </a:solidFill>
                          <a:latin typeface="Lato" panose="020F0502020204030203" pitchFamily="34" charset="0"/>
                          <a:ea typeface="Lato" panose="020F0502020204030203" pitchFamily="34" charset="0"/>
                          <a:cs typeface="Lato" panose="020F0502020204030203" pitchFamily="34" charset="0"/>
                        </a:rPr>
                        <a:t>TOTAL</a:t>
                      </a:r>
                      <a:r>
                        <a:rPr lang="en-US" sz="1050" b="0" baseline="0" dirty="0">
                          <a:solidFill>
                            <a:schemeClr val="accent2"/>
                          </a:solidFill>
                          <a:latin typeface="Lato" panose="020F0502020204030203" pitchFamily="34" charset="0"/>
                          <a:ea typeface="Lato" panose="020F0502020204030203" pitchFamily="34" charset="0"/>
                          <a:cs typeface="Lato" panose="020F0502020204030203" pitchFamily="34" charset="0"/>
                        </a:rPr>
                        <a:t> COGS</a:t>
                      </a:r>
                      <a:endParaRPr lang="en-US" sz="1050" b="0" dirty="0">
                        <a:solidFill>
                          <a:schemeClr val="accent2"/>
                        </a:solidFill>
                        <a:latin typeface="Lato" panose="020F0502020204030203" pitchFamily="34" charset="0"/>
                        <a:ea typeface="Lato" panose="020F0502020204030203" pitchFamily="34" charset="0"/>
                        <a:cs typeface="Lato" panose="020F0502020204030203" pitchFamily="34" charset="0"/>
                      </a:endParaRPr>
                    </a:p>
                  </a:txBody>
                  <a:tcPr anchor="ctr">
                    <a:solidFill>
                      <a:schemeClr val="accent3"/>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050" b="0" dirty="0">
                          <a:solidFill>
                            <a:schemeClr val="accent2"/>
                          </a:solidFill>
                          <a:latin typeface="Lato" panose="020F0502020204030203" pitchFamily="34" charset="0"/>
                          <a:ea typeface="Lato" panose="020F0502020204030203" pitchFamily="34" charset="0"/>
                          <a:cs typeface="Lato" panose="020F0502020204030203" pitchFamily="34" charset="0"/>
                        </a:rPr>
                        <a:t>£127,000</a:t>
                      </a:r>
                    </a:p>
                  </a:txBody>
                  <a:tcPr anchor="ctr">
                    <a:solidFill>
                      <a:schemeClr val="accent3"/>
                    </a:solidFill>
                  </a:tcPr>
                </a:tc>
                <a:tc>
                  <a:txBody>
                    <a:bodyPr/>
                    <a:lstStyle/>
                    <a:p>
                      <a:pPr algn="ctr"/>
                      <a:r>
                        <a:rPr lang="en-US" sz="1050" b="0" dirty="0">
                          <a:solidFill>
                            <a:schemeClr val="accent2"/>
                          </a:solidFill>
                          <a:latin typeface="Lato" panose="020F0502020204030203" pitchFamily="34" charset="0"/>
                          <a:ea typeface="Lato" panose="020F0502020204030203" pitchFamily="34" charset="0"/>
                          <a:cs typeface="Lato" panose="020F0502020204030203" pitchFamily="34" charset="0"/>
                        </a:rPr>
                        <a:t>£168,777</a:t>
                      </a:r>
                    </a:p>
                  </a:txBody>
                  <a:tcPr anchor="ctr">
                    <a:solidFill>
                      <a:schemeClr val="accent3"/>
                    </a:solidFill>
                  </a:tcPr>
                </a:tc>
                <a:tc>
                  <a:txBody>
                    <a:bodyPr/>
                    <a:lstStyle/>
                    <a:p>
                      <a:pPr algn="ctr"/>
                      <a:r>
                        <a:rPr lang="en-US" sz="1050" b="0" dirty="0">
                          <a:solidFill>
                            <a:schemeClr val="accent2"/>
                          </a:solidFill>
                          <a:latin typeface="Lato" panose="020F0502020204030203" pitchFamily="34" charset="0"/>
                          <a:ea typeface="Lato" panose="020F0502020204030203" pitchFamily="34" charset="0"/>
                          <a:cs typeface="Lato" panose="020F0502020204030203" pitchFamily="34" charset="0"/>
                        </a:rPr>
                        <a:t>£263,730</a:t>
                      </a:r>
                    </a:p>
                  </a:txBody>
                  <a:tcPr anchor="ctr">
                    <a:solidFill>
                      <a:schemeClr val="accent3"/>
                    </a:solidFill>
                  </a:tcPr>
                </a:tc>
                <a:extLst>
                  <a:ext uri="{0D108BD9-81ED-4DB2-BD59-A6C34878D82A}">
                    <a16:rowId xmlns="" xmlns:a16="http://schemas.microsoft.com/office/drawing/2014/main" val="2473755630"/>
                  </a:ext>
                </a:extLst>
              </a:tr>
              <a:tr h="274320">
                <a:tc>
                  <a:txBody>
                    <a:bodyPr/>
                    <a:lstStyle/>
                    <a:p>
                      <a:r>
                        <a:rPr lang="en-US" sz="1100" b="1" dirty="0">
                          <a:solidFill>
                            <a:schemeClr val="bg1"/>
                          </a:solidFill>
                          <a:latin typeface="Lato" panose="020F0502020204030203" pitchFamily="34" charset="0"/>
                          <a:ea typeface="Lato" panose="020F0502020204030203" pitchFamily="34" charset="0"/>
                          <a:cs typeface="Lato" panose="020F0502020204030203" pitchFamily="34" charset="0"/>
                        </a:rPr>
                        <a:t>NET PROFIT</a:t>
                      </a:r>
                    </a:p>
                  </a:txBody>
                  <a:tcPr anchor="ctr">
                    <a:solidFill>
                      <a:schemeClr val="accent1"/>
                    </a:solidFill>
                  </a:tcPr>
                </a:tc>
                <a:tc>
                  <a:txBody>
                    <a:bodyPr/>
                    <a:lstStyle/>
                    <a:p>
                      <a:pPr algn="ctr"/>
                      <a:r>
                        <a:rPr lang="en-US" sz="1100" b="1" dirty="0">
                          <a:solidFill>
                            <a:schemeClr val="bg1"/>
                          </a:solidFill>
                          <a:latin typeface="Lato" panose="020F0502020204030203" pitchFamily="34" charset="0"/>
                          <a:ea typeface="Lato" panose="020F0502020204030203" pitchFamily="34" charset="0"/>
                          <a:cs typeface="Lato" panose="020F0502020204030203" pitchFamily="34" charset="0"/>
                        </a:rPr>
                        <a:t>£223,000</a:t>
                      </a:r>
                    </a:p>
                  </a:txBody>
                  <a:tcPr anchor="ctr">
                    <a:solidFill>
                      <a:schemeClr val="accent1"/>
                    </a:solidFill>
                  </a:tcPr>
                </a:tc>
                <a:tc>
                  <a:txBody>
                    <a:bodyPr/>
                    <a:lstStyle/>
                    <a:p>
                      <a:pPr algn="ctr"/>
                      <a:r>
                        <a:rPr lang="en-US" sz="1100" b="1" dirty="0">
                          <a:solidFill>
                            <a:schemeClr val="bg1"/>
                          </a:solidFill>
                          <a:latin typeface="Lato" panose="020F0502020204030203" pitchFamily="34" charset="0"/>
                          <a:ea typeface="Lato" panose="020F0502020204030203" pitchFamily="34" charset="0"/>
                          <a:cs typeface="Lato" panose="020F0502020204030203" pitchFamily="34" charset="0"/>
                        </a:rPr>
                        <a:t>£279,223</a:t>
                      </a:r>
                    </a:p>
                  </a:txBody>
                  <a:tcPr anchor="ctr">
                    <a:solidFill>
                      <a:schemeClr val="accent1"/>
                    </a:solidFill>
                  </a:tcPr>
                </a:tc>
                <a:tc>
                  <a:txBody>
                    <a:bodyPr/>
                    <a:lstStyle/>
                    <a:p>
                      <a:pPr algn="ctr"/>
                      <a:r>
                        <a:rPr lang="en-US" sz="1100" b="1" dirty="0">
                          <a:solidFill>
                            <a:schemeClr val="bg1"/>
                          </a:solidFill>
                          <a:latin typeface="Lato" panose="020F0502020204030203" pitchFamily="34" charset="0"/>
                          <a:ea typeface="Lato" panose="020F0502020204030203" pitchFamily="34" charset="0"/>
                          <a:cs typeface="Lato" panose="020F0502020204030203" pitchFamily="34" charset="0"/>
                        </a:rPr>
                        <a:t>£478,270</a:t>
                      </a:r>
                    </a:p>
                  </a:txBody>
                  <a:tcPr anchor="ctr">
                    <a:solidFill>
                      <a:schemeClr val="accent1"/>
                    </a:solidFill>
                  </a:tcPr>
                </a:tc>
                <a:extLst>
                  <a:ext uri="{0D108BD9-81ED-4DB2-BD59-A6C34878D82A}">
                    <a16:rowId xmlns="" xmlns:a16="http://schemas.microsoft.com/office/drawing/2014/main" val="2936589567"/>
                  </a:ext>
                </a:extLst>
              </a:tr>
            </a:tbl>
          </a:graphicData>
        </a:graphic>
      </p:graphicFrame>
      <p:sp>
        <p:nvSpPr>
          <p:cNvPr id="27" name="TextBox 26"/>
          <p:cNvSpPr txBox="1"/>
          <p:nvPr/>
        </p:nvSpPr>
        <p:spPr>
          <a:xfrm>
            <a:off x="838200" y="2861781"/>
            <a:ext cx="3409908" cy="338554"/>
          </a:xfrm>
          <a:prstGeom prst="rect">
            <a:avLst/>
          </a:prstGeom>
          <a:noFill/>
        </p:spPr>
        <p:txBody>
          <a:bodyPr wrap="none" rtlCol="0">
            <a:spAutoFit/>
          </a:bodyPr>
          <a:lstStyle/>
          <a:p>
            <a:pPr algn="ctr"/>
            <a:r>
              <a:rPr lang="en-US" sz="1600" b="1" dirty="0">
                <a:solidFill>
                  <a:schemeClr val="accent1"/>
                </a:solidFill>
                <a:latin typeface="Lato" panose="020F0502020204030203" pitchFamily="34" charset="0"/>
                <a:ea typeface="Lato" panose="020F0502020204030203" pitchFamily="34" charset="0"/>
                <a:cs typeface="Lato" panose="020F0502020204030203" pitchFamily="34" charset="0"/>
              </a:rPr>
              <a:t>ANNUAL SALES &amp; GROSS PROFIT</a:t>
            </a:r>
          </a:p>
        </p:txBody>
      </p:sp>
      <p:sp>
        <p:nvSpPr>
          <p:cNvPr id="9" name="TextBox 8">
            <a:extLst>
              <a:ext uri="{FF2B5EF4-FFF2-40B4-BE49-F238E27FC236}">
                <a16:creationId xmlns="" xmlns:a16="http://schemas.microsoft.com/office/drawing/2014/main" id="{95D180FB-2200-F947-B96E-78ACEAEBE9F6}"/>
              </a:ext>
            </a:extLst>
          </p:cNvPr>
          <p:cNvSpPr txBox="1"/>
          <p:nvPr/>
        </p:nvSpPr>
        <p:spPr>
          <a:xfrm>
            <a:off x="0" y="6481220"/>
            <a:ext cx="10088880" cy="369331"/>
          </a:xfrm>
          <a:prstGeom prst="rect">
            <a:avLst/>
          </a:prstGeom>
          <a:solidFill>
            <a:schemeClr val="bg1"/>
          </a:solidFill>
        </p:spPr>
        <p:txBody>
          <a:bodyPr wrap="square" rtlCol="0">
            <a:spAutoFit/>
          </a:bodyPr>
          <a:lstStyle/>
          <a:p>
            <a:r>
              <a:rPr lang="en-US" dirty="0">
                <a:highlight>
                  <a:srgbClr val="C0C0C0"/>
                </a:highlight>
              </a:rPr>
              <a:t> </a:t>
            </a:r>
          </a:p>
        </p:txBody>
      </p:sp>
    </p:spTree>
    <p:extLst>
      <p:ext uri="{BB962C8B-B14F-4D97-AF65-F5344CB8AC3E}">
        <p14:creationId xmlns:p14="http://schemas.microsoft.com/office/powerpoint/2010/main" val="79628105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34"/>
                                        </p:tgtEl>
                                        <p:attrNameLst>
                                          <p:attrName>style.visibility</p:attrName>
                                        </p:attrNameLst>
                                      </p:cBhvr>
                                      <p:to>
                                        <p:strVal val="visible"/>
                                      </p:to>
                                    </p:set>
                                    <p:animEffect transition="in" filter="fade">
                                      <p:cBhvr>
                                        <p:cTn id="7" dur="500"/>
                                        <p:tgtEl>
                                          <p:spTgt spid="1134"/>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26"/>
                                        </p:tgtEl>
                                        <p:attrNameLst>
                                          <p:attrName>style.visibility</p:attrName>
                                        </p:attrNameLst>
                                      </p:cBhvr>
                                      <p:to>
                                        <p:strVal val="visible"/>
                                      </p:to>
                                    </p:set>
                                    <p:animEffect transition="in" filter="fade">
                                      <p:cBhvr>
                                        <p:cTn id="11" dur="500"/>
                                        <p:tgtEl>
                                          <p:spTgt spid="26"/>
                                        </p:tgtEl>
                                      </p:cBhvr>
                                    </p:animEffect>
                                  </p:childTnLst>
                                </p:cTn>
                              </p:par>
                            </p:childTnLst>
                          </p:cTn>
                        </p:par>
                        <p:par>
                          <p:cTn id="12" fill="hold">
                            <p:stCondLst>
                              <p:cond delay="1000"/>
                            </p:stCondLst>
                            <p:childTnLst>
                              <p:par>
                                <p:cTn id="13" presetID="22" presetClass="entr" presetSubtype="8" fill="hold" grpId="0" nodeType="afterEffect">
                                  <p:stCondLst>
                                    <p:cond delay="0"/>
                                  </p:stCondLst>
                                  <p:childTnLst>
                                    <p:set>
                                      <p:cBhvr>
                                        <p:cTn id="14" dur="1" fill="hold">
                                          <p:stCondLst>
                                            <p:cond delay="0"/>
                                          </p:stCondLst>
                                        </p:cTn>
                                        <p:tgtEl>
                                          <p:spTgt spid="27"/>
                                        </p:tgtEl>
                                        <p:attrNameLst>
                                          <p:attrName>style.visibility</p:attrName>
                                        </p:attrNameLst>
                                      </p:cBhvr>
                                      <p:to>
                                        <p:strVal val="visible"/>
                                      </p:to>
                                    </p:set>
                                    <p:animEffect transition="in" filter="wipe(left)">
                                      <p:cBhvr>
                                        <p:cTn id="15" dur="500"/>
                                        <p:tgtEl>
                                          <p:spTgt spid="27"/>
                                        </p:tgtEl>
                                      </p:cBhvr>
                                    </p:animEffect>
                                  </p:childTnLst>
                                </p:cTn>
                              </p:par>
                            </p:childTnLst>
                          </p:cTn>
                        </p:par>
                        <p:par>
                          <p:cTn id="16" fill="hold">
                            <p:stCondLst>
                              <p:cond delay="1500"/>
                            </p:stCondLst>
                            <p:childTnLst>
                              <p:par>
                                <p:cTn id="17" presetID="22" presetClass="entr" presetSubtype="4" fill="hold" grpId="0" nodeType="afterEffect">
                                  <p:stCondLst>
                                    <p:cond delay="0"/>
                                  </p:stCondLst>
                                  <p:childTnLst>
                                    <p:set>
                                      <p:cBhvr>
                                        <p:cTn id="18" dur="1" fill="hold">
                                          <p:stCondLst>
                                            <p:cond delay="0"/>
                                          </p:stCondLst>
                                        </p:cTn>
                                        <p:tgtEl>
                                          <p:spTgt spid="25">
                                            <p:graphicEl>
                                              <a:chart seriesIdx="-3" categoryIdx="-3" bldStep="gridLegend"/>
                                            </p:graphicEl>
                                          </p:spTgt>
                                        </p:tgtEl>
                                        <p:attrNameLst>
                                          <p:attrName>style.visibility</p:attrName>
                                        </p:attrNameLst>
                                      </p:cBhvr>
                                      <p:to>
                                        <p:strVal val="visible"/>
                                      </p:to>
                                    </p:set>
                                    <p:animEffect transition="in" filter="wipe(down)">
                                      <p:cBhvr>
                                        <p:cTn id="19" dur="500"/>
                                        <p:tgtEl>
                                          <p:spTgt spid="25">
                                            <p:graphicEl>
                                              <a:chart seriesIdx="-3" categoryIdx="-3" bldStep="gridLegend"/>
                                            </p:graphicEl>
                                          </p:spTgt>
                                        </p:tgtEl>
                                      </p:cBhvr>
                                    </p:animEffect>
                                  </p:childTnLst>
                                </p:cTn>
                              </p:par>
                            </p:childTnLst>
                          </p:cTn>
                        </p:par>
                        <p:par>
                          <p:cTn id="20" fill="hold">
                            <p:stCondLst>
                              <p:cond delay="2000"/>
                            </p:stCondLst>
                            <p:childTnLst>
                              <p:par>
                                <p:cTn id="21" presetID="22" presetClass="entr" presetSubtype="4" fill="hold" grpId="0" nodeType="afterEffect">
                                  <p:stCondLst>
                                    <p:cond delay="0"/>
                                  </p:stCondLst>
                                  <p:childTnLst>
                                    <p:set>
                                      <p:cBhvr>
                                        <p:cTn id="22" dur="1" fill="hold">
                                          <p:stCondLst>
                                            <p:cond delay="0"/>
                                          </p:stCondLst>
                                        </p:cTn>
                                        <p:tgtEl>
                                          <p:spTgt spid="25">
                                            <p:graphicEl>
                                              <a:chart seriesIdx="0" categoryIdx="-4" bldStep="series"/>
                                            </p:graphicEl>
                                          </p:spTgt>
                                        </p:tgtEl>
                                        <p:attrNameLst>
                                          <p:attrName>style.visibility</p:attrName>
                                        </p:attrNameLst>
                                      </p:cBhvr>
                                      <p:to>
                                        <p:strVal val="visible"/>
                                      </p:to>
                                    </p:set>
                                    <p:animEffect transition="in" filter="wipe(down)">
                                      <p:cBhvr>
                                        <p:cTn id="23" dur="500"/>
                                        <p:tgtEl>
                                          <p:spTgt spid="25">
                                            <p:graphicEl>
                                              <a:chart seriesIdx="0" categoryIdx="-4" bldStep="series"/>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4" fill="hold" grpId="0" nodeType="clickEffect">
                                  <p:stCondLst>
                                    <p:cond delay="0"/>
                                  </p:stCondLst>
                                  <p:childTnLst>
                                    <p:set>
                                      <p:cBhvr>
                                        <p:cTn id="27" dur="1" fill="hold">
                                          <p:stCondLst>
                                            <p:cond delay="0"/>
                                          </p:stCondLst>
                                        </p:cTn>
                                        <p:tgtEl>
                                          <p:spTgt spid="25">
                                            <p:graphicEl>
                                              <a:chart seriesIdx="1" categoryIdx="-4" bldStep="series"/>
                                            </p:graphicEl>
                                          </p:spTgt>
                                        </p:tgtEl>
                                        <p:attrNameLst>
                                          <p:attrName>style.visibility</p:attrName>
                                        </p:attrNameLst>
                                      </p:cBhvr>
                                      <p:to>
                                        <p:strVal val="visible"/>
                                      </p:to>
                                    </p:set>
                                    <p:animEffect transition="in" filter="wipe(down)">
                                      <p:cBhvr>
                                        <p:cTn id="28" dur="500"/>
                                        <p:tgtEl>
                                          <p:spTgt spid="25">
                                            <p:graphicEl>
                                              <a:chart seriesIdx="1" categoryIdx="-4" bldStep="series"/>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4" fill="hold" grpId="0" nodeType="clickEffect">
                                  <p:stCondLst>
                                    <p:cond delay="0"/>
                                  </p:stCondLst>
                                  <p:childTnLst>
                                    <p:set>
                                      <p:cBhvr>
                                        <p:cTn id="32" dur="1" fill="hold">
                                          <p:stCondLst>
                                            <p:cond delay="0"/>
                                          </p:stCondLst>
                                        </p:cTn>
                                        <p:tgtEl>
                                          <p:spTgt spid="25">
                                            <p:graphicEl>
                                              <a:chart seriesIdx="2" categoryIdx="-4" bldStep="series"/>
                                            </p:graphicEl>
                                          </p:spTgt>
                                        </p:tgtEl>
                                        <p:attrNameLst>
                                          <p:attrName>style.visibility</p:attrName>
                                        </p:attrNameLst>
                                      </p:cBhvr>
                                      <p:to>
                                        <p:strVal val="visible"/>
                                      </p:to>
                                    </p:set>
                                    <p:animEffect transition="in" filter="wipe(down)">
                                      <p:cBhvr>
                                        <p:cTn id="33" dur="500"/>
                                        <p:tgtEl>
                                          <p:spTgt spid="25">
                                            <p:graphicEl>
                                              <a:chart seriesIdx="2" categoryIdx="-4" bldStep="series"/>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34" grpId="0"/>
      <p:bldGraphic spid="25" grpId="0">
        <p:bldSub>
          <a:bldChart bld="series"/>
        </p:bldSub>
      </p:bldGraphic>
      <p:bldP spid="27"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4" name="TextBox 1133"/>
          <p:cNvSpPr txBox="1"/>
          <p:nvPr/>
        </p:nvSpPr>
        <p:spPr>
          <a:xfrm>
            <a:off x="381000" y="148425"/>
            <a:ext cx="6099463" cy="647550"/>
          </a:xfrm>
          <a:prstGeom prst="rect">
            <a:avLst/>
          </a:prstGeom>
          <a:noFill/>
        </p:spPr>
        <p:txBody>
          <a:bodyPr wrap="square" rtlCol="0">
            <a:spAutoFit/>
          </a:bodyPr>
          <a:lstStyle/>
          <a:p>
            <a:pPr>
              <a:lnSpc>
                <a:spcPct val="80000"/>
              </a:lnSpc>
            </a:pPr>
            <a:r>
              <a:rPr lang="en-US" sz="4400" dirty="0">
                <a:solidFill>
                  <a:schemeClr val="accent1"/>
                </a:solidFill>
                <a:latin typeface="Lato Black" panose="020F0502020204030203" pitchFamily="34" charset="0"/>
                <a:ea typeface="Lato Black" panose="020F0502020204030203" pitchFamily="34" charset="0"/>
                <a:cs typeface="Lato Black" panose="020F0502020204030203" pitchFamily="34" charset="0"/>
              </a:rPr>
              <a:t>SWOT ANALYSIS</a:t>
            </a:r>
          </a:p>
        </p:txBody>
      </p:sp>
      <p:grpSp>
        <p:nvGrpSpPr>
          <p:cNvPr id="3" name="Group 2"/>
          <p:cNvGrpSpPr/>
          <p:nvPr/>
        </p:nvGrpSpPr>
        <p:grpSpPr>
          <a:xfrm>
            <a:off x="0" y="148425"/>
            <a:ext cx="342900" cy="590715"/>
            <a:chOff x="0" y="148425"/>
            <a:chExt cx="342900" cy="590715"/>
          </a:xfrm>
        </p:grpSpPr>
        <p:sp>
          <p:nvSpPr>
            <p:cNvPr id="2" name="Rectangle 1"/>
            <p:cNvSpPr/>
            <p:nvPr/>
          </p:nvSpPr>
          <p:spPr>
            <a:xfrm>
              <a:off x="0" y="148425"/>
              <a:ext cx="213360" cy="5907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p:cNvSpPr/>
            <p:nvPr/>
          </p:nvSpPr>
          <p:spPr>
            <a:xfrm>
              <a:off x="251460" y="148425"/>
              <a:ext cx="91440" cy="5907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TextBox 19">
            <a:extLst>
              <a:ext uri="{FF2B5EF4-FFF2-40B4-BE49-F238E27FC236}">
                <a16:creationId xmlns="" xmlns:a16="http://schemas.microsoft.com/office/drawing/2014/main" id="{95D180FB-2200-F947-B96E-78ACEAEBE9F6}"/>
              </a:ext>
            </a:extLst>
          </p:cNvPr>
          <p:cNvSpPr txBox="1"/>
          <p:nvPr/>
        </p:nvSpPr>
        <p:spPr>
          <a:xfrm>
            <a:off x="0" y="6481220"/>
            <a:ext cx="10088880" cy="369331"/>
          </a:xfrm>
          <a:prstGeom prst="rect">
            <a:avLst/>
          </a:prstGeom>
          <a:solidFill>
            <a:schemeClr val="bg1"/>
          </a:solidFill>
        </p:spPr>
        <p:txBody>
          <a:bodyPr wrap="square" rtlCol="0">
            <a:spAutoFit/>
          </a:bodyPr>
          <a:lstStyle/>
          <a:p>
            <a:r>
              <a:rPr lang="en-US" dirty="0">
                <a:highlight>
                  <a:srgbClr val="C0C0C0"/>
                </a:highlight>
              </a:rPr>
              <a:t> </a:t>
            </a:r>
          </a:p>
        </p:txBody>
      </p:sp>
      <p:graphicFrame>
        <p:nvGraphicFramePr>
          <p:cNvPr id="6" name="Diagram 5"/>
          <p:cNvGraphicFramePr/>
          <p:nvPr>
            <p:extLst>
              <p:ext uri="{D42A27DB-BD31-4B8C-83A1-F6EECF244321}">
                <p14:modId xmlns:p14="http://schemas.microsoft.com/office/powerpoint/2010/main" val="25340483"/>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p:cNvSpPr txBox="1"/>
          <p:nvPr/>
        </p:nvSpPr>
        <p:spPr>
          <a:xfrm>
            <a:off x="2966258" y="5022918"/>
            <a:ext cx="2078182" cy="1231106"/>
          </a:xfrm>
          <a:prstGeom prst="rect">
            <a:avLst/>
          </a:prstGeom>
          <a:noFill/>
        </p:spPr>
        <p:txBody>
          <a:bodyPr wrap="square" rtlCol="0">
            <a:spAutoFit/>
          </a:bodyPr>
          <a:lstStyle/>
          <a:p>
            <a:pPr algn="r"/>
            <a:r>
              <a:rPr lang="en-GB" sz="1400" dirty="0"/>
              <a:t>A change in the United Kingdoms access to the European single aviation market.</a:t>
            </a:r>
          </a:p>
          <a:p>
            <a:pPr algn="r"/>
            <a:endParaRPr lang="en-GB" dirty="0"/>
          </a:p>
        </p:txBody>
      </p:sp>
      <p:sp>
        <p:nvSpPr>
          <p:cNvPr id="4" name="Rectangle 3"/>
          <p:cNvSpPr/>
          <p:nvPr/>
        </p:nvSpPr>
        <p:spPr>
          <a:xfrm>
            <a:off x="7071360" y="795975"/>
            <a:ext cx="3194304" cy="1390124"/>
          </a:xfrm>
          <a:prstGeom prst="rect">
            <a:avLst/>
          </a:prstGeom>
        </p:spPr>
        <p:txBody>
          <a:bodyPr wrap="square">
            <a:spAutoFit/>
          </a:bodyPr>
          <a:lstStyle/>
          <a:p>
            <a:pPr>
              <a:lnSpc>
                <a:spcPts val="2200"/>
              </a:lnSpc>
            </a:pPr>
            <a:r>
              <a:rPr lang="en-GB" sz="1400" dirty="0">
                <a:solidFill>
                  <a:srgbClr val="000000"/>
                </a:solidFill>
                <a:latin typeface="Calibri" charset="0"/>
                <a:ea typeface="Calibri" charset="0"/>
                <a:cs typeface="Calibri" charset="0"/>
              </a:rPr>
              <a:t>Providing customers with immense deals, at a very low price with airlines and additional providers, specific for a tour or the customers stay (location).</a:t>
            </a:r>
            <a:endParaRPr lang="en-GB" sz="1400" dirty="0">
              <a:latin typeface="Calibri" charset="0"/>
              <a:ea typeface="Calibri" charset="0"/>
              <a:cs typeface="Times New Roman" charset="0"/>
            </a:endParaRPr>
          </a:p>
          <a:p>
            <a:r>
              <a:rPr lang="en-GB" sz="1100" dirty="0">
                <a:latin typeface="Calibri" charset="0"/>
                <a:ea typeface="Calibri" charset="0"/>
                <a:cs typeface="Times New Roman" charset="0"/>
              </a:rPr>
              <a:t> </a:t>
            </a:r>
            <a:endParaRPr lang="en-GB" sz="1100" dirty="0">
              <a:effectLst/>
              <a:latin typeface="Calibri" charset="0"/>
              <a:ea typeface="Calibri" charset="0"/>
              <a:cs typeface="Times New Roman" charset="0"/>
            </a:endParaRPr>
          </a:p>
        </p:txBody>
      </p:sp>
    </p:spTree>
    <p:extLst>
      <p:ext uri="{BB962C8B-B14F-4D97-AF65-F5344CB8AC3E}">
        <p14:creationId xmlns:p14="http://schemas.microsoft.com/office/powerpoint/2010/main" val="311651456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34"/>
                                        </p:tgtEl>
                                        <p:attrNameLst>
                                          <p:attrName>style.visibility</p:attrName>
                                        </p:attrNameLst>
                                      </p:cBhvr>
                                      <p:to>
                                        <p:strVal val="visible"/>
                                      </p:to>
                                    </p:set>
                                    <p:animEffect transition="in" filter="fade">
                                      <p:cBhvr>
                                        <p:cTn id="7" dur="500"/>
                                        <p:tgtEl>
                                          <p:spTgt spid="11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3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extBox 23"/>
          <p:cNvSpPr txBox="1"/>
          <p:nvPr/>
        </p:nvSpPr>
        <p:spPr>
          <a:xfrm>
            <a:off x="378370" y="148425"/>
            <a:ext cx="6099463" cy="647550"/>
          </a:xfrm>
          <a:prstGeom prst="rect">
            <a:avLst/>
          </a:prstGeom>
          <a:noFill/>
        </p:spPr>
        <p:txBody>
          <a:bodyPr wrap="square" rtlCol="0">
            <a:spAutoFit/>
          </a:bodyPr>
          <a:lstStyle/>
          <a:p>
            <a:pPr>
              <a:lnSpc>
                <a:spcPct val="80000"/>
              </a:lnSpc>
            </a:pPr>
            <a:r>
              <a:rPr lang="en-US" sz="4400" dirty="0">
                <a:solidFill>
                  <a:schemeClr val="accent1"/>
                </a:solidFill>
                <a:latin typeface="Lato Black" panose="020F0502020204030203" pitchFamily="34" charset="0"/>
                <a:ea typeface="Lato Black" panose="020F0502020204030203" pitchFamily="34" charset="0"/>
                <a:cs typeface="Lato Black" panose="020F0502020204030203" pitchFamily="34" charset="0"/>
              </a:rPr>
              <a:t>THE TEAM</a:t>
            </a:r>
          </a:p>
        </p:txBody>
      </p:sp>
      <p:grpSp>
        <p:nvGrpSpPr>
          <p:cNvPr id="25" name="Group 24"/>
          <p:cNvGrpSpPr/>
          <p:nvPr/>
        </p:nvGrpSpPr>
        <p:grpSpPr>
          <a:xfrm>
            <a:off x="0" y="148425"/>
            <a:ext cx="342900" cy="590715"/>
            <a:chOff x="0" y="148425"/>
            <a:chExt cx="342900" cy="590715"/>
          </a:xfrm>
        </p:grpSpPr>
        <p:sp>
          <p:nvSpPr>
            <p:cNvPr id="26" name="Rectangle 25"/>
            <p:cNvSpPr/>
            <p:nvPr/>
          </p:nvSpPr>
          <p:spPr>
            <a:xfrm>
              <a:off x="0" y="148425"/>
              <a:ext cx="213360" cy="5907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p:cNvSpPr/>
            <p:nvPr/>
          </p:nvSpPr>
          <p:spPr>
            <a:xfrm>
              <a:off x="251460" y="148425"/>
              <a:ext cx="91440" cy="5907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Oval 12"/>
          <p:cNvSpPr/>
          <p:nvPr/>
        </p:nvSpPr>
        <p:spPr>
          <a:xfrm>
            <a:off x="1406066" y="2229025"/>
            <a:ext cx="2156108" cy="2156108"/>
          </a:xfrm>
          <a:prstGeom prst="ellipse">
            <a:avLst/>
          </a:prstGeom>
          <a:solidFill>
            <a:schemeClr val="bg1"/>
          </a:solidFill>
          <a:ln w="1270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p:cNvSpPr/>
          <p:nvPr/>
        </p:nvSpPr>
        <p:spPr>
          <a:xfrm>
            <a:off x="4661110" y="1872189"/>
            <a:ext cx="2869780" cy="2869780"/>
          </a:xfrm>
          <a:prstGeom prst="ellipse">
            <a:avLst/>
          </a:prstGeom>
          <a:solidFill>
            <a:schemeClr val="bg1"/>
          </a:solidFill>
          <a:ln w="1270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p:cNvSpPr/>
          <p:nvPr/>
        </p:nvSpPr>
        <p:spPr>
          <a:xfrm>
            <a:off x="8629826" y="2229025"/>
            <a:ext cx="2156108" cy="2156108"/>
          </a:xfrm>
          <a:prstGeom prst="ellipse">
            <a:avLst/>
          </a:prstGeom>
          <a:solidFill>
            <a:schemeClr val="bg1"/>
          </a:solidFill>
          <a:ln w="1270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p:cNvSpPr txBox="1"/>
          <p:nvPr/>
        </p:nvSpPr>
        <p:spPr>
          <a:xfrm>
            <a:off x="1989592" y="5181600"/>
            <a:ext cx="970138" cy="276999"/>
          </a:xfrm>
          <a:prstGeom prst="rect">
            <a:avLst/>
          </a:prstGeom>
          <a:noFill/>
        </p:spPr>
        <p:txBody>
          <a:bodyPr wrap="none" rtlCol="0">
            <a:spAutoFit/>
          </a:bodyPr>
          <a:lstStyle/>
          <a:p>
            <a:pPr algn="ctr"/>
            <a:r>
              <a:rPr lang="en-US" sz="1200" dirty="0">
                <a:solidFill>
                  <a:schemeClr val="accent1"/>
                </a:solidFill>
                <a:latin typeface="Lato Black" panose="020F0502020204030203" pitchFamily="34" charset="0"/>
                <a:ea typeface="Lato Black" panose="020F0502020204030203" pitchFamily="34" charset="0"/>
                <a:cs typeface="Lato Black" panose="020F0502020204030203" pitchFamily="34" charset="0"/>
              </a:rPr>
              <a:t>MANAGER</a:t>
            </a:r>
          </a:p>
        </p:txBody>
      </p:sp>
      <p:sp>
        <p:nvSpPr>
          <p:cNvPr id="23" name="TextBox 22"/>
          <p:cNvSpPr txBox="1"/>
          <p:nvPr/>
        </p:nvSpPr>
        <p:spPr>
          <a:xfrm>
            <a:off x="2000565" y="5430633"/>
            <a:ext cx="967124" cy="338554"/>
          </a:xfrm>
          <a:prstGeom prst="rect">
            <a:avLst/>
          </a:prstGeom>
          <a:noFill/>
        </p:spPr>
        <p:txBody>
          <a:bodyPr wrap="none" rtlCol="0">
            <a:spAutoFit/>
          </a:bodyPr>
          <a:lstStyle/>
          <a:p>
            <a:pPr algn="ctr"/>
            <a:r>
              <a:rPr lang="en-US" sz="1600" dirty="0" err="1">
                <a:solidFill>
                  <a:schemeClr val="tx2"/>
                </a:solidFill>
                <a:latin typeface="Lato" panose="020F0502020204030203" pitchFamily="34" charset="0"/>
                <a:ea typeface="Lato" panose="020F0502020204030203" pitchFamily="34" charset="0"/>
                <a:cs typeface="Lato" panose="020F0502020204030203" pitchFamily="34" charset="0"/>
              </a:rPr>
              <a:t>Arry</a:t>
            </a:r>
            <a:r>
              <a:rPr lang="en-US" sz="1600" dirty="0">
                <a:solidFill>
                  <a:schemeClr val="tx2"/>
                </a:solidFill>
                <a:latin typeface="Lato" panose="020F0502020204030203" pitchFamily="34" charset="0"/>
                <a:ea typeface="Lato" panose="020F0502020204030203" pitchFamily="34" charset="0"/>
                <a:cs typeface="Lato" panose="020F0502020204030203" pitchFamily="34" charset="0"/>
              </a:rPr>
              <a:t> Jaffa</a:t>
            </a:r>
          </a:p>
        </p:txBody>
      </p:sp>
      <p:cxnSp>
        <p:nvCxnSpPr>
          <p:cNvPr id="3" name="Straight Connector 2"/>
          <p:cNvCxnSpPr/>
          <p:nvPr/>
        </p:nvCxnSpPr>
        <p:spPr>
          <a:xfrm>
            <a:off x="1674163" y="5455919"/>
            <a:ext cx="1619915" cy="0"/>
          </a:xfrm>
          <a:prstGeom prst="line">
            <a:avLst/>
          </a:prstGeom>
        </p:spPr>
        <p:style>
          <a:lnRef idx="1">
            <a:schemeClr val="accent1"/>
          </a:lnRef>
          <a:fillRef idx="0">
            <a:schemeClr val="accent1"/>
          </a:fillRef>
          <a:effectRef idx="0">
            <a:schemeClr val="accent1"/>
          </a:effectRef>
          <a:fontRef idx="minor">
            <a:schemeClr val="tx1"/>
          </a:fontRef>
        </p:style>
      </p:cxnSp>
      <p:sp>
        <p:nvSpPr>
          <p:cNvPr id="36" name="TextBox 35"/>
          <p:cNvSpPr txBox="1"/>
          <p:nvPr/>
        </p:nvSpPr>
        <p:spPr>
          <a:xfrm>
            <a:off x="5695247" y="5181600"/>
            <a:ext cx="782586" cy="276999"/>
          </a:xfrm>
          <a:prstGeom prst="rect">
            <a:avLst/>
          </a:prstGeom>
          <a:noFill/>
        </p:spPr>
        <p:txBody>
          <a:bodyPr wrap="none" rtlCol="0">
            <a:spAutoFit/>
          </a:bodyPr>
          <a:lstStyle/>
          <a:p>
            <a:pPr algn="ctr"/>
            <a:r>
              <a:rPr lang="en-US" sz="1200" dirty="0">
                <a:solidFill>
                  <a:schemeClr val="accent1"/>
                </a:solidFill>
                <a:latin typeface="Lato Black" panose="020F0502020204030203" pitchFamily="34" charset="0"/>
                <a:ea typeface="Lato Black" panose="020F0502020204030203" pitchFamily="34" charset="0"/>
                <a:cs typeface="Lato Black" panose="020F0502020204030203" pitchFamily="34" charset="0"/>
              </a:rPr>
              <a:t>OWNER</a:t>
            </a:r>
          </a:p>
        </p:txBody>
      </p:sp>
      <p:sp>
        <p:nvSpPr>
          <p:cNvPr id="37" name="TextBox 36"/>
          <p:cNvSpPr txBox="1"/>
          <p:nvPr/>
        </p:nvSpPr>
        <p:spPr>
          <a:xfrm>
            <a:off x="5220461" y="5430633"/>
            <a:ext cx="1773958" cy="338554"/>
          </a:xfrm>
          <a:prstGeom prst="rect">
            <a:avLst/>
          </a:prstGeom>
          <a:noFill/>
        </p:spPr>
        <p:txBody>
          <a:bodyPr wrap="square" rtlCol="0">
            <a:spAutoFit/>
          </a:bodyPr>
          <a:lstStyle/>
          <a:p>
            <a:pPr algn="ctr"/>
            <a:r>
              <a:rPr lang="en-US" sz="1600" dirty="0">
                <a:solidFill>
                  <a:schemeClr val="tx2"/>
                </a:solidFill>
                <a:latin typeface="Lato" panose="020F0502020204030203" pitchFamily="34" charset="0"/>
                <a:ea typeface="Lato" panose="020F0502020204030203" pitchFamily="34" charset="0"/>
                <a:cs typeface="Lato" panose="020F0502020204030203" pitchFamily="34" charset="0"/>
              </a:rPr>
              <a:t>Racheal </a:t>
            </a:r>
            <a:r>
              <a:rPr lang="en-US" sz="1600" dirty="0" err="1">
                <a:solidFill>
                  <a:schemeClr val="tx2"/>
                </a:solidFill>
                <a:latin typeface="Lato" panose="020F0502020204030203" pitchFamily="34" charset="0"/>
                <a:ea typeface="Lato" panose="020F0502020204030203" pitchFamily="34" charset="0"/>
                <a:cs typeface="Lato" panose="020F0502020204030203" pitchFamily="34" charset="0"/>
              </a:rPr>
              <a:t>Oladiran</a:t>
            </a:r>
            <a:endParaRPr lang="en-US" sz="1600" dirty="0">
              <a:solidFill>
                <a:schemeClr val="tx2"/>
              </a:solidFill>
              <a:latin typeface="Lato" panose="020F0502020204030203" pitchFamily="34" charset="0"/>
              <a:ea typeface="Lato" panose="020F0502020204030203" pitchFamily="34" charset="0"/>
              <a:cs typeface="Lato" panose="020F0502020204030203" pitchFamily="34" charset="0"/>
            </a:endParaRPr>
          </a:p>
        </p:txBody>
      </p:sp>
      <p:cxnSp>
        <p:nvCxnSpPr>
          <p:cNvPr id="38" name="Straight Connector 37"/>
          <p:cNvCxnSpPr/>
          <p:nvPr/>
        </p:nvCxnSpPr>
        <p:spPr>
          <a:xfrm>
            <a:off x="5286042" y="5455919"/>
            <a:ext cx="1619915" cy="0"/>
          </a:xfrm>
          <a:prstGeom prst="line">
            <a:avLst/>
          </a:prstGeom>
        </p:spPr>
        <p:style>
          <a:lnRef idx="1">
            <a:schemeClr val="accent1"/>
          </a:lnRef>
          <a:fillRef idx="0">
            <a:schemeClr val="accent1"/>
          </a:fillRef>
          <a:effectRef idx="0">
            <a:schemeClr val="accent1"/>
          </a:effectRef>
          <a:fontRef idx="minor">
            <a:schemeClr val="tx1"/>
          </a:fontRef>
        </p:style>
      </p:cxnSp>
      <p:sp>
        <p:nvSpPr>
          <p:cNvPr id="40" name="TextBox 39"/>
          <p:cNvSpPr txBox="1"/>
          <p:nvPr/>
        </p:nvSpPr>
        <p:spPr>
          <a:xfrm>
            <a:off x="9102423" y="5181600"/>
            <a:ext cx="1191994" cy="276999"/>
          </a:xfrm>
          <a:prstGeom prst="rect">
            <a:avLst/>
          </a:prstGeom>
          <a:noFill/>
        </p:spPr>
        <p:txBody>
          <a:bodyPr wrap="none" rtlCol="0">
            <a:spAutoFit/>
          </a:bodyPr>
          <a:lstStyle/>
          <a:p>
            <a:pPr algn="ctr"/>
            <a:r>
              <a:rPr lang="en-US" sz="1200" dirty="0">
                <a:solidFill>
                  <a:schemeClr val="accent1"/>
                </a:solidFill>
                <a:latin typeface="Lato Black" panose="020F0502020204030203" pitchFamily="34" charset="0"/>
                <a:ea typeface="Lato Black" panose="020F0502020204030203" pitchFamily="34" charset="0"/>
                <a:cs typeface="Lato Black" panose="020F0502020204030203" pitchFamily="34" charset="0"/>
              </a:rPr>
              <a:t>KEY EMPLOYEES</a:t>
            </a:r>
          </a:p>
        </p:txBody>
      </p:sp>
      <p:sp>
        <p:nvSpPr>
          <p:cNvPr id="41" name="TextBox 40"/>
          <p:cNvSpPr txBox="1"/>
          <p:nvPr/>
        </p:nvSpPr>
        <p:spPr>
          <a:xfrm>
            <a:off x="8779587" y="5430633"/>
            <a:ext cx="1856597" cy="830997"/>
          </a:xfrm>
          <a:prstGeom prst="rect">
            <a:avLst/>
          </a:prstGeom>
          <a:noFill/>
        </p:spPr>
        <p:txBody>
          <a:bodyPr wrap="none" rtlCol="0">
            <a:spAutoFit/>
          </a:bodyPr>
          <a:lstStyle/>
          <a:p>
            <a:pPr algn="ctr"/>
            <a:r>
              <a:rPr lang="en-US" sz="1600" dirty="0">
                <a:solidFill>
                  <a:schemeClr val="tx2"/>
                </a:solidFill>
                <a:latin typeface="Lato" panose="020F0502020204030203" pitchFamily="34" charset="0"/>
                <a:ea typeface="Lato" panose="020F0502020204030203" pitchFamily="34" charset="0"/>
                <a:cs typeface="Lato" panose="020F0502020204030203" pitchFamily="34" charset="0"/>
              </a:rPr>
              <a:t>Junior Richard</a:t>
            </a:r>
          </a:p>
          <a:p>
            <a:pPr algn="ctr"/>
            <a:r>
              <a:rPr lang="en-US" sz="1600" dirty="0">
                <a:solidFill>
                  <a:schemeClr val="tx2"/>
                </a:solidFill>
                <a:latin typeface="Lato" panose="020F0502020204030203" pitchFamily="34" charset="0"/>
                <a:ea typeface="Lato" panose="020F0502020204030203" pitchFamily="34" charset="0"/>
                <a:cs typeface="Lato" panose="020F0502020204030203" pitchFamily="34" charset="0"/>
              </a:rPr>
              <a:t>Mohammed Ahmed</a:t>
            </a:r>
          </a:p>
          <a:p>
            <a:pPr algn="ctr"/>
            <a:r>
              <a:rPr lang="en-US" sz="1600" dirty="0" err="1">
                <a:solidFill>
                  <a:schemeClr val="tx2"/>
                </a:solidFill>
                <a:latin typeface="Lato" panose="020F0502020204030203" pitchFamily="34" charset="0"/>
                <a:ea typeface="Lato" panose="020F0502020204030203" pitchFamily="34" charset="0"/>
                <a:cs typeface="Lato" panose="020F0502020204030203" pitchFamily="34" charset="0"/>
              </a:rPr>
              <a:t>Moaid</a:t>
            </a:r>
            <a:r>
              <a:rPr lang="en-US" sz="1600" dirty="0">
                <a:solidFill>
                  <a:schemeClr val="tx2"/>
                </a:solidFill>
                <a:latin typeface="Lato" panose="020F0502020204030203" pitchFamily="34" charset="0"/>
                <a:ea typeface="Lato" panose="020F0502020204030203" pitchFamily="34" charset="0"/>
                <a:cs typeface="Lato" panose="020F0502020204030203" pitchFamily="34" charset="0"/>
              </a:rPr>
              <a:t> Al </a:t>
            </a:r>
            <a:r>
              <a:rPr lang="en-US" sz="1600" dirty="0" err="1">
                <a:solidFill>
                  <a:schemeClr val="tx2"/>
                </a:solidFill>
                <a:latin typeface="Lato" panose="020F0502020204030203" pitchFamily="34" charset="0"/>
                <a:ea typeface="Lato" panose="020F0502020204030203" pitchFamily="34" charset="0"/>
                <a:cs typeface="Lato" panose="020F0502020204030203" pitchFamily="34" charset="0"/>
              </a:rPr>
              <a:t>Asadi</a:t>
            </a:r>
            <a:endParaRPr lang="en-US" sz="1600" dirty="0">
              <a:solidFill>
                <a:schemeClr val="tx2"/>
              </a:solidFill>
              <a:latin typeface="Lato" panose="020F0502020204030203" pitchFamily="34" charset="0"/>
              <a:ea typeface="Lato" panose="020F0502020204030203" pitchFamily="34" charset="0"/>
              <a:cs typeface="Lato" panose="020F0502020204030203" pitchFamily="34" charset="0"/>
            </a:endParaRPr>
          </a:p>
        </p:txBody>
      </p:sp>
      <p:cxnSp>
        <p:nvCxnSpPr>
          <p:cNvPr id="42" name="Straight Connector 41"/>
          <p:cNvCxnSpPr/>
          <p:nvPr/>
        </p:nvCxnSpPr>
        <p:spPr>
          <a:xfrm>
            <a:off x="8897922" y="5455919"/>
            <a:ext cx="1619915" cy="0"/>
          </a:xfrm>
          <a:prstGeom prst="line">
            <a:avLst/>
          </a:prstGeom>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 xmlns:a16="http://schemas.microsoft.com/office/drawing/2014/main" id="{5C052A9D-649F-8245-BDC8-7B0B1D05E8A5}"/>
              </a:ext>
            </a:extLst>
          </p:cNvPr>
          <p:cNvSpPr txBox="1"/>
          <p:nvPr/>
        </p:nvSpPr>
        <p:spPr>
          <a:xfrm>
            <a:off x="0" y="6464594"/>
            <a:ext cx="10088880" cy="369331"/>
          </a:xfrm>
          <a:prstGeom prst="rect">
            <a:avLst/>
          </a:prstGeom>
          <a:solidFill>
            <a:schemeClr val="bg1"/>
          </a:solidFill>
        </p:spPr>
        <p:txBody>
          <a:bodyPr wrap="square" rtlCol="0">
            <a:spAutoFit/>
          </a:bodyPr>
          <a:lstStyle/>
          <a:p>
            <a:r>
              <a:rPr lang="en-US" dirty="0">
                <a:highlight>
                  <a:srgbClr val="C0C0C0"/>
                </a:highlight>
              </a:rPr>
              <a:t> </a:t>
            </a:r>
          </a:p>
        </p:txBody>
      </p:sp>
      <p:pic>
        <p:nvPicPr>
          <p:cNvPr id="29" name="Picture 28">
            <a:extLst>
              <a:ext uri="{FF2B5EF4-FFF2-40B4-BE49-F238E27FC236}">
                <a16:creationId xmlns="" xmlns:a16="http://schemas.microsoft.com/office/drawing/2014/main" id="{B047B6D1-D934-D94E-97E7-227CD75AD97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73240" y="2533966"/>
            <a:ext cx="1421760" cy="1465914"/>
          </a:xfrm>
          <a:prstGeom prst="rect">
            <a:avLst/>
          </a:prstGeom>
        </p:spPr>
      </p:pic>
      <p:pic>
        <p:nvPicPr>
          <p:cNvPr id="8" name="Picture 7">
            <a:extLst>
              <a:ext uri="{FF2B5EF4-FFF2-40B4-BE49-F238E27FC236}">
                <a16:creationId xmlns="" xmlns:a16="http://schemas.microsoft.com/office/drawing/2014/main" id="{F2BD613D-9870-A84E-82F3-BF83BE9BF6F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20461" y="2453982"/>
            <a:ext cx="1927824" cy="1545897"/>
          </a:xfrm>
          <a:prstGeom prst="rect">
            <a:avLst/>
          </a:prstGeom>
        </p:spPr>
      </p:pic>
      <p:pic>
        <p:nvPicPr>
          <p:cNvPr id="11" name="Picture 10">
            <a:extLst>
              <a:ext uri="{FF2B5EF4-FFF2-40B4-BE49-F238E27FC236}">
                <a16:creationId xmlns="" xmlns:a16="http://schemas.microsoft.com/office/drawing/2014/main" id="{3B8A3B04-AA9D-F347-AD08-BB61339DAF8D}"/>
              </a:ext>
            </a:extLst>
          </p:cNvPr>
          <p:cNvPicPr>
            <a:picLocks noChangeAspect="1"/>
          </p:cNvPicPr>
          <p:nvPr/>
        </p:nvPicPr>
        <p:blipFill>
          <a:blip r:embed="rId5" cstate="hqprint">
            <a:extLst>
              <a:ext uri="{28A0092B-C50C-407E-A947-70E740481C1C}">
                <a14:useLocalDpi xmlns:a14="http://schemas.microsoft.com/office/drawing/2010/main" val="0"/>
              </a:ext>
            </a:extLst>
          </a:blip>
          <a:stretch>
            <a:fillRect/>
          </a:stretch>
        </p:blipFill>
        <p:spPr>
          <a:xfrm>
            <a:off x="8967947" y="2533966"/>
            <a:ext cx="1549890" cy="1334833"/>
          </a:xfrm>
          <a:prstGeom prst="rect">
            <a:avLst/>
          </a:prstGeom>
        </p:spPr>
      </p:pic>
    </p:spTree>
    <p:extLst>
      <p:ext uri="{BB962C8B-B14F-4D97-AF65-F5344CB8AC3E}">
        <p14:creationId xmlns:p14="http://schemas.microsoft.com/office/powerpoint/2010/main" val="247118012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500"/>
                                        <p:tgtEl>
                                          <p:spTgt spid="24"/>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6"/>
                                        </p:tgtEl>
                                        <p:attrNameLst>
                                          <p:attrName>style.visibility</p:attrName>
                                        </p:attrNameLst>
                                      </p:cBhvr>
                                      <p:to>
                                        <p:strVal val="visible"/>
                                      </p:to>
                                    </p:set>
                                    <p:animEffect transition="in" filter="fade">
                                      <p:cBhvr>
                                        <p:cTn id="11" dur="500"/>
                                        <p:tgtEl>
                                          <p:spTgt spid="36"/>
                                        </p:tgtEl>
                                      </p:cBhvr>
                                    </p:animEffect>
                                  </p:childTnLst>
                                </p:cTn>
                              </p:par>
                            </p:childTnLst>
                          </p:cTn>
                        </p:par>
                        <p:par>
                          <p:cTn id="12" fill="hold">
                            <p:stCondLst>
                              <p:cond delay="1000"/>
                            </p:stCondLst>
                            <p:childTnLst>
                              <p:par>
                                <p:cTn id="13" presetID="16" presetClass="entr" presetSubtype="21" fill="hold" nodeType="afterEffect">
                                  <p:stCondLst>
                                    <p:cond delay="0"/>
                                  </p:stCondLst>
                                  <p:childTnLst>
                                    <p:set>
                                      <p:cBhvr>
                                        <p:cTn id="14" dur="1" fill="hold">
                                          <p:stCondLst>
                                            <p:cond delay="0"/>
                                          </p:stCondLst>
                                        </p:cTn>
                                        <p:tgtEl>
                                          <p:spTgt spid="38"/>
                                        </p:tgtEl>
                                        <p:attrNameLst>
                                          <p:attrName>style.visibility</p:attrName>
                                        </p:attrNameLst>
                                      </p:cBhvr>
                                      <p:to>
                                        <p:strVal val="visible"/>
                                      </p:to>
                                    </p:set>
                                    <p:animEffect transition="in" filter="barn(inVertical)">
                                      <p:cBhvr>
                                        <p:cTn id="15" dur="500"/>
                                        <p:tgtEl>
                                          <p:spTgt spid="38"/>
                                        </p:tgtEl>
                                      </p:cBhvr>
                                    </p:animEffect>
                                  </p:childTnLst>
                                </p:cTn>
                              </p:par>
                            </p:childTnLst>
                          </p:cTn>
                        </p:par>
                        <p:par>
                          <p:cTn id="16" fill="hold">
                            <p:stCondLst>
                              <p:cond delay="1500"/>
                            </p:stCondLst>
                            <p:childTnLst>
                              <p:par>
                                <p:cTn id="17" presetID="42" presetClass="entr" presetSubtype="0" fill="hold" grpId="0" nodeType="afterEffect">
                                  <p:stCondLst>
                                    <p:cond delay="0"/>
                                  </p:stCondLst>
                                  <p:childTnLst>
                                    <p:set>
                                      <p:cBhvr>
                                        <p:cTn id="18" dur="1" fill="hold">
                                          <p:stCondLst>
                                            <p:cond delay="0"/>
                                          </p:stCondLst>
                                        </p:cTn>
                                        <p:tgtEl>
                                          <p:spTgt spid="37"/>
                                        </p:tgtEl>
                                        <p:attrNameLst>
                                          <p:attrName>style.visibility</p:attrName>
                                        </p:attrNameLst>
                                      </p:cBhvr>
                                      <p:to>
                                        <p:strVal val="visible"/>
                                      </p:to>
                                    </p:set>
                                    <p:animEffect transition="in" filter="fade">
                                      <p:cBhvr>
                                        <p:cTn id="19" dur="1000"/>
                                        <p:tgtEl>
                                          <p:spTgt spid="37"/>
                                        </p:tgtEl>
                                      </p:cBhvr>
                                    </p:animEffect>
                                    <p:anim calcmode="lin" valueType="num">
                                      <p:cBhvr>
                                        <p:cTn id="20" dur="1000" fill="hold"/>
                                        <p:tgtEl>
                                          <p:spTgt spid="37"/>
                                        </p:tgtEl>
                                        <p:attrNameLst>
                                          <p:attrName>ppt_x</p:attrName>
                                        </p:attrNameLst>
                                      </p:cBhvr>
                                      <p:tavLst>
                                        <p:tav tm="0">
                                          <p:val>
                                            <p:strVal val="#ppt_x"/>
                                          </p:val>
                                        </p:tav>
                                        <p:tav tm="100000">
                                          <p:val>
                                            <p:strVal val="#ppt_x"/>
                                          </p:val>
                                        </p:tav>
                                      </p:tavLst>
                                    </p:anim>
                                    <p:anim calcmode="lin" valueType="num">
                                      <p:cBhvr>
                                        <p:cTn id="21" dur="1000" fill="hold"/>
                                        <p:tgtEl>
                                          <p:spTgt spid="37"/>
                                        </p:tgtEl>
                                        <p:attrNameLst>
                                          <p:attrName>ppt_y</p:attrName>
                                        </p:attrNameLst>
                                      </p:cBhvr>
                                      <p:tavLst>
                                        <p:tav tm="0">
                                          <p:val>
                                            <p:strVal val="#ppt_y+.1"/>
                                          </p:val>
                                        </p:tav>
                                        <p:tav tm="100000">
                                          <p:val>
                                            <p:strVal val="#ppt_y"/>
                                          </p:val>
                                        </p:tav>
                                      </p:tavLst>
                                    </p:anim>
                                  </p:childTnLst>
                                </p:cTn>
                              </p:par>
                            </p:childTnLst>
                          </p:cTn>
                        </p:par>
                        <p:par>
                          <p:cTn id="22" fill="hold">
                            <p:stCondLst>
                              <p:cond delay="2500"/>
                            </p:stCondLst>
                            <p:childTnLst>
                              <p:par>
                                <p:cTn id="23" presetID="10" presetClass="entr" presetSubtype="0" fill="hold" grpId="0" nodeType="after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500"/>
                                        <p:tgtEl>
                                          <p:spTgt spid="9"/>
                                        </p:tgtEl>
                                      </p:cBhvr>
                                    </p:animEffect>
                                  </p:childTnLst>
                                </p:cTn>
                              </p:par>
                            </p:childTnLst>
                          </p:cTn>
                        </p:par>
                        <p:par>
                          <p:cTn id="26" fill="hold">
                            <p:stCondLst>
                              <p:cond delay="3000"/>
                            </p:stCondLst>
                            <p:childTnLst>
                              <p:par>
                                <p:cTn id="27" presetID="16" presetClass="entr" presetSubtype="21" fill="hold" nodeType="afterEffect">
                                  <p:stCondLst>
                                    <p:cond delay="0"/>
                                  </p:stCondLst>
                                  <p:childTnLst>
                                    <p:set>
                                      <p:cBhvr>
                                        <p:cTn id="28" dur="1" fill="hold">
                                          <p:stCondLst>
                                            <p:cond delay="0"/>
                                          </p:stCondLst>
                                        </p:cTn>
                                        <p:tgtEl>
                                          <p:spTgt spid="3"/>
                                        </p:tgtEl>
                                        <p:attrNameLst>
                                          <p:attrName>style.visibility</p:attrName>
                                        </p:attrNameLst>
                                      </p:cBhvr>
                                      <p:to>
                                        <p:strVal val="visible"/>
                                      </p:to>
                                    </p:set>
                                    <p:animEffect transition="in" filter="barn(inVertical)">
                                      <p:cBhvr>
                                        <p:cTn id="29" dur="500"/>
                                        <p:tgtEl>
                                          <p:spTgt spid="3"/>
                                        </p:tgtEl>
                                      </p:cBhvr>
                                    </p:animEffect>
                                  </p:childTnLst>
                                </p:cTn>
                              </p:par>
                            </p:childTnLst>
                          </p:cTn>
                        </p:par>
                        <p:par>
                          <p:cTn id="30" fill="hold">
                            <p:stCondLst>
                              <p:cond delay="3500"/>
                            </p:stCondLst>
                            <p:childTnLst>
                              <p:par>
                                <p:cTn id="31" presetID="42" presetClass="entr" presetSubtype="0" fill="hold" grpId="0" nodeType="afterEffect">
                                  <p:stCondLst>
                                    <p:cond delay="0"/>
                                  </p:stCondLst>
                                  <p:childTnLst>
                                    <p:set>
                                      <p:cBhvr>
                                        <p:cTn id="32" dur="1" fill="hold">
                                          <p:stCondLst>
                                            <p:cond delay="0"/>
                                          </p:stCondLst>
                                        </p:cTn>
                                        <p:tgtEl>
                                          <p:spTgt spid="23"/>
                                        </p:tgtEl>
                                        <p:attrNameLst>
                                          <p:attrName>style.visibility</p:attrName>
                                        </p:attrNameLst>
                                      </p:cBhvr>
                                      <p:to>
                                        <p:strVal val="visible"/>
                                      </p:to>
                                    </p:set>
                                    <p:animEffect transition="in" filter="fade">
                                      <p:cBhvr>
                                        <p:cTn id="33" dur="1000"/>
                                        <p:tgtEl>
                                          <p:spTgt spid="23"/>
                                        </p:tgtEl>
                                      </p:cBhvr>
                                    </p:animEffect>
                                    <p:anim calcmode="lin" valueType="num">
                                      <p:cBhvr>
                                        <p:cTn id="34" dur="1000" fill="hold"/>
                                        <p:tgtEl>
                                          <p:spTgt spid="23"/>
                                        </p:tgtEl>
                                        <p:attrNameLst>
                                          <p:attrName>ppt_x</p:attrName>
                                        </p:attrNameLst>
                                      </p:cBhvr>
                                      <p:tavLst>
                                        <p:tav tm="0">
                                          <p:val>
                                            <p:strVal val="#ppt_x"/>
                                          </p:val>
                                        </p:tav>
                                        <p:tav tm="100000">
                                          <p:val>
                                            <p:strVal val="#ppt_x"/>
                                          </p:val>
                                        </p:tav>
                                      </p:tavLst>
                                    </p:anim>
                                    <p:anim calcmode="lin" valueType="num">
                                      <p:cBhvr>
                                        <p:cTn id="35" dur="1000" fill="hold"/>
                                        <p:tgtEl>
                                          <p:spTgt spid="23"/>
                                        </p:tgtEl>
                                        <p:attrNameLst>
                                          <p:attrName>ppt_y</p:attrName>
                                        </p:attrNameLst>
                                      </p:cBhvr>
                                      <p:tavLst>
                                        <p:tav tm="0">
                                          <p:val>
                                            <p:strVal val="#ppt_y+.1"/>
                                          </p:val>
                                        </p:tav>
                                        <p:tav tm="100000">
                                          <p:val>
                                            <p:strVal val="#ppt_y"/>
                                          </p:val>
                                        </p:tav>
                                      </p:tavLst>
                                    </p:anim>
                                  </p:childTnLst>
                                </p:cTn>
                              </p:par>
                            </p:childTnLst>
                          </p:cTn>
                        </p:par>
                        <p:par>
                          <p:cTn id="36" fill="hold">
                            <p:stCondLst>
                              <p:cond delay="4500"/>
                            </p:stCondLst>
                            <p:childTnLst>
                              <p:par>
                                <p:cTn id="37" presetID="10" presetClass="entr" presetSubtype="0" fill="hold" grpId="0" nodeType="afterEffect">
                                  <p:stCondLst>
                                    <p:cond delay="0"/>
                                  </p:stCondLst>
                                  <p:childTnLst>
                                    <p:set>
                                      <p:cBhvr>
                                        <p:cTn id="38" dur="1" fill="hold">
                                          <p:stCondLst>
                                            <p:cond delay="0"/>
                                          </p:stCondLst>
                                        </p:cTn>
                                        <p:tgtEl>
                                          <p:spTgt spid="40"/>
                                        </p:tgtEl>
                                        <p:attrNameLst>
                                          <p:attrName>style.visibility</p:attrName>
                                        </p:attrNameLst>
                                      </p:cBhvr>
                                      <p:to>
                                        <p:strVal val="visible"/>
                                      </p:to>
                                    </p:set>
                                    <p:animEffect transition="in" filter="fade">
                                      <p:cBhvr>
                                        <p:cTn id="39" dur="500"/>
                                        <p:tgtEl>
                                          <p:spTgt spid="40"/>
                                        </p:tgtEl>
                                      </p:cBhvr>
                                    </p:animEffect>
                                  </p:childTnLst>
                                </p:cTn>
                              </p:par>
                            </p:childTnLst>
                          </p:cTn>
                        </p:par>
                        <p:par>
                          <p:cTn id="40" fill="hold">
                            <p:stCondLst>
                              <p:cond delay="5000"/>
                            </p:stCondLst>
                            <p:childTnLst>
                              <p:par>
                                <p:cTn id="41" presetID="16" presetClass="entr" presetSubtype="21" fill="hold" nodeType="afterEffect">
                                  <p:stCondLst>
                                    <p:cond delay="0"/>
                                  </p:stCondLst>
                                  <p:childTnLst>
                                    <p:set>
                                      <p:cBhvr>
                                        <p:cTn id="42" dur="1" fill="hold">
                                          <p:stCondLst>
                                            <p:cond delay="0"/>
                                          </p:stCondLst>
                                        </p:cTn>
                                        <p:tgtEl>
                                          <p:spTgt spid="42"/>
                                        </p:tgtEl>
                                        <p:attrNameLst>
                                          <p:attrName>style.visibility</p:attrName>
                                        </p:attrNameLst>
                                      </p:cBhvr>
                                      <p:to>
                                        <p:strVal val="visible"/>
                                      </p:to>
                                    </p:set>
                                    <p:animEffect transition="in" filter="barn(inVertical)">
                                      <p:cBhvr>
                                        <p:cTn id="43" dur="500"/>
                                        <p:tgtEl>
                                          <p:spTgt spid="42"/>
                                        </p:tgtEl>
                                      </p:cBhvr>
                                    </p:animEffect>
                                  </p:childTnLst>
                                </p:cTn>
                              </p:par>
                            </p:childTnLst>
                          </p:cTn>
                        </p:par>
                        <p:par>
                          <p:cTn id="44" fill="hold">
                            <p:stCondLst>
                              <p:cond delay="5500"/>
                            </p:stCondLst>
                            <p:childTnLst>
                              <p:par>
                                <p:cTn id="45" presetID="42" presetClass="entr" presetSubtype="0" fill="hold" grpId="0" nodeType="afterEffect">
                                  <p:stCondLst>
                                    <p:cond delay="0"/>
                                  </p:stCondLst>
                                  <p:childTnLst>
                                    <p:set>
                                      <p:cBhvr>
                                        <p:cTn id="46" dur="1" fill="hold">
                                          <p:stCondLst>
                                            <p:cond delay="0"/>
                                          </p:stCondLst>
                                        </p:cTn>
                                        <p:tgtEl>
                                          <p:spTgt spid="41"/>
                                        </p:tgtEl>
                                        <p:attrNameLst>
                                          <p:attrName>style.visibility</p:attrName>
                                        </p:attrNameLst>
                                      </p:cBhvr>
                                      <p:to>
                                        <p:strVal val="visible"/>
                                      </p:to>
                                    </p:set>
                                    <p:animEffect transition="in" filter="fade">
                                      <p:cBhvr>
                                        <p:cTn id="47" dur="1000"/>
                                        <p:tgtEl>
                                          <p:spTgt spid="41"/>
                                        </p:tgtEl>
                                      </p:cBhvr>
                                    </p:animEffect>
                                    <p:anim calcmode="lin" valueType="num">
                                      <p:cBhvr>
                                        <p:cTn id="48" dur="1000" fill="hold"/>
                                        <p:tgtEl>
                                          <p:spTgt spid="41"/>
                                        </p:tgtEl>
                                        <p:attrNameLst>
                                          <p:attrName>ppt_x</p:attrName>
                                        </p:attrNameLst>
                                      </p:cBhvr>
                                      <p:tavLst>
                                        <p:tav tm="0">
                                          <p:val>
                                            <p:strVal val="#ppt_x"/>
                                          </p:val>
                                        </p:tav>
                                        <p:tav tm="100000">
                                          <p:val>
                                            <p:strVal val="#ppt_x"/>
                                          </p:val>
                                        </p:tav>
                                      </p:tavLst>
                                    </p:anim>
                                    <p:anim calcmode="lin" valueType="num">
                                      <p:cBhvr>
                                        <p:cTn id="49" dur="1000" fill="hold"/>
                                        <p:tgtEl>
                                          <p:spTgt spid="4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9" grpId="0"/>
      <p:bldP spid="23" grpId="0"/>
      <p:bldP spid="36" grpId="0"/>
      <p:bldP spid="37" grpId="0"/>
      <p:bldP spid="40" grpId="0"/>
      <p:bldP spid="41"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1134" name="TextBox 1133"/>
          <p:cNvSpPr txBox="1"/>
          <p:nvPr/>
        </p:nvSpPr>
        <p:spPr>
          <a:xfrm>
            <a:off x="297180" y="149318"/>
            <a:ext cx="6099463" cy="647550"/>
          </a:xfrm>
          <a:prstGeom prst="rect">
            <a:avLst/>
          </a:prstGeom>
          <a:noFill/>
        </p:spPr>
        <p:txBody>
          <a:bodyPr wrap="square" rtlCol="0">
            <a:spAutoFit/>
          </a:bodyPr>
          <a:lstStyle/>
          <a:p>
            <a:pPr>
              <a:lnSpc>
                <a:spcPct val="80000"/>
              </a:lnSpc>
            </a:pPr>
            <a:r>
              <a:rPr lang="en-US" sz="4400" b="1" dirty="0">
                <a:solidFill>
                  <a:schemeClr val="bg1"/>
                </a:solidFill>
                <a:latin typeface="Lato Black" panose="020F0502020204030203" pitchFamily="34" charset="0"/>
                <a:ea typeface="Lato Black" panose="020F0502020204030203" pitchFamily="34" charset="0"/>
                <a:cs typeface="Lato Black" panose="020F0502020204030203" pitchFamily="34" charset="0"/>
              </a:rPr>
              <a:t>PEST ANALYSIS</a:t>
            </a:r>
          </a:p>
        </p:txBody>
      </p:sp>
      <p:grpSp>
        <p:nvGrpSpPr>
          <p:cNvPr id="3" name="Group 2"/>
          <p:cNvGrpSpPr/>
          <p:nvPr/>
        </p:nvGrpSpPr>
        <p:grpSpPr>
          <a:xfrm>
            <a:off x="0" y="148425"/>
            <a:ext cx="342900" cy="590715"/>
            <a:chOff x="0" y="148425"/>
            <a:chExt cx="342900" cy="590715"/>
          </a:xfrm>
        </p:grpSpPr>
        <p:sp>
          <p:nvSpPr>
            <p:cNvPr id="2" name="Rectangle 1"/>
            <p:cNvSpPr/>
            <p:nvPr/>
          </p:nvSpPr>
          <p:spPr>
            <a:xfrm>
              <a:off x="0" y="148425"/>
              <a:ext cx="213360" cy="5907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p:cNvSpPr/>
            <p:nvPr/>
          </p:nvSpPr>
          <p:spPr>
            <a:xfrm>
              <a:off x="251460" y="148425"/>
              <a:ext cx="91440" cy="5907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TextBox 9">
            <a:extLst>
              <a:ext uri="{FF2B5EF4-FFF2-40B4-BE49-F238E27FC236}">
                <a16:creationId xmlns="" xmlns:a16="http://schemas.microsoft.com/office/drawing/2014/main" id="{95D180FB-2200-F947-B96E-78ACEAEBE9F6}"/>
              </a:ext>
            </a:extLst>
          </p:cNvPr>
          <p:cNvSpPr txBox="1"/>
          <p:nvPr/>
        </p:nvSpPr>
        <p:spPr>
          <a:xfrm>
            <a:off x="0" y="6491753"/>
            <a:ext cx="10088880" cy="369331"/>
          </a:xfrm>
          <a:prstGeom prst="rect">
            <a:avLst/>
          </a:prstGeom>
          <a:solidFill>
            <a:schemeClr val="bg1"/>
          </a:solidFill>
        </p:spPr>
        <p:txBody>
          <a:bodyPr wrap="square" rtlCol="0">
            <a:spAutoFit/>
          </a:bodyPr>
          <a:lstStyle/>
          <a:p>
            <a:r>
              <a:rPr lang="en-US">
                <a:highlight>
                  <a:srgbClr val="C0C0C0"/>
                </a:highlight>
              </a:rPr>
              <a:t> </a:t>
            </a:r>
            <a:endParaRPr lang="en-US" dirty="0">
              <a:highlight>
                <a:srgbClr val="C0C0C0"/>
              </a:highlight>
            </a:endParaRPr>
          </a:p>
        </p:txBody>
      </p:sp>
      <p:graphicFrame>
        <p:nvGraphicFramePr>
          <p:cNvPr id="4" name="Diagram 3"/>
          <p:cNvGraphicFramePr/>
          <p:nvPr>
            <p:extLst>
              <p:ext uri="{D42A27DB-BD31-4B8C-83A1-F6EECF244321}">
                <p14:modId xmlns:p14="http://schemas.microsoft.com/office/powerpoint/2010/main" val="659799864"/>
              </p:ext>
            </p:extLst>
          </p:nvPr>
        </p:nvGraphicFramePr>
        <p:xfrm>
          <a:off x="1636350" y="704784"/>
          <a:ext cx="8430788" cy="55815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2" name="TextBox 11"/>
          <p:cNvSpPr txBox="1"/>
          <p:nvPr/>
        </p:nvSpPr>
        <p:spPr>
          <a:xfrm>
            <a:off x="6831551" y="602072"/>
            <a:ext cx="4100830" cy="1579880"/>
          </a:xfrm>
          <a:prstGeom prst="rect">
            <a:avLst/>
          </a:prstGeom>
          <a:noFill/>
        </p:spPr>
        <p:txBody>
          <a:bodyPr wrap="square" rtlCol="0">
            <a:spAutoFit/>
          </a:bodyPr>
          <a:lstStyle/>
          <a:p>
            <a:pPr marL="0" marR="0" algn="ctr">
              <a:spcBef>
                <a:spcPts val="0"/>
              </a:spcBef>
              <a:spcAft>
                <a:spcPts val="0"/>
              </a:spcAft>
            </a:pPr>
            <a:r>
              <a:rPr lang="en-GB" sz="1600" kern="1200" dirty="0">
                <a:solidFill>
                  <a:schemeClr val="bg1"/>
                </a:solidFill>
                <a:effectLst/>
                <a:latin typeface="Calibri" charset="0"/>
                <a:ea typeface="Times New Roman" charset="0"/>
                <a:cs typeface="Times New Roman" charset="0"/>
              </a:rPr>
              <a:t>Political condition is enormously significant in controlling the appearance of destinations in areas which appeal best to our customers. The conflict as well as the extremism also have a massive undesirable influence on the development of travel industry. </a:t>
            </a:r>
            <a:endParaRPr lang="en-GB" sz="1200" dirty="0">
              <a:solidFill>
                <a:schemeClr val="bg1"/>
              </a:solidFill>
              <a:effectLst/>
              <a:latin typeface="Times New Roman" charset="0"/>
              <a:ea typeface="Times New Roman" charset="0"/>
            </a:endParaRPr>
          </a:p>
        </p:txBody>
      </p:sp>
      <p:sp>
        <p:nvSpPr>
          <p:cNvPr id="14" name="TextBox 13"/>
          <p:cNvSpPr txBox="1"/>
          <p:nvPr/>
        </p:nvSpPr>
        <p:spPr>
          <a:xfrm>
            <a:off x="407181" y="1842479"/>
            <a:ext cx="4100830" cy="1569660"/>
          </a:xfrm>
          <a:prstGeom prst="rect">
            <a:avLst/>
          </a:prstGeom>
          <a:noFill/>
        </p:spPr>
        <p:txBody>
          <a:bodyPr wrap="square" rtlCol="0">
            <a:spAutoFit/>
          </a:bodyPr>
          <a:lstStyle/>
          <a:p>
            <a:pPr marL="0" marR="0" algn="r">
              <a:spcBef>
                <a:spcPts val="0"/>
              </a:spcBef>
              <a:spcAft>
                <a:spcPts val="0"/>
              </a:spcAft>
            </a:pPr>
            <a:r>
              <a:rPr lang="en-GB" sz="1600" kern="1200" dirty="0">
                <a:solidFill>
                  <a:schemeClr val="bg1"/>
                </a:solidFill>
                <a:effectLst/>
                <a:latin typeface="Calibri" charset="0"/>
                <a:ea typeface="Times New Roman" charset="0"/>
                <a:cs typeface="Times New Roman" charset="0"/>
              </a:rPr>
              <a:t>Economically the travel industry is reflected as one of the finest industries in the world. Consumers partake countless gratification in the travel agency. The travel industry offers employee’s an exceptional wage than other employees in other industries.</a:t>
            </a:r>
            <a:endParaRPr lang="en-GB" sz="1200" dirty="0">
              <a:solidFill>
                <a:schemeClr val="bg1"/>
              </a:solidFill>
              <a:effectLst/>
              <a:latin typeface="Times New Roman" charset="0"/>
              <a:ea typeface="Times New Roman" charset="0"/>
            </a:endParaRPr>
          </a:p>
        </p:txBody>
      </p:sp>
      <p:sp>
        <p:nvSpPr>
          <p:cNvPr id="18" name="TextBox 17"/>
          <p:cNvSpPr txBox="1"/>
          <p:nvPr/>
        </p:nvSpPr>
        <p:spPr>
          <a:xfrm>
            <a:off x="7563460" y="2737418"/>
            <a:ext cx="4628540" cy="2062103"/>
          </a:xfrm>
          <a:prstGeom prst="rect">
            <a:avLst/>
          </a:prstGeom>
          <a:noFill/>
        </p:spPr>
        <p:txBody>
          <a:bodyPr wrap="square" rtlCol="0">
            <a:spAutoFit/>
          </a:bodyPr>
          <a:lstStyle/>
          <a:p>
            <a:pPr marL="0" marR="0" algn="ctr">
              <a:spcBef>
                <a:spcPts val="0"/>
              </a:spcBef>
              <a:spcAft>
                <a:spcPts val="0"/>
              </a:spcAft>
            </a:pPr>
            <a:r>
              <a:rPr lang="en-GB" sz="1600" kern="1200" dirty="0">
                <a:solidFill>
                  <a:srgbClr val="FFFFFF"/>
                </a:solidFill>
                <a:effectLst/>
                <a:latin typeface="Calibri" charset="0"/>
                <a:ea typeface="Times New Roman" charset="0"/>
                <a:cs typeface="Times New Roman" charset="0"/>
              </a:rPr>
              <a:t>The company must always consider and admire the public standards and averages of the individuals from all backgrounds. The customers travelling whichever location that has effective influence on the communal area they are staying. This effect embraces crowd behaviour between individuals, unlawful events, level of public communication and the use of drugs within the community. </a:t>
            </a:r>
            <a:endParaRPr lang="en-GB" sz="1200" dirty="0">
              <a:effectLst/>
              <a:latin typeface="Times New Roman" charset="0"/>
              <a:ea typeface="Times New Roman" charset="0"/>
            </a:endParaRPr>
          </a:p>
        </p:txBody>
      </p:sp>
      <p:sp>
        <p:nvSpPr>
          <p:cNvPr id="19" name="TextBox 18"/>
          <p:cNvSpPr txBox="1"/>
          <p:nvPr/>
        </p:nvSpPr>
        <p:spPr>
          <a:xfrm>
            <a:off x="657251" y="4583556"/>
            <a:ext cx="3971290" cy="1569660"/>
          </a:xfrm>
          <a:prstGeom prst="rect">
            <a:avLst/>
          </a:prstGeom>
          <a:noFill/>
        </p:spPr>
        <p:txBody>
          <a:bodyPr wrap="square" rtlCol="0">
            <a:spAutoFit/>
          </a:bodyPr>
          <a:lstStyle/>
          <a:p>
            <a:pPr marL="0" marR="0" algn="r">
              <a:spcBef>
                <a:spcPts val="0"/>
              </a:spcBef>
              <a:spcAft>
                <a:spcPts val="0"/>
              </a:spcAft>
            </a:pPr>
            <a:r>
              <a:rPr lang="en-GB" sz="1600" kern="1200" dirty="0">
                <a:solidFill>
                  <a:schemeClr val="bg1"/>
                </a:solidFill>
                <a:effectLst/>
                <a:latin typeface="Calibri" charset="0"/>
                <a:ea typeface="Times New Roman" charset="0"/>
                <a:cs typeface="Times New Roman" charset="0"/>
              </a:rPr>
              <a:t>The individuals now are significantly attentive in the latest technologies and continuously expected from respectable businesses to adjust the up-to-date developments of technology as the era in technology is accordingly high in society and businesses. </a:t>
            </a:r>
            <a:endParaRPr lang="en-GB" sz="1200" dirty="0">
              <a:solidFill>
                <a:schemeClr val="bg1"/>
              </a:solidFill>
              <a:effectLst/>
              <a:latin typeface="Times New Roman" charset="0"/>
              <a:ea typeface="Times New Roman" charset="0"/>
            </a:endParaRPr>
          </a:p>
        </p:txBody>
      </p:sp>
    </p:spTree>
    <p:extLst>
      <p:ext uri="{BB962C8B-B14F-4D97-AF65-F5344CB8AC3E}">
        <p14:creationId xmlns:p14="http://schemas.microsoft.com/office/powerpoint/2010/main" val="285383690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34"/>
                                        </p:tgtEl>
                                        <p:attrNameLst>
                                          <p:attrName>style.visibility</p:attrName>
                                        </p:attrNameLst>
                                      </p:cBhvr>
                                      <p:to>
                                        <p:strVal val="visible"/>
                                      </p:to>
                                    </p:set>
                                    <p:animEffect transition="in" filter="fade">
                                      <p:cBhvr>
                                        <p:cTn id="7" dur="500"/>
                                        <p:tgtEl>
                                          <p:spTgt spid="11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3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4" name="TextBox 1133"/>
          <p:cNvSpPr txBox="1"/>
          <p:nvPr/>
        </p:nvSpPr>
        <p:spPr>
          <a:xfrm>
            <a:off x="381000" y="148425"/>
            <a:ext cx="6099463" cy="647550"/>
          </a:xfrm>
          <a:prstGeom prst="rect">
            <a:avLst/>
          </a:prstGeom>
          <a:noFill/>
        </p:spPr>
        <p:txBody>
          <a:bodyPr wrap="square" rtlCol="0">
            <a:spAutoFit/>
          </a:bodyPr>
          <a:lstStyle/>
          <a:p>
            <a:pPr>
              <a:lnSpc>
                <a:spcPct val="80000"/>
              </a:lnSpc>
            </a:pPr>
            <a:r>
              <a:rPr lang="en-US" sz="4400" dirty="0">
                <a:solidFill>
                  <a:schemeClr val="accent1"/>
                </a:solidFill>
                <a:latin typeface="Lato Black" panose="020F0502020204030203" pitchFamily="34" charset="0"/>
                <a:ea typeface="Lato Black" panose="020F0502020204030203" pitchFamily="34" charset="0"/>
                <a:cs typeface="Lato Black" panose="020F0502020204030203" pitchFamily="34" charset="0"/>
              </a:rPr>
              <a:t>MAJOR COMPETITORS</a:t>
            </a:r>
          </a:p>
        </p:txBody>
      </p:sp>
      <p:grpSp>
        <p:nvGrpSpPr>
          <p:cNvPr id="3" name="Group 2"/>
          <p:cNvGrpSpPr/>
          <p:nvPr/>
        </p:nvGrpSpPr>
        <p:grpSpPr>
          <a:xfrm>
            <a:off x="0" y="148425"/>
            <a:ext cx="342900" cy="590715"/>
            <a:chOff x="0" y="148425"/>
            <a:chExt cx="342900" cy="590715"/>
          </a:xfrm>
        </p:grpSpPr>
        <p:sp>
          <p:nvSpPr>
            <p:cNvPr id="2" name="Rectangle 1"/>
            <p:cNvSpPr/>
            <p:nvPr/>
          </p:nvSpPr>
          <p:spPr>
            <a:xfrm>
              <a:off x="0" y="148425"/>
              <a:ext cx="213360" cy="5907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p:cNvSpPr/>
            <p:nvPr/>
          </p:nvSpPr>
          <p:spPr>
            <a:xfrm>
              <a:off x="251460" y="148425"/>
              <a:ext cx="91440" cy="5907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p:cNvGrpSpPr/>
          <p:nvPr/>
        </p:nvGrpSpPr>
        <p:grpSpPr>
          <a:xfrm>
            <a:off x="1068233" y="2289166"/>
            <a:ext cx="259660" cy="259660"/>
            <a:chOff x="2288721" y="2772229"/>
            <a:chExt cx="2471965" cy="2471965"/>
          </a:xfrm>
        </p:grpSpPr>
        <p:sp>
          <p:nvSpPr>
            <p:cNvPr id="15" name="Oval 14"/>
            <p:cNvSpPr/>
            <p:nvPr/>
          </p:nvSpPr>
          <p:spPr>
            <a:xfrm>
              <a:off x="2288721" y="2772229"/>
              <a:ext cx="2471965" cy="2471965"/>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Lato" panose="020F0502020204030203" pitchFamily="34" charset="0"/>
                <a:ea typeface="Lato" panose="020F0502020204030203" pitchFamily="34" charset="0"/>
                <a:cs typeface="Lato" panose="020F0502020204030203" pitchFamily="34" charset="0"/>
              </a:endParaRPr>
            </a:p>
          </p:txBody>
        </p:sp>
        <p:sp>
          <p:nvSpPr>
            <p:cNvPr id="16" name="Freeform 29"/>
            <p:cNvSpPr>
              <a:spLocks/>
            </p:cNvSpPr>
            <p:nvPr/>
          </p:nvSpPr>
          <p:spPr bwMode="auto">
            <a:xfrm>
              <a:off x="2804183" y="3513718"/>
              <a:ext cx="1503332" cy="1160049"/>
            </a:xfrm>
            <a:custGeom>
              <a:avLst/>
              <a:gdLst>
                <a:gd name="T0" fmla="*/ 198196 w 59"/>
                <a:gd name="T1" fmla="*/ 41487 h 45"/>
                <a:gd name="T2" fmla="*/ 102515 w 59"/>
                <a:gd name="T3" fmla="*/ 134832 h 45"/>
                <a:gd name="T4" fmla="*/ 85429 w 59"/>
                <a:gd name="T5" fmla="*/ 152118 h 45"/>
                <a:gd name="T6" fmla="*/ 78595 w 59"/>
                <a:gd name="T7" fmla="*/ 155575 h 45"/>
                <a:gd name="T8" fmla="*/ 68343 w 59"/>
                <a:gd name="T9" fmla="*/ 152118 h 45"/>
                <a:gd name="T10" fmla="*/ 51258 w 59"/>
                <a:gd name="T11" fmla="*/ 134832 h 45"/>
                <a:gd name="T12" fmla="*/ 3417 w 59"/>
                <a:gd name="T13" fmla="*/ 89888 h 45"/>
                <a:gd name="T14" fmla="*/ 0 w 59"/>
                <a:gd name="T15" fmla="*/ 79516 h 45"/>
                <a:gd name="T16" fmla="*/ 3417 w 59"/>
                <a:gd name="T17" fmla="*/ 69144 h 45"/>
                <a:gd name="T18" fmla="*/ 20503 w 59"/>
                <a:gd name="T19" fmla="*/ 51858 h 45"/>
                <a:gd name="T20" fmla="*/ 30755 w 59"/>
                <a:gd name="T21" fmla="*/ 48401 h 45"/>
                <a:gd name="T22" fmla="*/ 37589 w 59"/>
                <a:gd name="T23" fmla="*/ 51858 h 45"/>
                <a:gd name="T24" fmla="*/ 78595 w 59"/>
                <a:gd name="T25" fmla="*/ 89888 h 45"/>
                <a:gd name="T26" fmla="*/ 160607 w 59"/>
                <a:gd name="T27" fmla="*/ 3457 h 45"/>
                <a:gd name="T28" fmla="*/ 170858 w 59"/>
                <a:gd name="T29" fmla="*/ 0 h 45"/>
                <a:gd name="T30" fmla="*/ 181110 w 59"/>
                <a:gd name="T31" fmla="*/ 3457 h 45"/>
                <a:gd name="T32" fmla="*/ 198196 w 59"/>
                <a:gd name="T33" fmla="*/ 24201 h 45"/>
                <a:gd name="T34" fmla="*/ 201613 w 59"/>
                <a:gd name="T35" fmla="*/ 31115 h 45"/>
                <a:gd name="T36" fmla="*/ 198196 w 59"/>
                <a:gd name="T37" fmla="*/ 41487 h 4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59" h="45">
                  <a:moveTo>
                    <a:pt x="58" y="12"/>
                  </a:moveTo>
                  <a:cubicBezTo>
                    <a:pt x="30" y="39"/>
                    <a:pt x="30" y="39"/>
                    <a:pt x="30" y="39"/>
                  </a:cubicBezTo>
                  <a:cubicBezTo>
                    <a:pt x="25" y="44"/>
                    <a:pt x="25" y="44"/>
                    <a:pt x="25" y="44"/>
                  </a:cubicBezTo>
                  <a:cubicBezTo>
                    <a:pt x="24" y="45"/>
                    <a:pt x="24" y="45"/>
                    <a:pt x="23" y="45"/>
                  </a:cubicBezTo>
                  <a:cubicBezTo>
                    <a:pt x="22" y="45"/>
                    <a:pt x="21" y="45"/>
                    <a:pt x="20" y="44"/>
                  </a:cubicBezTo>
                  <a:cubicBezTo>
                    <a:pt x="15" y="39"/>
                    <a:pt x="15" y="39"/>
                    <a:pt x="15" y="39"/>
                  </a:cubicBezTo>
                  <a:cubicBezTo>
                    <a:pt x="1" y="26"/>
                    <a:pt x="1" y="26"/>
                    <a:pt x="1" y="26"/>
                  </a:cubicBezTo>
                  <a:cubicBezTo>
                    <a:pt x="0" y="25"/>
                    <a:pt x="0" y="24"/>
                    <a:pt x="0" y="23"/>
                  </a:cubicBezTo>
                  <a:cubicBezTo>
                    <a:pt x="0" y="22"/>
                    <a:pt x="0" y="21"/>
                    <a:pt x="1" y="20"/>
                  </a:cubicBezTo>
                  <a:cubicBezTo>
                    <a:pt x="6" y="15"/>
                    <a:pt x="6" y="15"/>
                    <a:pt x="6" y="15"/>
                  </a:cubicBezTo>
                  <a:cubicBezTo>
                    <a:pt x="7" y="14"/>
                    <a:pt x="8" y="14"/>
                    <a:pt x="9" y="14"/>
                  </a:cubicBezTo>
                  <a:cubicBezTo>
                    <a:pt x="10" y="14"/>
                    <a:pt x="11" y="14"/>
                    <a:pt x="11" y="15"/>
                  </a:cubicBezTo>
                  <a:cubicBezTo>
                    <a:pt x="23" y="26"/>
                    <a:pt x="23" y="26"/>
                    <a:pt x="23" y="26"/>
                  </a:cubicBezTo>
                  <a:cubicBezTo>
                    <a:pt x="47" y="1"/>
                    <a:pt x="47" y="1"/>
                    <a:pt x="47" y="1"/>
                  </a:cubicBezTo>
                  <a:cubicBezTo>
                    <a:pt x="48" y="1"/>
                    <a:pt x="49" y="0"/>
                    <a:pt x="50" y="0"/>
                  </a:cubicBezTo>
                  <a:cubicBezTo>
                    <a:pt x="51" y="0"/>
                    <a:pt x="52" y="1"/>
                    <a:pt x="53" y="1"/>
                  </a:cubicBezTo>
                  <a:cubicBezTo>
                    <a:pt x="58" y="7"/>
                    <a:pt x="58" y="7"/>
                    <a:pt x="58" y="7"/>
                  </a:cubicBezTo>
                  <a:cubicBezTo>
                    <a:pt x="58" y="7"/>
                    <a:pt x="59" y="8"/>
                    <a:pt x="59" y="9"/>
                  </a:cubicBezTo>
                  <a:cubicBezTo>
                    <a:pt x="59" y="10"/>
                    <a:pt x="58" y="11"/>
                    <a:pt x="58" y="12"/>
                  </a:cubicBezTo>
                  <a:close/>
                </a:path>
              </a:pathLst>
            </a:custGeom>
            <a:solidFill>
              <a:schemeClr val="bg1"/>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dirty="0">
                <a:latin typeface="Lato" panose="020F0502020204030203" pitchFamily="34" charset="0"/>
                <a:ea typeface="Lato" panose="020F0502020204030203" pitchFamily="34" charset="0"/>
                <a:cs typeface="Lato" panose="020F0502020204030203" pitchFamily="34" charset="0"/>
              </a:endParaRPr>
            </a:p>
          </p:txBody>
        </p:sp>
      </p:grpSp>
      <p:sp>
        <p:nvSpPr>
          <p:cNvPr id="13" name="Rectangle 12"/>
          <p:cNvSpPr/>
          <p:nvPr/>
        </p:nvSpPr>
        <p:spPr>
          <a:xfrm>
            <a:off x="1382038" y="2212283"/>
            <a:ext cx="2853594" cy="368049"/>
          </a:xfrm>
          <a:prstGeom prst="rect">
            <a:avLst/>
          </a:prstGeom>
        </p:spPr>
        <p:txBody>
          <a:bodyPr wrap="square">
            <a:spAutoFit/>
          </a:bodyPr>
          <a:lstStyle/>
          <a:p>
            <a:pPr>
              <a:lnSpc>
                <a:spcPct val="120000"/>
              </a:lnSpc>
            </a:pPr>
            <a:r>
              <a:rPr lang="en-US" sz="1600" b="1" dirty="0">
                <a:solidFill>
                  <a:schemeClr val="accent1"/>
                </a:solidFill>
                <a:latin typeface="Lato" panose="020F0502020204030203" pitchFamily="34" charset="0"/>
                <a:ea typeface="Lato" panose="020F0502020204030203" pitchFamily="34" charset="0"/>
                <a:cs typeface="Lato" panose="020F0502020204030203" pitchFamily="34" charset="0"/>
              </a:rPr>
              <a:t>TUI</a:t>
            </a:r>
          </a:p>
        </p:txBody>
      </p:sp>
      <p:sp>
        <p:nvSpPr>
          <p:cNvPr id="14" name="Rectangle 13"/>
          <p:cNvSpPr/>
          <p:nvPr/>
        </p:nvSpPr>
        <p:spPr>
          <a:xfrm>
            <a:off x="1382038" y="2578208"/>
            <a:ext cx="9810654" cy="609398"/>
          </a:xfrm>
          <a:prstGeom prst="rect">
            <a:avLst/>
          </a:prstGeom>
        </p:spPr>
        <p:txBody>
          <a:bodyPr wrap="square">
            <a:spAutoFit/>
          </a:bodyPr>
          <a:lstStyle/>
          <a:p>
            <a:pPr algn="just">
              <a:lnSpc>
                <a:spcPct val="120000"/>
              </a:lnSpc>
            </a:pPr>
            <a:r>
              <a:rPr lang="en-US" sz="1400" dirty="0">
                <a:solidFill>
                  <a:schemeClr val="tx2"/>
                </a:solidFill>
                <a:latin typeface="Lato" panose="020F0502020204030203" pitchFamily="34" charset="0"/>
                <a:ea typeface="Lato" panose="020F0502020204030203" pitchFamily="34" charset="0"/>
                <a:cs typeface="Lato" panose="020F0502020204030203" pitchFamily="34" charset="0"/>
              </a:rPr>
              <a:t>99% are company owned. Revenues exceeded £18.46 billion in 2017. </a:t>
            </a:r>
            <a:r>
              <a:rPr lang="en-US" sz="1400" dirty="0" err="1">
                <a:solidFill>
                  <a:schemeClr val="tx2"/>
                </a:solidFill>
                <a:latin typeface="Lato" panose="020F0502020204030203" pitchFamily="34" charset="0"/>
                <a:ea typeface="Lato" panose="020F0502020204030203" pitchFamily="34" charset="0"/>
                <a:cs typeface="Lato" panose="020F0502020204030203" pitchFamily="34" charset="0"/>
              </a:rPr>
              <a:t>Tui</a:t>
            </a:r>
            <a:r>
              <a:rPr lang="en-US" sz="1400" dirty="0">
                <a:solidFill>
                  <a:schemeClr val="tx2"/>
                </a:solidFill>
                <a:latin typeface="Lato" panose="020F0502020204030203" pitchFamily="34" charset="0"/>
                <a:ea typeface="Lato" panose="020F0502020204030203" pitchFamily="34" charset="0"/>
                <a:cs typeface="Lato" panose="020F0502020204030203" pitchFamily="34" charset="0"/>
              </a:rPr>
              <a:t> have over 67,000 employees and an average </a:t>
            </a:r>
            <a:r>
              <a:rPr lang="en-US" sz="1400" dirty="0" smtClean="0">
                <a:solidFill>
                  <a:schemeClr val="tx2"/>
                </a:solidFill>
                <a:latin typeface="Lato" panose="020F0502020204030203" pitchFamily="34" charset="0"/>
                <a:ea typeface="Lato" panose="020F0502020204030203" pitchFamily="34" charset="0"/>
                <a:cs typeface="Lato" panose="020F0502020204030203" pitchFamily="34" charset="0"/>
              </a:rPr>
              <a:t>quarterly </a:t>
            </a:r>
            <a:r>
              <a:rPr lang="en-US" sz="1400" dirty="0">
                <a:solidFill>
                  <a:schemeClr val="tx2"/>
                </a:solidFill>
                <a:latin typeface="Lato" panose="020F0502020204030203" pitchFamily="34" charset="0"/>
                <a:ea typeface="Lato" panose="020F0502020204030203" pitchFamily="34" charset="0"/>
                <a:cs typeface="Lato" panose="020F0502020204030203" pitchFamily="34" charset="0"/>
              </a:rPr>
              <a:t>gross revenue of £197.48M. Now operation in over 180 countries.</a:t>
            </a:r>
          </a:p>
        </p:txBody>
      </p:sp>
      <p:grpSp>
        <p:nvGrpSpPr>
          <p:cNvPr id="18" name="Group 17"/>
          <p:cNvGrpSpPr/>
          <p:nvPr/>
        </p:nvGrpSpPr>
        <p:grpSpPr>
          <a:xfrm>
            <a:off x="1068233" y="3598789"/>
            <a:ext cx="259660" cy="259660"/>
            <a:chOff x="2288721" y="2772229"/>
            <a:chExt cx="2471965" cy="2471965"/>
          </a:xfrm>
        </p:grpSpPr>
        <p:sp>
          <p:nvSpPr>
            <p:cNvPr id="22" name="Oval 21"/>
            <p:cNvSpPr/>
            <p:nvPr/>
          </p:nvSpPr>
          <p:spPr>
            <a:xfrm>
              <a:off x="2288721" y="2772229"/>
              <a:ext cx="2471965" cy="2471965"/>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Lato" panose="020F0502020204030203" pitchFamily="34" charset="0"/>
                <a:ea typeface="Lato" panose="020F0502020204030203" pitchFamily="34" charset="0"/>
                <a:cs typeface="Lato" panose="020F0502020204030203" pitchFamily="34" charset="0"/>
              </a:endParaRPr>
            </a:p>
          </p:txBody>
        </p:sp>
        <p:sp>
          <p:nvSpPr>
            <p:cNvPr id="23" name="Freeform 29"/>
            <p:cNvSpPr>
              <a:spLocks/>
            </p:cNvSpPr>
            <p:nvPr/>
          </p:nvSpPr>
          <p:spPr bwMode="auto">
            <a:xfrm>
              <a:off x="2804183" y="3513718"/>
              <a:ext cx="1503332" cy="1160049"/>
            </a:xfrm>
            <a:custGeom>
              <a:avLst/>
              <a:gdLst>
                <a:gd name="T0" fmla="*/ 198196 w 59"/>
                <a:gd name="T1" fmla="*/ 41487 h 45"/>
                <a:gd name="T2" fmla="*/ 102515 w 59"/>
                <a:gd name="T3" fmla="*/ 134832 h 45"/>
                <a:gd name="T4" fmla="*/ 85429 w 59"/>
                <a:gd name="T5" fmla="*/ 152118 h 45"/>
                <a:gd name="T6" fmla="*/ 78595 w 59"/>
                <a:gd name="T7" fmla="*/ 155575 h 45"/>
                <a:gd name="T8" fmla="*/ 68343 w 59"/>
                <a:gd name="T9" fmla="*/ 152118 h 45"/>
                <a:gd name="T10" fmla="*/ 51258 w 59"/>
                <a:gd name="T11" fmla="*/ 134832 h 45"/>
                <a:gd name="T12" fmla="*/ 3417 w 59"/>
                <a:gd name="T13" fmla="*/ 89888 h 45"/>
                <a:gd name="T14" fmla="*/ 0 w 59"/>
                <a:gd name="T15" fmla="*/ 79516 h 45"/>
                <a:gd name="T16" fmla="*/ 3417 w 59"/>
                <a:gd name="T17" fmla="*/ 69144 h 45"/>
                <a:gd name="T18" fmla="*/ 20503 w 59"/>
                <a:gd name="T19" fmla="*/ 51858 h 45"/>
                <a:gd name="T20" fmla="*/ 30755 w 59"/>
                <a:gd name="T21" fmla="*/ 48401 h 45"/>
                <a:gd name="T22" fmla="*/ 37589 w 59"/>
                <a:gd name="T23" fmla="*/ 51858 h 45"/>
                <a:gd name="T24" fmla="*/ 78595 w 59"/>
                <a:gd name="T25" fmla="*/ 89888 h 45"/>
                <a:gd name="T26" fmla="*/ 160607 w 59"/>
                <a:gd name="T27" fmla="*/ 3457 h 45"/>
                <a:gd name="T28" fmla="*/ 170858 w 59"/>
                <a:gd name="T29" fmla="*/ 0 h 45"/>
                <a:gd name="T30" fmla="*/ 181110 w 59"/>
                <a:gd name="T31" fmla="*/ 3457 h 45"/>
                <a:gd name="T32" fmla="*/ 198196 w 59"/>
                <a:gd name="T33" fmla="*/ 24201 h 45"/>
                <a:gd name="T34" fmla="*/ 201613 w 59"/>
                <a:gd name="T35" fmla="*/ 31115 h 45"/>
                <a:gd name="T36" fmla="*/ 198196 w 59"/>
                <a:gd name="T37" fmla="*/ 41487 h 4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59" h="45">
                  <a:moveTo>
                    <a:pt x="58" y="12"/>
                  </a:moveTo>
                  <a:cubicBezTo>
                    <a:pt x="30" y="39"/>
                    <a:pt x="30" y="39"/>
                    <a:pt x="30" y="39"/>
                  </a:cubicBezTo>
                  <a:cubicBezTo>
                    <a:pt x="25" y="44"/>
                    <a:pt x="25" y="44"/>
                    <a:pt x="25" y="44"/>
                  </a:cubicBezTo>
                  <a:cubicBezTo>
                    <a:pt x="24" y="45"/>
                    <a:pt x="24" y="45"/>
                    <a:pt x="23" y="45"/>
                  </a:cubicBezTo>
                  <a:cubicBezTo>
                    <a:pt x="22" y="45"/>
                    <a:pt x="21" y="45"/>
                    <a:pt x="20" y="44"/>
                  </a:cubicBezTo>
                  <a:cubicBezTo>
                    <a:pt x="15" y="39"/>
                    <a:pt x="15" y="39"/>
                    <a:pt x="15" y="39"/>
                  </a:cubicBezTo>
                  <a:cubicBezTo>
                    <a:pt x="1" y="26"/>
                    <a:pt x="1" y="26"/>
                    <a:pt x="1" y="26"/>
                  </a:cubicBezTo>
                  <a:cubicBezTo>
                    <a:pt x="0" y="25"/>
                    <a:pt x="0" y="24"/>
                    <a:pt x="0" y="23"/>
                  </a:cubicBezTo>
                  <a:cubicBezTo>
                    <a:pt x="0" y="22"/>
                    <a:pt x="0" y="21"/>
                    <a:pt x="1" y="20"/>
                  </a:cubicBezTo>
                  <a:cubicBezTo>
                    <a:pt x="6" y="15"/>
                    <a:pt x="6" y="15"/>
                    <a:pt x="6" y="15"/>
                  </a:cubicBezTo>
                  <a:cubicBezTo>
                    <a:pt x="7" y="14"/>
                    <a:pt x="8" y="14"/>
                    <a:pt x="9" y="14"/>
                  </a:cubicBezTo>
                  <a:cubicBezTo>
                    <a:pt x="10" y="14"/>
                    <a:pt x="11" y="14"/>
                    <a:pt x="11" y="15"/>
                  </a:cubicBezTo>
                  <a:cubicBezTo>
                    <a:pt x="23" y="26"/>
                    <a:pt x="23" y="26"/>
                    <a:pt x="23" y="26"/>
                  </a:cubicBezTo>
                  <a:cubicBezTo>
                    <a:pt x="47" y="1"/>
                    <a:pt x="47" y="1"/>
                    <a:pt x="47" y="1"/>
                  </a:cubicBezTo>
                  <a:cubicBezTo>
                    <a:pt x="48" y="1"/>
                    <a:pt x="49" y="0"/>
                    <a:pt x="50" y="0"/>
                  </a:cubicBezTo>
                  <a:cubicBezTo>
                    <a:pt x="51" y="0"/>
                    <a:pt x="52" y="1"/>
                    <a:pt x="53" y="1"/>
                  </a:cubicBezTo>
                  <a:cubicBezTo>
                    <a:pt x="58" y="7"/>
                    <a:pt x="58" y="7"/>
                    <a:pt x="58" y="7"/>
                  </a:cubicBezTo>
                  <a:cubicBezTo>
                    <a:pt x="58" y="7"/>
                    <a:pt x="59" y="8"/>
                    <a:pt x="59" y="9"/>
                  </a:cubicBezTo>
                  <a:cubicBezTo>
                    <a:pt x="59" y="10"/>
                    <a:pt x="58" y="11"/>
                    <a:pt x="58" y="12"/>
                  </a:cubicBezTo>
                  <a:close/>
                </a:path>
              </a:pathLst>
            </a:custGeom>
            <a:solidFill>
              <a:schemeClr val="bg1"/>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dirty="0">
                <a:latin typeface="Lato" panose="020F0502020204030203" pitchFamily="34" charset="0"/>
                <a:ea typeface="Lato" panose="020F0502020204030203" pitchFamily="34" charset="0"/>
                <a:cs typeface="Lato" panose="020F0502020204030203" pitchFamily="34" charset="0"/>
              </a:endParaRPr>
            </a:p>
          </p:txBody>
        </p:sp>
      </p:grpSp>
      <p:sp>
        <p:nvSpPr>
          <p:cNvPr id="20" name="Rectangle 19"/>
          <p:cNvSpPr/>
          <p:nvPr/>
        </p:nvSpPr>
        <p:spPr>
          <a:xfrm>
            <a:off x="1382038" y="3521906"/>
            <a:ext cx="3127914" cy="368049"/>
          </a:xfrm>
          <a:prstGeom prst="rect">
            <a:avLst/>
          </a:prstGeom>
        </p:spPr>
        <p:txBody>
          <a:bodyPr wrap="square">
            <a:spAutoFit/>
          </a:bodyPr>
          <a:lstStyle/>
          <a:p>
            <a:pPr>
              <a:lnSpc>
                <a:spcPct val="120000"/>
              </a:lnSpc>
            </a:pPr>
            <a:r>
              <a:rPr lang="en-US" sz="1600" b="1" dirty="0">
                <a:solidFill>
                  <a:schemeClr val="accent1"/>
                </a:solidFill>
                <a:latin typeface="Lato" panose="020F0502020204030203" pitchFamily="34" charset="0"/>
                <a:ea typeface="Lato" panose="020F0502020204030203" pitchFamily="34" charset="0"/>
                <a:cs typeface="Lato" panose="020F0502020204030203" pitchFamily="34" charset="0"/>
              </a:rPr>
              <a:t>STA TRAVEL</a:t>
            </a:r>
          </a:p>
        </p:txBody>
      </p:sp>
      <p:sp>
        <p:nvSpPr>
          <p:cNvPr id="21" name="Rectangle 20"/>
          <p:cNvSpPr/>
          <p:nvPr/>
        </p:nvSpPr>
        <p:spPr>
          <a:xfrm>
            <a:off x="1382038" y="3887831"/>
            <a:ext cx="9810654" cy="592150"/>
          </a:xfrm>
          <a:prstGeom prst="rect">
            <a:avLst/>
          </a:prstGeom>
        </p:spPr>
        <p:txBody>
          <a:bodyPr wrap="square">
            <a:spAutoFit/>
          </a:bodyPr>
          <a:lstStyle/>
          <a:p>
            <a:pPr algn="just">
              <a:lnSpc>
                <a:spcPct val="120000"/>
              </a:lnSpc>
            </a:pPr>
            <a:r>
              <a:rPr lang="en-US" sz="1400" dirty="0">
                <a:solidFill>
                  <a:schemeClr val="tx2"/>
                </a:solidFill>
                <a:latin typeface="Lato" panose="020F0502020204030203" pitchFamily="34" charset="0"/>
                <a:ea typeface="Lato" panose="020F0502020204030203" pitchFamily="34" charset="0"/>
                <a:cs typeface="Lato" panose="020F0502020204030203" pitchFamily="34" charset="0"/>
              </a:rPr>
              <a:t>Started the specialty travel agency in Australia in 1979 .They have over 2000 staff working for them in over 200 stores across the globe. ‘they have an average of 2 million travelers traveling with them every year and mostly youngsters.</a:t>
            </a:r>
          </a:p>
        </p:txBody>
      </p:sp>
      <p:sp>
        <p:nvSpPr>
          <p:cNvPr id="24" name="TextBox 23">
            <a:extLst>
              <a:ext uri="{FF2B5EF4-FFF2-40B4-BE49-F238E27FC236}">
                <a16:creationId xmlns="" xmlns:a16="http://schemas.microsoft.com/office/drawing/2014/main" id="{D962DB0E-6073-C344-B79F-242CEDAE0EBF}"/>
              </a:ext>
            </a:extLst>
          </p:cNvPr>
          <p:cNvSpPr txBox="1"/>
          <p:nvPr/>
        </p:nvSpPr>
        <p:spPr>
          <a:xfrm>
            <a:off x="0" y="6464594"/>
            <a:ext cx="10088880" cy="369331"/>
          </a:xfrm>
          <a:prstGeom prst="rect">
            <a:avLst/>
          </a:prstGeom>
          <a:solidFill>
            <a:schemeClr val="bg1"/>
          </a:solidFill>
        </p:spPr>
        <p:txBody>
          <a:bodyPr wrap="square" rtlCol="0">
            <a:spAutoFit/>
          </a:bodyPr>
          <a:lstStyle/>
          <a:p>
            <a:r>
              <a:rPr lang="en-US" dirty="0">
                <a:highlight>
                  <a:srgbClr val="C0C0C0"/>
                </a:highlight>
              </a:rPr>
              <a:t> </a:t>
            </a:r>
          </a:p>
        </p:txBody>
      </p:sp>
    </p:spTree>
    <p:extLst>
      <p:ext uri="{BB962C8B-B14F-4D97-AF65-F5344CB8AC3E}">
        <p14:creationId xmlns:p14="http://schemas.microsoft.com/office/powerpoint/2010/main" val="33973042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34"/>
                                        </p:tgtEl>
                                        <p:attrNameLst>
                                          <p:attrName>style.visibility</p:attrName>
                                        </p:attrNameLst>
                                      </p:cBhvr>
                                      <p:to>
                                        <p:strVal val="visible"/>
                                      </p:to>
                                    </p:set>
                                    <p:animEffect transition="in" filter="fade">
                                      <p:cBhvr>
                                        <p:cTn id="7" dur="500"/>
                                        <p:tgtEl>
                                          <p:spTgt spid="1134"/>
                                        </p:tgtEl>
                                      </p:cBhvr>
                                    </p:animEffect>
                                  </p:childTnLst>
                                </p:cTn>
                              </p:par>
                            </p:childTnLst>
                          </p:cTn>
                        </p:par>
                        <p:par>
                          <p:cTn id="8" fill="hold">
                            <p:stCondLst>
                              <p:cond delay="500"/>
                            </p:stCondLst>
                            <p:childTnLst>
                              <p:par>
                                <p:cTn id="9" presetID="53" presetClass="entr" presetSubtype="16" fill="hold" nodeType="afterEffect">
                                  <p:stCondLst>
                                    <p:cond delay="0"/>
                                  </p:stCondLst>
                                  <p:childTnLst>
                                    <p:set>
                                      <p:cBhvr>
                                        <p:cTn id="10" dur="1" fill="hold">
                                          <p:stCondLst>
                                            <p:cond delay="0"/>
                                          </p:stCondLst>
                                        </p:cTn>
                                        <p:tgtEl>
                                          <p:spTgt spid="11"/>
                                        </p:tgtEl>
                                        <p:attrNameLst>
                                          <p:attrName>style.visibility</p:attrName>
                                        </p:attrNameLst>
                                      </p:cBhvr>
                                      <p:to>
                                        <p:strVal val="visible"/>
                                      </p:to>
                                    </p:set>
                                    <p:anim calcmode="lin" valueType="num">
                                      <p:cBhvr>
                                        <p:cTn id="11" dur="500" fill="hold"/>
                                        <p:tgtEl>
                                          <p:spTgt spid="11"/>
                                        </p:tgtEl>
                                        <p:attrNameLst>
                                          <p:attrName>ppt_w</p:attrName>
                                        </p:attrNameLst>
                                      </p:cBhvr>
                                      <p:tavLst>
                                        <p:tav tm="0">
                                          <p:val>
                                            <p:fltVal val="0"/>
                                          </p:val>
                                        </p:tav>
                                        <p:tav tm="100000">
                                          <p:val>
                                            <p:strVal val="#ppt_w"/>
                                          </p:val>
                                        </p:tav>
                                      </p:tavLst>
                                    </p:anim>
                                    <p:anim calcmode="lin" valueType="num">
                                      <p:cBhvr>
                                        <p:cTn id="12" dur="500" fill="hold"/>
                                        <p:tgtEl>
                                          <p:spTgt spid="11"/>
                                        </p:tgtEl>
                                        <p:attrNameLst>
                                          <p:attrName>ppt_h</p:attrName>
                                        </p:attrNameLst>
                                      </p:cBhvr>
                                      <p:tavLst>
                                        <p:tav tm="0">
                                          <p:val>
                                            <p:fltVal val="0"/>
                                          </p:val>
                                        </p:tav>
                                        <p:tav tm="100000">
                                          <p:val>
                                            <p:strVal val="#ppt_h"/>
                                          </p:val>
                                        </p:tav>
                                      </p:tavLst>
                                    </p:anim>
                                    <p:animEffect transition="in" filter="fade">
                                      <p:cBhvr>
                                        <p:cTn id="13" dur="500"/>
                                        <p:tgtEl>
                                          <p:spTgt spid="11"/>
                                        </p:tgtEl>
                                      </p:cBhvr>
                                    </p:animEffect>
                                  </p:childTnLst>
                                </p:cTn>
                              </p:par>
                            </p:childTnLst>
                          </p:cTn>
                        </p:par>
                        <p:par>
                          <p:cTn id="14" fill="hold">
                            <p:stCondLst>
                              <p:cond delay="1000"/>
                            </p:stCondLst>
                            <p:childTnLst>
                              <p:par>
                                <p:cTn id="15" presetID="22" presetClass="entr" presetSubtype="8" fill="hold" grpId="0" nodeType="after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wipe(left)">
                                      <p:cBhvr>
                                        <p:cTn id="17" dur="500"/>
                                        <p:tgtEl>
                                          <p:spTgt spid="13"/>
                                        </p:tgtEl>
                                      </p:cBhvr>
                                    </p:animEffect>
                                  </p:childTnLst>
                                </p:cTn>
                              </p:par>
                            </p:childTnLst>
                          </p:cTn>
                        </p:par>
                        <p:par>
                          <p:cTn id="18" fill="hold">
                            <p:stCondLst>
                              <p:cond delay="1500"/>
                            </p:stCondLst>
                            <p:childTnLst>
                              <p:par>
                                <p:cTn id="19" presetID="10" presetClass="entr" presetSubtype="0" fill="hold" grpId="0" nodeType="afterEffect">
                                  <p:stCondLst>
                                    <p:cond delay="0"/>
                                  </p:stCondLst>
                                  <p:childTnLst>
                                    <p:set>
                                      <p:cBhvr>
                                        <p:cTn id="20" dur="1" fill="hold">
                                          <p:stCondLst>
                                            <p:cond delay="0"/>
                                          </p:stCondLst>
                                        </p:cTn>
                                        <p:tgtEl>
                                          <p:spTgt spid="14"/>
                                        </p:tgtEl>
                                        <p:attrNameLst>
                                          <p:attrName>style.visibility</p:attrName>
                                        </p:attrNameLst>
                                      </p:cBhvr>
                                      <p:to>
                                        <p:strVal val="visible"/>
                                      </p:to>
                                    </p:set>
                                    <p:animEffect transition="in" filter="fade">
                                      <p:cBhvr>
                                        <p:cTn id="21" dur="500"/>
                                        <p:tgtEl>
                                          <p:spTgt spid="14"/>
                                        </p:tgtEl>
                                      </p:cBhvr>
                                    </p:animEffect>
                                  </p:childTnLst>
                                </p:cTn>
                              </p:par>
                            </p:childTnLst>
                          </p:cTn>
                        </p:par>
                        <p:par>
                          <p:cTn id="22" fill="hold">
                            <p:stCondLst>
                              <p:cond delay="2000"/>
                            </p:stCondLst>
                            <p:childTnLst>
                              <p:par>
                                <p:cTn id="23" presetID="53" presetClass="entr" presetSubtype="16" fill="hold" nodeType="afterEffect">
                                  <p:stCondLst>
                                    <p:cond delay="0"/>
                                  </p:stCondLst>
                                  <p:childTnLst>
                                    <p:set>
                                      <p:cBhvr>
                                        <p:cTn id="24" dur="1" fill="hold">
                                          <p:stCondLst>
                                            <p:cond delay="0"/>
                                          </p:stCondLst>
                                        </p:cTn>
                                        <p:tgtEl>
                                          <p:spTgt spid="18"/>
                                        </p:tgtEl>
                                        <p:attrNameLst>
                                          <p:attrName>style.visibility</p:attrName>
                                        </p:attrNameLst>
                                      </p:cBhvr>
                                      <p:to>
                                        <p:strVal val="visible"/>
                                      </p:to>
                                    </p:set>
                                    <p:anim calcmode="lin" valueType="num">
                                      <p:cBhvr>
                                        <p:cTn id="25" dur="500" fill="hold"/>
                                        <p:tgtEl>
                                          <p:spTgt spid="18"/>
                                        </p:tgtEl>
                                        <p:attrNameLst>
                                          <p:attrName>ppt_w</p:attrName>
                                        </p:attrNameLst>
                                      </p:cBhvr>
                                      <p:tavLst>
                                        <p:tav tm="0">
                                          <p:val>
                                            <p:fltVal val="0"/>
                                          </p:val>
                                        </p:tav>
                                        <p:tav tm="100000">
                                          <p:val>
                                            <p:strVal val="#ppt_w"/>
                                          </p:val>
                                        </p:tav>
                                      </p:tavLst>
                                    </p:anim>
                                    <p:anim calcmode="lin" valueType="num">
                                      <p:cBhvr>
                                        <p:cTn id="26" dur="500" fill="hold"/>
                                        <p:tgtEl>
                                          <p:spTgt spid="18"/>
                                        </p:tgtEl>
                                        <p:attrNameLst>
                                          <p:attrName>ppt_h</p:attrName>
                                        </p:attrNameLst>
                                      </p:cBhvr>
                                      <p:tavLst>
                                        <p:tav tm="0">
                                          <p:val>
                                            <p:fltVal val="0"/>
                                          </p:val>
                                        </p:tav>
                                        <p:tav tm="100000">
                                          <p:val>
                                            <p:strVal val="#ppt_h"/>
                                          </p:val>
                                        </p:tav>
                                      </p:tavLst>
                                    </p:anim>
                                    <p:animEffect transition="in" filter="fade">
                                      <p:cBhvr>
                                        <p:cTn id="27" dur="500"/>
                                        <p:tgtEl>
                                          <p:spTgt spid="18"/>
                                        </p:tgtEl>
                                      </p:cBhvr>
                                    </p:animEffect>
                                  </p:childTnLst>
                                </p:cTn>
                              </p:par>
                            </p:childTnLst>
                          </p:cTn>
                        </p:par>
                        <p:par>
                          <p:cTn id="28" fill="hold">
                            <p:stCondLst>
                              <p:cond delay="2500"/>
                            </p:stCondLst>
                            <p:childTnLst>
                              <p:par>
                                <p:cTn id="29" presetID="22" presetClass="entr" presetSubtype="8" fill="hold" grpId="0" nodeType="afterEffect">
                                  <p:stCondLst>
                                    <p:cond delay="0"/>
                                  </p:stCondLst>
                                  <p:childTnLst>
                                    <p:set>
                                      <p:cBhvr>
                                        <p:cTn id="30" dur="1" fill="hold">
                                          <p:stCondLst>
                                            <p:cond delay="0"/>
                                          </p:stCondLst>
                                        </p:cTn>
                                        <p:tgtEl>
                                          <p:spTgt spid="20"/>
                                        </p:tgtEl>
                                        <p:attrNameLst>
                                          <p:attrName>style.visibility</p:attrName>
                                        </p:attrNameLst>
                                      </p:cBhvr>
                                      <p:to>
                                        <p:strVal val="visible"/>
                                      </p:to>
                                    </p:set>
                                    <p:animEffect transition="in" filter="wipe(left)">
                                      <p:cBhvr>
                                        <p:cTn id="31" dur="500"/>
                                        <p:tgtEl>
                                          <p:spTgt spid="20"/>
                                        </p:tgtEl>
                                      </p:cBhvr>
                                    </p:animEffect>
                                  </p:childTnLst>
                                </p:cTn>
                              </p:par>
                            </p:childTnLst>
                          </p:cTn>
                        </p:par>
                        <p:par>
                          <p:cTn id="32" fill="hold">
                            <p:stCondLst>
                              <p:cond delay="3000"/>
                            </p:stCondLst>
                            <p:childTnLst>
                              <p:par>
                                <p:cTn id="33" presetID="10" presetClass="entr" presetSubtype="0" fill="hold" grpId="0" nodeType="afterEffect">
                                  <p:stCondLst>
                                    <p:cond delay="0"/>
                                  </p:stCondLst>
                                  <p:childTnLst>
                                    <p:set>
                                      <p:cBhvr>
                                        <p:cTn id="34" dur="1" fill="hold">
                                          <p:stCondLst>
                                            <p:cond delay="0"/>
                                          </p:stCondLst>
                                        </p:cTn>
                                        <p:tgtEl>
                                          <p:spTgt spid="21"/>
                                        </p:tgtEl>
                                        <p:attrNameLst>
                                          <p:attrName>style.visibility</p:attrName>
                                        </p:attrNameLst>
                                      </p:cBhvr>
                                      <p:to>
                                        <p:strVal val="visible"/>
                                      </p:to>
                                    </p:set>
                                    <p:animEffect transition="in" filter="fade">
                                      <p:cBhvr>
                                        <p:cTn id="35"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34" grpId="0"/>
      <p:bldP spid="13" grpId="0"/>
      <p:bldP spid="14" grpId="0"/>
      <p:bldP spid="20" grpId="0"/>
      <p:bldP spid="21"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4" name="TextBox 1133"/>
          <p:cNvSpPr txBox="1"/>
          <p:nvPr/>
        </p:nvSpPr>
        <p:spPr>
          <a:xfrm>
            <a:off x="381000" y="243235"/>
            <a:ext cx="6099463" cy="495905"/>
          </a:xfrm>
          <a:prstGeom prst="rect">
            <a:avLst/>
          </a:prstGeom>
          <a:noFill/>
        </p:spPr>
        <p:txBody>
          <a:bodyPr wrap="square" rtlCol="0">
            <a:spAutoFit/>
          </a:bodyPr>
          <a:lstStyle/>
          <a:p>
            <a:pPr>
              <a:lnSpc>
                <a:spcPct val="80000"/>
              </a:lnSpc>
            </a:pPr>
            <a:r>
              <a:rPr lang="en-US" sz="3200" dirty="0">
                <a:solidFill>
                  <a:schemeClr val="accent1"/>
                </a:solidFill>
                <a:latin typeface="Lato Black" panose="020F0502020204030203" pitchFamily="34" charset="0"/>
                <a:ea typeface="Lato Black" panose="020F0502020204030203" pitchFamily="34" charset="0"/>
                <a:cs typeface="Lato Black" panose="020F0502020204030203" pitchFamily="34" charset="0"/>
              </a:rPr>
              <a:t>REQUIRED FUNDING</a:t>
            </a:r>
          </a:p>
        </p:txBody>
      </p:sp>
      <p:grpSp>
        <p:nvGrpSpPr>
          <p:cNvPr id="3" name="Group 2"/>
          <p:cNvGrpSpPr/>
          <p:nvPr/>
        </p:nvGrpSpPr>
        <p:grpSpPr>
          <a:xfrm>
            <a:off x="0" y="148425"/>
            <a:ext cx="342900" cy="590715"/>
            <a:chOff x="0" y="148425"/>
            <a:chExt cx="342900" cy="590715"/>
          </a:xfrm>
        </p:grpSpPr>
        <p:sp>
          <p:nvSpPr>
            <p:cNvPr id="2" name="Rectangle 1"/>
            <p:cNvSpPr/>
            <p:nvPr/>
          </p:nvSpPr>
          <p:spPr>
            <a:xfrm>
              <a:off x="0" y="148425"/>
              <a:ext cx="213360" cy="5907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p:cNvSpPr/>
            <p:nvPr/>
          </p:nvSpPr>
          <p:spPr>
            <a:xfrm>
              <a:off x="251460" y="148425"/>
              <a:ext cx="91440" cy="5907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6" name="Chart 5"/>
          <p:cNvGraphicFramePr/>
          <p:nvPr>
            <p:extLst>
              <p:ext uri="{D42A27DB-BD31-4B8C-83A1-F6EECF244321}">
                <p14:modId xmlns:p14="http://schemas.microsoft.com/office/powerpoint/2010/main" val="112644806"/>
              </p:ext>
            </p:extLst>
          </p:nvPr>
        </p:nvGraphicFramePr>
        <p:xfrm>
          <a:off x="3008630" y="1800859"/>
          <a:ext cx="6174740" cy="4116494"/>
        </p:xfrm>
        <a:graphic>
          <a:graphicData uri="http://schemas.openxmlformats.org/drawingml/2006/chart">
            <c:chart xmlns:c="http://schemas.openxmlformats.org/drawingml/2006/chart" xmlns:r="http://schemas.openxmlformats.org/officeDocument/2006/relationships" r:id="rId3"/>
          </a:graphicData>
        </a:graphic>
      </p:graphicFrame>
      <p:grpSp>
        <p:nvGrpSpPr>
          <p:cNvPr id="7" name="Group 6"/>
          <p:cNvGrpSpPr/>
          <p:nvPr/>
        </p:nvGrpSpPr>
        <p:grpSpPr>
          <a:xfrm>
            <a:off x="0" y="1997710"/>
            <a:ext cx="2830505" cy="719813"/>
            <a:chOff x="-432344" y="1549482"/>
            <a:chExt cx="3171289" cy="719813"/>
          </a:xfrm>
        </p:grpSpPr>
        <p:sp>
          <p:nvSpPr>
            <p:cNvPr id="56" name="Rectangle 55"/>
            <p:cNvSpPr/>
            <p:nvPr/>
          </p:nvSpPr>
          <p:spPr>
            <a:xfrm>
              <a:off x="-432344" y="1881497"/>
              <a:ext cx="3127914" cy="387798"/>
            </a:xfrm>
            <a:prstGeom prst="rect">
              <a:avLst/>
            </a:prstGeom>
          </p:spPr>
          <p:txBody>
            <a:bodyPr wrap="square">
              <a:spAutoFit/>
            </a:bodyPr>
            <a:lstStyle/>
            <a:p>
              <a:pPr algn="r">
                <a:lnSpc>
                  <a:spcPct val="120000"/>
                </a:lnSpc>
              </a:pPr>
              <a:r>
                <a:rPr lang="en-US" sz="1600" b="1" dirty="0">
                  <a:solidFill>
                    <a:schemeClr val="accent1"/>
                  </a:solidFill>
                  <a:latin typeface="Lato" panose="020F0502020204030203" pitchFamily="34" charset="0"/>
                  <a:ea typeface="Lato" panose="020F0502020204030203" pitchFamily="34" charset="0"/>
                  <a:cs typeface="Lato" panose="020F0502020204030203" pitchFamily="34" charset="0"/>
                </a:rPr>
                <a:t>£55,000 – 19%</a:t>
              </a:r>
            </a:p>
          </p:txBody>
        </p:sp>
        <p:sp>
          <p:nvSpPr>
            <p:cNvPr id="57" name="Rectangle 56"/>
            <p:cNvSpPr/>
            <p:nvPr/>
          </p:nvSpPr>
          <p:spPr>
            <a:xfrm>
              <a:off x="620471" y="1549482"/>
              <a:ext cx="2118474" cy="299184"/>
            </a:xfrm>
            <a:prstGeom prst="rect">
              <a:avLst/>
            </a:prstGeom>
          </p:spPr>
          <p:txBody>
            <a:bodyPr wrap="square">
              <a:spAutoFit/>
            </a:bodyPr>
            <a:lstStyle/>
            <a:p>
              <a:pPr algn="r">
                <a:lnSpc>
                  <a:spcPct val="120000"/>
                </a:lnSpc>
              </a:pPr>
              <a:r>
                <a:rPr lang="en-US" sz="1200" b="1" dirty="0">
                  <a:solidFill>
                    <a:schemeClr val="tx2"/>
                  </a:solidFill>
                  <a:latin typeface="Lato" panose="020F0502020204030203" pitchFamily="34" charset="0"/>
                  <a:ea typeface="Lato" panose="020F0502020204030203" pitchFamily="34" charset="0"/>
                  <a:cs typeface="Lato" panose="020F0502020204030203" pitchFamily="34" charset="0"/>
                </a:rPr>
                <a:t>OTHER SHARES</a:t>
              </a:r>
            </a:p>
          </p:txBody>
        </p:sp>
      </p:grpSp>
      <p:cxnSp>
        <p:nvCxnSpPr>
          <p:cNvPr id="5" name="Elbow Connector 4"/>
          <p:cNvCxnSpPr/>
          <p:nvPr/>
        </p:nvCxnSpPr>
        <p:spPr>
          <a:xfrm rot="10800000">
            <a:off x="2889880" y="2143359"/>
            <a:ext cx="1744980" cy="356001"/>
          </a:xfrm>
          <a:prstGeom prst="bentConnector3">
            <a:avLst/>
          </a:prstGeom>
          <a:ln w="12700">
            <a:solidFill>
              <a:schemeClr val="accent4"/>
            </a:solidFill>
            <a:headEnd type="oval"/>
            <a:tailEnd type="oval"/>
          </a:ln>
        </p:spPr>
        <p:style>
          <a:lnRef idx="1">
            <a:schemeClr val="accent1"/>
          </a:lnRef>
          <a:fillRef idx="0">
            <a:schemeClr val="accent1"/>
          </a:fillRef>
          <a:effectRef idx="0">
            <a:schemeClr val="accent1"/>
          </a:effectRef>
          <a:fontRef idx="minor">
            <a:schemeClr val="tx1"/>
          </a:fontRef>
        </p:style>
      </p:cxnSp>
      <p:grpSp>
        <p:nvGrpSpPr>
          <p:cNvPr id="30" name="Group 29"/>
          <p:cNvGrpSpPr/>
          <p:nvPr/>
        </p:nvGrpSpPr>
        <p:grpSpPr>
          <a:xfrm>
            <a:off x="0" y="5446403"/>
            <a:ext cx="2830505" cy="719813"/>
            <a:chOff x="-432344" y="1549482"/>
            <a:chExt cx="3171289" cy="719813"/>
          </a:xfrm>
        </p:grpSpPr>
        <p:sp>
          <p:nvSpPr>
            <p:cNvPr id="31" name="Rectangle 30"/>
            <p:cNvSpPr/>
            <p:nvPr/>
          </p:nvSpPr>
          <p:spPr>
            <a:xfrm>
              <a:off x="-432344" y="1881497"/>
              <a:ext cx="3127914" cy="387798"/>
            </a:xfrm>
            <a:prstGeom prst="rect">
              <a:avLst/>
            </a:prstGeom>
          </p:spPr>
          <p:txBody>
            <a:bodyPr wrap="square">
              <a:spAutoFit/>
            </a:bodyPr>
            <a:lstStyle/>
            <a:p>
              <a:pPr algn="r">
                <a:lnSpc>
                  <a:spcPct val="120000"/>
                </a:lnSpc>
              </a:pPr>
              <a:r>
                <a:rPr lang="en-US" sz="1600" b="1" dirty="0">
                  <a:solidFill>
                    <a:schemeClr val="accent1"/>
                  </a:solidFill>
                  <a:latin typeface="Lato" panose="020F0502020204030203" pitchFamily="34" charset="0"/>
                  <a:ea typeface="Lato" panose="020F0502020204030203" pitchFamily="34" charset="0"/>
                  <a:cs typeface="Lato" panose="020F0502020204030203" pitchFamily="34" charset="0"/>
                </a:rPr>
                <a:t>£50,000 – 20%</a:t>
              </a:r>
            </a:p>
          </p:txBody>
        </p:sp>
        <p:sp>
          <p:nvSpPr>
            <p:cNvPr id="32" name="Rectangle 31"/>
            <p:cNvSpPr/>
            <p:nvPr/>
          </p:nvSpPr>
          <p:spPr>
            <a:xfrm>
              <a:off x="620471" y="1549482"/>
              <a:ext cx="2118474" cy="299184"/>
            </a:xfrm>
            <a:prstGeom prst="rect">
              <a:avLst/>
            </a:prstGeom>
          </p:spPr>
          <p:txBody>
            <a:bodyPr wrap="square">
              <a:spAutoFit/>
            </a:bodyPr>
            <a:lstStyle/>
            <a:p>
              <a:pPr algn="r">
                <a:lnSpc>
                  <a:spcPct val="120000"/>
                </a:lnSpc>
              </a:pPr>
              <a:r>
                <a:rPr lang="en-US" sz="1200" b="1" dirty="0">
                  <a:solidFill>
                    <a:schemeClr val="tx2"/>
                  </a:solidFill>
                  <a:latin typeface="Lato" panose="020F0502020204030203" pitchFamily="34" charset="0"/>
                  <a:ea typeface="Lato" panose="020F0502020204030203" pitchFamily="34" charset="0"/>
                  <a:cs typeface="Lato" panose="020F0502020204030203" pitchFamily="34" charset="0"/>
                </a:rPr>
                <a:t>BANK CREDITS</a:t>
              </a:r>
            </a:p>
          </p:txBody>
        </p:sp>
      </p:grpSp>
      <p:cxnSp>
        <p:nvCxnSpPr>
          <p:cNvPr id="34" name="Elbow Connector 33"/>
          <p:cNvCxnSpPr/>
          <p:nvPr/>
        </p:nvCxnSpPr>
        <p:spPr>
          <a:xfrm rot="10800000" flipV="1">
            <a:off x="2889880" y="5237922"/>
            <a:ext cx="1744980" cy="356001"/>
          </a:xfrm>
          <a:prstGeom prst="bentConnector3">
            <a:avLst/>
          </a:prstGeom>
          <a:ln w="12700">
            <a:solidFill>
              <a:schemeClr val="accent4"/>
            </a:soli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35" name="Elbow Connector 34"/>
          <p:cNvCxnSpPr/>
          <p:nvPr/>
        </p:nvCxnSpPr>
        <p:spPr>
          <a:xfrm rot="10800000" flipH="1">
            <a:off x="7560940" y="2143359"/>
            <a:ext cx="1744980" cy="356001"/>
          </a:xfrm>
          <a:prstGeom prst="bentConnector3">
            <a:avLst/>
          </a:prstGeom>
          <a:ln w="12700">
            <a:solidFill>
              <a:schemeClr val="accent4"/>
            </a:solidFill>
            <a:headEnd type="oval"/>
            <a:tailEnd type="oval"/>
          </a:ln>
        </p:spPr>
        <p:style>
          <a:lnRef idx="1">
            <a:schemeClr val="accent1"/>
          </a:lnRef>
          <a:fillRef idx="0">
            <a:schemeClr val="accent1"/>
          </a:fillRef>
          <a:effectRef idx="0">
            <a:schemeClr val="accent1"/>
          </a:effectRef>
          <a:fontRef idx="minor">
            <a:schemeClr val="tx1"/>
          </a:fontRef>
        </p:style>
      </p:cxnSp>
      <p:grpSp>
        <p:nvGrpSpPr>
          <p:cNvPr id="45" name="Group 44"/>
          <p:cNvGrpSpPr/>
          <p:nvPr/>
        </p:nvGrpSpPr>
        <p:grpSpPr>
          <a:xfrm>
            <a:off x="9332600" y="1982269"/>
            <a:ext cx="2830506" cy="719813"/>
            <a:chOff x="-432344" y="1549482"/>
            <a:chExt cx="3171290" cy="719813"/>
          </a:xfrm>
        </p:grpSpPr>
        <p:sp>
          <p:nvSpPr>
            <p:cNvPr id="46" name="Rectangle 45"/>
            <p:cNvSpPr/>
            <p:nvPr/>
          </p:nvSpPr>
          <p:spPr>
            <a:xfrm>
              <a:off x="-432344" y="1881497"/>
              <a:ext cx="3127914" cy="387798"/>
            </a:xfrm>
            <a:prstGeom prst="rect">
              <a:avLst/>
            </a:prstGeom>
          </p:spPr>
          <p:txBody>
            <a:bodyPr wrap="square">
              <a:spAutoFit/>
            </a:bodyPr>
            <a:lstStyle/>
            <a:p>
              <a:pPr>
                <a:lnSpc>
                  <a:spcPct val="120000"/>
                </a:lnSpc>
              </a:pPr>
              <a:r>
                <a:rPr lang="en-US" sz="1600" b="1" dirty="0">
                  <a:solidFill>
                    <a:schemeClr val="accent1"/>
                  </a:solidFill>
                  <a:latin typeface="Lato" panose="020F0502020204030203" pitchFamily="34" charset="0"/>
                  <a:ea typeface="Lato" panose="020F0502020204030203" pitchFamily="34" charset="0"/>
                  <a:cs typeface="Lato" panose="020F0502020204030203" pitchFamily="34" charset="0"/>
                </a:rPr>
                <a:t>£100,000 – 21%</a:t>
              </a:r>
            </a:p>
          </p:txBody>
        </p:sp>
        <p:sp>
          <p:nvSpPr>
            <p:cNvPr id="47" name="Rectangle 46"/>
            <p:cNvSpPr/>
            <p:nvPr/>
          </p:nvSpPr>
          <p:spPr>
            <a:xfrm>
              <a:off x="-432344" y="1549482"/>
              <a:ext cx="3171290" cy="293350"/>
            </a:xfrm>
            <a:prstGeom prst="rect">
              <a:avLst/>
            </a:prstGeom>
          </p:spPr>
          <p:txBody>
            <a:bodyPr wrap="square">
              <a:spAutoFit/>
            </a:bodyPr>
            <a:lstStyle/>
            <a:p>
              <a:pPr>
                <a:lnSpc>
                  <a:spcPct val="120000"/>
                </a:lnSpc>
              </a:pPr>
              <a:r>
                <a:rPr lang="en-US" sz="1200" b="1" dirty="0">
                  <a:solidFill>
                    <a:schemeClr val="tx2"/>
                  </a:solidFill>
                  <a:latin typeface="Lato" panose="020F0502020204030203" pitchFamily="34" charset="0"/>
                  <a:ea typeface="Lato" panose="020F0502020204030203" pitchFamily="34" charset="0"/>
                  <a:cs typeface="Lato" panose="020F0502020204030203" pitchFamily="34" charset="0"/>
                </a:rPr>
                <a:t>DEBT INVESTMENT BANKER</a:t>
              </a:r>
            </a:p>
          </p:txBody>
        </p:sp>
      </p:grpSp>
      <p:cxnSp>
        <p:nvCxnSpPr>
          <p:cNvPr id="48" name="Elbow Connector 47"/>
          <p:cNvCxnSpPr/>
          <p:nvPr/>
        </p:nvCxnSpPr>
        <p:spPr>
          <a:xfrm rot="10800000" flipH="1" flipV="1">
            <a:off x="7560940" y="5232951"/>
            <a:ext cx="1744980" cy="356001"/>
          </a:xfrm>
          <a:prstGeom prst="bentConnector3">
            <a:avLst/>
          </a:prstGeom>
          <a:ln w="12700">
            <a:solidFill>
              <a:schemeClr val="accent4"/>
            </a:solidFill>
            <a:headEnd type="oval"/>
            <a:tailEnd type="oval"/>
          </a:ln>
        </p:spPr>
        <p:style>
          <a:lnRef idx="1">
            <a:schemeClr val="accent1"/>
          </a:lnRef>
          <a:fillRef idx="0">
            <a:schemeClr val="accent1"/>
          </a:fillRef>
          <a:effectRef idx="0">
            <a:schemeClr val="accent1"/>
          </a:effectRef>
          <a:fontRef idx="minor">
            <a:schemeClr val="tx1"/>
          </a:fontRef>
        </p:style>
      </p:cxnSp>
      <p:grpSp>
        <p:nvGrpSpPr>
          <p:cNvPr id="54" name="Group 53"/>
          <p:cNvGrpSpPr/>
          <p:nvPr/>
        </p:nvGrpSpPr>
        <p:grpSpPr>
          <a:xfrm>
            <a:off x="9332600" y="5446403"/>
            <a:ext cx="2830506" cy="719813"/>
            <a:chOff x="-432344" y="1549482"/>
            <a:chExt cx="3171290" cy="719813"/>
          </a:xfrm>
        </p:grpSpPr>
        <p:sp>
          <p:nvSpPr>
            <p:cNvPr id="55" name="Rectangle 54"/>
            <p:cNvSpPr/>
            <p:nvPr/>
          </p:nvSpPr>
          <p:spPr>
            <a:xfrm>
              <a:off x="-432344" y="1881497"/>
              <a:ext cx="3127914" cy="387798"/>
            </a:xfrm>
            <a:prstGeom prst="rect">
              <a:avLst/>
            </a:prstGeom>
          </p:spPr>
          <p:txBody>
            <a:bodyPr wrap="square">
              <a:spAutoFit/>
            </a:bodyPr>
            <a:lstStyle/>
            <a:p>
              <a:pPr>
                <a:lnSpc>
                  <a:spcPct val="120000"/>
                </a:lnSpc>
              </a:pPr>
              <a:r>
                <a:rPr lang="en-US" sz="1600" b="1" dirty="0">
                  <a:solidFill>
                    <a:schemeClr val="accent1"/>
                  </a:solidFill>
                  <a:latin typeface="Lato" panose="020F0502020204030203" pitchFamily="34" charset="0"/>
                  <a:ea typeface="Lato" panose="020F0502020204030203" pitchFamily="34" charset="0"/>
                  <a:cs typeface="Lato" panose="020F0502020204030203" pitchFamily="34" charset="0"/>
                </a:rPr>
                <a:t>£25,000 – 20%</a:t>
              </a:r>
            </a:p>
          </p:txBody>
        </p:sp>
        <p:sp>
          <p:nvSpPr>
            <p:cNvPr id="58" name="Rectangle 57"/>
            <p:cNvSpPr/>
            <p:nvPr/>
          </p:nvSpPr>
          <p:spPr>
            <a:xfrm>
              <a:off x="-432344" y="1549482"/>
              <a:ext cx="3171290" cy="313932"/>
            </a:xfrm>
            <a:prstGeom prst="rect">
              <a:avLst/>
            </a:prstGeom>
          </p:spPr>
          <p:txBody>
            <a:bodyPr wrap="square">
              <a:spAutoFit/>
            </a:bodyPr>
            <a:lstStyle/>
            <a:p>
              <a:pPr>
                <a:lnSpc>
                  <a:spcPct val="120000"/>
                </a:lnSpc>
              </a:pPr>
              <a:r>
                <a:rPr lang="en-US" sz="1200" b="1" dirty="0">
                  <a:solidFill>
                    <a:schemeClr val="tx2"/>
                  </a:solidFill>
                  <a:latin typeface="Lato" panose="020F0502020204030203" pitchFamily="34" charset="0"/>
                  <a:ea typeface="Lato" panose="020F0502020204030203" pitchFamily="34" charset="0"/>
                  <a:cs typeface="Lato" panose="020F0502020204030203" pitchFamily="34" charset="0"/>
                </a:rPr>
                <a:t>OWNER EQUITY FUNDS</a:t>
              </a:r>
            </a:p>
          </p:txBody>
        </p:sp>
      </p:grpSp>
      <p:sp>
        <p:nvSpPr>
          <p:cNvPr id="23" name="TextBox 22">
            <a:extLst>
              <a:ext uri="{FF2B5EF4-FFF2-40B4-BE49-F238E27FC236}">
                <a16:creationId xmlns="" xmlns:a16="http://schemas.microsoft.com/office/drawing/2014/main" id="{95D180FB-2200-F947-B96E-78ACEAEBE9F6}"/>
              </a:ext>
            </a:extLst>
          </p:cNvPr>
          <p:cNvSpPr txBox="1"/>
          <p:nvPr/>
        </p:nvSpPr>
        <p:spPr>
          <a:xfrm>
            <a:off x="0" y="6464594"/>
            <a:ext cx="10088880" cy="369331"/>
          </a:xfrm>
          <a:prstGeom prst="rect">
            <a:avLst/>
          </a:prstGeom>
          <a:solidFill>
            <a:schemeClr val="bg1"/>
          </a:solidFill>
        </p:spPr>
        <p:txBody>
          <a:bodyPr wrap="square" rtlCol="0">
            <a:spAutoFit/>
          </a:bodyPr>
          <a:lstStyle/>
          <a:p>
            <a:r>
              <a:rPr lang="en-US" dirty="0">
                <a:highlight>
                  <a:srgbClr val="C0C0C0"/>
                </a:highlight>
              </a:rPr>
              <a:t> </a:t>
            </a:r>
          </a:p>
        </p:txBody>
      </p:sp>
    </p:spTree>
    <p:extLst>
      <p:ext uri="{BB962C8B-B14F-4D97-AF65-F5344CB8AC3E}">
        <p14:creationId xmlns:p14="http://schemas.microsoft.com/office/powerpoint/2010/main" val="87897948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34"/>
                                        </p:tgtEl>
                                        <p:attrNameLst>
                                          <p:attrName>style.visibility</p:attrName>
                                        </p:attrNameLst>
                                      </p:cBhvr>
                                      <p:to>
                                        <p:strVal val="visible"/>
                                      </p:to>
                                    </p:set>
                                    <p:animEffect transition="in" filter="fade">
                                      <p:cBhvr>
                                        <p:cTn id="7" dur="500"/>
                                        <p:tgtEl>
                                          <p:spTgt spid="1134"/>
                                        </p:tgtEl>
                                      </p:cBhvr>
                                    </p:animEffect>
                                  </p:childTnLst>
                                </p:cTn>
                              </p:par>
                            </p:childTnLst>
                          </p:cTn>
                        </p:par>
                        <p:par>
                          <p:cTn id="8" fill="hold">
                            <p:stCondLst>
                              <p:cond delay="500"/>
                            </p:stCondLst>
                            <p:childTnLst>
                              <p:par>
                                <p:cTn id="9" presetID="53" presetClass="entr" presetSubtype="16" fill="hold" grpId="0" nodeType="afterEffect">
                                  <p:stCondLst>
                                    <p:cond delay="0"/>
                                  </p:stCondLst>
                                  <p:childTnLst>
                                    <p:set>
                                      <p:cBhvr>
                                        <p:cTn id="10" dur="1" fill="hold">
                                          <p:stCondLst>
                                            <p:cond delay="0"/>
                                          </p:stCondLst>
                                        </p:cTn>
                                        <p:tgtEl>
                                          <p:spTgt spid="6">
                                            <p:graphicEl>
                                              <a:chart seriesIdx="-3" categoryIdx="-3" bldStep="gridLegend"/>
                                            </p:graphicEl>
                                          </p:spTgt>
                                        </p:tgtEl>
                                        <p:attrNameLst>
                                          <p:attrName>style.visibility</p:attrName>
                                        </p:attrNameLst>
                                      </p:cBhvr>
                                      <p:to>
                                        <p:strVal val="visible"/>
                                      </p:to>
                                    </p:set>
                                    <p:anim calcmode="lin" valueType="num">
                                      <p:cBhvr>
                                        <p:cTn id="11" dur="500" fill="hold"/>
                                        <p:tgtEl>
                                          <p:spTgt spid="6">
                                            <p:graphicEl>
                                              <a:chart seriesIdx="-3" categoryIdx="-3" bldStep="gridLegend"/>
                                            </p:graphicEl>
                                          </p:spTgt>
                                        </p:tgtEl>
                                        <p:attrNameLst>
                                          <p:attrName>ppt_w</p:attrName>
                                        </p:attrNameLst>
                                      </p:cBhvr>
                                      <p:tavLst>
                                        <p:tav tm="0">
                                          <p:val>
                                            <p:fltVal val="0"/>
                                          </p:val>
                                        </p:tav>
                                        <p:tav tm="100000">
                                          <p:val>
                                            <p:strVal val="#ppt_w"/>
                                          </p:val>
                                        </p:tav>
                                      </p:tavLst>
                                    </p:anim>
                                    <p:anim calcmode="lin" valueType="num">
                                      <p:cBhvr>
                                        <p:cTn id="12" dur="500" fill="hold"/>
                                        <p:tgtEl>
                                          <p:spTgt spid="6">
                                            <p:graphicEl>
                                              <a:chart seriesIdx="-3" categoryIdx="-3" bldStep="gridLegend"/>
                                            </p:graphicEl>
                                          </p:spTgt>
                                        </p:tgtEl>
                                        <p:attrNameLst>
                                          <p:attrName>ppt_h</p:attrName>
                                        </p:attrNameLst>
                                      </p:cBhvr>
                                      <p:tavLst>
                                        <p:tav tm="0">
                                          <p:val>
                                            <p:fltVal val="0"/>
                                          </p:val>
                                        </p:tav>
                                        <p:tav tm="100000">
                                          <p:val>
                                            <p:strVal val="#ppt_h"/>
                                          </p:val>
                                        </p:tav>
                                      </p:tavLst>
                                    </p:anim>
                                    <p:animEffect transition="in" filter="fade">
                                      <p:cBhvr>
                                        <p:cTn id="13" dur="500"/>
                                        <p:tgtEl>
                                          <p:spTgt spid="6">
                                            <p:graphicEl>
                                              <a:chart seriesIdx="-3" categoryIdx="-3" bldStep="gridLegend"/>
                                            </p:graphicEl>
                                          </p:spTgt>
                                        </p:tgtEl>
                                      </p:cBhvr>
                                    </p:animEffect>
                                  </p:childTnLst>
                                </p:cTn>
                              </p:par>
                            </p:childTnLst>
                          </p:cTn>
                        </p:par>
                        <p:par>
                          <p:cTn id="14" fill="hold">
                            <p:stCondLst>
                              <p:cond delay="2000"/>
                            </p:stCondLst>
                            <p:childTnLst>
                              <p:par>
                                <p:cTn id="15" presetID="53" presetClass="entr" presetSubtype="16" fill="hold" grpId="0" nodeType="afterEffect">
                                  <p:stCondLst>
                                    <p:cond delay="0"/>
                                  </p:stCondLst>
                                  <p:childTnLst>
                                    <p:set>
                                      <p:cBhvr>
                                        <p:cTn id="16" dur="1" fill="hold">
                                          <p:stCondLst>
                                            <p:cond delay="0"/>
                                          </p:stCondLst>
                                        </p:cTn>
                                        <p:tgtEl>
                                          <p:spTgt spid="6">
                                            <p:graphicEl>
                                              <a:chart seriesIdx="-4" categoryIdx="0" bldStep="category"/>
                                            </p:graphicEl>
                                          </p:spTgt>
                                        </p:tgtEl>
                                        <p:attrNameLst>
                                          <p:attrName>style.visibility</p:attrName>
                                        </p:attrNameLst>
                                      </p:cBhvr>
                                      <p:to>
                                        <p:strVal val="visible"/>
                                      </p:to>
                                    </p:set>
                                    <p:anim calcmode="lin" valueType="num">
                                      <p:cBhvr>
                                        <p:cTn id="17" dur="500" fill="hold"/>
                                        <p:tgtEl>
                                          <p:spTgt spid="6">
                                            <p:graphicEl>
                                              <a:chart seriesIdx="-4" categoryIdx="0" bldStep="category"/>
                                            </p:graphicEl>
                                          </p:spTgt>
                                        </p:tgtEl>
                                        <p:attrNameLst>
                                          <p:attrName>ppt_w</p:attrName>
                                        </p:attrNameLst>
                                      </p:cBhvr>
                                      <p:tavLst>
                                        <p:tav tm="0">
                                          <p:val>
                                            <p:fltVal val="0"/>
                                          </p:val>
                                        </p:tav>
                                        <p:tav tm="100000">
                                          <p:val>
                                            <p:strVal val="#ppt_w"/>
                                          </p:val>
                                        </p:tav>
                                      </p:tavLst>
                                    </p:anim>
                                    <p:anim calcmode="lin" valueType="num">
                                      <p:cBhvr>
                                        <p:cTn id="18" dur="500" fill="hold"/>
                                        <p:tgtEl>
                                          <p:spTgt spid="6">
                                            <p:graphicEl>
                                              <a:chart seriesIdx="-4" categoryIdx="0" bldStep="category"/>
                                            </p:graphicEl>
                                          </p:spTgt>
                                        </p:tgtEl>
                                        <p:attrNameLst>
                                          <p:attrName>ppt_h</p:attrName>
                                        </p:attrNameLst>
                                      </p:cBhvr>
                                      <p:tavLst>
                                        <p:tav tm="0">
                                          <p:val>
                                            <p:fltVal val="0"/>
                                          </p:val>
                                        </p:tav>
                                        <p:tav tm="100000">
                                          <p:val>
                                            <p:strVal val="#ppt_h"/>
                                          </p:val>
                                        </p:tav>
                                      </p:tavLst>
                                    </p:anim>
                                    <p:animEffect transition="in" filter="fade">
                                      <p:cBhvr>
                                        <p:cTn id="19" dur="500"/>
                                        <p:tgtEl>
                                          <p:spTgt spid="6">
                                            <p:graphicEl>
                                              <a:chart seriesIdx="-4" categoryIdx="0" bldStep="category"/>
                                            </p:graphicEl>
                                          </p:spTgt>
                                        </p:tgtEl>
                                      </p:cBhvr>
                                    </p:animEffect>
                                  </p:childTnLst>
                                </p:cTn>
                              </p:par>
                            </p:childTnLst>
                          </p:cTn>
                        </p:par>
                        <p:par>
                          <p:cTn id="20" fill="hold">
                            <p:stCondLst>
                              <p:cond delay="2500"/>
                            </p:stCondLst>
                            <p:childTnLst>
                              <p:par>
                                <p:cTn id="21" presetID="22" presetClass="entr" presetSubtype="8" fill="hold" nodeType="afterEffect">
                                  <p:stCondLst>
                                    <p:cond delay="0"/>
                                  </p:stCondLst>
                                  <p:childTnLst>
                                    <p:set>
                                      <p:cBhvr>
                                        <p:cTn id="22" dur="1" fill="hold">
                                          <p:stCondLst>
                                            <p:cond delay="0"/>
                                          </p:stCondLst>
                                        </p:cTn>
                                        <p:tgtEl>
                                          <p:spTgt spid="35"/>
                                        </p:tgtEl>
                                        <p:attrNameLst>
                                          <p:attrName>style.visibility</p:attrName>
                                        </p:attrNameLst>
                                      </p:cBhvr>
                                      <p:to>
                                        <p:strVal val="visible"/>
                                      </p:to>
                                    </p:set>
                                    <p:animEffect transition="in" filter="wipe(left)">
                                      <p:cBhvr>
                                        <p:cTn id="23" dur="500"/>
                                        <p:tgtEl>
                                          <p:spTgt spid="35"/>
                                        </p:tgtEl>
                                      </p:cBhvr>
                                    </p:animEffect>
                                  </p:childTnLst>
                                </p:cTn>
                              </p:par>
                            </p:childTnLst>
                          </p:cTn>
                        </p:par>
                        <p:par>
                          <p:cTn id="24" fill="hold">
                            <p:stCondLst>
                              <p:cond delay="3000"/>
                            </p:stCondLst>
                            <p:childTnLst>
                              <p:par>
                                <p:cTn id="25" presetID="10" presetClass="entr" presetSubtype="0" fill="hold" nodeType="afterEffect">
                                  <p:stCondLst>
                                    <p:cond delay="0"/>
                                  </p:stCondLst>
                                  <p:childTnLst>
                                    <p:set>
                                      <p:cBhvr>
                                        <p:cTn id="26" dur="1" fill="hold">
                                          <p:stCondLst>
                                            <p:cond delay="0"/>
                                          </p:stCondLst>
                                        </p:cTn>
                                        <p:tgtEl>
                                          <p:spTgt spid="45"/>
                                        </p:tgtEl>
                                        <p:attrNameLst>
                                          <p:attrName>style.visibility</p:attrName>
                                        </p:attrNameLst>
                                      </p:cBhvr>
                                      <p:to>
                                        <p:strVal val="visible"/>
                                      </p:to>
                                    </p:set>
                                    <p:animEffect transition="in" filter="fade">
                                      <p:cBhvr>
                                        <p:cTn id="27" dur="500"/>
                                        <p:tgtEl>
                                          <p:spTgt spid="45"/>
                                        </p:tgtEl>
                                      </p:cBhvr>
                                    </p:animEffect>
                                  </p:childTnLst>
                                </p:cTn>
                              </p:par>
                            </p:childTnLst>
                          </p:cTn>
                        </p:par>
                        <p:par>
                          <p:cTn id="28" fill="hold">
                            <p:stCondLst>
                              <p:cond delay="4500"/>
                            </p:stCondLst>
                            <p:childTnLst>
                              <p:par>
                                <p:cTn id="29" presetID="53" presetClass="entr" presetSubtype="16" fill="hold" grpId="0" nodeType="afterEffect">
                                  <p:stCondLst>
                                    <p:cond delay="0"/>
                                  </p:stCondLst>
                                  <p:childTnLst>
                                    <p:set>
                                      <p:cBhvr>
                                        <p:cTn id="30" dur="1" fill="hold">
                                          <p:stCondLst>
                                            <p:cond delay="0"/>
                                          </p:stCondLst>
                                        </p:cTn>
                                        <p:tgtEl>
                                          <p:spTgt spid="6">
                                            <p:graphicEl>
                                              <a:chart seriesIdx="-4" categoryIdx="1" bldStep="category"/>
                                            </p:graphicEl>
                                          </p:spTgt>
                                        </p:tgtEl>
                                        <p:attrNameLst>
                                          <p:attrName>style.visibility</p:attrName>
                                        </p:attrNameLst>
                                      </p:cBhvr>
                                      <p:to>
                                        <p:strVal val="visible"/>
                                      </p:to>
                                    </p:set>
                                    <p:anim calcmode="lin" valueType="num">
                                      <p:cBhvr>
                                        <p:cTn id="31" dur="500" fill="hold"/>
                                        <p:tgtEl>
                                          <p:spTgt spid="6">
                                            <p:graphicEl>
                                              <a:chart seriesIdx="-4" categoryIdx="1" bldStep="category"/>
                                            </p:graphicEl>
                                          </p:spTgt>
                                        </p:tgtEl>
                                        <p:attrNameLst>
                                          <p:attrName>ppt_w</p:attrName>
                                        </p:attrNameLst>
                                      </p:cBhvr>
                                      <p:tavLst>
                                        <p:tav tm="0">
                                          <p:val>
                                            <p:fltVal val="0"/>
                                          </p:val>
                                        </p:tav>
                                        <p:tav tm="100000">
                                          <p:val>
                                            <p:strVal val="#ppt_w"/>
                                          </p:val>
                                        </p:tav>
                                      </p:tavLst>
                                    </p:anim>
                                    <p:anim calcmode="lin" valueType="num">
                                      <p:cBhvr>
                                        <p:cTn id="32" dur="500" fill="hold"/>
                                        <p:tgtEl>
                                          <p:spTgt spid="6">
                                            <p:graphicEl>
                                              <a:chart seriesIdx="-4" categoryIdx="1" bldStep="category"/>
                                            </p:graphicEl>
                                          </p:spTgt>
                                        </p:tgtEl>
                                        <p:attrNameLst>
                                          <p:attrName>ppt_h</p:attrName>
                                        </p:attrNameLst>
                                      </p:cBhvr>
                                      <p:tavLst>
                                        <p:tav tm="0">
                                          <p:val>
                                            <p:fltVal val="0"/>
                                          </p:val>
                                        </p:tav>
                                        <p:tav tm="100000">
                                          <p:val>
                                            <p:strVal val="#ppt_h"/>
                                          </p:val>
                                        </p:tav>
                                      </p:tavLst>
                                    </p:anim>
                                    <p:animEffect transition="in" filter="fade">
                                      <p:cBhvr>
                                        <p:cTn id="33" dur="500"/>
                                        <p:tgtEl>
                                          <p:spTgt spid="6">
                                            <p:graphicEl>
                                              <a:chart seriesIdx="-4" categoryIdx="1" bldStep="category"/>
                                            </p:graphicEl>
                                          </p:spTgt>
                                        </p:tgtEl>
                                      </p:cBhvr>
                                    </p:animEffect>
                                  </p:childTnLst>
                                </p:cTn>
                              </p:par>
                            </p:childTnLst>
                          </p:cTn>
                        </p:par>
                        <p:par>
                          <p:cTn id="34" fill="hold">
                            <p:stCondLst>
                              <p:cond delay="5000"/>
                            </p:stCondLst>
                            <p:childTnLst>
                              <p:par>
                                <p:cTn id="35" presetID="22" presetClass="entr" presetSubtype="8" fill="hold" nodeType="afterEffect">
                                  <p:stCondLst>
                                    <p:cond delay="0"/>
                                  </p:stCondLst>
                                  <p:childTnLst>
                                    <p:set>
                                      <p:cBhvr>
                                        <p:cTn id="36" dur="1" fill="hold">
                                          <p:stCondLst>
                                            <p:cond delay="0"/>
                                          </p:stCondLst>
                                        </p:cTn>
                                        <p:tgtEl>
                                          <p:spTgt spid="48"/>
                                        </p:tgtEl>
                                        <p:attrNameLst>
                                          <p:attrName>style.visibility</p:attrName>
                                        </p:attrNameLst>
                                      </p:cBhvr>
                                      <p:to>
                                        <p:strVal val="visible"/>
                                      </p:to>
                                    </p:set>
                                    <p:animEffect transition="in" filter="wipe(left)">
                                      <p:cBhvr>
                                        <p:cTn id="37" dur="500"/>
                                        <p:tgtEl>
                                          <p:spTgt spid="48"/>
                                        </p:tgtEl>
                                      </p:cBhvr>
                                    </p:animEffect>
                                  </p:childTnLst>
                                </p:cTn>
                              </p:par>
                            </p:childTnLst>
                          </p:cTn>
                        </p:par>
                        <p:par>
                          <p:cTn id="38" fill="hold">
                            <p:stCondLst>
                              <p:cond delay="5500"/>
                            </p:stCondLst>
                            <p:childTnLst>
                              <p:par>
                                <p:cTn id="39" presetID="10" presetClass="entr" presetSubtype="0" fill="hold" nodeType="afterEffect">
                                  <p:stCondLst>
                                    <p:cond delay="0"/>
                                  </p:stCondLst>
                                  <p:childTnLst>
                                    <p:set>
                                      <p:cBhvr>
                                        <p:cTn id="40" dur="1" fill="hold">
                                          <p:stCondLst>
                                            <p:cond delay="0"/>
                                          </p:stCondLst>
                                        </p:cTn>
                                        <p:tgtEl>
                                          <p:spTgt spid="54"/>
                                        </p:tgtEl>
                                        <p:attrNameLst>
                                          <p:attrName>style.visibility</p:attrName>
                                        </p:attrNameLst>
                                      </p:cBhvr>
                                      <p:to>
                                        <p:strVal val="visible"/>
                                      </p:to>
                                    </p:set>
                                    <p:animEffect transition="in" filter="fade">
                                      <p:cBhvr>
                                        <p:cTn id="41" dur="500"/>
                                        <p:tgtEl>
                                          <p:spTgt spid="54"/>
                                        </p:tgtEl>
                                      </p:cBhvr>
                                    </p:animEffect>
                                  </p:childTnLst>
                                </p:cTn>
                              </p:par>
                            </p:childTnLst>
                          </p:cTn>
                        </p:par>
                        <p:par>
                          <p:cTn id="42" fill="hold">
                            <p:stCondLst>
                              <p:cond delay="6000"/>
                            </p:stCondLst>
                            <p:childTnLst>
                              <p:par>
                                <p:cTn id="43" presetID="53" presetClass="entr" presetSubtype="16" fill="hold" grpId="0" nodeType="afterEffect">
                                  <p:stCondLst>
                                    <p:cond delay="0"/>
                                  </p:stCondLst>
                                  <p:childTnLst>
                                    <p:set>
                                      <p:cBhvr>
                                        <p:cTn id="44" dur="1" fill="hold">
                                          <p:stCondLst>
                                            <p:cond delay="0"/>
                                          </p:stCondLst>
                                        </p:cTn>
                                        <p:tgtEl>
                                          <p:spTgt spid="6">
                                            <p:graphicEl>
                                              <a:chart seriesIdx="-4" categoryIdx="2" bldStep="category"/>
                                            </p:graphicEl>
                                          </p:spTgt>
                                        </p:tgtEl>
                                        <p:attrNameLst>
                                          <p:attrName>style.visibility</p:attrName>
                                        </p:attrNameLst>
                                      </p:cBhvr>
                                      <p:to>
                                        <p:strVal val="visible"/>
                                      </p:to>
                                    </p:set>
                                    <p:anim calcmode="lin" valueType="num">
                                      <p:cBhvr>
                                        <p:cTn id="45" dur="500" fill="hold"/>
                                        <p:tgtEl>
                                          <p:spTgt spid="6">
                                            <p:graphicEl>
                                              <a:chart seriesIdx="-4" categoryIdx="2" bldStep="category"/>
                                            </p:graphicEl>
                                          </p:spTgt>
                                        </p:tgtEl>
                                        <p:attrNameLst>
                                          <p:attrName>ppt_w</p:attrName>
                                        </p:attrNameLst>
                                      </p:cBhvr>
                                      <p:tavLst>
                                        <p:tav tm="0">
                                          <p:val>
                                            <p:fltVal val="0"/>
                                          </p:val>
                                        </p:tav>
                                        <p:tav tm="100000">
                                          <p:val>
                                            <p:strVal val="#ppt_w"/>
                                          </p:val>
                                        </p:tav>
                                      </p:tavLst>
                                    </p:anim>
                                    <p:anim calcmode="lin" valueType="num">
                                      <p:cBhvr>
                                        <p:cTn id="46" dur="500" fill="hold"/>
                                        <p:tgtEl>
                                          <p:spTgt spid="6">
                                            <p:graphicEl>
                                              <a:chart seriesIdx="-4" categoryIdx="2" bldStep="category"/>
                                            </p:graphicEl>
                                          </p:spTgt>
                                        </p:tgtEl>
                                        <p:attrNameLst>
                                          <p:attrName>ppt_h</p:attrName>
                                        </p:attrNameLst>
                                      </p:cBhvr>
                                      <p:tavLst>
                                        <p:tav tm="0">
                                          <p:val>
                                            <p:fltVal val="0"/>
                                          </p:val>
                                        </p:tav>
                                        <p:tav tm="100000">
                                          <p:val>
                                            <p:strVal val="#ppt_h"/>
                                          </p:val>
                                        </p:tav>
                                      </p:tavLst>
                                    </p:anim>
                                    <p:animEffect transition="in" filter="fade">
                                      <p:cBhvr>
                                        <p:cTn id="47" dur="500"/>
                                        <p:tgtEl>
                                          <p:spTgt spid="6">
                                            <p:graphicEl>
                                              <a:chart seriesIdx="-4" categoryIdx="2" bldStep="category"/>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53" presetClass="entr" presetSubtype="16" fill="hold" grpId="0" nodeType="clickEffect">
                                  <p:stCondLst>
                                    <p:cond delay="0"/>
                                  </p:stCondLst>
                                  <p:childTnLst>
                                    <p:set>
                                      <p:cBhvr>
                                        <p:cTn id="51" dur="1" fill="hold">
                                          <p:stCondLst>
                                            <p:cond delay="0"/>
                                          </p:stCondLst>
                                        </p:cTn>
                                        <p:tgtEl>
                                          <p:spTgt spid="6">
                                            <p:graphicEl>
                                              <a:chart seriesIdx="-4" categoryIdx="3" bldStep="category"/>
                                            </p:graphicEl>
                                          </p:spTgt>
                                        </p:tgtEl>
                                        <p:attrNameLst>
                                          <p:attrName>style.visibility</p:attrName>
                                        </p:attrNameLst>
                                      </p:cBhvr>
                                      <p:to>
                                        <p:strVal val="visible"/>
                                      </p:to>
                                    </p:set>
                                    <p:anim calcmode="lin" valueType="num">
                                      <p:cBhvr>
                                        <p:cTn id="52" dur="500" fill="hold"/>
                                        <p:tgtEl>
                                          <p:spTgt spid="6">
                                            <p:graphicEl>
                                              <a:chart seriesIdx="-4" categoryIdx="3" bldStep="category"/>
                                            </p:graphicEl>
                                          </p:spTgt>
                                        </p:tgtEl>
                                        <p:attrNameLst>
                                          <p:attrName>ppt_w</p:attrName>
                                        </p:attrNameLst>
                                      </p:cBhvr>
                                      <p:tavLst>
                                        <p:tav tm="0">
                                          <p:val>
                                            <p:fltVal val="0"/>
                                          </p:val>
                                        </p:tav>
                                        <p:tav tm="100000">
                                          <p:val>
                                            <p:strVal val="#ppt_w"/>
                                          </p:val>
                                        </p:tav>
                                      </p:tavLst>
                                    </p:anim>
                                    <p:anim calcmode="lin" valueType="num">
                                      <p:cBhvr>
                                        <p:cTn id="53" dur="500" fill="hold"/>
                                        <p:tgtEl>
                                          <p:spTgt spid="6">
                                            <p:graphicEl>
                                              <a:chart seriesIdx="-4" categoryIdx="3" bldStep="category"/>
                                            </p:graphicEl>
                                          </p:spTgt>
                                        </p:tgtEl>
                                        <p:attrNameLst>
                                          <p:attrName>ppt_h</p:attrName>
                                        </p:attrNameLst>
                                      </p:cBhvr>
                                      <p:tavLst>
                                        <p:tav tm="0">
                                          <p:val>
                                            <p:fltVal val="0"/>
                                          </p:val>
                                        </p:tav>
                                        <p:tav tm="100000">
                                          <p:val>
                                            <p:strVal val="#ppt_h"/>
                                          </p:val>
                                        </p:tav>
                                      </p:tavLst>
                                    </p:anim>
                                    <p:animEffect transition="in" filter="fade">
                                      <p:cBhvr>
                                        <p:cTn id="54" dur="500"/>
                                        <p:tgtEl>
                                          <p:spTgt spid="6">
                                            <p:graphicEl>
                                              <a:chart seriesIdx="-4" categoryIdx="3" bldStep="category"/>
                                            </p:graphicEl>
                                          </p:spTgt>
                                        </p:tgtEl>
                                      </p:cBhvr>
                                    </p:animEffect>
                                  </p:childTnLst>
                                </p:cTn>
                              </p:par>
                            </p:childTnLst>
                          </p:cTn>
                        </p:par>
                        <p:par>
                          <p:cTn id="55" fill="hold">
                            <p:stCondLst>
                              <p:cond delay="500"/>
                            </p:stCondLst>
                            <p:childTnLst>
                              <p:par>
                                <p:cTn id="56" presetID="22" presetClass="entr" presetSubtype="2" fill="hold" nodeType="afterEffect">
                                  <p:stCondLst>
                                    <p:cond delay="0"/>
                                  </p:stCondLst>
                                  <p:childTnLst>
                                    <p:set>
                                      <p:cBhvr>
                                        <p:cTn id="57" dur="1" fill="hold">
                                          <p:stCondLst>
                                            <p:cond delay="0"/>
                                          </p:stCondLst>
                                        </p:cTn>
                                        <p:tgtEl>
                                          <p:spTgt spid="34"/>
                                        </p:tgtEl>
                                        <p:attrNameLst>
                                          <p:attrName>style.visibility</p:attrName>
                                        </p:attrNameLst>
                                      </p:cBhvr>
                                      <p:to>
                                        <p:strVal val="visible"/>
                                      </p:to>
                                    </p:set>
                                    <p:animEffect transition="in" filter="wipe(right)">
                                      <p:cBhvr>
                                        <p:cTn id="58" dur="500"/>
                                        <p:tgtEl>
                                          <p:spTgt spid="34"/>
                                        </p:tgtEl>
                                      </p:cBhvr>
                                    </p:animEffect>
                                  </p:childTnLst>
                                </p:cTn>
                              </p:par>
                            </p:childTnLst>
                          </p:cTn>
                        </p:par>
                        <p:par>
                          <p:cTn id="59" fill="hold">
                            <p:stCondLst>
                              <p:cond delay="1000"/>
                            </p:stCondLst>
                            <p:childTnLst>
                              <p:par>
                                <p:cTn id="60" presetID="10" presetClass="entr" presetSubtype="0" fill="hold" nodeType="afterEffect">
                                  <p:stCondLst>
                                    <p:cond delay="0"/>
                                  </p:stCondLst>
                                  <p:childTnLst>
                                    <p:set>
                                      <p:cBhvr>
                                        <p:cTn id="61" dur="1" fill="hold">
                                          <p:stCondLst>
                                            <p:cond delay="0"/>
                                          </p:stCondLst>
                                        </p:cTn>
                                        <p:tgtEl>
                                          <p:spTgt spid="30"/>
                                        </p:tgtEl>
                                        <p:attrNameLst>
                                          <p:attrName>style.visibility</p:attrName>
                                        </p:attrNameLst>
                                      </p:cBhvr>
                                      <p:to>
                                        <p:strVal val="visible"/>
                                      </p:to>
                                    </p:set>
                                    <p:animEffect transition="in" filter="fade">
                                      <p:cBhvr>
                                        <p:cTn id="62" dur="500"/>
                                        <p:tgtEl>
                                          <p:spTgt spid="30"/>
                                        </p:tgtEl>
                                      </p:cBhvr>
                                    </p:animEffect>
                                  </p:childTnLst>
                                </p:cTn>
                              </p:par>
                            </p:childTnLst>
                          </p:cTn>
                        </p:par>
                        <p:par>
                          <p:cTn id="63" fill="hold">
                            <p:stCondLst>
                              <p:cond delay="1500"/>
                            </p:stCondLst>
                            <p:childTnLst>
                              <p:par>
                                <p:cTn id="64" presetID="22" presetClass="entr" presetSubtype="2" fill="hold" nodeType="afterEffect">
                                  <p:stCondLst>
                                    <p:cond delay="0"/>
                                  </p:stCondLst>
                                  <p:childTnLst>
                                    <p:set>
                                      <p:cBhvr>
                                        <p:cTn id="65" dur="1" fill="hold">
                                          <p:stCondLst>
                                            <p:cond delay="0"/>
                                          </p:stCondLst>
                                        </p:cTn>
                                        <p:tgtEl>
                                          <p:spTgt spid="5"/>
                                        </p:tgtEl>
                                        <p:attrNameLst>
                                          <p:attrName>style.visibility</p:attrName>
                                        </p:attrNameLst>
                                      </p:cBhvr>
                                      <p:to>
                                        <p:strVal val="visible"/>
                                      </p:to>
                                    </p:set>
                                    <p:animEffect transition="in" filter="wipe(right)">
                                      <p:cBhvr>
                                        <p:cTn id="66" dur="500"/>
                                        <p:tgtEl>
                                          <p:spTgt spid="5"/>
                                        </p:tgtEl>
                                      </p:cBhvr>
                                    </p:animEffect>
                                  </p:childTnLst>
                                </p:cTn>
                              </p:par>
                            </p:childTnLst>
                          </p:cTn>
                        </p:par>
                        <p:par>
                          <p:cTn id="67" fill="hold">
                            <p:stCondLst>
                              <p:cond delay="2000"/>
                            </p:stCondLst>
                            <p:childTnLst>
                              <p:par>
                                <p:cTn id="68" presetID="10" presetClass="entr" presetSubtype="0" fill="hold" nodeType="afterEffect">
                                  <p:stCondLst>
                                    <p:cond delay="0"/>
                                  </p:stCondLst>
                                  <p:childTnLst>
                                    <p:set>
                                      <p:cBhvr>
                                        <p:cTn id="69" dur="1" fill="hold">
                                          <p:stCondLst>
                                            <p:cond delay="0"/>
                                          </p:stCondLst>
                                        </p:cTn>
                                        <p:tgtEl>
                                          <p:spTgt spid="7"/>
                                        </p:tgtEl>
                                        <p:attrNameLst>
                                          <p:attrName>style.visibility</p:attrName>
                                        </p:attrNameLst>
                                      </p:cBhvr>
                                      <p:to>
                                        <p:strVal val="visible"/>
                                      </p:to>
                                    </p:set>
                                    <p:animEffect transition="in" filter="fade">
                                      <p:cBhvr>
                                        <p:cTn id="7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34" grpId="0"/>
      <p:bldGraphic spid="6" grpId="0" uiExpand="1">
        <p:bldSub>
          <a:bldChart bld="category"/>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4" name="TextBox 1133"/>
          <p:cNvSpPr txBox="1"/>
          <p:nvPr/>
        </p:nvSpPr>
        <p:spPr>
          <a:xfrm>
            <a:off x="381000" y="243235"/>
            <a:ext cx="6099463" cy="495905"/>
          </a:xfrm>
          <a:prstGeom prst="rect">
            <a:avLst/>
          </a:prstGeom>
          <a:noFill/>
        </p:spPr>
        <p:txBody>
          <a:bodyPr wrap="square" rtlCol="0">
            <a:spAutoFit/>
          </a:bodyPr>
          <a:lstStyle/>
          <a:p>
            <a:pPr>
              <a:lnSpc>
                <a:spcPct val="80000"/>
              </a:lnSpc>
            </a:pPr>
            <a:r>
              <a:rPr lang="en-US" sz="3200" b="1" dirty="0">
                <a:solidFill>
                  <a:schemeClr val="accent1"/>
                </a:solidFill>
                <a:latin typeface="Lato Black" panose="020F0502020204030203" pitchFamily="34" charset="0"/>
                <a:ea typeface="Lato Black" panose="020F0502020204030203" pitchFamily="34" charset="0"/>
                <a:cs typeface="Lato Black" panose="020F0502020204030203" pitchFamily="34" charset="0"/>
              </a:rPr>
              <a:t>FUNDS USAGE</a:t>
            </a:r>
          </a:p>
        </p:txBody>
      </p:sp>
      <p:grpSp>
        <p:nvGrpSpPr>
          <p:cNvPr id="3" name="Group 2"/>
          <p:cNvGrpSpPr/>
          <p:nvPr/>
        </p:nvGrpSpPr>
        <p:grpSpPr>
          <a:xfrm>
            <a:off x="0" y="148425"/>
            <a:ext cx="342900" cy="590715"/>
            <a:chOff x="0" y="148425"/>
            <a:chExt cx="342900" cy="590715"/>
          </a:xfrm>
        </p:grpSpPr>
        <p:sp>
          <p:nvSpPr>
            <p:cNvPr id="2" name="Rectangle 1"/>
            <p:cNvSpPr/>
            <p:nvPr/>
          </p:nvSpPr>
          <p:spPr>
            <a:xfrm>
              <a:off x="0" y="148425"/>
              <a:ext cx="213360" cy="5907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p:cNvSpPr/>
            <p:nvPr/>
          </p:nvSpPr>
          <p:spPr>
            <a:xfrm>
              <a:off x="251460" y="148425"/>
              <a:ext cx="91440" cy="5907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6" name="Chart 5"/>
          <p:cNvGraphicFramePr/>
          <p:nvPr>
            <p:extLst>
              <p:ext uri="{D42A27DB-BD31-4B8C-83A1-F6EECF244321}">
                <p14:modId xmlns:p14="http://schemas.microsoft.com/office/powerpoint/2010/main" val="2855060514"/>
              </p:ext>
            </p:extLst>
          </p:nvPr>
        </p:nvGraphicFramePr>
        <p:xfrm>
          <a:off x="3008630" y="1648459"/>
          <a:ext cx="6174740" cy="4116494"/>
        </p:xfrm>
        <a:graphic>
          <a:graphicData uri="http://schemas.openxmlformats.org/drawingml/2006/chart">
            <c:chart xmlns:c="http://schemas.openxmlformats.org/drawingml/2006/chart" xmlns:r="http://schemas.openxmlformats.org/officeDocument/2006/relationships" r:id="rId3"/>
          </a:graphicData>
        </a:graphic>
      </p:graphicFrame>
      <p:grpSp>
        <p:nvGrpSpPr>
          <p:cNvPr id="4" name="Group 3"/>
          <p:cNvGrpSpPr/>
          <p:nvPr/>
        </p:nvGrpSpPr>
        <p:grpSpPr>
          <a:xfrm>
            <a:off x="7387585" y="1713633"/>
            <a:ext cx="3362124" cy="489763"/>
            <a:chOff x="7387585" y="1713633"/>
            <a:chExt cx="3362124" cy="489763"/>
          </a:xfrm>
        </p:grpSpPr>
        <p:sp>
          <p:nvSpPr>
            <p:cNvPr id="21" name="Rectangle 20"/>
            <p:cNvSpPr/>
            <p:nvPr/>
          </p:nvSpPr>
          <p:spPr>
            <a:xfrm>
              <a:off x="9183370" y="1713633"/>
              <a:ext cx="1566339" cy="276999"/>
            </a:xfrm>
            <a:prstGeom prst="rect">
              <a:avLst/>
            </a:prstGeom>
          </p:spPr>
          <p:txBody>
            <a:bodyPr wrap="square">
              <a:spAutoFit/>
            </a:bodyPr>
            <a:lstStyle/>
            <a:p>
              <a:pPr>
                <a:lnSpc>
                  <a:spcPct val="120000"/>
                </a:lnSpc>
              </a:pPr>
              <a:r>
                <a:rPr lang="en-US" sz="1000" b="1" dirty="0">
                  <a:solidFill>
                    <a:schemeClr val="tx2"/>
                  </a:solidFill>
                  <a:latin typeface="Lato" panose="020F0502020204030203" pitchFamily="34" charset="0"/>
                  <a:ea typeface="Lato" panose="020F0502020204030203" pitchFamily="34" charset="0"/>
                  <a:cs typeface="Lato" panose="020F0502020204030203" pitchFamily="34" charset="0"/>
                </a:rPr>
                <a:t>FF &amp; E 24%</a:t>
              </a:r>
            </a:p>
          </p:txBody>
        </p:sp>
        <p:cxnSp>
          <p:nvCxnSpPr>
            <p:cNvPr id="59" name="Elbow Connector 58"/>
            <p:cNvCxnSpPr/>
            <p:nvPr/>
          </p:nvCxnSpPr>
          <p:spPr>
            <a:xfrm rot="10800000" flipH="1">
              <a:off x="7387585" y="1847395"/>
              <a:ext cx="1744980" cy="356001"/>
            </a:xfrm>
            <a:prstGeom prst="bentConnector3">
              <a:avLst>
                <a:gd name="adj1" fmla="val 76368"/>
              </a:avLst>
            </a:prstGeom>
            <a:ln w="12700">
              <a:solidFill>
                <a:schemeClr val="accent4"/>
              </a:solidFill>
              <a:headEnd type="oval"/>
              <a:tailEnd type="oval"/>
            </a:ln>
          </p:spPr>
          <p:style>
            <a:lnRef idx="1">
              <a:schemeClr val="accent1"/>
            </a:lnRef>
            <a:fillRef idx="0">
              <a:schemeClr val="accent1"/>
            </a:fillRef>
            <a:effectRef idx="0">
              <a:schemeClr val="accent1"/>
            </a:effectRef>
            <a:fontRef idx="minor">
              <a:schemeClr val="tx1"/>
            </a:fontRef>
          </p:style>
        </p:cxnSp>
      </p:grpSp>
      <p:grpSp>
        <p:nvGrpSpPr>
          <p:cNvPr id="5" name="Group 4"/>
          <p:cNvGrpSpPr/>
          <p:nvPr/>
        </p:nvGrpSpPr>
        <p:grpSpPr>
          <a:xfrm>
            <a:off x="8065765" y="2818449"/>
            <a:ext cx="2679703" cy="499504"/>
            <a:chOff x="8065765" y="2818449"/>
            <a:chExt cx="2679703" cy="499504"/>
          </a:xfrm>
        </p:grpSpPr>
        <p:sp>
          <p:nvSpPr>
            <p:cNvPr id="35" name="Rectangle 34"/>
            <p:cNvSpPr/>
            <p:nvPr/>
          </p:nvSpPr>
          <p:spPr>
            <a:xfrm>
              <a:off x="9179129" y="2818449"/>
              <a:ext cx="1566339" cy="276999"/>
            </a:xfrm>
            <a:prstGeom prst="rect">
              <a:avLst/>
            </a:prstGeom>
          </p:spPr>
          <p:txBody>
            <a:bodyPr wrap="square">
              <a:spAutoFit/>
            </a:bodyPr>
            <a:lstStyle/>
            <a:p>
              <a:pPr>
                <a:lnSpc>
                  <a:spcPct val="120000"/>
                </a:lnSpc>
              </a:pPr>
              <a:r>
                <a:rPr lang="en-US" sz="1000" b="1" dirty="0">
                  <a:solidFill>
                    <a:schemeClr val="tx2"/>
                  </a:solidFill>
                  <a:latin typeface="Lato" panose="020F0502020204030203" pitchFamily="34" charset="0"/>
                  <a:ea typeface="Lato" panose="020F0502020204030203" pitchFamily="34" charset="0"/>
                  <a:cs typeface="Lato" panose="020F0502020204030203" pitchFamily="34" charset="0"/>
                </a:rPr>
                <a:t>DEVELOPMENTS 20%</a:t>
              </a:r>
            </a:p>
          </p:txBody>
        </p:sp>
        <p:cxnSp>
          <p:nvCxnSpPr>
            <p:cNvPr id="60" name="Elbow Connector 59"/>
            <p:cNvCxnSpPr/>
            <p:nvPr/>
          </p:nvCxnSpPr>
          <p:spPr>
            <a:xfrm flipV="1">
              <a:off x="8065765" y="2947523"/>
              <a:ext cx="1113364" cy="370430"/>
            </a:xfrm>
            <a:prstGeom prst="bentConnector3">
              <a:avLst>
                <a:gd name="adj1" fmla="val 59902"/>
              </a:avLst>
            </a:prstGeom>
            <a:ln w="12700">
              <a:solidFill>
                <a:schemeClr val="accent4"/>
              </a:solidFill>
              <a:headEnd type="oval"/>
              <a:tailEnd type="oval"/>
            </a:ln>
          </p:spPr>
          <p:style>
            <a:lnRef idx="1">
              <a:schemeClr val="accent1"/>
            </a:lnRef>
            <a:fillRef idx="0">
              <a:schemeClr val="accent1"/>
            </a:fillRef>
            <a:effectRef idx="0">
              <a:schemeClr val="accent1"/>
            </a:effectRef>
            <a:fontRef idx="minor">
              <a:schemeClr val="tx1"/>
            </a:fontRef>
          </p:style>
        </p:cxnSp>
      </p:grpSp>
      <p:grpSp>
        <p:nvGrpSpPr>
          <p:cNvPr id="7" name="Group 6"/>
          <p:cNvGrpSpPr/>
          <p:nvPr/>
        </p:nvGrpSpPr>
        <p:grpSpPr>
          <a:xfrm>
            <a:off x="7438390" y="4164621"/>
            <a:ext cx="4570308" cy="1039526"/>
            <a:chOff x="7438390" y="4164621"/>
            <a:chExt cx="4570308" cy="1039526"/>
          </a:xfrm>
        </p:grpSpPr>
        <p:sp>
          <p:nvSpPr>
            <p:cNvPr id="45" name="Rectangle 44"/>
            <p:cNvSpPr/>
            <p:nvPr/>
          </p:nvSpPr>
          <p:spPr>
            <a:xfrm>
              <a:off x="9179129" y="4164621"/>
              <a:ext cx="2829569" cy="276999"/>
            </a:xfrm>
            <a:prstGeom prst="rect">
              <a:avLst/>
            </a:prstGeom>
          </p:spPr>
          <p:txBody>
            <a:bodyPr wrap="square">
              <a:spAutoFit/>
            </a:bodyPr>
            <a:lstStyle/>
            <a:p>
              <a:pPr>
                <a:lnSpc>
                  <a:spcPct val="120000"/>
                </a:lnSpc>
              </a:pPr>
              <a:r>
                <a:rPr lang="en-US" sz="1000" b="1" dirty="0">
                  <a:solidFill>
                    <a:schemeClr val="tx2"/>
                  </a:solidFill>
                  <a:latin typeface="Lato" panose="020F0502020204030203" pitchFamily="34" charset="0"/>
                  <a:ea typeface="Lato" panose="020F0502020204030203" pitchFamily="34" charset="0"/>
                  <a:cs typeface="Lato" panose="020F0502020204030203" pitchFamily="34" charset="0"/>
                </a:rPr>
                <a:t>INSURANCES 2%</a:t>
              </a:r>
            </a:p>
          </p:txBody>
        </p:sp>
        <p:cxnSp>
          <p:nvCxnSpPr>
            <p:cNvPr id="61" name="Elbow Connector 60"/>
            <p:cNvCxnSpPr>
              <a:endCxn id="45" idx="1"/>
            </p:cNvCxnSpPr>
            <p:nvPr/>
          </p:nvCxnSpPr>
          <p:spPr>
            <a:xfrm flipV="1">
              <a:off x="7438390" y="4303121"/>
              <a:ext cx="1740739" cy="901026"/>
            </a:xfrm>
            <a:prstGeom prst="bentConnector3">
              <a:avLst>
                <a:gd name="adj1" fmla="val 50000"/>
              </a:avLst>
            </a:prstGeom>
            <a:ln w="12700">
              <a:solidFill>
                <a:schemeClr val="accent4"/>
              </a:solidFill>
              <a:headEnd type="oval"/>
              <a:tailEnd type="oval"/>
            </a:ln>
          </p:spPr>
          <p:style>
            <a:lnRef idx="1">
              <a:schemeClr val="accent1"/>
            </a:lnRef>
            <a:fillRef idx="0">
              <a:schemeClr val="accent1"/>
            </a:fillRef>
            <a:effectRef idx="0">
              <a:schemeClr val="accent1"/>
            </a:effectRef>
            <a:fontRef idx="minor">
              <a:schemeClr val="tx1"/>
            </a:fontRef>
          </p:style>
        </p:cxnSp>
      </p:grpSp>
      <p:grpSp>
        <p:nvGrpSpPr>
          <p:cNvPr id="8" name="Group 7"/>
          <p:cNvGrpSpPr/>
          <p:nvPr/>
        </p:nvGrpSpPr>
        <p:grpSpPr>
          <a:xfrm>
            <a:off x="6934200" y="5501640"/>
            <a:ext cx="5074498" cy="466737"/>
            <a:chOff x="6934200" y="5501640"/>
            <a:chExt cx="5074498" cy="466737"/>
          </a:xfrm>
        </p:grpSpPr>
        <p:sp>
          <p:nvSpPr>
            <p:cNvPr id="46" name="Rectangle 45"/>
            <p:cNvSpPr/>
            <p:nvPr/>
          </p:nvSpPr>
          <p:spPr>
            <a:xfrm>
              <a:off x="9179129" y="5691378"/>
              <a:ext cx="2829569" cy="276999"/>
            </a:xfrm>
            <a:prstGeom prst="rect">
              <a:avLst/>
            </a:prstGeom>
          </p:spPr>
          <p:txBody>
            <a:bodyPr wrap="square">
              <a:spAutoFit/>
            </a:bodyPr>
            <a:lstStyle/>
            <a:p>
              <a:pPr>
                <a:lnSpc>
                  <a:spcPct val="120000"/>
                </a:lnSpc>
              </a:pPr>
              <a:r>
                <a:rPr lang="en-US" sz="1000" b="1" dirty="0">
                  <a:solidFill>
                    <a:schemeClr val="tx2"/>
                  </a:solidFill>
                  <a:latin typeface="Lato" panose="020F0502020204030203" pitchFamily="34" charset="0"/>
                  <a:ea typeface="Lato" panose="020F0502020204030203" pitchFamily="34" charset="0"/>
                  <a:cs typeface="Lato" panose="020F0502020204030203" pitchFamily="34" charset="0"/>
                </a:rPr>
                <a:t>TICKETS CATALOGUE 8%</a:t>
              </a:r>
            </a:p>
          </p:txBody>
        </p:sp>
        <p:cxnSp>
          <p:nvCxnSpPr>
            <p:cNvPr id="62" name="Elbow Connector 61"/>
            <p:cNvCxnSpPr>
              <a:endCxn id="46" idx="1"/>
            </p:cNvCxnSpPr>
            <p:nvPr/>
          </p:nvCxnSpPr>
          <p:spPr>
            <a:xfrm>
              <a:off x="6934200" y="5501640"/>
              <a:ext cx="2244929" cy="328238"/>
            </a:xfrm>
            <a:prstGeom prst="bentConnector3">
              <a:avLst>
                <a:gd name="adj1" fmla="val 50000"/>
              </a:avLst>
            </a:prstGeom>
            <a:ln w="12700">
              <a:solidFill>
                <a:schemeClr val="accent4"/>
              </a:solidFill>
              <a:headEnd type="oval"/>
              <a:tailEnd type="oval"/>
            </a:ln>
          </p:spPr>
          <p:style>
            <a:lnRef idx="1">
              <a:schemeClr val="accent1"/>
            </a:lnRef>
            <a:fillRef idx="0">
              <a:schemeClr val="accent1"/>
            </a:fillRef>
            <a:effectRef idx="0">
              <a:schemeClr val="accent1"/>
            </a:effectRef>
            <a:fontRef idx="minor">
              <a:schemeClr val="tx1"/>
            </a:fontRef>
          </p:style>
        </p:cxnSp>
      </p:grpSp>
      <p:grpSp>
        <p:nvGrpSpPr>
          <p:cNvPr id="9" name="Group 8"/>
          <p:cNvGrpSpPr/>
          <p:nvPr/>
        </p:nvGrpSpPr>
        <p:grpSpPr>
          <a:xfrm>
            <a:off x="1400801" y="5735003"/>
            <a:ext cx="4695199" cy="276999"/>
            <a:chOff x="1400801" y="5735003"/>
            <a:chExt cx="4695199" cy="276999"/>
          </a:xfrm>
        </p:grpSpPr>
        <p:sp>
          <p:nvSpPr>
            <p:cNvPr id="47" name="Rectangle 46"/>
            <p:cNvSpPr/>
            <p:nvPr/>
          </p:nvSpPr>
          <p:spPr>
            <a:xfrm>
              <a:off x="1400801" y="5735003"/>
              <a:ext cx="2829569" cy="276999"/>
            </a:xfrm>
            <a:prstGeom prst="rect">
              <a:avLst/>
            </a:prstGeom>
          </p:spPr>
          <p:txBody>
            <a:bodyPr wrap="square">
              <a:spAutoFit/>
            </a:bodyPr>
            <a:lstStyle/>
            <a:p>
              <a:pPr algn="r">
                <a:lnSpc>
                  <a:spcPct val="120000"/>
                </a:lnSpc>
              </a:pPr>
              <a:r>
                <a:rPr lang="en-US" sz="1000" b="1" dirty="0">
                  <a:solidFill>
                    <a:schemeClr val="tx2"/>
                  </a:solidFill>
                  <a:latin typeface="Lato" panose="020F0502020204030203" pitchFamily="34" charset="0"/>
                  <a:ea typeface="Lato" panose="020F0502020204030203" pitchFamily="34" charset="0"/>
                  <a:cs typeface="Lato" panose="020F0502020204030203" pitchFamily="34" charset="0"/>
                </a:rPr>
                <a:t>MARKETING 4%</a:t>
              </a:r>
            </a:p>
          </p:txBody>
        </p:sp>
        <p:cxnSp>
          <p:nvCxnSpPr>
            <p:cNvPr id="63" name="Elbow Connector 62"/>
            <p:cNvCxnSpPr>
              <a:stCxn id="6" idx="2"/>
              <a:endCxn id="47" idx="3"/>
            </p:cNvCxnSpPr>
            <p:nvPr/>
          </p:nvCxnSpPr>
          <p:spPr>
            <a:xfrm rot="5400000">
              <a:off x="5108910" y="4886413"/>
              <a:ext cx="108550" cy="1865630"/>
            </a:xfrm>
            <a:prstGeom prst="bentConnector2">
              <a:avLst/>
            </a:prstGeom>
            <a:ln w="12700">
              <a:solidFill>
                <a:schemeClr val="accent4"/>
              </a:solidFill>
              <a:headEnd type="oval"/>
              <a:tailEnd type="oval"/>
            </a:ln>
          </p:spPr>
          <p:style>
            <a:lnRef idx="1">
              <a:schemeClr val="accent1"/>
            </a:lnRef>
            <a:fillRef idx="0">
              <a:schemeClr val="accent1"/>
            </a:fillRef>
            <a:effectRef idx="0">
              <a:schemeClr val="accent1"/>
            </a:effectRef>
            <a:fontRef idx="minor">
              <a:schemeClr val="tx1"/>
            </a:fontRef>
          </p:style>
        </p:cxnSp>
      </p:grpSp>
      <p:grpSp>
        <p:nvGrpSpPr>
          <p:cNvPr id="10" name="Group 9"/>
          <p:cNvGrpSpPr/>
          <p:nvPr/>
        </p:nvGrpSpPr>
        <p:grpSpPr>
          <a:xfrm>
            <a:off x="381000" y="4649887"/>
            <a:ext cx="4404357" cy="534724"/>
            <a:chOff x="381000" y="4649887"/>
            <a:chExt cx="4404357" cy="534724"/>
          </a:xfrm>
        </p:grpSpPr>
        <p:sp>
          <p:nvSpPr>
            <p:cNvPr id="48" name="Rectangle 47"/>
            <p:cNvSpPr/>
            <p:nvPr/>
          </p:nvSpPr>
          <p:spPr>
            <a:xfrm>
              <a:off x="381000" y="4649887"/>
              <a:ext cx="2829569" cy="276999"/>
            </a:xfrm>
            <a:prstGeom prst="rect">
              <a:avLst/>
            </a:prstGeom>
          </p:spPr>
          <p:txBody>
            <a:bodyPr wrap="square">
              <a:spAutoFit/>
            </a:bodyPr>
            <a:lstStyle/>
            <a:p>
              <a:pPr algn="r">
                <a:lnSpc>
                  <a:spcPct val="120000"/>
                </a:lnSpc>
              </a:pPr>
              <a:r>
                <a:rPr lang="en-US" sz="1000" b="1" dirty="0">
                  <a:solidFill>
                    <a:schemeClr val="tx2"/>
                  </a:solidFill>
                  <a:latin typeface="Lato" panose="020F0502020204030203" pitchFamily="34" charset="0"/>
                  <a:ea typeface="Lato" panose="020F0502020204030203" pitchFamily="34" charset="0"/>
                  <a:cs typeface="Lato" panose="020F0502020204030203" pitchFamily="34" charset="0"/>
                </a:rPr>
                <a:t>OPERATIONAL CAPITAL 28%</a:t>
              </a:r>
            </a:p>
          </p:txBody>
        </p:sp>
        <p:cxnSp>
          <p:nvCxnSpPr>
            <p:cNvPr id="64" name="Elbow Connector 63"/>
            <p:cNvCxnSpPr/>
            <p:nvPr/>
          </p:nvCxnSpPr>
          <p:spPr>
            <a:xfrm rot="10800000">
              <a:off x="3210569" y="4778961"/>
              <a:ext cx="1574788" cy="405650"/>
            </a:xfrm>
            <a:prstGeom prst="bentConnector3">
              <a:avLst>
                <a:gd name="adj1" fmla="val 70646"/>
              </a:avLst>
            </a:prstGeom>
            <a:ln w="12700">
              <a:solidFill>
                <a:schemeClr val="accent4"/>
              </a:solidFill>
              <a:headEnd type="oval"/>
              <a:tailEnd type="oval"/>
            </a:ln>
          </p:spPr>
          <p:style>
            <a:lnRef idx="1">
              <a:schemeClr val="accent1"/>
            </a:lnRef>
            <a:fillRef idx="0">
              <a:schemeClr val="accent1"/>
            </a:fillRef>
            <a:effectRef idx="0">
              <a:schemeClr val="accent1"/>
            </a:effectRef>
            <a:fontRef idx="minor">
              <a:schemeClr val="tx1"/>
            </a:fontRef>
          </p:style>
        </p:cxnSp>
      </p:grpSp>
      <p:grpSp>
        <p:nvGrpSpPr>
          <p:cNvPr id="11" name="Group 10"/>
          <p:cNvGrpSpPr/>
          <p:nvPr/>
        </p:nvGrpSpPr>
        <p:grpSpPr>
          <a:xfrm>
            <a:off x="381000" y="3017520"/>
            <a:ext cx="3849373" cy="544685"/>
            <a:chOff x="381000" y="3017520"/>
            <a:chExt cx="3849373" cy="544685"/>
          </a:xfrm>
        </p:grpSpPr>
        <p:sp>
          <p:nvSpPr>
            <p:cNvPr id="54" name="Rectangle 53"/>
            <p:cNvSpPr/>
            <p:nvPr/>
          </p:nvSpPr>
          <p:spPr>
            <a:xfrm>
              <a:off x="381000" y="3285206"/>
              <a:ext cx="2829569" cy="276999"/>
            </a:xfrm>
            <a:prstGeom prst="rect">
              <a:avLst/>
            </a:prstGeom>
          </p:spPr>
          <p:txBody>
            <a:bodyPr wrap="square">
              <a:spAutoFit/>
            </a:bodyPr>
            <a:lstStyle/>
            <a:p>
              <a:pPr algn="r">
                <a:lnSpc>
                  <a:spcPct val="120000"/>
                </a:lnSpc>
              </a:pPr>
              <a:r>
                <a:rPr lang="en-US" sz="1000" b="1" dirty="0">
                  <a:solidFill>
                    <a:schemeClr val="tx2"/>
                  </a:solidFill>
                  <a:latin typeface="Lato" panose="020F0502020204030203" pitchFamily="34" charset="0"/>
                  <a:ea typeface="Lato" panose="020F0502020204030203" pitchFamily="34" charset="0"/>
                  <a:cs typeface="Lato" panose="020F0502020204030203" pitchFamily="34" charset="0"/>
                </a:rPr>
                <a:t>WEBSITE / APP DEVELOPMENT 2%</a:t>
              </a:r>
            </a:p>
          </p:txBody>
        </p:sp>
        <p:cxnSp>
          <p:nvCxnSpPr>
            <p:cNvPr id="65" name="Elbow Connector 64"/>
            <p:cNvCxnSpPr/>
            <p:nvPr/>
          </p:nvCxnSpPr>
          <p:spPr>
            <a:xfrm rot="10800000" flipV="1">
              <a:off x="3210568" y="3017520"/>
              <a:ext cx="1019805" cy="391036"/>
            </a:xfrm>
            <a:prstGeom prst="bentConnector3">
              <a:avLst>
                <a:gd name="adj1" fmla="val 53985"/>
              </a:avLst>
            </a:prstGeom>
            <a:ln w="12700">
              <a:solidFill>
                <a:schemeClr val="accent4"/>
              </a:solidFill>
              <a:headEnd type="oval"/>
              <a:tailEnd type="oval"/>
            </a:ln>
          </p:spPr>
          <p:style>
            <a:lnRef idx="1">
              <a:schemeClr val="accent1"/>
            </a:lnRef>
            <a:fillRef idx="0">
              <a:schemeClr val="accent1"/>
            </a:fillRef>
            <a:effectRef idx="0">
              <a:schemeClr val="accent1"/>
            </a:effectRef>
            <a:fontRef idx="minor">
              <a:schemeClr val="tx1"/>
            </a:fontRef>
          </p:style>
        </p:cxnSp>
      </p:grpSp>
      <p:grpSp>
        <p:nvGrpSpPr>
          <p:cNvPr id="12" name="Group 11"/>
          <p:cNvGrpSpPr/>
          <p:nvPr/>
        </p:nvGrpSpPr>
        <p:grpSpPr>
          <a:xfrm>
            <a:off x="381000" y="2390477"/>
            <a:ext cx="4242234" cy="384658"/>
            <a:chOff x="381000" y="2390477"/>
            <a:chExt cx="4242234" cy="384658"/>
          </a:xfrm>
        </p:grpSpPr>
        <p:sp>
          <p:nvSpPr>
            <p:cNvPr id="55" name="Rectangle 54"/>
            <p:cNvSpPr/>
            <p:nvPr/>
          </p:nvSpPr>
          <p:spPr>
            <a:xfrm>
              <a:off x="381000" y="2516987"/>
              <a:ext cx="2829569" cy="258148"/>
            </a:xfrm>
            <a:prstGeom prst="rect">
              <a:avLst/>
            </a:prstGeom>
          </p:spPr>
          <p:txBody>
            <a:bodyPr wrap="square">
              <a:spAutoFit/>
            </a:bodyPr>
            <a:lstStyle/>
            <a:p>
              <a:pPr algn="r">
                <a:lnSpc>
                  <a:spcPct val="120000"/>
                </a:lnSpc>
              </a:pPr>
              <a:r>
                <a:rPr lang="en-US" sz="1000" b="1" dirty="0">
                  <a:solidFill>
                    <a:schemeClr val="tx2"/>
                  </a:solidFill>
                  <a:latin typeface="Lato" panose="020F0502020204030203" pitchFamily="34" charset="0"/>
                  <a:ea typeface="Lato" panose="020F0502020204030203" pitchFamily="34" charset="0"/>
                  <a:cs typeface="Lato" panose="020F0502020204030203" pitchFamily="34" charset="0"/>
                </a:rPr>
                <a:t>MISCELLANEOUS COSTS 8%</a:t>
              </a:r>
            </a:p>
          </p:txBody>
        </p:sp>
        <p:cxnSp>
          <p:nvCxnSpPr>
            <p:cNvPr id="67" name="Elbow Connector 66"/>
            <p:cNvCxnSpPr/>
            <p:nvPr/>
          </p:nvCxnSpPr>
          <p:spPr>
            <a:xfrm rot="10800000" flipV="1">
              <a:off x="3210569" y="2390477"/>
              <a:ext cx="1412665" cy="253676"/>
            </a:xfrm>
            <a:prstGeom prst="bentConnector3">
              <a:avLst>
                <a:gd name="adj1" fmla="val 66901"/>
              </a:avLst>
            </a:prstGeom>
            <a:ln w="12700">
              <a:solidFill>
                <a:schemeClr val="accent4"/>
              </a:solidFill>
              <a:headEnd type="oval"/>
              <a:tailEnd type="oval"/>
            </a:ln>
          </p:spPr>
          <p:style>
            <a:lnRef idx="1">
              <a:schemeClr val="accent1"/>
            </a:lnRef>
            <a:fillRef idx="0">
              <a:schemeClr val="accent1"/>
            </a:fillRef>
            <a:effectRef idx="0">
              <a:schemeClr val="accent1"/>
            </a:effectRef>
            <a:fontRef idx="minor">
              <a:schemeClr val="tx1"/>
            </a:fontRef>
          </p:style>
        </p:cxnSp>
      </p:grpSp>
      <p:grpSp>
        <p:nvGrpSpPr>
          <p:cNvPr id="13" name="Group 12"/>
          <p:cNvGrpSpPr/>
          <p:nvPr/>
        </p:nvGrpSpPr>
        <p:grpSpPr>
          <a:xfrm>
            <a:off x="380999" y="1745301"/>
            <a:ext cx="4678681" cy="280094"/>
            <a:chOff x="380999" y="1745301"/>
            <a:chExt cx="4678681" cy="280094"/>
          </a:xfrm>
        </p:grpSpPr>
        <p:sp>
          <p:nvSpPr>
            <p:cNvPr id="58" name="Rectangle 57"/>
            <p:cNvSpPr/>
            <p:nvPr/>
          </p:nvSpPr>
          <p:spPr>
            <a:xfrm>
              <a:off x="380999" y="1745301"/>
              <a:ext cx="2829569" cy="259879"/>
            </a:xfrm>
            <a:prstGeom prst="rect">
              <a:avLst/>
            </a:prstGeom>
          </p:spPr>
          <p:txBody>
            <a:bodyPr wrap="square">
              <a:spAutoFit/>
            </a:bodyPr>
            <a:lstStyle/>
            <a:p>
              <a:pPr algn="r">
                <a:lnSpc>
                  <a:spcPct val="120000"/>
                </a:lnSpc>
              </a:pPr>
              <a:r>
                <a:rPr lang="en-US" sz="1000" b="1" dirty="0">
                  <a:solidFill>
                    <a:schemeClr val="tx2"/>
                  </a:solidFill>
                  <a:latin typeface="Lato" panose="020F0502020204030203" pitchFamily="34" charset="0"/>
                  <a:ea typeface="Lato" panose="020F0502020204030203" pitchFamily="34" charset="0"/>
                  <a:cs typeface="Lato" panose="020F0502020204030203" pitchFamily="34" charset="0"/>
                </a:rPr>
                <a:t>INITIAL LEASE EXPENSES 3%</a:t>
              </a:r>
            </a:p>
          </p:txBody>
        </p:sp>
        <p:cxnSp>
          <p:nvCxnSpPr>
            <p:cNvPr id="69" name="Elbow Connector 68"/>
            <p:cNvCxnSpPr/>
            <p:nvPr/>
          </p:nvCxnSpPr>
          <p:spPr>
            <a:xfrm rot="10800000">
              <a:off x="3210568" y="1874375"/>
              <a:ext cx="1849112" cy="151020"/>
            </a:xfrm>
            <a:prstGeom prst="bentConnector3">
              <a:avLst>
                <a:gd name="adj1" fmla="val 74176"/>
              </a:avLst>
            </a:prstGeom>
            <a:ln w="12700">
              <a:solidFill>
                <a:schemeClr val="accent4"/>
              </a:solidFill>
              <a:headEnd type="oval"/>
              <a:tailEnd type="oval"/>
            </a:ln>
          </p:spPr>
          <p:style>
            <a:lnRef idx="1">
              <a:schemeClr val="accent1"/>
            </a:lnRef>
            <a:fillRef idx="0">
              <a:schemeClr val="accent1"/>
            </a:fillRef>
            <a:effectRef idx="0">
              <a:schemeClr val="accent1"/>
            </a:effectRef>
            <a:fontRef idx="minor">
              <a:schemeClr val="tx1"/>
            </a:fontRef>
          </p:style>
        </p:cxnSp>
      </p:grpSp>
      <p:grpSp>
        <p:nvGrpSpPr>
          <p:cNvPr id="14" name="Group 13"/>
          <p:cNvGrpSpPr/>
          <p:nvPr/>
        </p:nvGrpSpPr>
        <p:grpSpPr>
          <a:xfrm>
            <a:off x="5311305" y="1252330"/>
            <a:ext cx="3541869" cy="631918"/>
            <a:chOff x="5311305" y="1252330"/>
            <a:chExt cx="3541869" cy="631918"/>
          </a:xfrm>
        </p:grpSpPr>
        <p:sp>
          <p:nvSpPr>
            <p:cNvPr id="92" name="Rectangle 91"/>
            <p:cNvSpPr/>
            <p:nvPr/>
          </p:nvSpPr>
          <p:spPr>
            <a:xfrm>
              <a:off x="6023605" y="1252330"/>
              <a:ext cx="2829569" cy="276999"/>
            </a:xfrm>
            <a:prstGeom prst="rect">
              <a:avLst/>
            </a:prstGeom>
          </p:spPr>
          <p:txBody>
            <a:bodyPr wrap="square">
              <a:spAutoFit/>
            </a:bodyPr>
            <a:lstStyle/>
            <a:p>
              <a:pPr>
                <a:lnSpc>
                  <a:spcPct val="120000"/>
                </a:lnSpc>
              </a:pPr>
              <a:r>
                <a:rPr lang="en-US" sz="1000" b="1" dirty="0">
                  <a:solidFill>
                    <a:schemeClr val="tx2"/>
                  </a:solidFill>
                  <a:latin typeface="Lato" panose="020F0502020204030203" pitchFamily="34" charset="0"/>
                  <a:ea typeface="Lato" panose="020F0502020204030203" pitchFamily="34" charset="0"/>
                  <a:cs typeface="Lato" panose="020F0502020204030203" pitchFamily="34" charset="0"/>
                </a:rPr>
                <a:t>LEASE DEPOSIT 1%</a:t>
              </a:r>
            </a:p>
          </p:txBody>
        </p:sp>
        <p:cxnSp>
          <p:nvCxnSpPr>
            <p:cNvPr id="93" name="Elbow Connector 92"/>
            <p:cNvCxnSpPr>
              <a:stCxn id="92" idx="1"/>
            </p:cNvCxnSpPr>
            <p:nvPr/>
          </p:nvCxnSpPr>
          <p:spPr>
            <a:xfrm rot="10800000" flipV="1">
              <a:off x="5311305" y="1390830"/>
              <a:ext cx="712301" cy="493418"/>
            </a:xfrm>
            <a:prstGeom prst="bentConnector3">
              <a:avLst>
                <a:gd name="adj1" fmla="val 100868"/>
              </a:avLst>
            </a:prstGeom>
            <a:ln w="12700">
              <a:solidFill>
                <a:schemeClr val="accent4"/>
              </a:solidFill>
              <a:headEnd type="oval"/>
              <a:tailEnd type="oval"/>
            </a:ln>
          </p:spPr>
          <p:style>
            <a:lnRef idx="1">
              <a:schemeClr val="accent1"/>
            </a:lnRef>
            <a:fillRef idx="0">
              <a:schemeClr val="accent1"/>
            </a:fillRef>
            <a:effectRef idx="0">
              <a:schemeClr val="accent1"/>
            </a:effectRef>
            <a:fontRef idx="minor">
              <a:schemeClr val="tx1"/>
            </a:fontRef>
          </p:style>
        </p:cxnSp>
      </p:grpSp>
      <p:sp>
        <p:nvSpPr>
          <p:cNvPr id="100" name="TextBox 99"/>
          <p:cNvSpPr txBox="1"/>
          <p:nvPr/>
        </p:nvSpPr>
        <p:spPr>
          <a:xfrm>
            <a:off x="4717413" y="3344471"/>
            <a:ext cx="2757174" cy="400110"/>
          </a:xfrm>
          <a:prstGeom prst="rect">
            <a:avLst/>
          </a:prstGeom>
          <a:noFill/>
        </p:spPr>
        <p:txBody>
          <a:bodyPr wrap="square" rtlCol="0">
            <a:spAutoFit/>
          </a:bodyPr>
          <a:lstStyle/>
          <a:p>
            <a:pPr algn="ctr"/>
            <a:r>
              <a:rPr lang="en-US" sz="2000" b="1" dirty="0">
                <a:solidFill>
                  <a:schemeClr val="accent1"/>
                </a:solidFill>
                <a:latin typeface="Lato" panose="020F0502020204030203" pitchFamily="34" charset="0"/>
                <a:ea typeface="Lato" panose="020F0502020204030203" pitchFamily="34" charset="0"/>
                <a:cs typeface="Lato" panose="020F0502020204030203" pitchFamily="34" charset="0"/>
              </a:rPr>
              <a:t>STARTUP OUTLAYS</a:t>
            </a:r>
          </a:p>
        </p:txBody>
      </p:sp>
      <p:sp>
        <p:nvSpPr>
          <p:cNvPr id="38" name="TextBox 37">
            <a:extLst>
              <a:ext uri="{FF2B5EF4-FFF2-40B4-BE49-F238E27FC236}">
                <a16:creationId xmlns="" xmlns:a16="http://schemas.microsoft.com/office/drawing/2014/main" id="{95D180FB-2200-F947-B96E-78ACEAEBE9F6}"/>
              </a:ext>
            </a:extLst>
          </p:cNvPr>
          <p:cNvSpPr txBox="1"/>
          <p:nvPr/>
        </p:nvSpPr>
        <p:spPr>
          <a:xfrm>
            <a:off x="0" y="6464594"/>
            <a:ext cx="10088880" cy="369331"/>
          </a:xfrm>
          <a:prstGeom prst="rect">
            <a:avLst/>
          </a:prstGeom>
          <a:solidFill>
            <a:schemeClr val="bg1"/>
          </a:solidFill>
        </p:spPr>
        <p:txBody>
          <a:bodyPr wrap="square" rtlCol="0">
            <a:spAutoFit/>
          </a:bodyPr>
          <a:lstStyle/>
          <a:p>
            <a:r>
              <a:rPr lang="en-US" dirty="0">
                <a:highlight>
                  <a:srgbClr val="C0C0C0"/>
                </a:highlight>
              </a:rPr>
              <a:t> </a:t>
            </a:r>
          </a:p>
        </p:txBody>
      </p:sp>
    </p:spTree>
    <p:extLst>
      <p:ext uri="{BB962C8B-B14F-4D97-AF65-F5344CB8AC3E}">
        <p14:creationId xmlns:p14="http://schemas.microsoft.com/office/powerpoint/2010/main" val="207702900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34"/>
                                        </p:tgtEl>
                                        <p:attrNameLst>
                                          <p:attrName>style.visibility</p:attrName>
                                        </p:attrNameLst>
                                      </p:cBhvr>
                                      <p:to>
                                        <p:strVal val="visible"/>
                                      </p:to>
                                    </p:set>
                                    <p:animEffect transition="in" filter="fade">
                                      <p:cBhvr>
                                        <p:cTn id="7" dur="500"/>
                                        <p:tgtEl>
                                          <p:spTgt spid="1134"/>
                                        </p:tgtEl>
                                      </p:cBhvr>
                                    </p:animEffect>
                                  </p:childTnLst>
                                </p:cTn>
                              </p:par>
                            </p:childTnLst>
                          </p:cTn>
                        </p:par>
                        <p:par>
                          <p:cTn id="8" fill="hold">
                            <p:stCondLst>
                              <p:cond delay="500"/>
                            </p:stCondLst>
                            <p:childTnLst>
                              <p:par>
                                <p:cTn id="9" presetID="53" presetClass="entr" presetSubtype="16"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p:cTn id="11" dur="500" fill="hold"/>
                                        <p:tgtEl>
                                          <p:spTgt spid="6"/>
                                        </p:tgtEl>
                                        <p:attrNameLst>
                                          <p:attrName>ppt_w</p:attrName>
                                        </p:attrNameLst>
                                      </p:cBhvr>
                                      <p:tavLst>
                                        <p:tav tm="0">
                                          <p:val>
                                            <p:fltVal val="0"/>
                                          </p:val>
                                        </p:tav>
                                        <p:tav tm="100000">
                                          <p:val>
                                            <p:strVal val="#ppt_w"/>
                                          </p:val>
                                        </p:tav>
                                      </p:tavLst>
                                    </p:anim>
                                    <p:anim calcmode="lin" valueType="num">
                                      <p:cBhvr>
                                        <p:cTn id="12" dur="500" fill="hold"/>
                                        <p:tgtEl>
                                          <p:spTgt spid="6"/>
                                        </p:tgtEl>
                                        <p:attrNameLst>
                                          <p:attrName>ppt_h</p:attrName>
                                        </p:attrNameLst>
                                      </p:cBhvr>
                                      <p:tavLst>
                                        <p:tav tm="0">
                                          <p:val>
                                            <p:fltVal val="0"/>
                                          </p:val>
                                        </p:tav>
                                        <p:tav tm="100000">
                                          <p:val>
                                            <p:strVal val="#ppt_h"/>
                                          </p:val>
                                        </p:tav>
                                      </p:tavLst>
                                    </p:anim>
                                    <p:animEffect transition="in" filter="fade">
                                      <p:cBhvr>
                                        <p:cTn id="13" dur="500"/>
                                        <p:tgtEl>
                                          <p:spTgt spid="6"/>
                                        </p:tgtEl>
                                      </p:cBhvr>
                                    </p:animEffect>
                                  </p:childTnLst>
                                </p:cTn>
                              </p:par>
                            </p:childTnLst>
                          </p:cTn>
                        </p:par>
                        <p:par>
                          <p:cTn id="14" fill="hold">
                            <p:stCondLst>
                              <p:cond delay="1000"/>
                            </p:stCondLst>
                            <p:childTnLst>
                              <p:par>
                                <p:cTn id="15" presetID="10" presetClass="entr" presetSubtype="0" fill="hold" grpId="0" nodeType="afterEffect">
                                  <p:stCondLst>
                                    <p:cond delay="0"/>
                                  </p:stCondLst>
                                  <p:childTnLst>
                                    <p:set>
                                      <p:cBhvr>
                                        <p:cTn id="16" dur="1" fill="hold">
                                          <p:stCondLst>
                                            <p:cond delay="0"/>
                                          </p:stCondLst>
                                        </p:cTn>
                                        <p:tgtEl>
                                          <p:spTgt spid="100"/>
                                        </p:tgtEl>
                                        <p:attrNameLst>
                                          <p:attrName>style.visibility</p:attrName>
                                        </p:attrNameLst>
                                      </p:cBhvr>
                                      <p:to>
                                        <p:strVal val="visible"/>
                                      </p:to>
                                    </p:set>
                                    <p:animEffect transition="in" filter="fade">
                                      <p:cBhvr>
                                        <p:cTn id="17" dur="500"/>
                                        <p:tgtEl>
                                          <p:spTgt spid="100"/>
                                        </p:tgtEl>
                                      </p:cBhvr>
                                    </p:animEffect>
                                  </p:childTnLst>
                                </p:cTn>
                              </p:par>
                            </p:childTnLst>
                          </p:cTn>
                        </p:par>
                        <p:par>
                          <p:cTn id="18" fill="hold">
                            <p:stCondLst>
                              <p:cond delay="1500"/>
                            </p:stCondLst>
                            <p:childTnLst>
                              <p:par>
                                <p:cTn id="19" presetID="10" presetClass="entr" presetSubtype="0" fill="hold" nodeType="after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fade">
                                      <p:cBhvr>
                                        <p:cTn id="21" dur="500"/>
                                        <p:tgtEl>
                                          <p:spTgt spid="4"/>
                                        </p:tgtEl>
                                      </p:cBhvr>
                                    </p:animEffect>
                                  </p:childTnLst>
                                </p:cTn>
                              </p:par>
                            </p:childTnLst>
                          </p:cTn>
                        </p:par>
                        <p:par>
                          <p:cTn id="22" fill="hold">
                            <p:stCondLst>
                              <p:cond delay="2000"/>
                            </p:stCondLst>
                            <p:childTnLst>
                              <p:par>
                                <p:cTn id="23" presetID="10" presetClass="entr" presetSubtype="0" fill="hold" nodeType="after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fade">
                                      <p:cBhvr>
                                        <p:cTn id="25" dur="500"/>
                                        <p:tgtEl>
                                          <p:spTgt spid="5"/>
                                        </p:tgtEl>
                                      </p:cBhvr>
                                    </p:animEffect>
                                  </p:childTnLst>
                                </p:cTn>
                              </p:par>
                            </p:childTnLst>
                          </p:cTn>
                        </p:par>
                        <p:par>
                          <p:cTn id="26" fill="hold">
                            <p:stCondLst>
                              <p:cond delay="2500"/>
                            </p:stCondLst>
                            <p:childTnLst>
                              <p:par>
                                <p:cTn id="27" presetID="10" presetClass="entr" presetSubtype="0" fill="hold" nodeType="afterEffect">
                                  <p:stCondLst>
                                    <p:cond delay="0"/>
                                  </p:stCondLst>
                                  <p:childTnLst>
                                    <p:set>
                                      <p:cBhvr>
                                        <p:cTn id="28" dur="1" fill="hold">
                                          <p:stCondLst>
                                            <p:cond delay="0"/>
                                          </p:stCondLst>
                                        </p:cTn>
                                        <p:tgtEl>
                                          <p:spTgt spid="7"/>
                                        </p:tgtEl>
                                        <p:attrNameLst>
                                          <p:attrName>style.visibility</p:attrName>
                                        </p:attrNameLst>
                                      </p:cBhvr>
                                      <p:to>
                                        <p:strVal val="visible"/>
                                      </p:to>
                                    </p:set>
                                    <p:animEffect transition="in" filter="fade">
                                      <p:cBhvr>
                                        <p:cTn id="29" dur="500"/>
                                        <p:tgtEl>
                                          <p:spTgt spid="7"/>
                                        </p:tgtEl>
                                      </p:cBhvr>
                                    </p:animEffect>
                                  </p:childTnLst>
                                </p:cTn>
                              </p:par>
                            </p:childTnLst>
                          </p:cTn>
                        </p:par>
                        <p:par>
                          <p:cTn id="30" fill="hold">
                            <p:stCondLst>
                              <p:cond delay="3000"/>
                            </p:stCondLst>
                            <p:childTnLst>
                              <p:par>
                                <p:cTn id="31" presetID="10" presetClass="entr" presetSubtype="0" fill="hold" nodeType="afterEffect">
                                  <p:stCondLst>
                                    <p:cond delay="0"/>
                                  </p:stCondLst>
                                  <p:childTnLst>
                                    <p:set>
                                      <p:cBhvr>
                                        <p:cTn id="32" dur="1" fill="hold">
                                          <p:stCondLst>
                                            <p:cond delay="0"/>
                                          </p:stCondLst>
                                        </p:cTn>
                                        <p:tgtEl>
                                          <p:spTgt spid="8"/>
                                        </p:tgtEl>
                                        <p:attrNameLst>
                                          <p:attrName>style.visibility</p:attrName>
                                        </p:attrNameLst>
                                      </p:cBhvr>
                                      <p:to>
                                        <p:strVal val="visible"/>
                                      </p:to>
                                    </p:set>
                                    <p:animEffect transition="in" filter="fade">
                                      <p:cBhvr>
                                        <p:cTn id="33" dur="500"/>
                                        <p:tgtEl>
                                          <p:spTgt spid="8"/>
                                        </p:tgtEl>
                                      </p:cBhvr>
                                    </p:animEffect>
                                  </p:childTnLst>
                                </p:cTn>
                              </p:par>
                            </p:childTnLst>
                          </p:cTn>
                        </p:par>
                        <p:par>
                          <p:cTn id="34" fill="hold">
                            <p:stCondLst>
                              <p:cond delay="3500"/>
                            </p:stCondLst>
                            <p:childTnLst>
                              <p:par>
                                <p:cTn id="35" presetID="10" presetClass="entr" presetSubtype="0" fill="hold" nodeType="after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fade">
                                      <p:cBhvr>
                                        <p:cTn id="37" dur="500"/>
                                        <p:tgtEl>
                                          <p:spTgt spid="9"/>
                                        </p:tgtEl>
                                      </p:cBhvr>
                                    </p:animEffect>
                                  </p:childTnLst>
                                </p:cTn>
                              </p:par>
                            </p:childTnLst>
                          </p:cTn>
                        </p:par>
                        <p:par>
                          <p:cTn id="38" fill="hold">
                            <p:stCondLst>
                              <p:cond delay="4000"/>
                            </p:stCondLst>
                            <p:childTnLst>
                              <p:par>
                                <p:cTn id="39" presetID="10" presetClass="entr" presetSubtype="0" fill="hold" nodeType="afterEffect">
                                  <p:stCondLst>
                                    <p:cond delay="0"/>
                                  </p:stCondLst>
                                  <p:childTnLst>
                                    <p:set>
                                      <p:cBhvr>
                                        <p:cTn id="40" dur="1" fill="hold">
                                          <p:stCondLst>
                                            <p:cond delay="0"/>
                                          </p:stCondLst>
                                        </p:cTn>
                                        <p:tgtEl>
                                          <p:spTgt spid="10"/>
                                        </p:tgtEl>
                                        <p:attrNameLst>
                                          <p:attrName>style.visibility</p:attrName>
                                        </p:attrNameLst>
                                      </p:cBhvr>
                                      <p:to>
                                        <p:strVal val="visible"/>
                                      </p:to>
                                    </p:set>
                                    <p:animEffect transition="in" filter="fade">
                                      <p:cBhvr>
                                        <p:cTn id="41" dur="500"/>
                                        <p:tgtEl>
                                          <p:spTgt spid="10"/>
                                        </p:tgtEl>
                                      </p:cBhvr>
                                    </p:animEffect>
                                  </p:childTnLst>
                                </p:cTn>
                              </p:par>
                            </p:childTnLst>
                          </p:cTn>
                        </p:par>
                        <p:par>
                          <p:cTn id="42" fill="hold">
                            <p:stCondLst>
                              <p:cond delay="4500"/>
                            </p:stCondLst>
                            <p:childTnLst>
                              <p:par>
                                <p:cTn id="43" presetID="10" presetClass="entr" presetSubtype="0" fill="hold" nodeType="afterEffect">
                                  <p:stCondLst>
                                    <p:cond delay="0"/>
                                  </p:stCondLst>
                                  <p:childTnLst>
                                    <p:set>
                                      <p:cBhvr>
                                        <p:cTn id="44" dur="1" fill="hold">
                                          <p:stCondLst>
                                            <p:cond delay="0"/>
                                          </p:stCondLst>
                                        </p:cTn>
                                        <p:tgtEl>
                                          <p:spTgt spid="11"/>
                                        </p:tgtEl>
                                        <p:attrNameLst>
                                          <p:attrName>style.visibility</p:attrName>
                                        </p:attrNameLst>
                                      </p:cBhvr>
                                      <p:to>
                                        <p:strVal val="visible"/>
                                      </p:to>
                                    </p:set>
                                    <p:animEffect transition="in" filter="fade">
                                      <p:cBhvr>
                                        <p:cTn id="45" dur="500"/>
                                        <p:tgtEl>
                                          <p:spTgt spid="11"/>
                                        </p:tgtEl>
                                      </p:cBhvr>
                                    </p:animEffect>
                                  </p:childTnLst>
                                </p:cTn>
                              </p:par>
                            </p:childTnLst>
                          </p:cTn>
                        </p:par>
                        <p:par>
                          <p:cTn id="46" fill="hold">
                            <p:stCondLst>
                              <p:cond delay="5000"/>
                            </p:stCondLst>
                            <p:childTnLst>
                              <p:par>
                                <p:cTn id="47" presetID="10" presetClass="entr" presetSubtype="0" fill="hold" nodeType="afterEffect">
                                  <p:stCondLst>
                                    <p:cond delay="0"/>
                                  </p:stCondLst>
                                  <p:childTnLst>
                                    <p:set>
                                      <p:cBhvr>
                                        <p:cTn id="48" dur="1" fill="hold">
                                          <p:stCondLst>
                                            <p:cond delay="0"/>
                                          </p:stCondLst>
                                        </p:cTn>
                                        <p:tgtEl>
                                          <p:spTgt spid="12"/>
                                        </p:tgtEl>
                                        <p:attrNameLst>
                                          <p:attrName>style.visibility</p:attrName>
                                        </p:attrNameLst>
                                      </p:cBhvr>
                                      <p:to>
                                        <p:strVal val="visible"/>
                                      </p:to>
                                    </p:set>
                                    <p:animEffect transition="in" filter="fade">
                                      <p:cBhvr>
                                        <p:cTn id="49" dur="500"/>
                                        <p:tgtEl>
                                          <p:spTgt spid="12"/>
                                        </p:tgtEl>
                                      </p:cBhvr>
                                    </p:animEffect>
                                  </p:childTnLst>
                                </p:cTn>
                              </p:par>
                            </p:childTnLst>
                          </p:cTn>
                        </p:par>
                        <p:par>
                          <p:cTn id="50" fill="hold">
                            <p:stCondLst>
                              <p:cond delay="5500"/>
                            </p:stCondLst>
                            <p:childTnLst>
                              <p:par>
                                <p:cTn id="51" presetID="10" presetClass="entr" presetSubtype="0" fill="hold" nodeType="afterEffect">
                                  <p:stCondLst>
                                    <p:cond delay="0"/>
                                  </p:stCondLst>
                                  <p:childTnLst>
                                    <p:set>
                                      <p:cBhvr>
                                        <p:cTn id="52" dur="1" fill="hold">
                                          <p:stCondLst>
                                            <p:cond delay="0"/>
                                          </p:stCondLst>
                                        </p:cTn>
                                        <p:tgtEl>
                                          <p:spTgt spid="13"/>
                                        </p:tgtEl>
                                        <p:attrNameLst>
                                          <p:attrName>style.visibility</p:attrName>
                                        </p:attrNameLst>
                                      </p:cBhvr>
                                      <p:to>
                                        <p:strVal val="visible"/>
                                      </p:to>
                                    </p:set>
                                    <p:animEffect transition="in" filter="fade">
                                      <p:cBhvr>
                                        <p:cTn id="53" dur="500"/>
                                        <p:tgtEl>
                                          <p:spTgt spid="13"/>
                                        </p:tgtEl>
                                      </p:cBhvr>
                                    </p:animEffect>
                                  </p:childTnLst>
                                </p:cTn>
                              </p:par>
                            </p:childTnLst>
                          </p:cTn>
                        </p:par>
                        <p:par>
                          <p:cTn id="54" fill="hold">
                            <p:stCondLst>
                              <p:cond delay="6000"/>
                            </p:stCondLst>
                            <p:childTnLst>
                              <p:par>
                                <p:cTn id="55" presetID="10" presetClass="entr" presetSubtype="0" fill="hold" nodeType="afterEffect">
                                  <p:stCondLst>
                                    <p:cond delay="0"/>
                                  </p:stCondLst>
                                  <p:childTnLst>
                                    <p:set>
                                      <p:cBhvr>
                                        <p:cTn id="56" dur="1" fill="hold">
                                          <p:stCondLst>
                                            <p:cond delay="0"/>
                                          </p:stCondLst>
                                        </p:cTn>
                                        <p:tgtEl>
                                          <p:spTgt spid="14"/>
                                        </p:tgtEl>
                                        <p:attrNameLst>
                                          <p:attrName>style.visibility</p:attrName>
                                        </p:attrNameLst>
                                      </p:cBhvr>
                                      <p:to>
                                        <p:strVal val="visible"/>
                                      </p:to>
                                    </p:set>
                                    <p:animEffect transition="in" filter="fade">
                                      <p:cBhvr>
                                        <p:cTn id="5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34" grpId="0"/>
      <p:bldGraphic spid="6" grpId="0">
        <p:bldAsOne/>
      </p:bldGraphic>
      <p:bldP spid="100"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2073749" y="1811629"/>
            <a:ext cx="4601372" cy="647550"/>
          </a:xfrm>
          <a:prstGeom prst="rect">
            <a:avLst/>
          </a:prstGeom>
          <a:noFill/>
        </p:spPr>
        <p:txBody>
          <a:bodyPr wrap="square" rtlCol="0">
            <a:spAutoFit/>
          </a:bodyPr>
          <a:lstStyle/>
          <a:p>
            <a:pPr>
              <a:lnSpc>
                <a:spcPct val="80000"/>
              </a:lnSpc>
            </a:pPr>
            <a:r>
              <a:rPr lang="en-US" sz="4400" b="1" dirty="0">
                <a:solidFill>
                  <a:schemeClr val="bg1"/>
                </a:solidFill>
                <a:latin typeface="Lato Black" panose="020F0502020204030203" pitchFamily="34" charset="0"/>
                <a:ea typeface="Lato Black" panose="020F0502020204030203" pitchFamily="34" charset="0"/>
                <a:cs typeface="Lato Black" panose="020F0502020204030203" pitchFamily="34" charset="0"/>
              </a:rPr>
              <a:t>THANK YOU!</a:t>
            </a:r>
          </a:p>
        </p:txBody>
      </p:sp>
      <p:sp>
        <p:nvSpPr>
          <p:cNvPr id="12" name="Shape 5099"/>
          <p:cNvSpPr/>
          <p:nvPr/>
        </p:nvSpPr>
        <p:spPr>
          <a:xfrm>
            <a:off x="2146626" y="3543124"/>
            <a:ext cx="254834" cy="243225"/>
          </a:xfrm>
          <a:custGeom>
            <a:avLst/>
            <a:gdLst/>
            <a:ahLst/>
            <a:cxnLst/>
            <a:rect l="0" t="0" r="0" b="0"/>
            <a:pathLst>
              <a:path w="120000" h="120000" extrusionOk="0">
                <a:moveTo>
                  <a:pt x="94490" y="91015"/>
                </a:moveTo>
                <a:lnTo>
                  <a:pt x="94490" y="91015"/>
                </a:lnTo>
                <a:cubicBezTo>
                  <a:pt x="78351" y="83972"/>
                  <a:pt x="73926" y="79097"/>
                  <a:pt x="73926" y="67178"/>
                </a:cubicBezTo>
                <a:cubicBezTo>
                  <a:pt x="73926" y="62302"/>
                  <a:pt x="78351" y="64740"/>
                  <a:pt x="80694" y="52821"/>
                </a:cubicBezTo>
                <a:cubicBezTo>
                  <a:pt x="80694" y="47674"/>
                  <a:pt x="85379" y="52821"/>
                  <a:pt x="85379" y="40902"/>
                </a:cubicBezTo>
                <a:cubicBezTo>
                  <a:pt x="85379" y="35756"/>
                  <a:pt x="83036" y="35756"/>
                  <a:pt x="83036" y="35756"/>
                </a:cubicBezTo>
                <a:cubicBezTo>
                  <a:pt x="83036" y="35756"/>
                  <a:pt x="85379" y="28713"/>
                  <a:pt x="85379" y="23837"/>
                </a:cubicBezTo>
                <a:cubicBezTo>
                  <a:pt x="85379" y="16523"/>
                  <a:pt x="83036" y="0"/>
                  <a:pt x="59869" y="0"/>
                </a:cubicBezTo>
                <a:cubicBezTo>
                  <a:pt x="36702" y="0"/>
                  <a:pt x="34360" y="16523"/>
                  <a:pt x="34360" y="23837"/>
                </a:cubicBezTo>
                <a:cubicBezTo>
                  <a:pt x="34360" y="28713"/>
                  <a:pt x="36702" y="35756"/>
                  <a:pt x="36702" y="35756"/>
                </a:cubicBezTo>
                <a:cubicBezTo>
                  <a:pt x="36702" y="35756"/>
                  <a:pt x="34360" y="35756"/>
                  <a:pt x="34360" y="40902"/>
                </a:cubicBezTo>
                <a:cubicBezTo>
                  <a:pt x="34360" y="52821"/>
                  <a:pt x="39045" y="47674"/>
                  <a:pt x="39045" y="52821"/>
                </a:cubicBezTo>
                <a:cubicBezTo>
                  <a:pt x="41388" y="64740"/>
                  <a:pt x="46073" y="62302"/>
                  <a:pt x="46073" y="67178"/>
                </a:cubicBezTo>
                <a:cubicBezTo>
                  <a:pt x="46073" y="79097"/>
                  <a:pt x="41388" y="83972"/>
                  <a:pt x="25249" y="91015"/>
                </a:cubicBezTo>
                <a:cubicBezTo>
                  <a:pt x="9110" y="95891"/>
                  <a:pt x="0" y="102934"/>
                  <a:pt x="0" y="107810"/>
                </a:cubicBezTo>
                <a:cubicBezTo>
                  <a:pt x="0" y="110248"/>
                  <a:pt x="0" y="119729"/>
                  <a:pt x="0" y="119729"/>
                </a:cubicBezTo>
                <a:cubicBezTo>
                  <a:pt x="59869" y="119729"/>
                  <a:pt x="59869" y="119729"/>
                  <a:pt x="59869" y="119729"/>
                </a:cubicBezTo>
                <a:cubicBezTo>
                  <a:pt x="119739" y="119729"/>
                  <a:pt x="119739" y="119729"/>
                  <a:pt x="119739" y="119729"/>
                </a:cubicBezTo>
                <a:cubicBezTo>
                  <a:pt x="119739" y="119729"/>
                  <a:pt x="119739" y="110248"/>
                  <a:pt x="119739" y="107810"/>
                </a:cubicBezTo>
                <a:cubicBezTo>
                  <a:pt x="119739" y="102934"/>
                  <a:pt x="110629" y="95891"/>
                  <a:pt x="94490" y="91015"/>
                </a:cubicBezTo>
              </a:path>
            </a:pathLst>
          </a:custGeom>
          <a:solidFill>
            <a:schemeClr val="accent1"/>
          </a:solidFill>
          <a:ln>
            <a:noFill/>
          </a:ln>
        </p:spPr>
        <p:txBody>
          <a:bodyPr lIns="45700" tIns="22850" rIns="45700" bIns="22850" anchor="ctr" anchorCtr="0">
            <a:noAutofit/>
          </a:bodyPr>
          <a:lstStyle/>
          <a:p>
            <a:endParaRPr sz="2000">
              <a:solidFill>
                <a:schemeClr val="dk1"/>
              </a:solidFill>
              <a:latin typeface="Roboto"/>
              <a:ea typeface="Roboto"/>
              <a:cs typeface="Roboto"/>
              <a:sym typeface="Roboto"/>
            </a:endParaRPr>
          </a:p>
        </p:txBody>
      </p:sp>
      <p:sp>
        <p:nvSpPr>
          <p:cNvPr id="13" name="Shape 5104"/>
          <p:cNvSpPr/>
          <p:nvPr/>
        </p:nvSpPr>
        <p:spPr>
          <a:xfrm>
            <a:off x="2196231" y="4597175"/>
            <a:ext cx="254834" cy="157609"/>
          </a:xfrm>
          <a:custGeom>
            <a:avLst/>
            <a:gdLst/>
            <a:ahLst/>
            <a:cxnLst/>
            <a:rect l="0" t="0" r="0" b="0"/>
            <a:pathLst>
              <a:path w="120000" h="120000" extrusionOk="0">
                <a:moveTo>
                  <a:pt x="4685" y="11368"/>
                </a:moveTo>
                <a:lnTo>
                  <a:pt x="4685" y="11368"/>
                </a:lnTo>
                <a:cubicBezTo>
                  <a:pt x="9110" y="14736"/>
                  <a:pt x="52841" y="52631"/>
                  <a:pt x="52841" y="52631"/>
                </a:cubicBezTo>
                <a:cubicBezTo>
                  <a:pt x="55184" y="56000"/>
                  <a:pt x="57527" y="56000"/>
                  <a:pt x="60130" y="56000"/>
                </a:cubicBezTo>
                <a:cubicBezTo>
                  <a:pt x="62212" y="56000"/>
                  <a:pt x="64555" y="56000"/>
                  <a:pt x="64555" y="52631"/>
                </a:cubicBezTo>
                <a:cubicBezTo>
                  <a:pt x="66637" y="52631"/>
                  <a:pt x="110629" y="14736"/>
                  <a:pt x="112971" y="11368"/>
                </a:cubicBezTo>
                <a:cubicBezTo>
                  <a:pt x="117657" y="7578"/>
                  <a:pt x="119739" y="0"/>
                  <a:pt x="115314" y="0"/>
                </a:cubicBezTo>
                <a:cubicBezTo>
                  <a:pt x="4685" y="0"/>
                  <a:pt x="4685" y="0"/>
                  <a:pt x="4685" y="0"/>
                </a:cubicBezTo>
                <a:cubicBezTo>
                  <a:pt x="0" y="0"/>
                  <a:pt x="2342" y="7578"/>
                  <a:pt x="4685" y="11368"/>
                </a:cubicBezTo>
                <a:close/>
                <a:moveTo>
                  <a:pt x="115314" y="33684"/>
                </a:moveTo>
                <a:lnTo>
                  <a:pt x="115314" y="33684"/>
                </a:lnTo>
                <a:cubicBezTo>
                  <a:pt x="112971" y="33684"/>
                  <a:pt x="66637" y="71157"/>
                  <a:pt x="64555" y="74947"/>
                </a:cubicBezTo>
                <a:cubicBezTo>
                  <a:pt x="64555" y="74947"/>
                  <a:pt x="62212" y="74947"/>
                  <a:pt x="60130" y="74947"/>
                </a:cubicBezTo>
                <a:cubicBezTo>
                  <a:pt x="57527" y="74947"/>
                  <a:pt x="55184" y="74947"/>
                  <a:pt x="52841" y="74947"/>
                </a:cubicBezTo>
                <a:cubicBezTo>
                  <a:pt x="50498" y="71157"/>
                  <a:pt x="7028" y="33684"/>
                  <a:pt x="4685" y="33684"/>
                </a:cubicBezTo>
                <a:cubicBezTo>
                  <a:pt x="2342" y="30315"/>
                  <a:pt x="2342" y="33684"/>
                  <a:pt x="2342" y="33684"/>
                </a:cubicBezTo>
                <a:cubicBezTo>
                  <a:pt x="2342" y="37052"/>
                  <a:pt x="2342" y="112000"/>
                  <a:pt x="2342" y="112000"/>
                </a:cubicBezTo>
                <a:cubicBezTo>
                  <a:pt x="2342" y="115789"/>
                  <a:pt x="4685" y="119578"/>
                  <a:pt x="9110" y="119578"/>
                </a:cubicBezTo>
                <a:cubicBezTo>
                  <a:pt x="110629" y="119578"/>
                  <a:pt x="110629" y="119578"/>
                  <a:pt x="110629" y="119578"/>
                </a:cubicBezTo>
                <a:cubicBezTo>
                  <a:pt x="115314" y="119578"/>
                  <a:pt x="117657" y="115789"/>
                  <a:pt x="117657" y="112000"/>
                </a:cubicBezTo>
                <a:cubicBezTo>
                  <a:pt x="117657" y="112000"/>
                  <a:pt x="117657" y="37052"/>
                  <a:pt x="117657" y="33684"/>
                </a:cubicBezTo>
                <a:cubicBezTo>
                  <a:pt x="117657" y="33684"/>
                  <a:pt x="117657" y="30315"/>
                  <a:pt x="115314" y="33684"/>
                </a:cubicBezTo>
                <a:close/>
              </a:path>
            </a:pathLst>
          </a:custGeom>
          <a:solidFill>
            <a:schemeClr val="accent1"/>
          </a:solidFill>
          <a:ln>
            <a:noFill/>
          </a:ln>
        </p:spPr>
        <p:txBody>
          <a:bodyPr lIns="45700" tIns="22850" rIns="45700" bIns="22850" anchor="ctr" anchorCtr="0">
            <a:noAutofit/>
          </a:bodyPr>
          <a:lstStyle/>
          <a:p>
            <a:endParaRPr sz="2000">
              <a:solidFill>
                <a:schemeClr val="dk1"/>
              </a:solidFill>
              <a:latin typeface="Roboto"/>
              <a:ea typeface="Roboto"/>
              <a:cs typeface="Roboto"/>
              <a:sym typeface="Roboto"/>
            </a:endParaRPr>
          </a:p>
        </p:txBody>
      </p:sp>
      <p:sp>
        <p:nvSpPr>
          <p:cNvPr id="14" name="Shape 5124"/>
          <p:cNvSpPr/>
          <p:nvPr/>
        </p:nvSpPr>
        <p:spPr>
          <a:xfrm>
            <a:off x="2245837" y="4929405"/>
            <a:ext cx="155623" cy="268520"/>
          </a:xfrm>
          <a:custGeom>
            <a:avLst/>
            <a:gdLst/>
            <a:ahLst/>
            <a:cxnLst/>
            <a:rect l="0" t="0" r="0" b="0"/>
            <a:pathLst>
              <a:path w="120000" h="120000" extrusionOk="0">
                <a:moveTo>
                  <a:pt x="100918" y="0"/>
                </a:moveTo>
                <a:lnTo>
                  <a:pt x="100918" y="0"/>
                </a:lnTo>
                <a:cubicBezTo>
                  <a:pt x="18657" y="0"/>
                  <a:pt x="18657" y="0"/>
                  <a:pt x="18657" y="0"/>
                </a:cubicBezTo>
                <a:cubicBezTo>
                  <a:pt x="7208" y="0"/>
                  <a:pt x="0" y="4417"/>
                  <a:pt x="0" y="10797"/>
                </a:cubicBezTo>
                <a:cubicBezTo>
                  <a:pt x="0" y="106503"/>
                  <a:pt x="0" y="106503"/>
                  <a:pt x="0" y="106503"/>
                </a:cubicBezTo>
                <a:cubicBezTo>
                  <a:pt x="0" y="112883"/>
                  <a:pt x="7208" y="119754"/>
                  <a:pt x="18657" y="119754"/>
                </a:cubicBezTo>
                <a:cubicBezTo>
                  <a:pt x="100918" y="119754"/>
                  <a:pt x="100918" y="119754"/>
                  <a:pt x="100918" y="119754"/>
                </a:cubicBezTo>
                <a:cubicBezTo>
                  <a:pt x="112367" y="119754"/>
                  <a:pt x="119575" y="112883"/>
                  <a:pt x="119575" y="106503"/>
                </a:cubicBezTo>
                <a:cubicBezTo>
                  <a:pt x="119575" y="10797"/>
                  <a:pt x="119575" y="10797"/>
                  <a:pt x="119575" y="10797"/>
                </a:cubicBezTo>
                <a:cubicBezTo>
                  <a:pt x="119575" y="4417"/>
                  <a:pt x="112367" y="0"/>
                  <a:pt x="100918" y="0"/>
                </a:cubicBezTo>
                <a:close/>
                <a:moveTo>
                  <a:pt x="59787" y="112883"/>
                </a:moveTo>
                <a:lnTo>
                  <a:pt x="59787" y="112883"/>
                </a:lnTo>
                <a:cubicBezTo>
                  <a:pt x="52155" y="112883"/>
                  <a:pt x="44946" y="110674"/>
                  <a:pt x="44946" y="108711"/>
                </a:cubicBezTo>
                <a:cubicBezTo>
                  <a:pt x="44946" y="104294"/>
                  <a:pt x="52155" y="102085"/>
                  <a:pt x="59787" y="102085"/>
                </a:cubicBezTo>
                <a:cubicBezTo>
                  <a:pt x="67420" y="102085"/>
                  <a:pt x="74628" y="104294"/>
                  <a:pt x="74628" y="108711"/>
                </a:cubicBezTo>
                <a:cubicBezTo>
                  <a:pt x="74628" y="110674"/>
                  <a:pt x="67420" y="112883"/>
                  <a:pt x="59787" y="112883"/>
                </a:cubicBezTo>
                <a:close/>
                <a:moveTo>
                  <a:pt x="104734" y="95705"/>
                </a:moveTo>
                <a:lnTo>
                  <a:pt x="104734" y="95705"/>
                </a:lnTo>
                <a:cubicBezTo>
                  <a:pt x="14840" y="95705"/>
                  <a:pt x="14840" y="95705"/>
                  <a:pt x="14840" y="95705"/>
                </a:cubicBezTo>
                <a:cubicBezTo>
                  <a:pt x="14840" y="15214"/>
                  <a:pt x="14840" y="15214"/>
                  <a:pt x="14840" y="15214"/>
                </a:cubicBezTo>
                <a:cubicBezTo>
                  <a:pt x="104734" y="15214"/>
                  <a:pt x="104734" y="15214"/>
                  <a:pt x="104734" y="15214"/>
                </a:cubicBezTo>
                <a:lnTo>
                  <a:pt x="104734" y="95705"/>
                </a:lnTo>
                <a:close/>
              </a:path>
            </a:pathLst>
          </a:custGeom>
          <a:solidFill>
            <a:schemeClr val="accent1"/>
          </a:solidFill>
          <a:ln>
            <a:noFill/>
          </a:ln>
        </p:spPr>
        <p:txBody>
          <a:bodyPr lIns="45700" tIns="22850" rIns="45700" bIns="22850" anchor="ctr" anchorCtr="0">
            <a:noAutofit/>
          </a:bodyPr>
          <a:lstStyle/>
          <a:p>
            <a:endParaRPr sz="2000">
              <a:solidFill>
                <a:schemeClr val="dk1"/>
              </a:solidFill>
              <a:latin typeface="Roboto"/>
              <a:ea typeface="Roboto"/>
              <a:cs typeface="Roboto"/>
              <a:sym typeface="Roboto"/>
            </a:endParaRPr>
          </a:p>
        </p:txBody>
      </p:sp>
      <p:sp>
        <p:nvSpPr>
          <p:cNvPr id="15" name="Rectangle 14"/>
          <p:cNvSpPr/>
          <p:nvPr/>
        </p:nvSpPr>
        <p:spPr>
          <a:xfrm>
            <a:off x="2073748" y="2971949"/>
            <a:ext cx="2829569" cy="429413"/>
          </a:xfrm>
          <a:prstGeom prst="rect">
            <a:avLst/>
          </a:prstGeom>
        </p:spPr>
        <p:txBody>
          <a:bodyPr wrap="square">
            <a:spAutoFit/>
          </a:bodyPr>
          <a:lstStyle/>
          <a:p>
            <a:pPr>
              <a:lnSpc>
                <a:spcPct val="120000"/>
              </a:lnSpc>
            </a:pPr>
            <a:r>
              <a:rPr lang="en-US" sz="2000" b="1" dirty="0">
                <a:solidFill>
                  <a:schemeClr val="bg1"/>
                </a:solidFill>
                <a:latin typeface="Lato" panose="020F0502020204030203" pitchFamily="34" charset="0"/>
                <a:ea typeface="Lato" panose="020F0502020204030203" pitchFamily="34" charset="0"/>
                <a:cs typeface="Lato" panose="020F0502020204030203" pitchFamily="34" charset="0"/>
              </a:rPr>
              <a:t>CONTACT US AT:</a:t>
            </a:r>
          </a:p>
        </p:txBody>
      </p:sp>
      <p:sp>
        <p:nvSpPr>
          <p:cNvPr id="16" name="Rectangle 15"/>
          <p:cNvSpPr/>
          <p:nvPr/>
        </p:nvSpPr>
        <p:spPr>
          <a:xfrm>
            <a:off x="2492846" y="3415157"/>
            <a:ext cx="2829569" cy="1168077"/>
          </a:xfrm>
          <a:prstGeom prst="rect">
            <a:avLst/>
          </a:prstGeom>
        </p:spPr>
        <p:txBody>
          <a:bodyPr wrap="square">
            <a:spAutoFit/>
          </a:bodyPr>
          <a:lstStyle/>
          <a:p>
            <a:pPr>
              <a:lnSpc>
                <a:spcPct val="120000"/>
              </a:lnSpc>
            </a:pPr>
            <a:r>
              <a:rPr lang="en-US" sz="2000" b="1" dirty="0" err="1">
                <a:solidFill>
                  <a:schemeClr val="bg1"/>
                </a:solidFill>
                <a:latin typeface="Lato" panose="020F0502020204030203" pitchFamily="34" charset="0"/>
                <a:ea typeface="Lato" panose="020F0502020204030203" pitchFamily="34" charset="0"/>
                <a:cs typeface="Lato" panose="020F0502020204030203" pitchFamily="34" charset="0"/>
              </a:rPr>
              <a:t>Venturer</a:t>
            </a:r>
            <a:r>
              <a:rPr lang="en-US" sz="2000" b="1" dirty="0">
                <a:solidFill>
                  <a:schemeClr val="bg1"/>
                </a:solidFill>
                <a:latin typeface="Lato" panose="020F0502020204030203" pitchFamily="34" charset="0"/>
                <a:ea typeface="Lato" panose="020F0502020204030203" pitchFamily="34" charset="0"/>
                <a:cs typeface="Lato" panose="020F0502020204030203" pitchFamily="34" charset="0"/>
              </a:rPr>
              <a:t> </a:t>
            </a:r>
          </a:p>
          <a:p>
            <a:pPr>
              <a:lnSpc>
                <a:spcPct val="120000"/>
              </a:lnSpc>
            </a:pPr>
            <a:r>
              <a:rPr lang="en-US" sz="2000" b="1" dirty="0">
                <a:solidFill>
                  <a:schemeClr val="bg1"/>
                </a:solidFill>
                <a:latin typeface="Lato" panose="020F0502020204030203" pitchFamily="34" charset="0"/>
                <a:ea typeface="Lato" panose="020F0502020204030203" pitchFamily="34" charset="0"/>
                <a:cs typeface="Lato" panose="020F0502020204030203" pitchFamily="34" charset="0"/>
              </a:rPr>
              <a:t>10 </a:t>
            </a:r>
            <a:r>
              <a:rPr lang="en-US" sz="2000" b="1" dirty="0" err="1">
                <a:solidFill>
                  <a:schemeClr val="bg1"/>
                </a:solidFill>
                <a:latin typeface="Lato" panose="020F0502020204030203" pitchFamily="34" charset="0"/>
                <a:ea typeface="Lato" panose="020F0502020204030203" pitchFamily="34" charset="0"/>
                <a:cs typeface="Lato" panose="020F0502020204030203" pitchFamily="34" charset="0"/>
              </a:rPr>
              <a:t>Wingrove</a:t>
            </a:r>
            <a:endParaRPr lang="en-US" sz="2000" b="1" dirty="0">
              <a:solidFill>
                <a:schemeClr val="bg1"/>
              </a:solidFill>
              <a:latin typeface="Lato" panose="020F0502020204030203" pitchFamily="34" charset="0"/>
              <a:ea typeface="Lato" panose="020F0502020204030203" pitchFamily="34" charset="0"/>
              <a:cs typeface="Lato" panose="020F0502020204030203" pitchFamily="34" charset="0"/>
            </a:endParaRPr>
          </a:p>
          <a:p>
            <a:pPr>
              <a:lnSpc>
                <a:spcPct val="120000"/>
              </a:lnSpc>
            </a:pPr>
            <a:r>
              <a:rPr lang="en-US" sz="2000" b="1" dirty="0">
                <a:solidFill>
                  <a:schemeClr val="bg1"/>
                </a:solidFill>
                <a:latin typeface="Lato" panose="020F0502020204030203" pitchFamily="34" charset="0"/>
                <a:ea typeface="Lato" panose="020F0502020204030203" pitchFamily="34" charset="0"/>
                <a:cs typeface="Lato" panose="020F0502020204030203" pitchFamily="34" charset="0"/>
              </a:rPr>
              <a:t>EC4 4LP</a:t>
            </a:r>
          </a:p>
        </p:txBody>
      </p:sp>
      <p:sp>
        <p:nvSpPr>
          <p:cNvPr id="17" name="Rectangle 16"/>
          <p:cNvSpPr/>
          <p:nvPr/>
        </p:nvSpPr>
        <p:spPr>
          <a:xfrm>
            <a:off x="2492843" y="4452415"/>
            <a:ext cx="3584571" cy="461665"/>
          </a:xfrm>
          <a:prstGeom prst="rect">
            <a:avLst/>
          </a:prstGeom>
        </p:spPr>
        <p:txBody>
          <a:bodyPr wrap="square">
            <a:spAutoFit/>
          </a:bodyPr>
          <a:lstStyle/>
          <a:p>
            <a:pPr>
              <a:lnSpc>
                <a:spcPct val="120000"/>
              </a:lnSpc>
            </a:pPr>
            <a:r>
              <a:rPr lang="en-US" sz="2000" b="1" smtClean="0">
                <a:solidFill>
                  <a:schemeClr val="bg1"/>
                </a:solidFill>
                <a:latin typeface="Lato" panose="020F0502020204030203" pitchFamily="34" charset="0"/>
                <a:ea typeface="Lato" panose="020F0502020204030203" pitchFamily="34" charset="0"/>
                <a:cs typeface="Lato" panose="020F0502020204030203" pitchFamily="34" charset="0"/>
              </a:rPr>
              <a:t>Info@Venturertravel.london</a:t>
            </a:r>
            <a:endParaRPr lang="en-US" sz="2000" b="1" dirty="0">
              <a:solidFill>
                <a:schemeClr val="bg1"/>
              </a:solidFill>
              <a:latin typeface="Lato" panose="020F0502020204030203" pitchFamily="34" charset="0"/>
              <a:ea typeface="Lato" panose="020F0502020204030203" pitchFamily="34" charset="0"/>
              <a:cs typeface="Lato" panose="020F0502020204030203" pitchFamily="34" charset="0"/>
            </a:endParaRPr>
          </a:p>
        </p:txBody>
      </p:sp>
      <p:sp>
        <p:nvSpPr>
          <p:cNvPr id="18" name="Rectangle 17"/>
          <p:cNvSpPr/>
          <p:nvPr/>
        </p:nvSpPr>
        <p:spPr>
          <a:xfrm>
            <a:off x="2492844" y="4791193"/>
            <a:ext cx="2829569" cy="429413"/>
          </a:xfrm>
          <a:prstGeom prst="rect">
            <a:avLst/>
          </a:prstGeom>
        </p:spPr>
        <p:txBody>
          <a:bodyPr wrap="square">
            <a:spAutoFit/>
          </a:bodyPr>
          <a:lstStyle/>
          <a:p>
            <a:pPr>
              <a:lnSpc>
                <a:spcPct val="120000"/>
              </a:lnSpc>
            </a:pPr>
            <a:r>
              <a:rPr lang="en-US" sz="2000" b="1" dirty="0">
                <a:solidFill>
                  <a:schemeClr val="bg1"/>
                </a:solidFill>
                <a:latin typeface="Lato" panose="020F0502020204030203" pitchFamily="34" charset="0"/>
                <a:ea typeface="Lato" panose="020F0502020204030203" pitchFamily="34" charset="0"/>
                <a:cs typeface="Lato" panose="020F0502020204030203" pitchFamily="34" charset="0"/>
              </a:rPr>
              <a:t>0208 123 1234</a:t>
            </a:r>
          </a:p>
        </p:txBody>
      </p:sp>
      <p:sp>
        <p:nvSpPr>
          <p:cNvPr id="19" name="TextBox 18">
            <a:extLst>
              <a:ext uri="{FF2B5EF4-FFF2-40B4-BE49-F238E27FC236}">
                <a16:creationId xmlns="" xmlns:a16="http://schemas.microsoft.com/office/drawing/2014/main" id="{2C9576B4-C8FA-1F4B-92B0-A92F58424F5A}"/>
              </a:ext>
            </a:extLst>
          </p:cNvPr>
          <p:cNvSpPr txBox="1"/>
          <p:nvPr/>
        </p:nvSpPr>
        <p:spPr>
          <a:xfrm>
            <a:off x="0" y="6486366"/>
            <a:ext cx="10088880" cy="369331"/>
          </a:xfrm>
          <a:prstGeom prst="rect">
            <a:avLst/>
          </a:prstGeom>
          <a:solidFill>
            <a:schemeClr val="bg1"/>
          </a:solidFill>
        </p:spPr>
        <p:txBody>
          <a:bodyPr wrap="square" rtlCol="0">
            <a:spAutoFit/>
          </a:bodyPr>
          <a:lstStyle/>
          <a:p>
            <a:r>
              <a:rPr lang="en-US" dirty="0">
                <a:highlight>
                  <a:srgbClr val="C0C0C0"/>
                </a:highlight>
              </a:rPr>
              <a:t> </a:t>
            </a:r>
          </a:p>
        </p:txBody>
      </p:sp>
      <p:pic>
        <p:nvPicPr>
          <p:cNvPr id="20" name="Picture 19">
            <a:extLst>
              <a:ext uri="{FF2B5EF4-FFF2-40B4-BE49-F238E27FC236}">
                <a16:creationId xmlns="" xmlns:a16="http://schemas.microsoft.com/office/drawing/2014/main" id="{3735B5B4-11D6-CD43-80AC-4962471BCA3F}"/>
              </a:ext>
            </a:extLst>
          </p:cNvPr>
          <p:cNvPicPr>
            <a:picLocks noChangeAspect="1"/>
          </p:cNvPicPr>
          <p:nvPr/>
        </p:nvPicPr>
        <p:blipFill rotWithShape="1">
          <a:blip r:embed="rId3">
            <a:alphaModFix/>
            <a:extLst/>
          </a:blip>
          <a:srcRect r="6" b="418"/>
          <a:stretch/>
        </p:blipFill>
        <p:spPr>
          <a:xfrm>
            <a:off x="6816112" y="1926114"/>
            <a:ext cx="3482837" cy="3477244"/>
          </a:xfrm>
          <a:custGeom>
            <a:avLst/>
            <a:gdLst>
              <a:gd name="connsiteX0" fmla="*/ 3028805 w 6057610"/>
              <a:gd name="connsiteY0" fmla="*/ 0 h 6057610"/>
              <a:gd name="connsiteX1" fmla="*/ 6057610 w 6057610"/>
              <a:gd name="connsiteY1" fmla="*/ 3028805 h 6057610"/>
              <a:gd name="connsiteX2" fmla="*/ 3028805 w 6057610"/>
              <a:gd name="connsiteY2" fmla="*/ 6057610 h 6057610"/>
              <a:gd name="connsiteX3" fmla="*/ 0 w 6057610"/>
              <a:gd name="connsiteY3" fmla="*/ 3028805 h 6057610"/>
              <a:gd name="connsiteX4" fmla="*/ 3028805 w 6057610"/>
              <a:gd name="connsiteY4" fmla="*/ 0 h 6057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effectLst>
            <a:softEdge rad="0"/>
          </a:effectLst>
        </p:spPr>
      </p:pic>
    </p:spTree>
    <p:extLst>
      <p:ext uri="{BB962C8B-B14F-4D97-AF65-F5344CB8AC3E}">
        <p14:creationId xmlns:p14="http://schemas.microsoft.com/office/powerpoint/2010/main" val="34563462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8" fill="hold" grpId="0" nodeType="with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p:tgtEl>
                                          <p:spTgt spid="11"/>
                                        </p:tgtEl>
                                        <p:attrNameLst>
                                          <p:attrName>ppt_x</p:attrName>
                                        </p:attrNameLst>
                                      </p:cBhvr>
                                      <p:tavLst>
                                        <p:tav tm="0">
                                          <p:val>
                                            <p:strVal val="#ppt_x-#ppt_w*1.125000"/>
                                          </p:val>
                                        </p:tav>
                                        <p:tav tm="100000">
                                          <p:val>
                                            <p:strVal val="#ppt_x"/>
                                          </p:val>
                                        </p:tav>
                                      </p:tavLst>
                                    </p:anim>
                                    <p:animEffect transition="in" filter="wipe(right)">
                                      <p:cBhvr>
                                        <p:cTn id="8" dur="500"/>
                                        <p:tgtEl>
                                          <p:spTgt spid="11"/>
                                        </p:tgtEl>
                                      </p:cBhvr>
                                    </p:animEffect>
                                  </p:childTnLst>
                                </p:cTn>
                              </p:par>
                            </p:childTnLst>
                          </p:cTn>
                        </p:par>
                        <p:par>
                          <p:cTn id="9" fill="hold">
                            <p:stCondLst>
                              <p:cond delay="500"/>
                            </p:stCondLst>
                            <p:childTnLst>
                              <p:par>
                                <p:cTn id="10" presetID="10" presetClass="entr" presetSubtype="0" fill="hold" grpId="0" nodeType="after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par>
                          <p:cTn id="13" fill="hold">
                            <p:stCondLst>
                              <p:cond delay="1000"/>
                            </p:stCondLst>
                            <p:childTnLst>
                              <p:par>
                                <p:cTn id="14" presetID="53" presetClass="entr" presetSubtype="16" fill="hold" grpId="0" nodeType="afterEffect">
                                  <p:stCondLst>
                                    <p:cond delay="0"/>
                                  </p:stCondLst>
                                  <p:childTnLst>
                                    <p:set>
                                      <p:cBhvr>
                                        <p:cTn id="15" dur="1" fill="hold">
                                          <p:stCondLst>
                                            <p:cond delay="0"/>
                                          </p:stCondLst>
                                        </p:cTn>
                                        <p:tgtEl>
                                          <p:spTgt spid="12"/>
                                        </p:tgtEl>
                                        <p:attrNameLst>
                                          <p:attrName>style.visibility</p:attrName>
                                        </p:attrNameLst>
                                      </p:cBhvr>
                                      <p:to>
                                        <p:strVal val="visible"/>
                                      </p:to>
                                    </p:set>
                                    <p:anim calcmode="lin" valueType="num">
                                      <p:cBhvr>
                                        <p:cTn id="16" dur="500" fill="hold"/>
                                        <p:tgtEl>
                                          <p:spTgt spid="12"/>
                                        </p:tgtEl>
                                        <p:attrNameLst>
                                          <p:attrName>ppt_w</p:attrName>
                                        </p:attrNameLst>
                                      </p:cBhvr>
                                      <p:tavLst>
                                        <p:tav tm="0">
                                          <p:val>
                                            <p:fltVal val="0"/>
                                          </p:val>
                                        </p:tav>
                                        <p:tav tm="100000">
                                          <p:val>
                                            <p:strVal val="#ppt_w"/>
                                          </p:val>
                                        </p:tav>
                                      </p:tavLst>
                                    </p:anim>
                                    <p:anim calcmode="lin" valueType="num">
                                      <p:cBhvr>
                                        <p:cTn id="17" dur="500" fill="hold"/>
                                        <p:tgtEl>
                                          <p:spTgt spid="12"/>
                                        </p:tgtEl>
                                        <p:attrNameLst>
                                          <p:attrName>ppt_h</p:attrName>
                                        </p:attrNameLst>
                                      </p:cBhvr>
                                      <p:tavLst>
                                        <p:tav tm="0">
                                          <p:val>
                                            <p:fltVal val="0"/>
                                          </p:val>
                                        </p:tav>
                                        <p:tav tm="100000">
                                          <p:val>
                                            <p:strVal val="#ppt_h"/>
                                          </p:val>
                                        </p:tav>
                                      </p:tavLst>
                                    </p:anim>
                                    <p:animEffect transition="in" filter="fade">
                                      <p:cBhvr>
                                        <p:cTn id="18" dur="500"/>
                                        <p:tgtEl>
                                          <p:spTgt spid="12"/>
                                        </p:tgtEl>
                                      </p:cBhvr>
                                    </p:animEffect>
                                  </p:childTnLst>
                                </p:cTn>
                              </p:par>
                            </p:childTnLst>
                          </p:cTn>
                        </p:par>
                        <p:par>
                          <p:cTn id="19" fill="hold">
                            <p:stCondLst>
                              <p:cond delay="1500"/>
                            </p:stCondLst>
                            <p:childTnLst>
                              <p:par>
                                <p:cTn id="20" presetID="22" presetClass="entr" presetSubtype="8" fill="hold" grpId="0" nodeType="afterEffect">
                                  <p:stCondLst>
                                    <p:cond delay="0"/>
                                  </p:stCondLst>
                                  <p:childTnLst>
                                    <p:set>
                                      <p:cBhvr>
                                        <p:cTn id="21" dur="1" fill="hold">
                                          <p:stCondLst>
                                            <p:cond delay="0"/>
                                          </p:stCondLst>
                                        </p:cTn>
                                        <p:tgtEl>
                                          <p:spTgt spid="16"/>
                                        </p:tgtEl>
                                        <p:attrNameLst>
                                          <p:attrName>style.visibility</p:attrName>
                                        </p:attrNameLst>
                                      </p:cBhvr>
                                      <p:to>
                                        <p:strVal val="visible"/>
                                      </p:to>
                                    </p:set>
                                    <p:animEffect transition="in" filter="wipe(left)">
                                      <p:cBhvr>
                                        <p:cTn id="22" dur="500"/>
                                        <p:tgtEl>
                                          <p:spTgt spid="16"/>
                                        </p:tgtEl>
                                      </p:cBhvr>
                                    </p:animEffect>
                                  </p:childTnLst>
                                </p:cTn>
                              </p:par>
                            </p:childTnLst>
                          </p:cTn>
                        </p:par>
                        <p:par>
                          <p:cTn id="23" fill="hold">
                            <p:stCondLst>
                              <p:cond delay="2000"/>
                            </p:stCondLst>
                            <p:childTnLst>
                              <p:par>
                                <p:cTn id="24" presetID="53" presetClass="entr" presetSubtype="16" fill="hold" grpId="0" nodeType="afterEffect">
                                  <p:stCondLst>
                                    <p:cond delay="0"/>
                                  </p:stCondLst>
                                  <p:childTnLst>
                                    <p:set>
                                      <p:cBhvr>
                                        <p:cTn id="25" dur="1" fill="hold">
                                          <p:stCondLst>
                                            <p:cond delay="0"/>
                                          </p:stCondLst>
                                        </p:cTn>
                                        <p:tgtEl>
                                          <p:spTgt spid="13"/>
                                        </p:tgtEl>
                                        <p:attrNameLst>
                                          <p:attrName>style.visibility</p:attrName>
                                        </p:attrNameLst>
                                      </p:cBhvr>
                                      <p:to>
                                        <p:strVal val="visible"/>
                                      </p:to>
                                    </p:set>
                                    <p:anim calcmode="lin" valueType="num">
                                      <p:cBhvr>
                                        <p:cTn id="26" dur="500" fill="hold"/>
                                        <p:tgtEl>
                                          <p:spTgt spid="13"/>
                                        </p:tgtEl>
                                        <p:attrNameLst>
                                          <p:attrName>ppt_w</p:attrName>
                                        </p:attrNameLst>
                                      </p:cBhvr>
                                      <p:tavLst>
                                        <p:tav tm="0">
                                          <p:val>
                                            <p:fltVal val="0"/>
                                          </p:val>
                                        </p:tav>
                                        <p:tav tm="100000">
                                          <p:val>
                                            <p:strVal val="#ppt_w"/>
                                          </p:val>
                                        </p:tav>
                                      </p:tavLst>
                                    </p:anim>
                                    <p:anim calcmode="lin" valueType="num">
                                      <p:cBhvr>
                                        <p:cTn id="27" dur="500" fill="hold"/>
                                        <p:tgtEl>
                                          <p:spTgt spid="13"/>
                                        </p:tgtEl>
                                        <p:attrNameLst>
                                          <p:attrName>ppt_h</p:attrName>
                                        </p:attrNameLst>
                                      </p:cBhvr>
                                      <p:tavLst>
                                        <p:tav tm="0">
                                          <p:val>
                                            <p:fltVal val="0"/>
                                          </p:val>
                                        </p:tav>
                                        <p:tav tm="100000">
                                          <p:val>
                                            <p:strVal val="#ppt_h"/>
                                          </p:val>
                                        </p:tav>
                                      </p:tavLst>
                                    </p:anim>
                                    <p:animEffect transition="in" filter="fade">
                                      <p:cBhvr>
                                        <p:cTn id="28" dur="500"/>
                                        <p:tgtEl>
                                          <p:spTgt spid="13"/>
                                        </p:tgtEl>
                                      </p:cBhvr>
                                    </p:animEffect>
                                  </p:childTnLst>
                                </p:cTn>
                              </p:par>
                            </p:childTnLst>
                          </p:cTn>
                        </p:par>
                        <p:par>
                          <p:cTn id="29" fill="hold">
                            <p:stCondLst>
                              <p:cond delay="2500"/>
                            </p:stCondLst>
                            <p:childTnLst>
                              <p:par>
                                <p:cTn id="30" presetID="22" presetClass="entr" presetSubtype="8" fill="hold" grpId="0" nodeType="afterEffect">
                                  <p:stCondLst>
                                    <p:cond delay="0"/>
                                  </p:stCondLst>
                                  <p:childTnLst>
                                    <p:set>
                                      <p:cBhvr>
                                        <p:cTn id="31" dur="1" fill="hold">
                                          <p:stCondLst>
                                            <p:cond delay="0"/>
                                          </p:stCondLst>
                                        </p:cTn>
                                        <p:tgtEl>
                                          <p:spTgt spid="17"/>
                                        </p:tgtEl>
                                        <p:attrNameLst>
                                          <p:attrName>style.visibility</p:attrName>
                                        </p:attrNameLst>
                                      </p:cBhvr>
                                      <p:to>
                                        <p:strVal val="visible"/>
                                      </p:to>
                                    </p:set>
                                    <p:animEffect transition="in" filter="wipe(left)">
                                      <p:cBhvr>
                                        <p:cTn id="32" dur="500"/>
                                        <p:tgtEl>
                                          <p:spTgt spid="17"/>
                                        </p:tgtEl>
                                      </p:cBhvr>
                                    </p:animEffect>
                                  </p:childTnLst>
                                </p:cTn>
                              </p:par>
                            </p:childTnLst>
                          </p:cTn>
                        </p:par>
                        <p:par>
                          <p:cTn id="33" fill="hold">
                            <p:stCondLst>
                              <p:cond delay="3000"/>
                            </p:stCondLst>
                            <p:childTnLst>
                              <p:par>
                                <p:cTn id="34" presetID="53" presetClass="entr" presetSubtype="16" fill="hold" grpId="0" nodeType="afterEffect">
                                  <p:stCondLst>
                                    <p:cond delay="0"/>
                                  </p:stCondLst>
                                  <p:childTnLst>
                                    <p:set>
                                      <p:cBhvr>
                                        <p:cTn id="35" dur="1" fill="hold">
                                          <p:stCondLst>
                                            <p:cond delay="0"/>
                                          </p:stCondLst>
                                        </p:cTn>
                                        <p:tgtEl>
                                          <p:spTgt spid="14"/>
                                        </p:tgtEl>
                                        <p:attrNameLst>
                                          <p:attrName>style.visibility</p:attrName>
                                        </p:attrNameLst>
                                      </p:cBhvr>
                                      <p:to>
                                        <p:strVal val="visible"/>
                                      </p:to>
                                    </p:set>
                                    <p:anim calcmode="lin" valueType="num">
                                      <p:cBhvr>
                                        <p:cTn id="36" dur="500" fill="hold"/>
                                        <p:tgtEl>
                                          <p:spTgt spid="14"/>
                                        </p:tgtEl>
                                        <p:attrNameLst>
                                          <p:attrName>ppt_w</p:attrName>
                                        </p:attrNameLst>
                                      </p:cBhvr>
                                      <p:tavLst>
                                        <p:tav tm="0">
                                          <p:val>
                                            <p:fltVal val="0"/>
                                          </p:val>
                                        </p:tav>
                                        <p:tav tm="100000">
                                          <p:val>
                                            <p:strVal val="#ppt_w"/>
                                          </p:val>
                                        </p:tav>
                                      </p:tavLst>
                                    </p:anim>
                                    <p:anim calcmode="lin" valueType="num">
                                      <p:cBhvr>
                                        <p:cTn id="37" dur="500" fill="hold"/>
                                        <p:tgtEl>
                                          <p:spTgt spid="14"/>
                                        </p:tgtEl>
                                        <p:attrNameLst>
                                          <p:attrName>ppt_h</p:attrName>
                                        </p:attrNameLst>
                                      </p:cBhvr>
                                      <p:tavLst>
                                        <p:tav tm="0">
                                          <p:val>
                                            <p:fltVal val="0"/>
                                          </p:val>
                                        </p:tav>
                                        <p:tav tm="100000">
                                          <p:val>
                                            <p:strVal val="#ppt_h"/>
                                          </p:val>
                                        </p:tav>
                                      </p:tavLst>
                                    </p:anim>
                                    <p:animEffect transition="in" filter="fade">
                                      <p:cBhvr>
                                        <p:cTn id="38" dur="500"/>
                                        <p:tgtEl>
                                          <p:spTgt spid="14"/>
                                        </p:tgtEl>
                                      </p:cBhvr>
                                    </p:animEffect>
                                  </p:childTnLst>
                                </p:cTn>
                              </p:par>
                            </p:childTnLst>
                          </p:cTn>
                        </p:par>
                        <p:par>
                          <p:cTn id="39" fill="hold">
                            <p:stCondLst>
                              <p:cond delay="3500"/>
                            </p:stCondLst>
                            <p:childTnLst>
                              <p:par>
                                <p:cTn id="40" presetID="22" presetClass="entr" presetSubtype="8" fill="hold" grpId="0" nodeType="afterEffect">
                                  <p:stCondLst>
                                    <p:cond delay="0"/>
                                  </p:stCondLst>
                                  <p:childTnLst>
                                    <p:set>
                                      <p:cBhvr>
                                        <p:cTn id="41" dur="1" fill="hold">
                                          <p:stCondLst>
                                            <p:cond delay="0"/>
                                          </p:stCondLst>
                                        </p:cTn>
                                        <p:tgtEl>
                                          <p:spTgt spid="18"/>
                                        </p:tgtEl>
                                        <p:attrNameLst>
                                          <p:attrName>style.visibility</p:attrName>
                                        </p:attrNameLst>
                                      </p:cBhvr>
                                      <p:to>
                                        <p:strVal val="visible"/>
                                      </p:to>
                                    </p:set>
                                    <p:animEffect transition="in" filter="wipe(left)">
                                      <p:cBhvr>
                                        <p:cTn id="42"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animBg="1"/>
      <p:bldP spid="13" grpId="0" animBg="1"/>
      <p:bldP spid="14" grpId="0" animBg="1"/>
      <p:bldP spid="15" grpId="0"/>
      <p:bldP spid="16" grpId="0"/>
      <p:bldP spid="17" grpId="0"/>
      <p:bldP spid="18"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 xmlns:a16="http://schemas.microsoft.com/office/drawing/2014/main" id="{7B718F60-8CDE-C04F-9575-B27ACAED33B7}"/>
              </a:ext>
            </a:extLst>
          </p:cNvPr>
          <p:cNvSpPr txBox="1"/>
          <p:nvPr/>
        </p:nvSpPr>
        <p:spPr>
          <a:xfrm>
            <a:off x="0" y="6497252"/>
            <a:ext cx="10088880" cy="369331"/>
          </a:xfrm>
          <a:prstGeom prst="rect">
            <a:avLst/>
          </a:prstGeom>
          <a:solidFill>
            <a:schemeClr val="bg1"/>
          </a:solidFill>
        </p:spPr>
        <p:txBody>
          <a:bodyPr wrap="square" rtlCol="0">
            <a:spAutoFit/>
          </a:bodyPr>
          <a:lstStyle/>
          <a:p>
            <a:r>
              <a:rPr lang="en-US" dirty="0">
                <a:highlight>
                  <a:srgbClr val="C0C0C0"/>
                </a:highlight>
              </a:rPr>
              <a:t> </a:t>
            </a:r>
          </a:p>
        </p:txBody>
      </p:sp>
      <p:sp>
        <p:nvSpPr>
          <p:cNvPr id="4" name="TextBox 3">
            <a:extLst>
              <a:ext uri="{FF2B5EF4-FFF2-40B4-BE49-F238E27FC236}">
                <a16:creationId xmlns="" xmlns:a16="http://schemas.microsoft.com/office/drawing/2014/main" id="{4B893F1B-1A8C-2845-810A-98C9A0609899}"/>
              </a:ext>
            </a:extLst>
          </p:cNvPr>
          <p:cNvSpPr txBox="1"/>
          <p:nvPr/>
        </p:nvSpPr>
        <p:spPr>
          <a:xfrm>
            <a:off x="2895600" y="300824"/>
            <a:ext cx="6099463" cy="647550"/>
          </a:xfrm>
          <a:prstGeom prst="rect">
            <a:avLst/>
          </a:prstGeom>
          <a:noFill/>
        </p:spPr>
        <p:txBody>
          <a:bodyPr wrap="square" rtlCol="0">
            <a:spAutoFit/>
          </a:bodyPr>
          <a:lstStyle/>
          <a:p>
            <a:pPr algn="ctr">
              <a:lnSpc>
                <a:spcPct val="80000"/>
              </a:lnSpc>
            </a:pPr>
            <a:r>
              <a:rPr lang="en-US" sz="4400" b="1" dirty="0">
                <a:solidFill>
                  <a:schemeClr val="bg1"/>
                </a:solidFill>
                <a:latin typeface="Lato Black" panose="020F0502020204030203" pitchFamily="34" charset="0"/>
                <a:ea typeface="Lato Black" panose="020F0502020204030203" pitchFamily="34" charset="0"/>
                <a:cs typeface="Lato Black" panose="020F0502020204030203" pitchFamily="34" charset="0"/>
              </a:rPr>
              <a:t>Learning Log</a:t>
            </a:r>
          </a:p>
        </p:txBody>
      </p:sp>
      <p:graphicFrame>
        <p:nvGraphicFramePr>
          <p:cNvPr id="5" name="Content Placeholder 2"/>
          <p:cNvGraphicFramePr>
            <a:graphicFrameLocks/>
          </p:cNvGraphicFramePr>
          <p:nvPr>
            <p:extLst>
              <p:ext uri="{D42A27DB-BD31-4B8C-83A1-F6EECF244321}">
                <p14:modId xmlns:p14="http://schemas.microsoft.com/office/powerpoint/2010/main" val="629976580"/>
              </p:ext>
            </p:extLst>
          </p:nvPr>
        </p:nvGraphicFramePr>
        <p:xfrm>
          <a:off x="-1" y="948375"/>
          <a:ext cx="12192003" cy="5918208"/>
        </p:xfrm>
        <a:graphic>
          <a:graphicData uri="http://schemas.openxmlformats.org/drawingml/2006/table">
            <a:tbl>
              <a:tblPr firstRow="1" bandRow="1">
                <a:tableStyleId>{EB344D84-9AFB-497E-A393-DC336BA19D2E}</a:tableStyleId>
              </a:tblPr>
              <a:tblGrid>
                <a:gridCol w="1224118">
                  <a:extLst>
                    <a:ext uri="{9D8B030D-6E8A-4147-A177-3AD203B41FA5}">
                      <a16:colId xmlns="" xmlns:a16="http://schemas.microsoft.com/office/drawing/2014/main" val="20000"/>
                    </a:ext>
                  </a:extLst>
                </a:gridCol>
                <a:gridCol w="1123237">
                  <a:extLst>
                    <a:ext uri="{9D8B030D-6E8A-4147-A177-3AD203B41FA5}">
                      <a16:colId xmlns="" xmlns:a16="http://schemas.microsoft.com/office/drawing/2014/main" val="20001"/>
                    </a:ext>
                  </a:extLst>
                </a:gridCol>
                <a:gridCol w="1103770">
                  <a:extLst>
                    <a:ext uri="{9D8B030D-6E8A-4147-A177-3AD203B41FA5}">
                      <a16:colId xmlns="" xmlns:a16="http://schemas.microsoft.com/office/drawing/2014/main" val="20002"/>
                    </a:ext>
                  </a:extLst>
                </a:gridCol>
                <a:gridCol w="663678">
                  <a:extLst>
                    <a:ext uri="{9D8B030D-6E8A-4147-A177-3AD203B41FA5}">
                      <a16:colId xmlns="" xmlns:a16="http://schemas.microsoft.com/office/drawing/2014/main" val="20003"/>
                    </a:ext>
                  </a:extLst>
                </a:gridCol>
                <a:gridCol w="2385933">
                  <a:extLst>
                    <a:ext uri="{9D8B030D-6E8A-4147-A177-3AD203B41FA5}">
                      <a16:colId xmlns="" xmlns:a16="http://schemas.microsoft.com/office/drawing/2014/main" val="20004"/>
                    </a:ext>
                  </a:extLst>
                </a:gridCol>
                <a:gridCol w="1795226">
                  <a:extLst>
                    <a:ext uri="{9D8B030D-6E8A-4147-A177-3AD203B41FA5}">
                      <a16:colId xmlns="" xmlns:a16="http://schemas.microsoft.com/office/drawing/2014/main" val="20005"/>
                    </a:ext>
                  </a:extLst>
                </a:gridCol>
                <a:gridCol w="1591974">
                  <a:extLst>
                    <a:ext uri="{9D8B030D-6E8A-4147-A177-3AD203B41FA5}">
                      <a16:colId xmlns="" xmlns:a16="http://schemas.microsoft.com/office/drawing/2014/main" val="20006"/>
                    </a:ext>
                  </a:extLst>
                </a:gridCol>
                <a:gridCol w="2304067">
                  <a:extLst>
                    <a:ext uri="{9D8B030D-6E8A-4147-A177-3AD203B41FA5}">
                      <a16:colId xmlns="" xmlns:a16="http://schemas.microsoft.com/office/drawing/2014/main" val="20007"/>
                    </a:ext>
                  </a:extLst>
                </a:gridCol>
              </a:tblGrid>
              <a:tr h="1065277">
                <a:tc>
                  <a:txBody>
                    <a:bodyPr/>
                    <a:lstStyle/>
                    <a:p>
                      <a:r>
                        <a:rPr lang="en-GB" sz="1200" dirty="0">
                          <a:latin typeface="Times New Roman" panose="02020603050405020304" pitchFamily="18" charset="0"/>
                          <a:cs typeface="Times New Roman" panose="02020603050405020304" pitchFamily="18" charset="0"/>
                        </a:rPr>
                        <a:t>LEARNER</a:t>
                      </a:r>
                      <a:r>
                        <a:rPr lang="en-GB" sz="1200" baseline="0" dirty="0">
                          <a:latin typeface="Times New Roman" panose="02020603050405020304" pitchFamily="18" charset="0"/>
                          <a:cs typeface="Times New Roman" panose="02020603050405020304" pitchFamily="18" charset="0"/>
                        </a:rPr>
                        <a:t> NAME</a:t>
                      </a:r>
                      <a:endParaRPr lang="en-GB" sz="1200" dirty="0">
                        <a:latin typeface="Times New Roman" panose="02020603050405020304" pitchFamily="18" charset="0"/>
                        <a:cs typeface="Times New Roman" panose="02020603050405020304" pitchFamily="18" charset="0"/>
                      </a:endParaRPr>
                    </a:p>
                  </a:txBody>
                  <a:tcPr>
                    <a:solidFill>
                      <a:srgbClr val="254F2A">
                        <a:alpha val="3000"/>
                      </a:srgbClr>
                    </a:solidFill>
                  </a:tcPr>
                </a:tc>
                <a:tc>
                  <a:txBody>
                    <a:bodyPr/>
                    <a:lstStyle/>
                    <a:p>
                      <a:r>
                        <a:rPr lang="en-GB" sz="1200" dirty="0">
                          <a:latin typeface="Times New Roman" panose="02020603050405020304" pitchFamily="18" charset="0"/>
                          <a:cs typeface="Times New Roman" panose="02020603050405020304" pitchFamily="18" charset="0"/>
                        </a:rPr>
                        <a:t>Activity topic/title</a:t>
                      </a:r>
                    </a:p>
                  </a:txBody>
                  <a:tcPr>
                    <a:solidFill>
                      <a:srgbClr val="254F2A">
                        <a:alpha val="0"/>
                      </a:srgbClr>
                    </a:solidFill>
                  </a:tcPr>
                </a:tc>
                <a:tc>
                  <a:txBody>
                    <a:bodyPr/>
                    <a:lstStyle/>
                    <a:p>
                      <a:r>
                        <a:rPr lang="en-GB" sz="1200" dirty="0">
                          <a:latin typeface="Times New Roman" panose="02020603050405020304" pitchFamily="18" charset="0"/>
                          <a:cs typeface="Times New Roman" panose="02020603050405020304" pitchFamily="18" charset="0"/>
                        </a:rPr>
                        <a:t>Activity type</a:t>
                      </a:r>
                    </a:p>
                  </a:txBody>
                  <a:tcPr>
                    <a:solidFill>
                      <a:srgbClr val="254F2A">
                        <a:alpha val="0"/>
                      </a:srgbClr>
                    </a:solidFill>
                  </a:tcPr>
                </a:tc>
                <a:tc>
                  <a:txBody>
                    <a:bodyPr/>
                    <a:lstStyle/>
                    <a:p>
                      <a:r>
                        <a:rPr lang="en-GB" sz="1200" dirty="0">
                          <a:latin typeface="Times New Roman" panose="02020603050405020304" pitchFamily="18" charset="0"/>
                          <a:cs typeface="Times New Roman" panose="02020603050405020304" pitchFamily="18" charset="0"/>
                        </a:rPr>
                        <a:t>Date</a:t>
                      </a:r>
                    </a:p>
                  </a:txBody>
                  <a:tcPr>
                    <a:solidFill>
                      <a:srgbClr val="254F2A">
                        <a:alpha val="0"/>
                      </a:srgbClr>
                    </a:solidFill>
                  </a:tcPr>
                </a:tc>
                <a:tc>
                  <a:txBody>
                    <a:bodyPr/>
                    <a:lstStyle/>
                    <a:p>
                      <a:r>
                        <a:rPr lang="en-GB" sz="1200" dirty="0">
                          <a:latin typeface="Times New Roman" panose="02020603050405020304" pitchFamily="18" charset="0"/>
                          <a:cs typeface="Times New Roman" panose="02020603050405020304" pitchFamily="18" charset="0"/>
                        </a:rPr>
                        <a:t>What</a:t>
                      </a:r>
                      <a:r>
                        <a:rPr lang="en-GB" sz="1200" baseline="0" dirty="0">
                          <a:latin typeface="Times New Roman" panose="02020603050405020304" pitchFamily="18" charset="0"/>
                          <a:cs typeface="Times New Roman" panose="02020603050405020304" pitchFamily="18" charset="0"/>
                        </a:rPr>
                        <a:t> did I hope to learn? What were my reasons for undertaking the activity?</a:t>
                      </a:r>
                      <a:endParaRPr lang="en-GB" sz="1200" dirty="0">
                        <a:latin typeface="Times New Roman" panose="02020603050405020304" pitchFamily="18" charset="0"/>
                        <a:cs typeface="Times New Roman" panose="02020603050405020304" pitchFamily="18" charset="0"/>
                      </a:endParaRPr>
                    </a:p>
                  </a:txBody>
                  <a:tcPr>
                    <a:solidFill>
                      <a:srgbClr val="254F2A">
                        <a:alpha val="0"/>
                      </a:srgbClr>
                    </a:solidFill>
                  </a:tcPr>
                </a:tc>
                <a:tc>
                  <a:txBody>
                    <a:bodyPr/>
                    <a:lstStyle/>
                    <a:p>
                      <a:r>
                        <a:rPr lang="en-GB" sz="1200" dirty="0">
                          <a:latin typeface="Times New Roman" panose="02020603050405020304" pitchFamily="18" charset="0"/>
                          <a:cs typeface="Times New Roman" panose="02020603050405020304" pitchFamily="18" charset="0"/>
                        </a:rPr>
                        <a:t>What did I learn</a:t>
                      </a:r>
                    </a:p>
                  </a:txBody>
                  <a:tcPr>
                    <a:solidFill>
                      <a:srgbClr val="254F2A">
                        <a:alpha val="0"/>
                      </a:srgbClr>
                    </a:solidFill>
                  </a:tcPr>
                </a:tc>
                <a:tc>
                  <a:txBody>
                    <a:bodyPr/>
                    <a:lstStyle/>
                    <a:p>
                      <a:r>
                        <a:rPr lang="en-GB" sz="1200" dirty="0">
                          <a:latin typeface="Times New Roman" panose="02020603050405020304" pitchFamily="18" charset="0"/>
                          <a:cs typeface="Times New Roman" panose="02020603050405020304" pitchFamily="18" charset="0"/>
                        </a:rPr>
                        <a:t>Gaps / further</a:t>
                      </a:r>
                      <a:r>
                        <a:rPr lang="en-GB" sz="1200" baseline="0" dirty="0">
                          <a:latin typeface="Times New Roman" panose="02020603050405020304" pitchFamily="18" charset="0"/>
                          <a:cs typeface="Times New Roman" panose="02020603050405020304" pitchFamily="18" charset="0"/>
                        </a:rPr>
                        <a:t> learning requirements?</a:t>
                      </a:r>
                      <a:endParaRPr lang="en-GB" sz="1200" dirty="0">
                        <a:latin typeface="Times New Roman" panose="02020603050405020304" pitchFamily="18" charset="0"/>
                        <a:cs typeface="Times New Roman" panose="02020603050405020304" pitchFamily="18" charset="0"/>
                      </a:endParaRPr>
                    </a:p>
                  </a:txBody>
                  <a:tcPr>
                    <a:solidFill>
                      <a:srgbClr val="254F2A">
                        <a:alpha val="0"/>
                      </a:srgbClr>
                    </a:solidFill>
                  </a:tcPr>
                </a:tc>
                <a:tc>
                  <a:txBody>
                    <a:bodyPr/>
                    <a:lstStyle/>
                    <a:p>
                      <a:r>
                        <a:rPr lang="en-GB" sz="1200" dirty="0">
                          <a:latin typeface="Times New Roman" panose="02020603050405020304" pitchFamily="18" charset="0"/>
                          <a:cs typeface="Times New Roman" panose="02020603050405020304" pitchFamily="18" charset="0"/>
                        </a:rPr>
                        <a:t>How will I apply</a:t>
                      </a:r>
                      <a:r>
                        <a:rPr lang="en-GB" sz="1200" baseline="0" dirty="0">
                          <a:latin typeface="Times New Roman" panose="02020603050405020304" pitchFamily="18" charset="0"/>
                          <a:cs typeface="Times New Roman" panose="02020603050405020304" pitchFamily="18" charset="0"/>
                        </a:rPr>
                        <a:t> what I learned? Action plan? How will I know it’s working / making a difference?</a:t>
                      </a:r>
                      <a:endParaRPr lang="en-GB" sz="1200" dirty="0">
                        <a:latin typeface="Times New Roman" panose="02020603050405020304" pitchFamily="18" charset="0"/>
                        <a:cs typeface="Times New Roman" panose="02020603050405020304" pitchFamily="18" charset="0"/>
                      </a:endParaRPr>
                    </a:p>
                  </a:txBody>
                  <a:tcPr>
                    <a:solidFill>
                      <a:srgbClr val="254F2A">
                        <a:alpha val="0"/>
                      </a:srgbClr>
                    </a:solidFill>
                  </a:tcPr>
                </a:tc>
                <a:extLst>
                  <a:ext uri="{0D108BD9-81ED-4DB2-BD59-A6C34878D82A}">
                    <a16:rowId xmlns="" xmlns:a16="http://schemas.microsoft.com/office/drawing/2014/main" val="10000"/>
                  </a:ext>
                </a:extLst>
              </a:tr>
              <a:tr h="2012191">
                <a:tc>
                  <a:txBody>
                    <a:bodyPr/>
                    <a:lstStyle/>
                    <a:p>
                      <a:r>
                        <a:rPr lang="en-GB" sz="1200" dirty="0">
                          <a:latin typeface="Times New Roman" panose="02020603050405020304" pitchFamily="18" charset="0"/>
                          <a:cs typeface="Times New Roman" panose="02020603050405020304" pitchFamily="18" charset="0"/>
                        </a:rPr>
                        <a:t>ARRY</a:t>
                      </a:r>
                      <a:r>
                        <a:rPr lang="en-GB" sz="1200" baseline="0" dirty="0">
                          <a:latin typeface="Times New Roman" panose="02020603050405020304" pitchFamily="18" charset="0"/>
                          <a:cs typeface="Times New Roman" panose="02020603050405020304" pitchFamily="18" charset="0"/>
                        </a:rPr>
                        <a:t> JAFFA</a:t>
                      </a:r>
                      <a:endParaRPr lang="en-GB" sz="1200" dirty="0">
                        <a:latin typeface="Times New Roman" panose="02020603050405020304" pitchFamily="18" charset="0"/>
                        <a:cs typeface="Times New Roman" panose="02020603050405020304" pitchFamily="18" charset="0"/>
                      </a:endParaRPr>
                    </a:p>
                  </a:txBody>
                  <a:tcPr/>
                </a:tc>
                <a:tc>
                  <a:txBody>
                    <a:bodyPr/>
                    <a:lstStyle/>
                    <a:p>
                      <a:r>
                        <a:rPr lang="en-GB" sz="1200" baseline="0" dirty="0">
                          <a:latin typeface="Times New Roman" panose="02020603050405020304" pitchFamily="18" charset="0"/>
                          <a:cs typeface="Times New Roman" panose="02020603050405020304" pitchFamily="18" charset="0"/>
                        </a:rPr>
                        <a:t>Developing a business plan proposal for a travel agency</a:t>
                      </a:r>
                      <a:endParaRPr lang="en-GB" sz="1200" dirty="0">
                        <a:latin typeface="Times New Roman" panose="02020603050405020304" pitchFamily="18" charset="0"/>
                        <a:cs typeface="Times New Roman" panose="02020603050405020304" pitchFamily="18" charset="0"/>
                      </a:endParaRPr>
                    </a:p>
                  </a:txBody>
                  <a:tcPr/>
                </a:tc>
                <a:tc>
                  <a:txBody>
                    <a:bodyPr/>
                    <a:lstStyle/>
                    <a:p>
                      <a:r>
                        <a:rPr lang="en-GB" sz="1200" dirty="0">
                          <a:latin typeface="Times New Roman" panose="02020603050405020304" pitchFamily="18" charset="0"/>
                          <a:cs typeface="Times New Roman" panose="02020603050405020304" pitchFamily="18" charset="0"/>
                        </a:rPr>
                        <a:t>Online research, Presentation.</a:t>
                      </a:r>
                    </a:p>
                  </a:txBody>
                  <a:tcPr/>
                </a:tc>
                <a:tc>
                  <a:txBody>
                    <a:bodyPr/>
                    <a:lstStyle/>
                    <a:p>
                      <a:r>
                        <a:rPr lang="en-GB" sz="1200" dirty="0">
                          <a:latin typeface="Times New Roman" panose="02020603050405020304" pitchFamily="18" charset="0"/>
                          <a:cs typeface="Times New Roman" panose="02020603050405020304" pitchFamily="18" charset="0"/>
                        </a:rPr>
                        <a:t>8/4/18</a:t>
                      </a:r>
                    </a:p>
                  </a:txBody>
                  <a:tcPr/>
                </a:tc>
                <a:tc>
                  <a:txBody>
                    <a:bodyPr/>
                    <a:lstStyle/>
                    <a:p>
                      <a:r>
                        <a:rPr lang="en-GB" sz="1200" dirty="0">
                          <a:latin typeface="Times New Roman" panose="02020603050405020304" pitchFamily="18" charset="0"/>
                          <a:cs typeface="Times New Roman" panose="02020603050405020304" pitchFamily="18" charset="0"/>
                        </a:rPr>
                        <a:t>Gain understanding of</a:t>
                      </a:r>
                      <a:r>
                        <a:rPr lang="en-GB" sz="1200" baseline="0" dirty="0">
                          <a:latin typeface="Times New Roman" panose="02020603050405020304" pitchFamily="18" charset="0"/>
                          <a:cs typeface="Times New Roman" panose="02020603050405020304" pitchFamily="18" charset="0"/>
                        </a:rPr>
                        <a:t> important points in creating a business. To be able to able a business in the next 5 years.</a:t>
                      </a:r>
                      <a:endParaRPr lang="en-GB" sz="1200" dirty="0">
                        <a:latin typeface="Times New Roman" panose="02020603050405020304" pitchFamily="18" charset="0"/>
                        <a:cs typeface="Times New Roman" panose="02020603050405020304" pitchFamily="18" charset="0"/>
                      </a:endParaRPr>
                    </a:p>
                  </a:txBody>
                  <a:tcPr/>
                </a:tc>
                <a:tc>
                  <a:txBody>
                    <a:bodyPr/>
                    <a:lstStyle/>
                    <a:p>
                      <a:r>
                        <a:rPr lang="en-GB" sz="1200" dirty="0">
                          <a:latin typeface="Times New Roman" panose="02020603050405020304" pitchFamily="18" charset="0"/>
                          <a:cs typeface="Times New Roman" panose="02020603050405020304" pitchFamily="18" charset="0"/>
                        </a:rPr>
                        <a:t>What information</a:t>
                      </a:r>
                      <a:r>
                        <a:rPr lang="en-GB" sz="1200" baseline="0" dirty="0">
                          <a:latin typeface="Times New Roman" panose="02020603050405020304" pitchFamily="18" charset="0"/>
                          <a:cs typeface="Times New Roman" panose="02020603050405020304" pitchFamily="18" charset="0"/>
                        </a:rPr>
                        <a:t> is required to create a business plan and also to go ahead with creating a business.</a:t>
                      </a:r>
                      <a:endParaRPr lang="en-GB" sz="1200" dirty="0">
                        <a:latin typeface="Times New Roman" panose="02020603050405020304" pitchFamily="18" charset="0"/>
                        <a:cs typeface="Times New Roman" panose="02020603050405020304" pitchFamily="18" charset="0"/>
                      </a:endParaRPr>
                    </a:p>
                  </a:txBody>
                  <a:tcPr/>
                </a:tc>
                <a:tc>
                  <a:txBody>
                    <a:bodyPr/>
                    <a:lstStyle/>
                    <a:p>
                      <a:r>
                        <a:rPr lang="en-GB" sz="1200" dirty="0">
                          <a:latin typeface="Times New Roman" panose="02020603050405020304" pitchFamily="18" charset="0"/>
                          <a:cs typeface="Times New Roman" panose="02020603050405020304" pitchFamily="18" charset="0"/>
                        </a:rPr>
                        <a:t>Additional</a:t>
                      </a:r>
                      <a:r>
                        <a:rPr lang="en-GB" sz="1200" baseline="0" dirty="0">
                          <a:latin typeface="Times New Roman" panose="02020603050405020304" pitchFamily="18" charset="0"/>
                          <a:cs typeface="Times New Roman" panose="02020603050405020304" pitchFamily="18" charset="0"/>
                        </a:rPr>
                        <a:t> research and more creative ideas.</a:t>
                      </a:r>
                      <a:endParaRPr lang="en-GB" sz="1200" dirty="0">
                        <a:latin typeface="Times New Roman" panose="02020603050405020304" pitchFamily="18" charset="0"/>
                        <a:cs typeface="Times New Roman" panose="02020603050405020304" pitchFamily="18" charset="0"/>
                      </a:endParaRPr>
                    </a:p>
                  </a:txBody>
                  <a:tcPr/>
                </a:tc>
                <a:tc>
                  <a:txBody>
                    <a:bodyPr/>
                    <a:lstStyle/>
                    <a:p>
                      <a:r>
                        <a:rPr lang="en-GB" sz="1200" dirty="0">
                          <a:latin typeface="Times New Roman" panose="02020603050405020304" pitchFamily="18" charset="0"/>
                          <a:cs typeface="Times New Roman" panose="02020603050405020304" pitchFamily="18" charset="0"/>
                        </a:rPr>
                        <a:t>I intend</a:t>
                      </a:r>
                      <a:r>
                        <a:rPr lang="en-GB" sz="1200" baseline="0" dirty="0">
                          <a:latin typeface="Times New Roman" panose="02020603050405020304" pitchFamily="18" charset="0"/>
                          <a:cs typeface="Times New Roman" panose="02020603050405020304" pitchFamily="18" charset="0"/>
                        </a:rPr>
                        <a:t> to create a business and I can measure my success by </a:t>
                      </a:r>
                    </a:p>
                    <a:p>
                      <a:r>
                        <a:rPr lang="en-GB" sz="1200" baseline="0" dirty="0">
                          <a:latin typeface="Times New Roman" panose="02020603050405020304" pitchFamily="18" charset="0"/>
                          <a:cs typeface="Times New Roman" panose="02020603050405020304" pitchFamily="18" charset="0"/>
                        </a:rPr>
                        <a:t>evaluating effectiveness of online resources. I</a:t>
                      </a:r>
                      <a:r>
                        <a:rPr lang="en-US" sz="1200" dirty="0">
                          <a:latin typeface="Times New Roman" panose="02020603050405020304" pitchFamily="18" charset="0"/>
                          <a:cs typeface="Times New Roman" panose="02020603050405020304" pitchFamily="18" charset="0"/>
                        </a:rPr>
                        <a:t>n the future I can use the knowledge and skills I have gained and help me put them in to place for one of my own business plans or ideas in the near future.</a:t>
                      </a:r>
                      <a:endParaRPr lang="en-GB" sz="1200" dirty="0">
                        <a:latin typeface="Times New Roman" panose="02020603050405020304" pitchFamily="18" charset="0"/>
                        <a:cs typeface="Times New Roman" panose="02020603050405020304" pitchFamily="18" charset="0"/>
                      </a:endParaRPr>
                    </a:p>
                  </a:txBody>
                  <a:tcPr/>
                </a:tc>
                <a:extLst>
                  <a:ext uri="{0D108BD9-81ED-4DB2-BD59-A6C34878D82A}">
                    <a16:rowId xmlns="" xmlns:a16="http://schemas.microsoft.com/office/drawing/2014/main" val="10001"/>
                  </a:ext>
                </a:extLst>
              </a:tr>
              <a:tr h="2248919">
                <a:tc>
                  <a:txBody>
                    <a:bodyPr/>
                    <a:lstStyle/>
                    <a:p>
                      <a:r>
                        <a:rPr lang="en-GB" sz="1200" dirty="0">
                          <a:latin typeface="Times New Roman" panose="02020603050405020304" pitchFamily="18" charset="0"/>
                          <a:cs typeface="Times New Roman" panose="02020603050405020304" pitchFamily="18" charset="0"/>
                        </a:rPr>
                        <a:t>JUNIOR RICHARD</a:t>
                      </a:r>
                    </a:p>
                  </a:txBody>
                  <a:tcPr/>
                </a:tc>
                <a:tc>
                  <a:txBody>
                    <a:bodyPr/>
                    <a:lstStyle/>
                    <a:p>
                      <a:r>
                        <a:rPr lang="en-GB" sz="1200" dirty="0">
                          <a:latin typeface="Times New Roman" panose="02020603050405020304" pitchFamily="18" charset="0"/>
                          <a:cs typeface="Times New Roman" panose="02020603050405020304" pitchFamily="18" charset="0"/>
                        </a:rPr>
                        <a:t>Creating a business plan and presenting  the idea.</a:t>
                      </a:r>
                    </a:p>
                  </a:txBody>
                  <a:tcPr/>
                </a:tc>
                <a:tc>
                  <a:txBody>
                    <a:bodyPr/>
                    <a:lstStyle/>
                    <a:p>
                      <a:r>
                        <a:rPr lang="en-GB" sz="1200" dirty="0">
                          <a:latin typeface="Times New Roman" panose="02020603050405020304" pitchFamily="18" charset="0"/>
                          <a:cs typeface="Times New Roman" panose="02020603050405020304" pitchFamily="18" charset="0"/>
                        </a:rPr>
                        <a:t>Presentation, Group work</a:t>
                      </a:r>
                    </a:p>
                  </a:txBody>
                  <a:tcPr/>
                </a:tc>
                <a:tc>
                  <a:txBody>
                    <a:bodyPr/>
                    <a:lstStyle/>
                    <a:p>
                      <a:r>
                        <a:rPr lang="en-GB" sz="1200" dirty="0">
                          <a:latin typeface="Times New Roman" panose="02020603050405020304" pitchFamily="18" charset="0"/>
                          <a:cs typeface="Times New Roman" panose="02020603050405020304" pitchFamily="18" charset="0"/>
                        </a:rPr>
                        <a:t>8/4/18</a:t>
                      </a:r>
                    </a:p>
                  </a:txBody>
                  <a:tcPr/>
                </a:tc>
                <a:tc>
                  <a:txBody>
                    <a:bodyPr/>
                    <a:lstStyle/>
                    <a:p>
                      <a:r>
                        <a:rPr lang="en-GB" sz="1200" dirty="0">
                          <a:latin typeface="Times New Roman" panose="02020603050405020304" pitchFamily="18" charset="0"/>
                          <a:cs typeface="Times New Roman" panose="02020603050405020304" pitchFamily="18" charset="0"/>
                        </a:rPr>
                        <a:t>Improve my presentation</a:t>
                      </a:r>
                      <a:r>
                        <a:rPr lang="en-GB" sz="1200" baseline="0" dirty="0">
                          <a:latin typeface="Times New Roman" panose="02020603050405020304" pitchFamily="18" charset="0"/>
                          <a:cs typeface="Times New Roman" panose="02020603050405020304" pitchFamily="18" charset="0"/>
                        </a:rPr>
                        <a:t> skills and effectiveness in meetings. Also gain knowledge in what is needed to create a business and how to plan this.</a:t>
                      </a:r>
                      <a:endParaRPr lang="en-GB" sz="1200" dirty="0">
                        <a:latin typeface="Times New Roman" panose="02020603050405020304" pitchFamily="18" charset="0"/>
                        <a:cs typeface="Times New Roman" panose="02020603050405020304" pitchFamily="18" charset="0"/>
                      </a:endParaRPr>
                    </a:p>
                  </a:txBody>
                  <a:tcPr/>
                </a:tc>
                <a:tc>
                  <a:txBody>
                    <a:bodyPr/>
                    <a:lstStyle/>
                    <a:p>
                      <a:r>
                        <a:rPr lang="en-GB" sz="1200" dirty="0">
                          <a:latin typeface="Times New Roman" panose="02020603050405020304" pitchFamily="18" charset="0"/>
                          <a:cs typeface="Times New Roman" panose="02020603050405020304" pitchFamily="18" charset="0"/>
                        </a:rPr>
                        <a:t>What is need to create a business such as do the necessary research to see weather your idea is viable and what is need to get the business up and running.</a:t>
                      </a:r>
                    </a:p>
                  </a:txBody>
                  <a:tcPr/>
                </a:tc>
                <a:tc>
                  <a:txBody>
                    <a:bodyPr/>
                    <a:lstStyle/>
                    <a:p>
                      <a:r>
                        <a:rPr lang="en-GB" sz="1200" dirty="0">
                          <a:latin typeface="Times New Roman" panose="02020603050405020304" pitchFamily="18" charset="0"/>
                          <a:cs typeface="Times New Roman" panose="02020603050405020304" pitchFamily="18" charset="0"/>
                        </a:rPr>
                        <a:t>Practice on presentation and group work more. More implementing ideas.</a:t>
                      </a:r>
                    </a:p>
                  </a:txBody>
                  <a:tcPr/>
                </a:tc>
                <a:tc>
                  <a:txBody>
                    <a:bodyPr/>
                    <a:lstStyle/>
                    <a:p>
                      <a:r>
                        <a:rPr lang="en-GB" sz="1200" dirty="0">
                          <a:latin typeface="Times New Roman" panose="02020603050405020304" pitchFamily="18" charset="0"/>
                          <a:cs typeface="Times New Roman" panose="02020603050405020304" pitchFamily="18" charset="0"/>
                        </a:rPr>
                        <a:t>Seek more opportunities to present in meetings. Create an monthly or weekly learning log to see if I am achieving my targets. Having done this assignment I hope it will help me to create a business plan of an idea I have which is similar to the one we presented. </a:t>
                      </a:r>
                    </a:p>
                  </a:txBody>
                  <a:tcPr/>
                </a:tc>
                <a:extLst>
                  <a:ext uri="{0D108BD9-81ED-4DB2-BD59-A6C34878D82A}">
                    <a16:rowId xmlns="" xmlns:a16="http://schemas.microsoft.com/office/drawing/2014/main" val="10002"/>
                  </a:ext>
                </a:extLst>
              </a:tr>
              <a:tr h="591821">
                <a:tc>
                  <a:txBody>
                    <a:bodyPr/>
                    <a:lstStyle/>
                    <a:p>
                      <a:r>
                        <a:rPr lang="en-GB" sz="1200" dirty="0">
                          <a:latin typeface="Times New Roman" panose="02020603050405020304" pitchFamily="18" charset="0"/>
                          <a:cs typeface="Times New Roman" panose="02020603050405020304" pitchFamily="18" charset="0"/>
                        </a:rPr>
                        <a:t>MOAID AL</a:t>
                      </a:r>
                      <a:r>
                        <a:rPr lang="en-GB" sz="1200" baseline="0" dirty="0">
                          <a:latin typeface="Times New Roman" panose="02020603050405020304" pitchFamily="18" charset="0"/>
                          <a:cs typeface="Times New Roman" panose="02020603050405020304" pitchFamily="18" charset="0"/>
                        </a:rPr>
                        <a:t> ASADI</a:t>
                      </a:r>
                      <a:endParaRPr lang="en-GB" sz="1200" dirty="0">
                        <a:latin typeface="Times New Roman" panose="02020603050405020304" pitchFamily="18" charset="0"/>
                        <a:cs typeface="Times New Roman" panose="02020603050405020304" pitchFamily="18" charset="0"/>
                      </a:endParaRPr>
                    </a:p>
                  </a:txBody>
                  <a:tcPr/>
                </a:tc>
                <a:tc>
                  <a:txBody>
                    <a:bodyPr/>
                    <a:lstStyle/>
                    <a:p>
                      <a:endParaRPr lang="en-GB" sz="1200" dirty="0">
                        <a:latin typeface="Times New Roman" panose="02020603050405020304" pitchFamily="18" charset="0"/>
                        <a:cs typeface="Times New Roman" panose="02020603050405020304" pitchFamily="18" charset="0"/>
                      </a:endParaRPr>
                    </a:p>
                  </a:txBody>
                  <a:tcPr/>
                </a:tc>
                <a:tc>
                  <a:txBody>
                    <a:bodyPr/>
                    <a:lstStyle/>
                    <a:p>
                      <a:endParaRPr lang="en-GB" sz="1200">
                        <a:latin typeface="Times New Roman" panose="02020603050405020304" pitchFamily="18" charset="0"/>
                        <a:cs typeface="Times New Roman" panose="02020603050405020304" pitchFamily="18" charset="0"/>
                      </a:endParaRPr>
                    </a:p>
                  </a:txBody>
                  <a:tcPr/>
                </a:tc>
                <a:tc>
                  <a:txBody>
                    <a:bodyPr/>
                    <a:lstStyle/>
                    <a:p>
                      <a:endParaRPr lang="en-GB" sz="1200">
                        <a:latin typeface="Times New Roman" panose="02020603050405020304" pitchFamily="18" charset="0"/>
                        <a:cs typeface="Times New Roman" panose="02020603050405020304" pitchFamily="18" charset="0"/>
                      </a:endParaRPr>
                    </a:p>
                  </a:txBody>
                  <a:tcPr/>
                </a:tc>
                <a:tc>
                  <a:txBody>
                    <a:bodyPr/>
                    <a:lstStyle/>
                    <a:p>
                      <a:endParaRPr lang="en-GB" sz="1200" dirty="0">
                        <a:latin typeface="Times New Roman" panose="02020603050405020304" pitchFamily="18" charset="0"/>
                        <a:cs typeface="Times New Roman" panose="02020603050405020304" pitchFamily="18" charset="0"/>
                      </a:endParaRPr>
                    </a:p>
                  </a:txBody>
                  <a:tcPr/>
                </a:tc>
                <a:tc>
                  <a:txBody>
                    <a:bodyPr/>
                    <a:lstStyle/>
                    <a:p>
                      <a:endParaRPr lang="en-GB" sz="1200" dirty="0">
                        <a:latin typeface="Times New Roman" panose="02020603050405020304" pitchFamily="18" charset="0"/>
                        <a:cs typeface="Times New Roman" panose="02020603050405020304" pitchFamily="18" charset="0"/>
                      </a:endParaRPr>
                    </a:p>
                  </a:txBody>
                  <a:tcPr/>
                </a:tc>
                <a:tc>
                  <a:txBody>
                    <a:bodyPr/>
                    <a:lstStyle/>
                    <a:p>
                      <a:endParaRPr lang="en-GB" sz="1200" dirty="0">
                        <a:latin typeface="Times New Roman" panose="02020603050405020304" pitchFamily="18" charset="0"/>
                        <a:cs typeface="Times New Roman" panose="02020603050405020304" pitchFamily="18" charset="0"/>
                      </a:endParaRPr>
                    </a:p>
                  </a:txBody>
                  <a:tcPr/>
                </a:tc>
                <a:tc>
                  <a:txBody>
                    <a:bodyPr/>
                    <a:lstStyle/>
                    <a:p>
                      <a:endParaRPr lang="en-GB" sz="1200" dirty="0">
                        <a:latin typeface="Times New Roman" panose="02020603050405020304" pitchFamily="18" charset="0"/>
                        <a:cs typeface="Times New Roman" panose="02020603050405020304" pitchFamily="18" charset="0"/>
                      </a:endParaRPr>
                    </a:p>
                  </a:txBody>
                  <a:tcPr/>
                </a:tc>
                <a:extLst>
                  <a:ext uri="{0D108BD9-81ED-4DB2-BD59-A6C34878D82A}">
                    <a16:rowId xmlns="" xmlns:a16="http://schemas.microsoft.com/office/drawing/2014/main" val="10004"/>
                  </a:ext>
                </a:extLst>
              </a:tr>
            </a:tbl>
          </a:graphicData>
        </a:graphic>
      </p:graphicFrame>
    </p:spTree>
    <p:extLst>
      <p:ext uri="{BB962C8B-B14F-4D97-AF65-F5344CB8AC3E}">
        <p14:creationId xmlns:p14="http://schemas.microsoft.com/office/powerpoint/2010/main" val="2937139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 xmlns:a16="http://schemas.microsoft.com/office/drawing/2014/main" id="{7B718F60-8CDE-C04F-9575-B27ACAED33B7}"/>
              </a:ext>
            </a:extLst>
          </p:cNvPr>
          <p:cNvSpPr txBox="1"/>
          <p:nvPr/>
        </p:nvSpPr>
        <p:spPr>
          <a:xfrm>
            <a:off x="0" y="6497252"/>
            <a:ext cx="10088880" cy="369331"/>
          </a:xfrm>
          <a:prstGeom prst="rect">
            <a:avLst/>
          </a:prstGeom>
          <a:solidFill>
            <a:schemeClr val="bg1"/>
          </a:solidFill>
        </p:spPr>
        <p:txBody>
          <a:bodyPr wrap="square" rtlCol="0">
            <a:spAutoFit/>
          </a:bodyPr>
          <a:lstStyle/>
          <a:p>
            <a:r>
              <a:rPr lang="en-US" dirty="0">
                <a:highlight>
                  <a:srgbClr val="C0C0C0"/>
                </a:highlight>
              </a:rPr>
              <a:t> </a:t>
            </a:r>
          </a:p>
        </p:txBody>
      </p:sp>
      <p:sp>
        <p:nvSpPr>
          <p:cNvPr id="4" name="TextBox 3">
            <a:extLst>
              <a:ext uri="{FF2B5EF4-FFF2-40B4-BE49-F238E27FC236}">
                <a16:creationId xmlns="" xmlns:a16="http://schemas.microsoft.com/office/drawing/2014/main" id="{4B893F1B-1A8C-2845-810A-98C9A0609899}"/>
              </a:ext>
            </a:extLst>
          </p:cNvPr>
          <p:cNvSpPr txBox="1"/>
          <p:nvPr/>
        </p:nvSpPr>
        <p:spPr>
          <a:xfrm>
            <a:off x="3046268" y="109095"/>
            <a:ext cx="6099463" cy="647550"/>
          </a:xfrm>
          <a:prstGeom prst="rect">
            <a:avLst/>
          </a:prstGeom>
          <a:noFill/>
        </p:spPr>
        <p:txBody>
          <a:bodyPr wrap="square" rtlCol="0">
            <a:spAutoFit/>
          </a:bodyPr>
          <a:lstStyle/>
          <a:p>
            <a:pPr algn="ctr">
              <a:lnSpc>
                <a:spcPct val="80000"/>
              </a:lnSpc>
            </a:pPr>
            <a:r>
              <a:rPr lang="en-US" sz="4400" b="1" dirty="0">
                <a:solidFill>
                  <a:schemeClr val="bg1"/>
                </a:solidFill>
                <a:latin typeface="Lato Black" panose="020F0502020204030203" pitchFamily="34" charset="0"/>
                <a:ea typeface="Lato Black" panose="020F0502020204030203" pitchFamily="34" charset="0"/>
                <a:cs typeface="Lato Black" panose="020F0502020204030203" pitchFamily="34" charset="0"/>
              </a:rPr>
              <a:t>Learning Log</a:t>
            </a:r>
          </a:p>
        </p:txBody>
      </p:sp>
      <p:graphicFrame>
        <p:nvGraphicFramePr>
          <p:cNvPr id="5" name="Content Placeholder 2"/>
          <p:cNvGraphicFramePr>
            <a:graphicFrameLocks/>
          </p:cNvGraphicFramePr>
          <p:nvPr>
            <p:extLst>
              <p:ext uri="{D42A27DB-BD31-4B8C-83A1-F6EECF244321}">
                <p14:modId xmlns:p14="http://schemas.microsoft.com/office/powerpoint/2010/main" val="2527706122"/>
              </p:ext>
            </p:extLst>
          </p:nvPr>
        </p:nvGraphicFramePr>
        <p:xfrm>
          <a:off x="0" y="756644"/>
          <a:ext cx="12192001" cy="6101355"/>
        </p:xfrm>
        <a:graphic>
          <a:graphicData uri="http://schemas.openxmlformats.org/drawingml/2006/table">
            <a:tbl>
              <a:tblPr firstRow="1" bandRow="1">
                <a:tableStyleId>{EB344D84-9AFB-497E-A393-DC336BA19D2E}</a:tableStyleId>
              </a:tblPr>
              <a:tblGrid>
                <a:gridCol w="1237368">
                  <a:extLst>
                    <a:ext uri="{9D8B030D-6E8A-4147-A177-3AD203B41FA5}">
                      <a16:colId xmlns="" xmlns:a16="http://schemas.microsoft.com/office/drawing/2014/main" val="20000"/>
                    </a:ext>
                  </a:extLst>
                </a:gridCol>
                <a:gridCol w="1121880">
                  <a:extLst>
                    <a:ext uri="{9D8B030D-6E8A-4147-A177-3AD203B41FA5}">
                      <a16:colId xmlns="" xmlns:a16="http://schemas.microsoft.com/office/drawing/2014/main" val="20001"/>
                    </a:ext>
                  </a:extLst>
                </a:gridCol>
                <a:gridCol w="1102436">
                  <a:extLst>
                    <a:ext uri="{9D8B030D-6E8A-4147-A177-3AD203B41FA5}">
                      <a16:colId xmlns="" xmlns:a16="http://schemas.microsoft.com/office/drawing/2014/main" val="20002"/>
                    </a:ext>
                  </a:extLst>
                </a:gridCol>
                <a:gridCol w="662876">
                  <a:extLst>
                    <a:ext uri="{9D8B030D-6E8A-4147-A177-3AD203B41FA5}">
                      <a16:colId xmlns="" xmlns:a16="http://schemas.microsoft.com/office/drawing/2014/main" val="20003"/>
                    </a:ext>
                  </a:extLst>
                </a:gridCol>
                <a:gridCol w="2383050">
                  <a:extLst>
                    <a:ext uri="{9D8B030D-6E8A-4147-A177-3AD203B41FA5}">
                      <a16:colId xmlns="" xmlns:a16="http://schemas.microsoft.com/office/drawing/2014/main" val="20004"/>
                    </a:ext>
                  </a:extLst>
                </a:gridCol>
                <a:gridCol w="1815159">
                  <a:extLst>
                    <a:ext uri="{9D8B030D-6E8A-4147-A177-3AD203B41FA5}">
                      <a16:colId xmlns="" xmlns:a16="http://schemas.microsoft.com/office/drawing/2014/main" val="20005"/>
                    </a:ext>
                  </a:extLst>
                </a:gridCol>
                <a:gridCol w="1567948">
                  <a:extLst>
                    <a:ext uri="{9D8B030D-6E8A-4147-A177-3AD203B41FA5}">
                      <a16:colId xmlns="" xmlns:a16="http://schemas.microsoft.com/office/drawing/2014/main" val="20006"/>
                    </a:ext>
                  </a:extLst>
                </a:gridCol>
                <a:gridCol w="2301284">
                  <a:extLst>
                    <a:ext uri="{9D8B030D-6E8A-4147-A177-3AD203B41FA5}">
                      <a16:colId xmlns="" xmlns:a16="http://schemas.microsoft.com/office/drawing/2014/main" val="20007"/>
                    </a:ext>
                  </a:extLst>
                </a:gridCol>
              </a:tblGrid>
              <a:tr h="827534">
                <a:tc>
                  <a:txBody>
                    <a:bodyPr/>
                    <a:lstStyle/>
                    <a:p>
                      <a:r>
                        <a:rPr lang="en-GB" sz="1200" dirty="0">
                          <a:latin typeface="Times New Roman" panose="02020603050405020304" pitchFamily="18" charset="0"/>
                          <a:cs typeface="Times New Roman" panose="02020603050405020304" pitchFamily="18" charset="0"/>
                        </a:rPr>
                        <a:t>LEARNER</a:t>
                      </a:r>
                      <a:r>
                        <a:rPr lang="en-GB" sz="1200" baseline="0" dirty="0">
                          <a:latin typeface="Times New Roman" panose="02020603050405020304" pitchFamily="18" charset="0"/>
                          <a:cs typeface="Times New Roman" panose="02020603050405020304" pitchFamily="18" charset="0"/>
                        </a:rPr>
                        <a:t> NAME</a:t>
                      </a:r>
                      <a:endParaRPr lang="en-GB" sz="1200" dirty="0">
                        <a:latin typeface="Times New Roman" panose="02020603050405020304" pitchFamily="18" charset="0"/>
                        <a:cs typeface="Times New Roman" panose="02020603050405020304" pitchFamily="18" charset="0"/>
                      </a:endParaRPr>
                    </a:p>
                  </a:txBody>
                  <a:tcPr>
                    <a:solidFill>
                      <a:srgbClr val="254F2A">
                        <a:alpha val="3000"/>
                      </a:srgbClr>
                    </a:solidFill>
                  </a:tcPr>
                </a:tc>
                <a:tc>
                  <a:txBody>
                    <a:bodyPr/>
                    <a:lstStyle/>
                    <a:p>
                      <a:r>
                        <a:rPr lang="en-GB" sz="1200" dirty="0">
                          <a:latin typeface="Times New Roman" panose="02020603050405020304" pitchFamily="18" charset="0"/>
                          <a:cs typeface="Times New Roman" panose="02020603050405020304" pitchFamily="18" charset="0"/>
                        </a:rPr>
                        <a:t>Activity topic/title</a:t>
                      </a:r>
                    </a:p>
                  </a:txBody>
                  <a:tcPr>
                    <a:solidFill>
                      <a:srgbClr val="254F2A">
                        <a:alpha val="0"/>
                      </a:srgbClr>
                    </a:solidFill>
                  </a:tcPr>
                </a:tc>
                <a:tc>
                  <a:txBody>
                    <a:bodyPr/>
                    <a:lstStyle/>
                    <a:p>
                      <a:r>
                        <a:rPr lang="en-GB" sz="1200" dirty="0">
                          <a:latin typeface="Times New Roman" panose="02020603050405020304" pitchFamily="18" charset="0"/>
                          <a:cs typeface="Times New Roman" panose="02020603050405020304" pitchFamily="18" charset="0"/>
                        </a:rPr>
                        <a:t>Activity type</a:t>
                      </a:r>
                    </a:p>
                  </a:txBody>
                  <a:tcPr>
                    <a:solidFill>
                      <a:srgbClr val="254F2A">
                        <a:alpha val="0"/>
                      </a:srgbClr>
                    </a:solidFill>
                  </a:tcPr>
                </a:tc>
                <a:tc>
                  <a:txBody>
                    <a:bodyPr/>
                    <a:lstStyle/>
                    <a:p>
                      <a:r>
                        <a:rPr lang="en-GB" sz="1200" dirty="0">
                          <a:latin typeface="Times New Roman" panose="02020603050405020304" pitchFamily="18" charset="0"/>
                          <a:cs typeface="Times New Roman" panose="02020603050405020304" pitchFamily="18" charset="0"/>
                        </a:rPr>
                        <a:t>Date</a:t>
                      </a:r>
                    </a:p>
                  </a:txBody>
                  <a:tcPr>
                    <a:solidFill>
                      <a:srgbClr val="254F2A">
                        <a:alpha val="0"/>
                      </a:srgbClr>
                    </a:solidFill>
                  </a:tcPr>
                </a:tc>
                <a:tc>
                  <a:txBody>
                    <a:bodyPr/>
                    <a:lstStyle/>
                    <a:p>
                      <a:r>
                        <a:rPr lang="en-GB" sz="1200" dirty="0">
                          <a:latin typeface="Times New Roman" panose="02020603050405020304" pitchFamily="18" charset="0"/>
                          <a:cs typeface="Times New Roman" panose="02020603050405020304" pitchFamily="18" charset="0"/>
                        </a:rPr>
                        <a:t>What</a:t>
                      </a:r>
                      <a:r>
                        <a:rPr lang="en-GB" sz="1200" baseline="0" dirty="0">
                          <a:latin typeface="Times New Roman" panose="02020603050405020304" pitchFamily="18" charset="0"/>
                          <a:cs typeface="Times New Roman" panose="02020603050405020304" pitchFamily="18" charset="0"/>
                        </a:rPr>
                        <a:t> did I hope to learn? What were my reasons for undertaking the activity?</a:t>
                      </a:r>
                      <a:endParaRPr lang="en-GB" sz="1200" dirty="0">
                        <a:latin typeface="Times New Roman" panose="02020603050405020304" pitchFamily="18" charset="0"/>
                        <a:cs typeface="Times New Roman" panose="02020603050405020304" pitchFamily="18" charset="0"/>
                      </a:endParaRPr>
                    </a:p>
                  </a:txBody>
                  <a:tcPr>
                    <a:solidFill>
                      <a:srgbClr val="254F2A">
                        <a:alpha val="0"/>
                      </a:srgbClr>
                    </a:solidFill>
                  </a:tcPr>
                </a:tc>
                <a:tc>
                  <a:txBody>
                    <a:bodyPr/>
                    <a:lstStyle/>
                    <a:p>
                      <a:r>
                        <a:rPr lang="en-GB" sz="1200" dirty="0">
                          <a:latin typeface="Times New Roman" panose="02020603050405020304" pitchFamily="18" charset="0"/>
                          <a:cs typeface="Times New Roman" panose="02020603050405020304" pitchFamily="18" charset="0"/>
                        </a:rPr>
                        <a:t>What did I learn</a:t>
                      </a:r>
                    </a:p>
                  </a:txBody>
                  <a:tcPr>
                    <a:solidFill>
                      <a:srgbClr val="254F2A">
                        <a:alpha val="0"/>
                      </a:srgbClr>
                    </a:solidFill>
                  </a:tcPr>
                </a:tc>
                <a:tc>
                  <a:txBody>
                    <a:bodyPr/>
                    <a:lstStyle/>
                    <a:p>
                      <a:r>
                        <a:rPr lang="en-GB" sz="1200" dirty="0">
                          <a:latin typeface="Times New Roman" panose="02020603050405020304" pitchFamily="18" charset="0"/>
                          <a:cs typeface="Times New Roman" panose="02020603050405020304" pitchFamily="18" charset="0"/>
                        </a:rPr>
                        <a:t>Gaps / further</a:t>
                      </a:r>
                      <a:r>
                        <a:rPr lang="en-GB" sz="1200" baseline="0" dirty="0">
                          <a:latin typeface="Times New Roman" panose="02020603050405020304" pitchFamily="18" charset="0"/>
                          <a:cs typeface="Times New Roman" panose="02020603050405020304" pitchFamily="18" charset="0"/>
                        </a:rPr>
                        <a:t> learning requirements?</a:t>
                      </a:r>
                      <a:endParaRPr lang="en-GB" sz="1200" dirty="0">
                        <a:latin typeface="Times New Roman" panose="02020603050405020304" pitchFamily="18" charset="0"/>
                        <a:cs typeface="Times New Roman" panose="02020603050405020304" pitchFamily="18" charset="0"/>
                      </a:endParaRPr>
                    </a:p>
                  </a:txBody>
                  <a:tcPr>
                    <a:solidFill>
                      <a:srgbClr val="254F2A">
                        <a:alpha val="0"/>
                      </a:srgbClr>
                    </a:solidFill>
                  </a:tcPr>
                </a:tc>
                <a:tc>
                  <a:txBody>
                    <a:bodyPr/>
                    <a:lstStyle/>
                    <a:p>
                      <a:r>
                        <a:rPr lang="en-GB" sz="1200" dirty="0">
                          <a:latin typeface="Times New Roman" panose="02020603050405020304" pitchFamily="18" charset="0"/>
                          <a:cs typeface="Times New Roman" panose="02020603050405020304" pitchFamily="18" charset="0"/>
                        </a:rPr>
                        <a:t>How will I apply</a:t>
                      </a:r>
                      <a:r>
                        <a:rPr lang="en-GB" sz="1200" baseline="0" dirty="0">
                          <a:latin typeface="Times New Roman" panose="02020603050405020304" pitchFamily="18" charset="0"/>
                          <a:cs typeface="Times New Roman" panose="02020603050405020304" pitchFamily="18" charset="0"/>
                        </a:rPr>
                        <a:t> what I learned? Action plan? How will I know it’s working / making a difference?</a:t>
                      </a:r>
                      <a:endParaRPr lang="en-GB" sz="1200" dirty="0">
                        <a:latin typeface="Times New Roman" panose="02020603050405020304" pitchFamily="18" charset="0"/>
                        <a:cs typeface="Times New Roman" panose="02020603050405020304" pitchFamily="18" charset="0"/>
                      </a:endParaRPr>
                    </a:p>
                  </a:txBody>
                  <a:tcPr>
                    <a:solidFill>
                      <a:srgbClr val="254F2A">
                        <a:alpha val="0"/>
                      </a:srgbClr>
                    </a:solidFill>
                  </a:tcPr>
                </a:tc>
                <a:extLst>
                  <a:ext uri="{0D108BD9-81ED-4DB2-BD59-A6C34878D82A}">
                    <a16:rowId xmlns="" xmlns:a16="http://schemas.microsoft.com/office/drawing/2014/main" val="10000"/>
                  </a:ext>
                </a:extLst>
              </a:tr>
              <a:tr h="3034290">
                <a:tc>
                  <a:txBody>
                    <a:bodyPr/>
                    <a:lstStyle/>
                    <a:p>
                      <a:r>
                        <a:rPr lang="en-GB" sz="1200" dirty="0">
                          <a:latin typeface="Times New Roman" panose="02020603050405020304" pitchFamily="18" charset="0"/>
                          <a:cs typeface="Times New Roman" panose="02020603050405020304" pitchFamily="18" charset="0"/>
                        </a:rPr>
                        <a:t>MOHAMMED</a:t>
                      </a:r>
                      <a:r>
                        <a:rPr lang="en-GB" sz="1200" baseline="0" dirty="0">
                          <a:latin typeface="Times New Roman" panose="02020603050405020304" pitchFamily="18" charset="0"/>
                          <a:cs typeface="Times New Roman" panose="02020603050405020304" pitchFamily="18" charset="0"/>
                        </a:rPr>
                        <a:t> S AHMED</a:t>
                      </a:r>
                      <a:endParaRPr lang="en-GB" sz="1200" dirty="0">
                        <a:latin typeface="Times New Roman" panose="02020603050405020304" pitchFamily="18" charset="0"/>
                        <a:cs typeface="Times New Roman" panose="02020603050405020304" pitchFamily="18" charset="0"/>
                      </a:endParaRPr>
                    </a:p>
                  </a:txBody>
                  <a:tcPr/>
                </a:tc>
                <a:tc>
                  <a:txBody>
                    <a:bodyPr/>
                    <a:lstStyle/>
                    <a:p>
                      <a:r>
                        <a:rPr lang="en-GB" sz="1200" dirty="0">
                          <a:latin typeface="Times New Roman" panose="02020603050405020304" pitchFamily="18" charset="0"/>
                          <a:cs typeface="Times New Roman" panose="02020603050405020304" pitchFamily="18" charset="0"/>
                        </a:rPr>
                        <a:t>Business vision, Mission and Legal compliances.</a:t>
                      </a:r>
                    </a:p>
                  </a:txBody>
                  <a:tcPr/>
                </a:tc>
                <a:tc>
                  <a:txBody>
                    <a:bodyPr/>
                    <a:lstStyle/>
                    <a:p>
                      <a:r>
                        <a:rPr lang="en-GB" sz="1200" dirty="0">
                          <a:latin typeface="Times New Roman" panose="02020603050405020304" pitchFamily="18" charset="0"/>
                          <a:cs typeface="Times New Roman" panose="02020603050405020304" pitchFamily="18" charset="0"/>
                        </a:rPr>
                        <a:t>Research </a:t>
                      </a:r>
                    </a:p>
                  </a:txBody>
                  <a:tcPr/>
                </a:tc>
                <a:tc>
                  <a:txBody>
                    <a:bodyPr/>
                    <a:lstStyle/>
                    <a:p>
                      <a:r>
                        <a:rPr lang="en-GB" sz="1200" dirty="0">
                          <a:latin typeface="Times New Roman" panose="02020603050405020304" pitchFamily="18" charset="0"/>
                          <a:cs typeface="Times New Roman" panose="02020603050405020304" pitchFamily="18" charset="0"/>
                        </a:rPr>
                        <a:t>14/4/18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dk1"/>
                          </a:solidFill>
                          <a:effectLst/>
                          <a:latin typeface="Times New Roman" panose="02020603050405020304" pitchFamily="18" charset="0"/>
                          <a:ea typeface="+mn-ea"/>
                          <a:cs typeface="Times New Roman" panose="02020603050405020304" pitchFamily="18" charset="0"/>
                        </a:rPr>
                        <a:t>If the business plan is successful we will present our ideas and follow up on the results we get back.</a:t>
                      </a:r>
                    </a:p>
                    <a:p>
                      <a:endParaRPr lang="en-GB" sz="1200" dirty="0">
                        <a:latin typeface="Times New Roman" panose="02020603050405020304" pitchFamily="18" charset="0"/>
                        <a:cs typeface="Times New Roman" panose="02020603050405020304" pitchFamily="18"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dk1"/>
                          </a:solidFill>
                          <a:effectLst/>
                          <a:latin typeface="Times New Roman" panose="02020603050405020304" pitchFamily="18" charset="0"/>
                          <a:ea typeface="+mn-ea"/>
                          <a:cs typeface="Times New Roman" panose="02020603050405020304" pitchFamily="18" charset="0"/>
                        </a:rPr>
                        <a:t>As an individual I have learnt different ways of to deliver the best service to our customers as well as how to create a service based on the company’s budget. I have learnt what a customer would need and how the service changes depending on the target. For example if the target is young people, our service would be different to a business holiday stay</a:t>
                      </a:r>
                    </a:p>
                    <a:p>
                      <a:endParaRPr lang="en-GB" sz="1200" dirty="0">
                        <a:latin typeface="Times New Roman" panose="02020603050405020304" pitchFamily="18" charset="0"/>
                        <a:cs typeface="Times New Roman" panose="02020603050405020304" pitchFamily="18"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dk1"/>
                          </a:solidFill>
                          <a:effectLst/>
                          <a:latin typeface="Times New Roman" panose="02020603050405020304" pitchFamily="18" charset="0"/>
                          <a:ea typeface="+mn-ea"/>
                          <a:cs typeface="Times New Roman" panose="02020603050405020304" pitchFamily="18" charset="0"/>
                        </a:rPr>
                        <a:t>I have given my views as part of my work and share my knowledge with my group members. More in depth research  could have helped us as a team to better our business plan.</a:t>
                      </a:r>
                    </a:p>
                    <a:p>
                      <a:endParaRPr lang="en-GB" sz="1200" dirty="0">
                        <a:latin typeface="Times New Roman" panose="02020603050405020304" pitchFamily="18" charset="0"/>
                        <a:cs typeface="Times New Roman" panose="02020603050405020304" pitchFamily="18"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dk1"/>
                          </a:solidFill>
                          <a:effectLst/>
                          <a:latin typeface="Times New Roman" panose="02020603050405020304" pitchFamily="18" charset="0"/>
                          <a:ea typeface="+mn-ea"/>
                          <a:cs typeface="Times New Roman" panose="02020603050405020304" pitchFamily="18" charset="0"/>
                        </a:rPr>
                        <a:t>I could use all I’ve learn to help me get going in case of my own business.</a:t>
                      </a:r>
                    </a:p>
                    <a:p>
                      <a:endParaRPr lang="en-GB" sz="1200" dirty="0">
                        <a:latin typeface="Times New Roman" panose="02020603050405020304" pitchFamily="18" charset="0"/>
                        <a:cs typeface="Times New Roman" panose="02020603050405020304" pitchFamily="18" charset="0"/>
                      </a:endParaRPr>
                    </a:p>
                  </a:txBody>
                  <a:tcPr/>
                </a:tc>
                <a:extLst>
                  <a:ext uri="{0D108BD9-81ED-4DB2-BD59-A6C34878D82A}">
                    <a16:rowId xmlns="" xmlns:a16="http://schemas.microsoft.com/office/drawing/2014/main" val="10003"/>
                  </a:ext>
                </a:extLst>
              </a:tr>
              <a:tr h="1617439">
                <a:tc>
                  <a:txBody>
                    <a:bodyPr/>
                    <a:lstStyle/>
                    <a:p>
                      <a:r>
                        <a:rPr lang="en-GB" sz="1200" dirty="0">
                          <a:latin typeface="Times New Roman" panose="02020603050405020304" pitchFamily="18" charset="0"/>
                          <a:cs typeface="Times New Roman" panose="02020603050405020304" pitchFamily="18" charset="0"/>
                        </a:rPr>
                        <a:t>RACHEAL</a:t>
                      </a:r>
                      <a:r>
                        <a:rPr lang="en-GB" sz="1200" baseline="0" dirty="0">
                          <a:latin typeface="Times New Roman" panose="02020603050405020304" pitchFamily="18" charset="0"/>
                          <a:cs typeface="Times New Roman" panose="02020603050405020304" pitchFamily="18" charset="0"/>
                        </a:rPr>
                        <a:t> OLADIRAN</a:t>
                      </a:r>
                      <a:endParaRPr lang="en-GB" sz="1200" dirty="0">
                        <a:latin typeface="Times New Roman" panose="02020603050405020304" pitchFamily="18" charset="0"/>
                        <a:cs typeface="Times New Roman" panose="02020603050405020304" pitchFamily="18" charset="0"/>
                      </a:endParaRPr>
                    </a:p>
                  </a:txBody>
                  <a:tcPr/>
                </a:tc>
                <a:tc>
                  <a:txBody>
                    <a:bodyPr/>
                    <a:lstStyle/>
                    <a:p>
                      <a:r>
                        <a:rPr lang="en-GB" sz="1200" dirty="0">
                          <a:latin typeface="Times New Roman" panose="02020603050405020304" pitchFamily="18" charset="0"/>
                          <a:cs typeface="Times New Roman" panose="02020603050405020304" pitchFamily="18" charset="0"/>
                        </a:rPr>
                        <a:t>Finance &amp; Leadership and practice</a:t>
                      </a:r>
                    </a:p>
                  </a:txBody>
                  <a:tcPr/>
                </a:tc>
                <a:tc>
                  <a:txBody>
                    <a:bodyPr/>
                    <a:lstStyle/>
                    <a:p>
                      <a:r>
                        <a:rPr lang="en-GB" sz="1200" dirty="0">
                          <a:latin typeface="Times New Roman" panose="02020603050405020304" pitchFamily="18" charset="0"/>
                          <a:cs typeface="Times New Roman" panose="02020603050405020304" pitchFamily="18" charset="0"/>
                        </a:rPr>
                        <a:t>Research via Peter G Northouse </a:t>
                      </a:r>
                    </a:p>
                    <a:p>
                      <a:r>
                        <a:rPr lang="en-GB" sz="1200" dirty="0">
                          <a:latin typeface="Times New Roman" panose="02020603050405020304" pitchFamily="18" charset="0"/>
                          <a:cs typeface="Times New Roman" panose="02020603050405020304" pitchFamily="18" charset="0"/>
                        </a:rPr>
                        <a:t>(Leadership theory and practice).</a:t>
                      </a:r>
                    </a:p>
                  </a:txBody>
                  <a:tcPr/>
                </a:tc>
                <a:tc>
                  <a:txBody>
                    <a:bodyPr/>
                    <a:lstStyle/>
                    <a:p>
                      <a:r>
                        <a:rPr lang="en-GB" sz="1200" dirty="0">
                          <a:latin typeface="Times New Roman" panose="02020603050405020304" pitchFamily="18" charset="0"/>
                          <a:cs typeface="Times New Roman" panose="02020603050405020304" pitchFamily="18" charset="0"/>
                        </a:rPr>
                        <a:t>18/4/18</a:t>
                      </a:r>
                    </a:p>
                  </a:txBody>
                  <a:tcPr/>
                </a:tc>
                <a:tc>
                  <a:txBody>
                    <a:bodyPr/>
                    <a:lstStyle/>
                    <a:p>
                      <a:r>
                        <a:rPr lang="en-GB" sz="1200" dirty="0">
                          <a:latin typeface="Times New Roman" panose="02020603050405020304" pitchFamily="18" charset="0"/>
                          <a:cs typeface="Times New Roman" panose="02020603050405020304" pitchFamily="18" charset="0"/>
                        </a:rPr>
                        <a:t>I hope to learn how to work in a team and to expand my creative side. Also I would have liked to learn how the finances with in a business work.</a:t>
                      </a:r>
                    </a:p>
                  </a:txBody>
                  <a:tcPr/>
                </a:tc>
                <a:tc>
                  <a:txBody>
                    <a:bodyPr/>
                    <a:lstStyle/>
                    <a:p>
                      <a:r>
                        <a:rPr lang="en-GB" sz="1200" dirty="0">
                          <a:latin typeface="Times New Roman" panose="02020603050405020304" pitchFamily="18" charset="0"/>
                          <a:cs typeface="Times New Roman" panose="02020603050405020304" pitchFamily="18" charset="0"/>
                        </a:rPr>
                        <a:t>I leant how to brainstorm on a business idea with a group and I produced the financial planning aspect.</a:t>
                      </a:r>
                    </a:p>
                  </a:txBody>
                  <a:tcPr/>
                </a:tc>
                <a:tc>
                  <a:txBody>
                    <a:bodyPr/>
                    <a:lstStyle/>
                    <a:p>
                      <a:r>
                        <a:rPr lang="en-GB" sz="1200" dirty="0">
                          <a:latin typeface="Times New Roman" panose="02020603050405020304" pitchFamily="18" charset="0"/>
                          <a:cs typeface="Times New Roman" panose="02020603050405020304" pitchFamily="18" charset="0"/>
                        </a:rPr>
                        <a:t>Learn how to research and use the right material.</a:t>
                      </a:r>
                    </a:p>
                  </a:txBody>
                  <a:tcPr/>
                </a:tc>
                <a:tc>
                  <a:txBody>
                    <a:bodyPr/>
                    <a:lstStyle/>
                    <a:p>
                      <a:r>
                        <a:rPr lang="en-GB" sz="1200" dirty="0">
                          <a:latin typeface="Times New Roman" panose="02020603050405020304" pitchFamily="18" charset="0"/>
                          <a:cs typeface="Times New Roman" panose="02020603050405020304" pitchFamily="18" charset="0"/>
                        </a:rPr>
                        <a:t>I can use the plan soliciting for funds or bank loan use to get partner in business. </a:t>
                      </a:r>
                    </a:p>
                  </a:txBody>
                  <a:tcPr/>
                </a:tc>
                <a:extLst>
                  <a:ext uri="{0D108BD9-81ED-4DB2-BD59-A6C34878D82A}">
                    <a16:rowId xmlns="" xmlns:a16="http://schemas.microsoft.com/office/drawing/2014/main" val="1756105648"/>
                  </a:ext>
                </a:extLst>
              </a:tr>
              <a:tr h="622092">
                <a:tc>
                  <a:txBody>
                    <a:bodyPr/>
                    <a:lstStyle/>
                    <a:p>
                      <a:endParaRPr lang="en-GB" sz="1200" dirty="0">
                        <a:latin typeface="Times New Roman" panose="02020603050405020304" pitchFamily="18" charset="0"/>
                        <a:cs typeface="Times New Roman" panose="02020603050405020304" pitchFamily="18" charset="0"/>
                      </a:endParaRPr>
                    </a:p>
                  </a:txBody>
                  <a:tcPr/>
                </a:tc>
                <a:tc>
                  <a:txBody>
                    <a:bodyPr/>
                    <a:lstStyle/>
                    <a:p>
                      <a:endParaRPr lang="en-GB" sz="1200" dirty="0">
                        <a:latin typeface="Times New Roman" panose="02020603050405020304" pitchFamily="18" charset="0"/>
                        <a:cs typeface="Times New Roman" panose="02020603050405020304" pitchFamily="18" charset="0"/>
                      </a:endParaRPr>
                    </a:p>
                  </a:txBody>
                  <a:tcPr/>
                </a:tc>
                <a:tc>
                  <a:txBody>
                    <a:bodyPr/>
                    <a:lstStyle/>
                    <a:p>
                      <a:endParaRPr lang="en-GB" sz="1200">
                        <a:latin typeface="Times New Roman" panose="02020603050405020304" pitchFamily="18" charset="0"/>
                        <a:cs typeface="Times New Roman" panose="02020603050405020304" pitchFamily="18" charset="0"/>
                      </a:endParaRPr>
                    </a:p>
                  </a:txBody>
                  <a:tcPr/>
                </a:tc>
                <a:tc>
                  <a:txBody>
                    <a:bodyPr/>
                    <a:lstStyle/>
                    <a:p>
                      <a:endParaRPr lang="en-GB" sz="1200">
                        <a:latin typeface="Times New Roman" panose="02020603050405020304" pitchFamily="18" charset="0"/>
                        <a:cs typeface="Times New Roman" panose="02020603050405020304" pitchFamily="18" charset="0"/>
                      </a:endParaRPr>
                    </a:p>
                  </a:txBody>
                  <a:tcPr/>
                </a:tc>
                <a:tc>
                  <a:txBody>
                    <a:bodyPr/>
                    <a:lstStyle/>
                    <a:p>
                      <a:endParaRPr lang="en-GB" sz="1200" dirty="0">
                        <a:latin typeface="Times New Roman" panose="02020603050405020304" pitchFamily="18" charset="0"/>
                        <a:cs typeface="Times New Roman" panose="02020603050405020304" pitchFamily="18" charset="0"/>
                      </a:endParaRPr>
                    </a:p>
                  </a:txBody>
                  <a:tcPr/>
                </a:tc>
                <a:tc>
                  <a:txBody>
                    <a:bodyPr/>
                    <a:lstStyle/>
                    <a:p>
                      <a:endParaRPr lang="en-GB" sz="1200" dirty="0">
                        <a:latin typeface="Times New Roman" panose="02020603050405020304" pitchFamily="18" charset="0"/>
                        <a:cs typeface="Times New Roman" panose="02020603050405020304" pitchFamily="18" charset="0"/>
                      </a:endParaRPr>
                    </a:p>
                  </a:txBody>
                  <a:tcPr/>
                </a:tc>
                <a:tc>
                  <a:txBody>
                    <a:bodyPr/>
                    <a:lstStyle/>
                    <a:p>
                      <a:endParaRPr lang="en-GB" sz="1200" dirty="0">
                        <a:latin typeface="Times New Roman" panose="02020603050405020304" pitchFamily="18" charset="0"/>
                        <a:cs typeface="Times New Roman" panose="02020603050405020304" pitchFamily="18" charset="0"/>
                      </a:endParaRPr>
                    </a:p>
                  </a:txBody>
                  <a:tcPr/>
                </a:tc>
                <a:tc>
                  <a:txBody>
                    <a:bodyPr/>
                    <a:lstStyle/>
                    <a:p>
                      <a:endParaRPr lang="en-GB" sz="1200" dirty="0">
                        <a:latin typeface="Times New Roman" panose="02020603050405020304" pitchFamily="18" charset="0"/>
                        <a:cs typeface="Times New Roman" panose="02020603050405020304" pitchFamily="18" charset="0"/>
                      </a:endParaRPr>
                    </a:p>
                  </a:txBody>
                  <a:tcPr/>
                </a:tc>
                <a:extLst>
                  <a:ext uri="{0D108BD9-81ED-4DB2-BD59-A6C34878D82A}">
                    <a16:rowId xmlns="" xmlns:a16="http://schemas.microsoft.com/office/drawing/2014/main" val="10004"/>
                  </a:ext>
                </a:extLst>
              </a:tr>
            </a:tbl>
          </a:graphicData>
        </a:graphic>
      </p:graphicFrame>
    </p:spTree>
    <p:extLst>
      <p:ext uri="{BB962C8B-B14F-4D97-AF65-F5344CB8AC3E}">
        <p14:creationId xmlns:p14="http://schemas.microsoft.com/office/powerpoint/2010/main" val="4077768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Office Theme">
  <a:themeElements>
    <a:clrScheme name="Custom 1">
      <a:dk1>
        <a:srgbClr val="000000"/>
      </a:dk1>
      <a:lt1>
        <a:srgbClr val="FFFFFF"/>
      </a:lt1>
      <a:dk2>
        <a:srgbClr val="2F2F2F"/>
      </a:dk2>
      <a:lt2>
        <a:srgbClr val="E6E6E6"/>
      </a:lt2>
      <a:accent1>
        <a:srgbClr val="D83B01"/>
      </a:accent1>
      <a:accent2>
        <a:srgbClr val="2F2F2F"/>
      </a:accent2>
      <a:accent3>
        <a:srgbClr val="D2D2D2"/>
      </a:accent3>
      <a:accent4>
        <a:srgbClr val="E6E6E6"/>
      </a:accent4>
      <a:accent5>
        <a:srgbClr val="000000"/>
      </a:accent5>
      <a:accent6>
        <a:srgbClr val="D83B01"/>
      </a:accent6>
      <a:hlink>
        <a:srgbClr val="D83B01"/>
      </a:hlink>
      <a:folHlink>
        <a:srgbClr val="D83B01"/>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ffee Shop Business Pitch Deck" id="{DC3D4A70-E800-4C21-B572-75CCA82695CD}" vid="{45DC29CB-C6FD-4AFA-9C79-6C65DB4D22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F02E0EF7D44C04B9FA644DBFF45FF6A" ma:contentTypeVersion="7" ma:contentTypeDescription="Create a new document." ma:contentTypeScope="" ma:versionID="2e6b4392e6a60142131b061c79ad0e94">
  <xsd:schema xmlns:xsd="http://www.w3.org/2001/XMLSchema" xmlns:xs="http://www.w3.org/2001/XMLSchema" xmlns:p="http://schemas.microsoft.com/office/2006/metadata/properties" xmlns:ns2="876de33e-aaa5-4507-9b92-b84e676ded0d" xmlns:ns3="ef88797d-310b-4d46-ad9c-0c23fa0c8d45" targetNamespace="http://schemas.microsoft.com/office/2006/metadata/properties" ma:root="true" ma:fieldsID="3e0c474f61fa017686f1489b30c34ab9" ns2:_="" ns3:_="">
    <xsd:import namespace="876de33e-aaa5-4507-9b92-b84e676ded0d"/>
    <xsd:import namespace="ef88797d-310b-4d46-ad9c-0c23fa0c8d45"/>
    <xsd:element name="properties">
      <xsd:complexType>
        <xsd:sequence>
          <xsd:element name="documentManagement">
            <xsd:complexType>
              <xsd:all>
                <xsd:element ref="ns2:SharedWithUsers" minOccurs="0"/>
                <xsd:element ref="ns2:SharedWithDetails" minOccurs="0"/>
                <xsd:element ref="ns2:LastSharedByUser" minOccurs="0"/>
                <xsd:element ref="ns2:LastSharedByTime" minOccurs="0"/>
                <xsd:element ref="ns3:MediaServiceMetadata" minOccurs="0"/>
                <xsd:element ref="ns3:MediaServiceFastMetadata"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76de33e-aaa5-4507-9b92-b84e676ded0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LastSharedByUser" ma:index="10" nillable="true" ma:displayName="Last Shared By User" ma:description="" ma:hidden="true" ma:internalName="LastSharedByUser" ma:readOnly="true">
      <xsd:simpleType>
        <xsd:restriction base="dms:Note"/>
      </xsd:simpleType>
    </xsd:element>
    <xsd:element name="LastSharedByTime" ma:index="11" nillable="true" ma:displayName="Last Shared By Time" ma:description="" ma:hidden="true" ma:internalName="LastSharedByTime"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ef88797d-310b-4d46-ad9c-0c23fa0c8d45" elementFormDefault="qualified">
    <xsd:import namespace="http://schemas.microsoft.com/office/2006/documentManagement/types"/>
    <xsd:import namespace="http://schemas.microsoft.com/office/infopath/2007/PartnerControls"/>
    <xsd:element name="MediaServiceMetadata" ma:index="12" nillable="true" ma:displayName="MediaServiceMetadata" ma:description="" ma:hidden="true" ma:internalName="MediaServiceMetadata" ma:readOnly="true">
      <xsd:simpleType>
        <xsd:restriction base="dms:Note"/>
      </xsd:simpleType>
    </xsd:element>
    <xsd:element name="MediaServiceFastMetadata" ma:index="13" nillable="true" ma:displayName="MediaServiceFastMetadata" ma:description="" ma:hidden="true" ma:internalName="MediaServiceFastMetadata" ma:readOnly="true">
      <xsd:simpleType>
        <xsd:restriction base="dms:Note"/>
      </xsd:simpleType>
    </xsd:element>
    <xsd:element name="MediaServiceDateTaken" ma:index="14" nillable="true" ma:displayName="MediaServiceDateTaken" ma:description="" ma:hidden="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E07BF27-CA4E-4D28-8C8C-649FEE679D05}">
  <ds:schemaRefs>
    <ds:schemaRef ds:uri="http://schemas.microsoft.com/sharepoint/v3/contenttype/forms"/>
  </ds:schemaRefs>
</ds:datastoreItem>
</file>

<file path=customXml/itemProps2.xml><?xml version="1.0" encoding="utf-8"?>
<ds:datastoreItem xmlns:ds="http://schemas.openxmlformats.org/officeDocument/2006/customXml" ds:itemID="{AB0AE9A0-2915-4C09-A615-115A89D2E2EB}">
  <ds:schemaRefs>
    <ds:schemaRef ds:uri="http://schemas.microsoft.com/office/2006/documentManagement/types"/>
    <ds:schemaRef ds:uri="http://schemas.microsoft.com/office/2006/metadata/properties"/>
    <ds:schemaRef ds:uri="http://www.w3.org/XML/1998/namespace"/>
    <ds:schemaRef ds:uri="http://purl.org/dc/dcmitype/"/>
    <ds:schemaRef ds:uri="http://purl.org/dc/terms/"/>
    <ds:schemaRef ds:uri="http://schemas.microsoft.com/office/infopath/2007/PartnerControls"/>
    <ds:schemaRef ds:uri="http://purl.org/dc/elements/1.1/"/>
    <ds:schemaRef ds:uri="http://schemas.openxmlformats.org/package/2006/metadata/core-properties"/>
    <ds:schemaRef ds:uri="ef88797d-310b-4d46-ad9c-0c23fa0c8d45"/>
    <ds:schemaRef ds:uri="876de33e-aaa5-4507-9b92-b84e676ded0d"/>
  </ds:schemaRefs>
</ds:datastoreItem>
</file>

<file path=customXml/itemProps3.xml><?xml version="1.0" encoding="utf-8"?>
<ds:datastoreItem xmlns:ds="http://schemas.openxmlformats.org/officeDocument/2006/customXml" ds:itemID="{8C73E150-6BC3-467B-9B51-FF3AEE6AB99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76de33e-aaa5-4507-9b92-b84e676ded0d"/>
    <ds:schemaRef ds:uri="ef88797d-310b-4d46-ad9c-0c23fa0c8d4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595</TotalTime>
  <Words>1680</Words>
  <Application>Microsoft Macintosh PowerPoint</Application>
  <PresentationFormat>Widescreen</PresentationFormat>
  <Paragraphs>301</Paragraphs>
  <Slides>19</Slides>
  <Notes>14</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19</vt:i4>
      </vt:variant>
    </vt:vector>
  </HeadingPairs>
  <TitlesOfParts>
    <vt:vector size="30" baseType="lpstr">
      <vt:lpstr>Calibri</vt:lpstr>
      <vt:lpstr>Calibri Light</vt:lpstr>
      <vt:lpstr>Lato</vt:lpstr>
      <vt:lpstr>Lato Black</vt:lpstr>
      <vt:lpstr>Roboto</vt:lpstr>
      <vt:lpstr>Roboto Condensed Light</vt:lpstr>
      <vt:lpstr>Segoe UI Light</vt:lpstr>
      <vt:lpstr>Times New Roman</vt:lpstr>
      <vt:lpstr>Wingdings</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15.0040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JNR R</dc:creator>
  <cp:lastModifiedBy>Mohammed Ahmed (1605853)</cp:lastModifiedBy>
  <cp:revision>60</cp:revision>
  <dcterms:created xsi:type="dcterms:W3CDTF">2018-04-18T21:14:06Z</dcterms:created>
  <dcterms:modified xsi:type="dcterms:W3CDTF">2018-04-26T09:33:45Z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0x0101005F02E0EF7D44C04B9FA644DBFF45FF6A</vt:lpwstr>
  </property>
  <property fmtid="{D5CDD505-2E9C-101B-9397-08002B2CF9AE}" pid="3" name="MSIP_Label_f42aa342-8706-4288-bd11-ebb85995028c_Enabled">
    <vt:lpwstr>True</vt:lpwstr>
  </property>
  <property fmtid="{D5CDD505-2E9C-101B-9397-08002B2CF9AE}" pid="4" name="MSIP_Label_f42aa342-8706-4288-bd11-ebb85995028c_SiteId">
    <vt:lpwstr>72f988bf-86f1-41af-91ab-2d7cd011db47</vt:lpwstr>
  </property>
  <property fmtid="{D5CDD505-2E9C-101B-9397-08002B2CF9AE}" pid="5" name="MSIP_Label_f42aa342-8706-4288-bd11-ebb85995028c_Owner">
    <vt:lpwstr>v-prabic@microsoft.com</vt:lpwstr>
  </property>
  <property fmtid="{D5CDD505-2E9C-101B-9397-08002B2CF9AE}" pid="6" name="MSIP_Label_f42aa342-8706-4288-bd11-ebb85995028c_SetDate">
    <vt:lpwstr>2018-01-11T00:31:06.4918337Z</vt:lpwstr>
  </property>
  <property fmtid="{D5CDD505-2E9C-101B-9397-08002B2CF9AE}" pid="7" name="MSIP_Label_f42aa342-8706-4288-bd11-ebb85995028c_Name">
    <vt:lpwstr>General</vt:lpwstr>
  </property>
  <property fmtid="{D5CDD505-2E9C-101B-9397-08002B2CF9AE}" pid="8" name="MSIP_Label_f42aa342-8706-4288-bd11-ebb85995028c_Application">
    <vt:lpwstr>Microsoft Azure Information Protection</vt:lpwstr>
  </property>
  <property fmtid="{D5CDD505-2E9C-101B-9397-08002B2CF9AE}" pid="9" name="MSIP_Label_f42aa342-8706-4288-bd11-ebb85995028c_Extended_MSFT_Method">
    <vt:lpwstr>Automatic</vt:lpwstr>
  </property>
  <property fmtid="{D5CDD505-2E9C-101B-9397-08002B2CF9AE}" pid="10" name="Sensitivity">
    <vt:lpwstr>General</vt:lpwstr>
  </property>
</Properties>
</file>