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4"/>
  </p:sldMasterIdLst>
  <p:sldIdLst>
    <p:sldId id="256" r:id="rId5"/>
    <p:sldId id="257" r:id="rId6"/>
    <p:sldId id="258" r:id="rId7"/>
    <p:sldId id="259" r:id="rId8"/>
    <p:sldId id="260" r:id="rId9"/>
    <p:sldId id="261" r:id="rId10"/>
    <p:sldId id="262"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BC4734-BC9C-4BE5-B17F-6E9C8195FA9A}" v="13" dt="2020-02-17T20:33:38.8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4" d="100"/>
          <a:sy n="114" d="100"/>
        </p:scale>
        <p:origin x="47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0778046-5B52-425E-9DC8-BA48EB5547E0}"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BDEA10-F26D-4B6E-B60F-FC8A08858F69}" type="slidenum">
              <a:rPr lang="en-GB" smtClean="0"/>
              <a:t>‹#›</a:t>
            </a:fld>
            <a:endParaRPr lang="en-GB"/>
          </a:p>
        </p:txBody>
      </p:sp>
    </p:spTree>
    <p:extLst>
      <p:ext uri="{BB962C8B-B14F-4D97-AF65-F5344CB8AC3E}">
        <p14:creationId xmlns:p14="http://schemas.microsoft.com/office/powerpoint/2010/main" val="3174778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778046-5B52-425E-9DC8-BA48EB5547E0}"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BDEA10-F26D-4B6E-B60F-FC8A08858F69}" type="slidenum">
              <a:rPr lang="en-GB" smtClean="0"/>
              <a:t>‹#›</a:t>
            </a:fld>
            <a:endParaRPr lang="en-GB"/>
          </a:p>
        </p:txBody>
      </p:sp>
    </p:spTree>
    <p:extLst>
      <p:ext uri="{BB962C8B-B14F-4D97-AF65-F5344CB8AC3E}">
        <p14:creationId xmlns:p14="http://schemas.microsoft.com/office/powerpoint/2010/main" val="3586815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778046-5B52-425E-9DC8-BA48EB5547E0}"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BDEA10-F26D-4B6E-B60F-FC8A08858F69}" type="slidenum">
              <a:rPr lang="en-GB" smtClean="0"/>
              <a:t>‹#›</a:t>
            </a:fld>
            <a:endParaRPr lang="en-GB"/>
          </a:p>
        </p:txBody>
      </p:sp>
    </p:spTree>
    <p:extLst>
      <p:ext uri="{BB962C8B-B14F-4D97-AF65-F5344CB8AC3E}">
        <p14:creationId xmlns:p14="http://schemas.microsoft.com/office/powerpoint/2010/main" val="964993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0778046-5B52-425E-9DC8-BA48EB5547E0}"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BDEA10-F26D-4B6E-B60F-FC8A08858F69}" type="slidenum">
              <a:rPr lang="en-GB" smtClean="0"/>
              <a:t>‹#›</a:t>
            </a:fld>
            <a:endParaRPr lang="en-GB"/>
          </a:p>
        </p:txBody>
      </p:sp>
    </p:spTree>
    <p:extLst>
      <p:ext uri="{BB962C8B-B14F-4D97-AF65-F5344CB8AC3E}">
        <p14:creationId xmlns:p14="http://schemas.microsoft.com/office/powerpoint/2010/main" val="22467252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0778046-5B52-425E-9DC8-BA48EB5547E0}" type="datetimeFigureOut">
              <a:rPr lang="en-GB" smtClean="0"/>
              <a:t>18/02/2020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9BDEA10-F26D-4B6E-B60F-FC8A08858F69}" type="slidenum">
              <a:rPr lang="en-GB" smtClean="0"/>
              <a:t>‹#›</a:t>
            </a:fld>
            <a:endParaRPr lang="en-GB"/>
          </a:p>
        </p:txBody>
      </p:sp>
    </p:spTree>
    <p:extLst>
      <p:ext uri="{BB962C8B-B14F-4D97-AF65-F5344CB8AC3E}">
        <p14:creationId xmlns:p14="http://schemas.microsoft.com/office/powerpoint/2010/main" val="1183451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0778046-5B52-425E-9DC8-BA48EB5547E0}" type="datetimeFigureOut">
              <a:rPr lang="en-GB" smtClean="0"/>
              <a:t>18/02/2020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9BDEA10-F26D-4B6E-B60F-FC8A08858F69}" type="slidenum">
              <a:rPr lang="en-GB" smtClean="0"/>
              <a:t>‹#›</a:t>
            </a:fld>
            <a:endParaRPr lang="en-GB"/>
          </a:p>
        </p:txBody>
      </p:sp>
    </p:spTree>
    <p:extLst>
      <p:ext uri="{BB962C8B-B14F-4D97-AF65-F5344CB8AC3E}">
        <p14:creationId xmlns:p14="http://schemas.microsoft.com/office/powerpoint/2010/main" val="1587183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778046-5B52-425E-9DC8-BA48EB5547E0}" type="datetimeFigureOut">
              <a:rPr lang="en-GB" smtClean="0"/>
              <a:t>18/02/2020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9BDEA10-F26D-4B6E-B60F-FC8A08858F69}" type="slidenum">
              <a:rPr lang="en-GB" smtClean="0"/>
              <a:t>‹#›</a:t>
            </a:fld>
            <a:endParaRPr lang="en-GB"/>
          </a:p>
        </p:txBody>
      </p:sp>
    </p:spTree>
    <p:extLst>
      <p:ext uri="{BB962C8B-B14F-4D97-AF65-F5344CB8AC3E}">
        <p14:creationId xmlns:p14="http://schemas.microsoft.com/office/powerpoint/2010/main" val="188341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0778046-5B52-425E-9DC8-BA48EB5547E0}"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BDEA10-F26D-4B6E-B60F-FC8A08858F69}" type="slidenum">
              <a:rPr lang="en-GB" smtClean="0"/>
              <a:t>‹#›</a:t>
            </a:fld>
            <a:endParaRPr lang="en-GB"/>
          </a:p>
        </p:txBody>
      </p:sp>
    </p:spTree>
    <p:extLst>
      <p:ext uri="{BB962C8B-B14F-4D97-AF65-F5344CB8AC3E}">
        <p14:creationId xmlns:p14="http://schemas.microsoft.com/office/powerpoint/2010/main" val="3012720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778046-5B52-425E-9DC8-BA48EB5547E0}"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BDEA10-F26D-4B6E-B60F-FC8A08858F69}" type="slidenum">
              <a:rPr lang="en-GB" smtClean="0"/>
              <a:t>‹#›</a:t>
            </a:fld>
            <a:endParaRPr lang="en-GB"/>
          </a:p>
        </p:txBody>
      </p:sp>
    </p:spTree>
    <p:extLst>
      <p:ext uri="{BB962C8B-B14F-4D97-AF65-F5344CB8AC3E}">
        <p14:creationId xmlns:p14="http://schemas.microsoft.com/office/powerpoint/2010/main" val="1618702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778046-5B52-425E-9DC8-BA48EB5547E0}"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BDEA10-F26D-4B6E-B60F-FC8A08858F69}" type="slidenum">
              <a:rPr lang="en-GB" smtClean="0"/>
              <a:t>‹#›</a:t>
            </a:fld>
            <a:endParaRPr lang="en-GB"/>
          </a:p>
        </p:txBody>
      </p:sp>
    </p:spTree>
    <p:extLst>
      <p:ext uri="{BB962C8B-B14F-4D97-AF65-F5344CB8AC3E}">
        <p14:creationId xmlns:p14="http://schemas.microsoft.com/office/powerpoint/2010/main" val="2991932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778046-5B52-425E-9DC8-BA48EB5547E0}"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BDEA10-F26D-4B6E-B60F-FC8A08858F6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113694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778046-5B52-425E-9DC8-BA48EB5547E0}"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BDEA10-F26D-4B6E-B60F-FC8A08858F69}" type="slidenum">
              <a:rPr lang="en-GB" smtClean="0"/>
              <a:t>‹#›</a:t>
            </a:fld>
            <a:endParaRPr lang="en-GB"/>
          </a:p>
        </p:txBody>
      </p:sp>
    </p:spTree>
    <p:extLst>
      <p:ext uri="{BB962C8B-B14F-4D97-AF65-F5344CB8AC3E}">
        <p14:creationId xmlns:p14="http://schemas.microsoft.com/office/powerpoint/2010/main" val="19622709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778046-5B52-425E-9DC8-BA48EB5547E0}"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BDEA10-F26D-4B6E-B60F-FC8A08858F6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788834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778046-5B52-425E-9DC8-BA48EB5547E0}"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BDEA10-F26D-4B6E-B60F-FC8A08858F69}" type="slidenum">
              <a:rPr lang="en-GB" smtClean="0"/>
              <a:t>‹#›</a:t>
            </a:fld>
            <a:endParaRPr lang="en-GB"/>
          </a:p>
        </p:txBody>
      </p:sp>
    </p:spTree>
    <p:extLst>
      <p:ext uri="{BB962C8B-B14F-4D97-AF65-F5344CB8AC3E}">
        <p14:creationId xmlns:p14="http://schemas.microsoft.com/office/powerpoint/2010/main" val="12030031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778046-5B52-425E-9DC8-BA48EB5547E0}"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BDEA10-F26D-4B6E-B60F-FC8A08858F69}" type="slidenum">
              <a:rPr lang="en-GB" smtClean="0"/>
              <a:t>‹#›</a:t>
            </a:fld>
            <a:endParaRPr lang="en-GB"/>
          </a:p>
        </p:txBody>
      </p:sp>
    </p:spTree>
    <p:extLst>
      <p:ext uri="{BB962C8B-B14F-4D97-AF65-F5344CB8AC3E}">
        <p14:creationId xmlns:p14="http://schemas.microsoft.com/office/powerpoint/2010/main" val="26760484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778046-5B52-425E-9DC8-BA48EB5547E0}"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BDEA10-F26D-4B6E-B60F-FC8A08858F69}" type="slidenum">
              <a:rPr lang="en-GB" smtClean="0"/>
              <a:t>‹#›</a:t>
            </a:fld>
            <a:endParaRPr lang="en-GB"/>
          </a:p>
        </p:txBody>
      </p:sp>
    </p:spTree>
    <p:extLst>
      <p:ext uri="{BB962C8B-B14F-4D97-AF65-F5344CB8AC3E}">
        <p14:creationId xmlns:p14="http://schemas.microsoft.com/office/powerpoint/2010/main" val="2869307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0778046-5B52-425E-9DC8-BA48EB5547E0}" type="datetimeFigureOut">
              <a:rPr lang="en-GB" smtClean="0"/>
              <a:t>18/02/2020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9BDEA10-F26D-4B6E-B60F-FC8A08858F69}" type="slidenum">
              <a:rPr lang="en-GB" smtClean="0"/>
              <a:t>‹#›</a:t>
            </a:fld>
            <a:endParaRPr lang="en-GB"/>
          </a:p>
        </p:txBody>
      </p:sp>
    </p:spTree>
    <p:extLst>
      <p:ext uri="{BB962C8B-B14F-4D97-AF65-F5344CB8AC3E}">
        <p14:creationId xmlns:p14="http://schemas.microsoft.com/office/powerpoint/2010/main" val="219996808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quizlet.com/158341171/mngt-301-chp-7-flash-cards/" TargetMode="External"/><Relationship Id="rId2" Type="http://schemas.openxmlformats.org/officeDocument/2006/relationships/hyperlink" Target="https://www.lexico.com/en/definition/deprivation" TargetMode="External"/><Relationship Id="rId1" Type="http://schemas.openxmlformats.org/officeDocument/2006/relationships/slideLayout" Target="../slideLayouts/slideLayout2.xml"/><Relationship Id="rId4" Type="http://schemas.openxmlformats.org/officeDocument/2006/relationships/hyperlink" Target="https://gov.wales/sites/default/files/statistics-and-research/2019-08/flying-start-summary-statistics-april-2018-to-march-2019-19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603F2-C25C-4D90-9B36-EA71D8ED5CAD}"/>
              </a:ext>
            </a:extLst>
          </p:cNvPr>
          <p:cNvSpPr>
            <a:spLocks noGrp="1"/>
          </p:cNvSpPr>
          <p:nvPr>
            <p:ph type="ctrTitle"/>
          </p:nvPr>
        </p:nvSpPr>
        <p:spPr>
          <a:xfrm>
            <a:off x="-407458" y="1566334"/>
            <a:ext cx="7766936" cy="1646302"/>
          </a:xfrm>
        </p:spPr>
        <p:txBody>
          <a:bodyPr/>
          <a:lstStyle/>
          <a:p>
            <a:r>
              <a:rPr lang="en-GB" dirty="0"/>
              <a:t>Flying start </a:t>
            </a:r>
          </a:p>
        </p:txBody>
      </p:sp>
      <p:sp>
        <p:nvSpPr>
          <p:cNvPr id="3" name="Subtitle 2">
            <a:extLst>
              <a:ext uri="{FF2B5EF4-FFF2-40B4-BE49-F238E27FC236}">
                <a16:creationId xmlns:a16="http://schemas.microsoft.com/office/drawing/2014/main" id="{23CBED25-1ACF-4920-9634-36B611D7B44F}"/>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1289558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B6B7D-0F82-46A1-B4E1-D139774E0916}"/>
              </a:ext>
            </a:extLst>
          </p:cNvPr>
          <p:cNvSpPr>
            <a:spLocks noGrp="1"/>
          </p:cNvSpPr>
          <p:nvPr>
            <p:ph type="title"/>
          </p:nvPr>
        </p:nvSpPr>
        <p:spPr/>
        <p:txBody>
          <a:bodyPr/>
          <a:lstStyle/>
          <a:p>
            <a:r>
              <a:rPr lang="en-GB" dirty="0"/>
              <a:t>Poverty </a:t>
            </a:r>
          </a:p>
        </p:txBody>
      </p:sp>
      <p:sp>
        <p:nvSpPr>
          <p:cNvPr id="3" name="Content Placeholder 2">
            <a:extLst>
              <a:ext uri="{FF2B5EF4-FFF2-40B4-BE49-F238E27FC236}">
                <a16:creationId xmlns:a16="http://schemas.microsoft.com/office/drawing/2014/main" id="{8A1D2247-9022-478E-85A4-132710E21AE4}"/>
              </a:ext>
            </a:extLst>
          </p:cNvPr>
          <p:cNvSpPr>
            <a:spLocks noGrp="1"/>
          </p:cNvSpPr>
          <p:nvPr>
            <p:ph idx="1"/>
          </p:nvPr>
        </p:nvSpPr>
        <p:spPr/>
        <p:txBody>
          <a:bodyPr/>
          <a:lstStyle/>
          <a:p>
            <a:pPr marL="0" indent="0">
              <a:buNone/>
            </a:pPr>
            <a:r>
              <a:rPr lang="en-GB" dirty="0"/>
              <a:t>Being in poverty is when you are extremely poor, poverty is defined as “the deprivation of common necessities that determine the quality of life”. An important thing to remember when thinking about poverty is there is a big difference in the things you want and the things you need for example shelter, food, safe drinking water and clothes. Some people might say you are in poverty if you do not have the opportunity to learn in education or if you don’t have the opportunity to obtain a better employment and escape poverty which is one of the reasons why flying start was brought into place.</a:t>
            </a:r>
          </a:p>
        </p:txBody>
      </p:sp>
    </p:spTree>
    <p:extLst>
      <p:ext uri="{BB962C8B-B14F-4D97-AF65-F5344CB8AC3E}">
        <p14:creationId xmlns:p14="http://schemas.microsoft.com/office/powerpoint/2010/main" val="1490393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FCE2C-E1DD-44C9-9BBF-75764811F98B}"/>
              </a:ext>
            </a:extLst>
          </p:cNvPr>
          <p:cNvSpPr>
            <a:spLocks noGrp="1"/>
          </p:cNvSpPr>
          <p:nvPr>
            <p:ph type="title"/>
          </p:nvPr>
        </p:nvSpPr>
        <p:spPr/>
        <p:txBody>
          <a:bodyPr/>
          <a:lstStyle/>
          <a:p>
            <a:r>
              <a:rPr lang="en-GB" dirty="0"/>
              <a:t>Attainment </a:t>
            </a:r>
          </a:p>
        </p:txBody>
      </p:sp>
      <p:sp>
        <p:nvSpPr>
          <p:cNvPr id="3" name="Content Placeholder 2">
            <a:extLst>
              <a:ext uri="{FF2B5EF4-FFF2-40B4-BE49-F238E27FC236}">
                <a16:creationId xmlns:a16="http://schemas.microsoft.com/office/drawing/2014/main" id="{8DD61E9D-BFC4-435B-BEE1-5049E4A030DF}"/>
              </a:ext>
            </a:extLst>
          </p:cNvPr>
          <p:cNvSpPr>
            <a:spLocks noGrp="1"/>
          </p:cNvSpPr>
          <p:nvPr>
            <p:ph idx="1"/>
          </p:nvPr>
        </p:nvSpPr>
        <p:spPr/>
        <p:txBody>
          <a:bodyPr/>
          <a:lstStyle/>
          <a:p>
            <a:pPr marL="0" indent="0">
              <a:buNone/>
            </a:pPr>
            <a:r>
              <a:rPr lang="en-GB" dirty="0"/>
              <a:t>Attainment is defined as “the action or fact of achieving a goal towards which one has worked”. The type of things ‘attainment’ would be used for is a skill or a educational achievement. Pupil achievement will be judged in two ways attainment and process, they judge a pupils attainment by checking whether the pupil is working at the expected level. Pupils from a disadvantaged background have a higher chance in failing, children living in deprived areas tend to do worse in all areas of education than those from more wealthy backgrounds and this is known as the attainment gap and why things like flying start are put into place.                                                                                                                 </a:t>
            </a:r>
          </a:p>
        </p:txBody>
      </p:sp>
    </p:spTree>
    <p:extLst>
      <p:ext uri="{BB962C8B-B14F-4D97-AF65-F5344CB8AC3E}">
        <p14:creationId xmlns:p14="http://schemas.microsoft.com/office/powerpoint/2010/main" val="4076014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2E947-0E7B-4C25-A904-38885733D62B}"/>
              </a:ext>
            </a:extLst>
          </p:cNvPr>
          <p:cNvSpPr>
            <a:spLocks noGrp="1"/>
          </p:cNvSpPr>
          <p:nvPr>
            <p:ph type="title"/>
          </p:nvPr>
        </p:nvSpPr>
        <p:spPr>
          <a:xfrm>
            <a:off x="838200" y="365126"/>
            <a:ext cx="10515600" cy="957648"/>
          </a:xfrm>
        </p:spPr>
        <p:txBody>
          <a:bodyPr>
            <a:normAutofit/>
          </a:bodyPr>
          <a:lstStyle/>
          <a:p>
            <a:r>
              <a:rPr lang="en-GB" sz="2400" dirty="0"/>
              <a:t>About flying start </a:t>
            </a:r>
          </a:p>
        </p:txBody>
      </p:sp>
      <p:sp>
        <p:nvSpPr>
          <p:cNvPr id="3" name="Content Placeholder 2">
            <a:extLst>
              <a:ext uri="{FF2B5EF4-FFF2-40B4-BE49-F238E27FC236}">
                <a16:creationId xmlns:a16="http://schemas.microsoft.com/office/drawing/2014/main" id="{B9EDFF93-2A25-47D9-95A5-17E238352AC4}"/>
              </a:ext>
            </a:extLst>
          </p:cNvPr>
          <p:cNvSpPr>
            <a:spLocks noGrp="1"/>
          </p:cNvSpPr>
          <p:nvPr>
            <p:ph idx="1"/>
          </p:nvPr>
        </p:nvSpPr>
        <p:spPr>
          <a:xfrm>
            <a:off x="562992" y="1322773"/>
            <a:ext cx="8952483" cy="4634143"/>
          </a:xfrm>
        </p:spPr>
        <p:txBody>
          <a:bodyPr>
            <a:normAutofit fontScale="85000" lnSpcReduction="20000"/>
          </a:bodyPr>
          <a:lstStyle/>
          <a:p>
            <a:pPr marL="0" indent="0">
              <a:buNone/>
            </a:pPr>
            <a:r>
              <a:rPr lang="en-GB" sz="1600" dirty="0"/>
              <a:t>Flying start is a welsh government funded programme which was introduced in 2007 is available in targeted areas. Flying start supports all eligible children and their families in these area to give children from 0-3 years a flying start to their life. It was recognised that the early years of the child's life is an import period and being able to go to flying start will impact greatly on the child's development and then it will progress further when they get to education. Flying start has gave children from a deprived area the same opportunities as children from more wealthy backgrounds. “the core elements of the programme are drawn from a range of options that have been shown to influence positive outcomes for children and their families. These include:</a:t>
            </a:r>
          </a:p>
          <a:p>
            <a:r>
              <a:rPr lang="en-GB" sz="1600" dirty="0"/>
              <a:t>Free quality part time child care for 2-3 year olds</a:t>
            </a:r>
          </a:p>
          <a:p>
            <a:r>
              <a:rPr lang="en-GB" sz="1600" dirty="0"/>
              <a:t>An enhanced health visiting service</a:t>
            </a:r>
          </a:p>
          <a:p>
            <a:r>
              <a:rPr lang="en-GB" sz="1600" dirty="0"/>
              <a:t>Parenting support</a:t>
            </a:r>
          </a:p>
          <a:p>
            <a:r>
              <a:rPr lang="en-GB" sz="1600" dirty="0"/>
              <a:t>Support for speech language and communication development” </a:t>
            </a:r>
          </a:p>
          <a:p>
            <a:pPr marL="0" indent="0">
              <a:buNone/>
            </a:pPr>
            <a:r>
              <a:rPr lang="en-GB" sz="1600" dirty="0"/>
              <a:t>Quality part time care - Quality part time care contributes to the skills such as socialising and the ability to concentrate and play, these are crucial because when the child then moves on the education they will be able to work effectively in groups in a classroom etc. Quality care in early years leads to developments on the child's language, maths and reading development for when they are in their later years. It has also been noticed that children who go to flying start have a reduction in aggressive behaviour. </a:t>
            </a:r>
          </a:p>
          <a:p>
            <a:pPr marL="0" indent="0">
              <a:buNone/>
            </a:pPr>
            <a:r>
              <a:rPr lang="en-GB" sz="1600" dirty="0"/>
              <a:t>An enhanced health visitor - An enhanced health visitor service is provided their role is to deliver one to one support and advice on all aspects of the child's development, wellbeing and health. This will include stuff like nutrition and whether you should breastfeed or not and the safety of the child in and out of the home. </a:t>
            </a:r>
          </a:p>
          <a:p>
            <a:endParaRPr lang="en-GB" sz="1400" dirty="0"/>
          </a:p>
        </p:txBody>
      </p:sp>
    </p:spTree>
    <p:extLst>
      <p:ext uri="{BB962C8B-B14F-4D97-AF65-F5344CB8AC3E}">
        <p14:creationId xmlns:p14="http://schemas.microsoft.com/office/powerpoint/2010/main" val="1312777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C869DE-4F42-44CC-B240-854589D2273D}"/>
              </a:ext>
            </a:extLst>
          </p:cNvPr>
          <p:cNvSpPr>
            <a:spLocks noGrp="1"/>
          </p:cNvSpPr>
          <p:nvPr>
            <p:ph idx="1"/>
          </p:nvPr>
        </p:nvSpPr>
        <p:spPr>
          <a:xfrm>
            <a:off x="418083" y="1239822"/>
            <a:ext cx="9097392" cy="5937266"/>
          </a:xfrm>
        </p:spPr>
        <p:txBody>
          <a:bodyPr>
            <a:normAutofit/>
          </a:bodyPr>
          <a:lstStyle/>
          <a:p>
            <a:pPr marL="0" indent="0">
              <a:buNone/>
            </a:pPr>
            <a:r>
              <a:rPr lang="en-GB" sz="1400" dirty="0"/>
              <a:t>They will also inform you about different illnesses, behaviours , play and how the child should sleep. They also perform health and development reviews of the child this is when they visit the child at various stages and check the child's development, they will do an assessment of the child's speech, communication and language development and they will look how much they have come on at each stage. </a:t>
            </a:r>
          </a:p>
          <a:p>
            <a:pPr marL="0" indent="0">
              <a:buNone/>
            </a:pPr>
            <a:r>
              <a:rPr lang="en-GB" sz="1400" dirty="0"/>
              <a:t>Parenting support - Parental support is in a group or in a home and its aim is to help parents to further develop in all aspects of parenting. Parental support offers intensive support within the home to support parents who are facing challenges with parenting this may be due to the fact they are new to parenting. The type of things they offer support with is safety, behaviour, sleep, toileting and nutrition etc they may also help with stuff like setting routines or any other challenges parents/carers face. </a:t>
            </a:r>
          </a:p>
          <a:p>
            <a:pPr marL="0" indent="0">
              <a:buNone/>
            </a:pPr>
            <a:r>
              <a:rPr lang="en-GB" sz="1400" dirty="0"/>
              <a:t>Support for speech language and communication development – support for children ages 0-4 is available for their early language and communication development. The speech and language therapist, childcare team and the enhanced health visiting service all work closely in order to develop the child's development in these areas. To develop the child's speaking and listening skills they do stuff like rhymes, songs, stories and play. There is a language and play programme which is available to all children who are in flying start there Is also a chatterbox group that you can attend. Parents who go to the language and play group have found it helps them play with their child in ways that they are also learning and enjoying at the same time. When the child is between 6 months to 3 years old they will be given a range of different book start books and each book is set to a specific age, they will also have books to take home from childcare and whilst in childcare will have the opportunity to read to each other.</a:t>
            </a:r>
          </a:p>
          <a:p>
            <a:pPr marL="0" indent="0">
              <a:buNone/>
            </a:pPr>
            <a:endParaRPr lang="en-GB" sz="1400" dirty="0"/>
          </a:p>
        </p:txBody>
      </p:sp>
    </p:spTree>
    <p:extLst>
      <p:ext uri="{BB962C8B-B14F-4D97-AF65-F5344CB8AC3E}">
        <p14:creationId xmlns:p14="http://schemas.microsoft.com/office/powerpoint/2010/main" val="2402145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51C36-9B24-4A83-8EE4-A7564D84DADE}"/>
              </a:ext>
            </a:extLst>
          </p:cNvPr>
          <p:cNvSpPr>
            <a:spLocks noGrp="1"/>
          </p:cNvSpPr>
          <p:nvPr>
            <p:ph type="title"/>
          </p:nvPr>
        </p:nvSpPr>
        <p:spPr>
          <a:xfrm>
            <a:off x="1333502" y="609600"/>
            <a:ext cx="8596668" cy="1320800"/>
          </a:xfrm>
        </p:spPr>
        <p:txBody>
          <a:bodyPr>
            <a:normAutofit/>
          </a:bodyPr>
          <a:lstStyle/>
          <a:p>
            <a:r>
              <a:rPr lang="en-GB" dirty="0"/>
              <a:t>How flying start work to reduce the gap between poverty</a:t>
            </a:r>
          </a:p>
        </p:txBody>
      </p:sp>
      <p:sp>
        <p:nvSpPr>
          <p:cNvPr id="31"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75DBB12-BB16-45E6-B82E-57480B0E4BAD}"/>
              </a:ext>
            </a:extLst>
          </p:cNvPr>
          <p:cNvSpPr>
            <a:spLocks noGrp="1"/>
          </p:cNvSpPr>
          <p:nvPr>
            <p:ph idx="1"/>
          </p:nvPr>
        </p:nvSpPr>
        <p:spPr>
          <a:xfrm>
            <a:off x="1333502" y="2160589"/>
            <a:ext cx="8596668" cy="3880773"/>
          </a:xfrm>
        </p:spPr>
        <p:txBody>
          <a:bodyPr>
            <a:normAutofit/>
          </a:bodyPr>
          <a:lstStyle/>
          <a:p>
            <a:pPr marL="0" indent="0">
              <a:lnSpc>
                <a:spcPct val="90000"/>
              </a:lnSpc>
              <a:buNone/>
            </a:pPr>
            <a:r>
              <a:rPr lang="en-GB" sz="1400" dirty="0"/>
              <a:t>Flying start is a programme to create positive outcomes for children and give them a flying start in life. It was noticed that some children were starting nursery at the age of 3 and are already behind with their development, the children that were behind in development were from deprived areas where they would not of been able to afford the basic things to help a child with their development for example books etc. Being behind in your development before you even start nursery could then make it hard for them to ever catch up with the other children who are more developed. The core elements of flying start are drawn from a different range of actions which have created positive outcomes for the children and their families. Flying start reduces the gap between poverty because it gives children between 2 and 3 the opportunity to develop in a way that is development consistent with their chronological age, this was not the case years ago and children's development did not meet with their chronological age. “Flying start is the welsh government targeted early years programme for families with children under 4 years of age in some of the most disadvantaged areas of wales. The welsh government began collecting routine management data from the flying start programme during 2012-2013. during 2013-14 and 2014-15 there was an expansion of the programme into additional areas. 36,367 children benefited from flying start services at any time in 2018-19”. Children who go to flying start are more likely to go on to education in a maintained school which is the main priority of the welsh government the percentage of children that went from flying start to school is 88%. The areas with flying start are also proven to have a lower prevalence of healthy weight with 71% whilst areas without flying start has a prevalence of 74%</a:t>
            </a:r>
          </a:p>
        </p:txBody>
      </p:sp>
      <p:sp>
        <p:nvSpPr>
          <p:cNvPr id="3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21933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D7D03-FBCC-4B70-A785-D1AB52ABD361}"/>
              </a:ext>
            </a:extLst>
          </p:cNvPr>
          <p:cNvSpPr>
            <a:spLocks noGrp="1"/>
          </p:cNvSpPr>
          <p:nvPr>
            <p:ph type="title"/>
          </p:nvPr>
        </p:nvSpPr>
        <p:spPr>
          <a:xfrm>
            <a:off x="991659" y="76200"/>
            <a:ext cx="8596668" cy="1320800"/>
          </a:xfrm>
        </p:spPr>
        <p:txBody>
          <a:bodyPr>
            <a:normAutofit fontScale="90000"/>
          </a:bodyPr>
          <a:lstStyle/>
          <a:p>
            <a:r>
              <a:rPr lang="en-GB" dirty="0"/>
              <a:t>How implementation of flying start aims to reduce the gap between poverty and attainment</a:t>
            </a:r>
          </a:p>
        </p:txBody>
      </p:sp>
      <p:sp>
        <p:nvSpPr>
          <p:cNvPr id="3" name="Content Placeholder 2">
            <a:extLst>
              <a:ext uri="{FF2B5EF4-FFF2-40B4-BE49-F238E27FC236}">
                <a16:creationId xmlns:a16="http://schemas.microsoft.com/office/drawing/2014/main" id="{A01ABC67-757B-4A84-8DBC-89894748ECB0}"/>
              </a:ext>
            </a:extLst>
          </p:cNvPr>
          <p:cNvSpPr>
            <a:spLocks noGrp="1"/>
          </p:cNvSpPr>
          <p:nvPr>
            <p:ph idx="1"/>
          </p:nvPr>
        </p:nvSpPr>
        <p:spPr>
          <a:xfrm>
            <a:off x="666196" y="2062486"/>
            <a:ext cx="9007302" cy="4431637"/>
          </a:xfrm>
        </p:spPr>
        <p:txBody>
          <a:bodyPr>
            <a:normAutofit/>
          </a:bodyPr>
          <a:lstStyle/>
          <a:p>
            <a:pPr marL="0" indent="0">
              <a:buNone/>
            </a:pPr>
            <a:r>
              <a:rPr lang="en-GB" sz="1400" dirty="0"/>
              <a:t>Living in poverty has an impact on a child's mental health, living in poor housing conditions can lead to them being stressed, they will have poor nutrition and they will usually have lack of sleep etc. these can all lead to mental health conditions which will have a impact on a child's motivation to do well in education and succeed in future. Poverty is one of the main enemies of education and how well the child ends up doing despite all the things done to try tackle this issue. People often assume that it is down to each individual child with how well they do in education but it in reality it is not that way and living in poverty has a massive impact. Many children have grown up with the “learned helplessness” attitude, this is when the child believes they are stuck in the cycle of poverty with no way to escape. Many of these children are also unaware that they will have many opportunities when they are older and therefor will not try to the best of their ability in school. Flying start has tried to tackle many of these issues, it provides nutritious food for children and it sets children up ready for school as before there use to be children starting school who are already behind. Children in poverty also tend to be behind in verbal and reasoning skills this is due to the fact parents are less likely to read to them, in flying start they read to each child which is consistent with their chronological age. Flying start also has a positive outcome on attendance, children who live in deprived areas usually have a low attendance compared to children from different areas but there were studies were done where they looked at children's attendance after going to flying start and it showed that their attendance was good. </a:t>
            </a:r>
          </a:p>
        </p:txBody>
      </p:sp>
    </p:spTree>
    <p:extLst>
      <p:ext uri="{BB962C8B-B14F-4D97-AF65-F5344CB8AC3E}">
        <p14:creationId xmlns:p14="http://schemas.microsoft.com/office/powerpoint/2010/main" val="52809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29D61-6273-4370-853D-3086E655F49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8716F7B-EA5A-4564-AB3E-F46997D0F32F}"/>
              </a:ext>
            </a:extLst>
          </p:cNvPr>
          <p:cNvSpPr>
            <a:spLocks noGrp="1"/>
          </p:cNvSpPr>
          <p:nvPr>
            <p:ph idx="1"/>
          </p:nvPr>
        </p:nvSpPr>
        <p:spPr/>
        <p:txBody>
          <a:bodyPr>
            <a:normAutofit/>
          </a:bodyPr>
          <a:lstStyle/>
          <a:p>
            <a:pPr marL="0" indent="0">
              <a:buNone/>
            </a:pPr>
            <a:r>
              <a:rPr lang="en-GB" dirty="0">
                <a:hlinkClick r:id="rId2"/>
              </a:rPr>
              <a:t>https://www.lexico.com/en/definition/deprivation</a:t>
            </a:r>
            <a:endParaRPr lang="en-GB" dirty="0"/>
          </a:p>
          <a:p>
            <a:pPr marL="0" indent="0">
              <a:buNone/>
            </a:pPr>
            <a:endParaRPr lang="en-GB" dirty="0"/>
          </a:p>
          <a:p>
            <a:pPr marL="0" indent="0">
              <a:buNone/>
            </a:pPr>
            <a:r>
              <a:rPr lang="en-GB" dirty="0">
                <a:hlinkClick r:id="rId3"/>
              </a:rPr>
              <a:t>https://quizlet.com/158341171/mngt-301-chp-7-flash-cards/</a:t>
            </a:r>
            <a:r>
              <a:rPr lang="en-GB" dirty="0"/>
              <a:t> </a:t>
            </a:r>
          </a:p>
          <a:p>
            <a:pPr marL="0" indent="0">
              <a:buNone/>
            </a:pPr>
            <a:endParaRPr lang="en-GB" dirty="0"/>
          </a:p>
          <a:p>
            <a:pPr marL="0" indent="0">
              <a:buNone/>
            </a:pPr>
            <a:r>
              <a:rPr lang="en-GB" dirty="0"/>
              <a:t> </a:t>
            </a:r>
            <a:r>
              <a:rPr lang="en-GB" dirty="0">
                <a:hlinkClick r:id="rId4"/>
              </a:rPr>
              <a:t>https://gov.wales/sites/default/files/statistics-and-research/2019-08/flying-start-summary-statistics-april-2018-to-march-2019-190.pdf</a:t>
            </a:r>
            <a:r>
              <a:rPr lang="en-GB" dirty="0"/>
              <a:t> </a:t>
            </a:r>
          </a:p>
        </p:txBody>
      </p:sp>
    </p:spTree>
    <p:extLst>
      <p:ext uri="{BB962C8B-B14F-4D97-AF65-F5344CB8AC3E}">
        <p14:creationId xmlns:p14="http://schemas.microsoft.com/office/powerpoint/2010/main" val="32063803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7832FEA9A0CE44993765A974BB2A9B" ma:contentTypeVersion="4" ma:contentTypeDescription="Create a new document." ma:contentTypeScope="" ma:versionID="c06ebf27d4616ef95f01bcaec0efb1e6">
  <xsd:schema xmlns:xsd="http://www.w3.org/2001/XMLSchema" xmlns:xs="http://www.w3.org/2001/XMLSchema" xmlns:p="http://schemas.microsoft.com/office/2006/metadata/properties" xmlns:ns3="2dc8c000-3fb6-4aae-80f6-b33e90f8692e" targetNamespace="http://schemas.microsoft.com/office/2006/metadata/properties" ma:root="true" ma:fieldsID="a70139e43d60bc52172327a768c3ad96" ns3:_="">
    <xsd:import namespace="2dc8c000-3fb6-4aae-80f6-b33e90f8692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c8c000-3fb6-4aae-80f6-b33e90f869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2127C80-612C-4997-AD96-153FFCA5E2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c8c000-3fb6-4aae-80f6-b33e90f8692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0964EDF-96F2-4AC4-9CFB-4A8BA161F33A}">
  <ds:schemaRefs>
    <ds:schemaRef ds:uri="http://schemas.microsoft.com/office/2006/documentManagement/types"/>
    <ds:schemaRef ds:uri="http://purl.org/dc/elements/1.1/"/>
    <ds:schemaRef ds:uri="http://schemas.microsoft.com/office/2006/metadata/properties"/>
    <ds:schemaRef ds:uri="http://purl.org/dc/terms/"/>
    <ds:schemaRef ds:uri="http://schemas.openxmlformats.org/package/2006/metadata/core-properties"/>
    <ds:schemaRef ds:uri="http://purl.org/dc/dcmitype/"/>
    <ds:schemaRef ds:uri="http://schemas.microsoft.com/office/infopath/2007/PartnerControls"/>
    <ds:schemaRef ds:uri="2dc8c000-3fb6-4aae-80f6-b33e90f8692e"/>
    <ds:schemaRef ds:uri="http://www.w3.org/XML/1998/namespace"/>
  </ds:schemaRefs>
</ds:datastoreItem>
</file>

<file path=customXml/itemProps3.xml><?xml version="1.0" encoding="utf-8"?>
<ds:datastoreItem xmlns:ds="http://schemas.openxmlformats.org/officeDocument/2006/customXml" ds:itemID="{6A8783AB-D7D3-4683-B14C-A7CA5A4428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132</TotalTime>
  <Words>1636</Words>
  <Application>Microsoft Office PowerPoint</Application>
  <PresentationFormat>Widescreen</PresentationFormat>
  <Paragraphs>26</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Trebuchet MS</vt:lpstr>
      <vt:lpstr>Wingdings 3</vt:lpstr>
      <vt:lpstr>Facet</vt:lpstr>
      <vt:lpstr>Flying start </vt:lpstr>
      <vt:lpstr>Poverty </vt:lpstr>
      <vt:lpstr>Attainment </vt:lpstr>
      <vt:lpstr>About flying start </vt:lpstr>
      <vt:lpstr>PowerPoint Presentation</vt:lpstr>
      <vt:lpstr>How flying start work to reduce the gap between poverty</vt:lpstr>
      <vt:lpstr>How implementation of flying start aims to reduce the gap between poverty and attainment</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Flying start</dc:title>
  <dc:creator>Shannon Ready (1902526)</dc:creator>
  <cp:lastModifiedBy>Shannon Ready (1902526)</cp:lastModifiedBy>
  <cp:revision>1</cp:revision>
  <dcterms:created xsi:type="dcterms:W3CDTF">2020-02-16T19:45:13Z</dcterms:created>
  <dcterms:modified xsi:type="dcterms:W3CDTF">2020-02-18T10:48:41Z</dcterms:modified>
</cp:coreProperties>
</file>