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83" d="100"/>
          <a:sy n="83" d="100"/>
        </p:scale>
        <p:origin x="-366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Toma (2440326)" userId="301f84e8-ee47-4cd3-865b-0cdc417649ec" providerId="ADAL" clId="{DDFB0875-7497-42CB-80BA-6EA43AEA4DC2}"/>
    <pc:docChg chg="custSel addSld modSld">
      <pc:chgData name="Bianca Toma (2440326)" userId="301f84e8-ee47-4cd3-865b-0cdc417649ec" providerId="ADAL" clId="{DDFB0875-7497-42CB-80BA-6EA43AEA4DC2}" dt="2026-03-14T07:24:49.247" v="2111" actId="20577"/>
      <pc:docMkLst>
        <pc:docMk/>
      </pc:docMkLst>
      <pc:sldChg chg="modSp mod">
        <pc:chgData name="Bianca Toma (2440326)" userId="301f84e8-ee47-4cd3-865b-0cdc417649ec" providerId="ADAL" clId="{DDFB0875-7497-42CB-80BA-6EA43AEA4DC2}" dt="2026-03-14T06:57:12.306" v="1240" actId="5793"/>
        <pc:sldMkLst>
          <pc:docMk/>
          <pc:sldMk cId="1508598692" sldId="261"/>
        </pc:sldMkLst>
        <pc:spChg chg="mod">
          <ac:chgData name="Bianca Toma (2440326)" userId="301f84e8-ee47-4cd3-865b-0cdc417649ec" providerId="ADAL" clId="{DDFB0875-7497-42CB-80BA-6EA43AEA4DC2}" dt="2026-03-14T06:57:12.306" v="1240" actId="5793"/>
          <ac:spMkLst>
            <pc:docMk/>
            <pc:sldMk cId="1508598692" sldId="261"/>
            <ac:spMk id="3" creationId="{20239709-86F3-C0A9-4A99-4B3E15F19BA7}"/>
          </ac:spMkLst>
        </pc:spChg>
      </pc:sldChg>
      <pc:sldChg chg="modSp mod">
        <pc:chgData name="Bianca Toma (2440326)" userId="301f84e8-ee47-4cd3-865b-0cdc417649ec" providerId="ADAL" clId="{DDFB0875-7497-42CB-80BA-6EA43AEA4DC2}" dt="2026-03-14T06:42:01.077" v="9" actId="20577"/>
        <pc:sldMkLst>
          <pc:docMk/>
          <pc:sldMk cId="171718215" sldId="264"/>
        </pc:sldMkLst>
        <pc:graphicFrameChg chg="modGraphic">
          <ac:chgData name="Bianca Toma (2440326)" userId="301f84e8-ee47-4cd3-865b-0cdc417649ec" providerId="ADAL" clId="{DDFB0875-7497-42CB-80BA-6EA43AEA4DC2}" dt="2026-03-14T06:42:01.077" v="9" actId="20577"/>
          <ac:graphicFrameMkLst>
            <pc:docMk/>
            <pc:sldMk cId="171718215" sldId="264"/>
            <ac:graphicFrameMk id="2" creationId="{57C543E8-A322-29B7-420B-EFA0FFED1048}"/>
          </ac:graphicFrameMkLst>
        </pc:graphicFrameChg>
      </pc:sldChg>
      <pc:sldChg chg="modSp new mod">
        <pc:chgData name="Bianca Toma (2440326)" userId="301f84e8-ee47-4cd3-865b-0cdc417649ec" providerId="ADAL" clId="{DDFB0875-7497-42CB-80BA-6EA43AEA4DC2}" dt="2026-03-14T07:24:49.247" v="2111" actId="20577"/>
        <pc:sldMkLst>
          <pc:docMk/>
          <pc:sldMk cId="4045906084" sldId="265"/>
        </pc:sldMkLst>
        <pc:spChg chg="mod">
          <ac:chgData name="Bianca Toma (2440326)" userId="301f84e8-ee47-4cd3-865b-0cdc417649ec" providerId="ADAL" clId="{DDFB0875-7497-42CB-80BA-6EA43AEA4DC2}" dt="2026-03-14T06:46:10.106" v="28" actId="20577"/>
          <ac:spMkLst>
            <pc:docMk/>
            <pc:sldMk cId="4045906084" sldId="265"/>
            <ac:spMk id="2" creationId="{568108A4-655E-A323-4075-55BCB8C81E84}"/>
          </ac:spMkLst>
        </pc:spChg>
        <pc:spChg chg="mod">
          <ac:chgData name="Bianca Toma (2440326)" userId="301f84e8-ee47-4cd3-865b-0cdc417649ec" providerId="ADAL" clId="{DDFB0875-7497-42CB-80BA-6EA43AEA4DC2}" dt="2026-03-14T07:24:49.247" v="2111" actId="20577"/>
          <ac:spMkLst>
            <pc:docMk/>
            <pc:sldMk cId="4045906084" sldId="265"/>
            <ac:spMk id="3" creationId="{A30F7701-C097-C081-7826-25583BFC6B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0A227F-01E4-49E5-B406-8E71904EC87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CD37C8-996B-4E54-B6BB-BE00BA634B50}">
      <dgm:prSet/>
      <dgm:spPr/>
      <dgm:t>
        <a:bodyPr/>
        <a:lstStyle/>
        <a:p>
          <a:r>
            <a:rPr lang="en-GB"/>
            <a:t>website – ensure your website is user-friendly mobile-optimized, and has easy online ordering </a:t>
          </a:r>
          <a:endParaRPr lang="en-US"/>
        </a:p>
      </dgm:t>
    </dgm:pt>
    <dgm:pt modelId="{C28D8DBC-6650-443C-9C73-99EB978C8F06}" type="parTrans" cxnId="{AC0197B3-E174-4E45-92A9-DD1B0F5E1759}">
      <dgm:prSet/>
      <dgm:spPr/>
      <dgm:t>
        <a:bodyPr/>
        <a:lstStyle/>
        <a:p>
          <a:endParaRPr lang="en-US"/>
        </a:p>
      </dgm:t>
    </dgm:pt>
    <dgm:pt modelId="{4C840DB9-B8DC-4FA4-A9AB-936131B2A1B0}" type="sibTrans" cxnId="{AC0197B3-E174-4E45-92A9-DD1B0F5E1759}">
      <dgm:prSet/>
      <dgm:spPr/>
      <dgm:t>
        <a:bodyPr/>
        <a:lstStyle/>
        <a:p>
          <a:endParaRPr lang="en-US"/>
        </a:p>
      </dgm:t>
    </dgm:pt>
    <dgm:pt modelId="{72B5E186-FE9C-4DC7-A36A-DF41A0F9B7E6}">
      <dgm:prSet/>
      <dgm:spPr/>
      <dgm:t>
        <a:bodyPr/>
        <a:lstStyle/>
        <a:p>
          <a:r>
            <a:rPr lang="en-GB"/>
            <a:t>content marketing – create blog posts, articles, and videos about makeup tips, trends, and features</a:t>
          </a:r>
          <a:endParaRPr lang="en-US"/>
        </a:p>
      </dgm:t>
    </dgm:pt>
    <dgm:pt modelId="{2AA4CB16-0188-4083-B9CC-602C8E36A4B8}" type="parTrans" cxnId="{748F40CF-A994-490F-93CB-CEBC9219EA09}">
      <dgm:prSet/>
      <dgm:spPr/>
      <dgm:t>
        <a:bodyPr/>
        <a:lstStyle/>
        <a:p>
          <a:endParaRPr lang="en-US"/>
        </a:p>
      </dgm:t>
    </dgm:pt>
    <dgm:pt modelId="{A458F717-9939-4815-969B-7A4A72990E31}" type="sibTrans" cxnId="{748F40CF-A994-490F-93CB-CEBC9219EA09}">
      <dgm:prSet/>
      <dgm:spPr/>
      <dgm:t>
        <a:bodyPr/>
        <a:lstStyle/>
        <a:p>
          <a:endParaRPr lang="en-US"/>
        </a:p>
      </dgm:t>
    </dgm:pt>
    <dgm:pt modelId="{754915E6-FFA8-41F2-93BE-3F9CED657DF6}" type="pres">
      <dgm:prSet presAssocID="{5B0A227F-01E4-49E5-B406-8E71904EC87B}" presName="vert0" presStyleCnt="0">
        <dgm:presLayoutVars>
          <dgm:dir/>
          <dgm:animOne val="branch"/>
          <dgm:animLvl val="lvl"/>
        </dgm:presLayoutVars>
      </dgm:prSet>
      <dgm:spPr/>
    </dgm:pt>
    <dgm:pt modelId="{D93124B4-CB8E-488B-8B1A-65212C6E4231}" type="pres">
      <dgm:prSet presAssocID="{98CD37C8-996B-4E54-B6BB-BE00BA634B50}" presName="thickLine" presStyleLbl="alignNode1" presStyleIdx="0" presStyleCnt="2"/>
      <dgm:spPr/>
    </dgm:pt>
    <dgm:pt modelId="{D121129F-D6AE-4D9F-9130-F686EA55D1DF}" type="pres">
      <dgm:prSet presAssocID="{98CD37C8-996B-4E54-B6BB-BE00BA634B50}" presName="horz1" presStyleCnt="0"/>
      <dgm:spPr/>
    </dgm:pt>
    <dgm:pt modelId="{DAD015B4-CA57-4E74-B818-335532651196}" type="pres">
      <dgm:prSet presAssocID="{98CD37C8-996B-4E54-B6BB-BE00BA634B50}" presName="tx1" presStyleLbl="revTx" presStyleIdx="0" presStyleCnt="2"/>
      <dgm:spPr/>
    </dgm:pt>
    <dgm:pt modelId="{078C3A0E-5782-42DC-9BAE-105B5EBA24E3}" type="pres">
      <dgm:prSet presAssocID="{98CD37C8-996B-4E54-B6BB-BE00BA634B50}" presName="vert1" presStyleCnt="0"/>
      <dgm:spPr/>
    </dgm:pt>
    <dgm:pt modelId="{49C96393-3908-4EC4-901B-6D66A9B65A82}" type="pres">
      <dgm:prSet presAssocID="{72B5E186-FE9C-4DC7-A36A-DF41A0F9B7E6}" presName="thickLine" presStyleLbl="alignNode1" presStyleIdx="1" presStyleCnt="2"/>
      <dgm:spPr/>
    </dgm:pt>
    <dgm:pt modelId="{BBBB59DF-2304-4D66-B5E6-963C4AAD4895}" type="pres">
      <dgm:prSet presAssocID="{72B5E186-FE9C-4DC7-A36A-DF41A0F9B7E6}" presName="horz1" presStyleCnt="0"/>
      <dgm:spPr/>
    </dgm:pt>
    <dgm:pt modelId="{8CBE6F35-5E48-4BFB-89B6-9DCF7019DD5B}" type="pres">
      <dgm:prSet presAssocID="{72B5E186-FE9C-4DC7-A36A-DF41A0F9B7E6}" presName="tx1" presStyleLbl="revTx" presStyleIdx="1" presStyleCnt="2"/>
      <dgm:spPr/>
    </dgm:pt>
    <dgm:pt modelId="{533D7913-C700-4624-BAD3-9F095C51DF7C}" type="pres">
      <dgm:prSet presAssocID="{72B5E186-FE9C-4DC7-A36A-DF41A0F9B7E6}" presName="vert1" presStyleCnt="0"/>
      <dgm:spPr/>
    </dgm:pt>
  </dgm:ptLst>
  <dgm:cxnLst>
    <dgm:cxn modelId="{92D9791D-210F-40D1-9B96-4A9FEFF987B3}" type="presOf" srcId="{72B5E186-FE9C-4DC7-A36A-DF41A0F9B7E6}" destId="{8CBE6F35-5E48-4BFB-89B6-9DCF7019DD5B}" srcOrd="0" destOrd="0" presId="urn:microsoft.com/office/officeart/2008/layout/LinedList"/>
    <dgm:cxn modelId="{EB15F1A9-1C4A-4390-A270-0B9A69F213D0}" type="presOf" srcId="{5B0A227F-01E4-49E5-B406-8E71904EC87B}" destId="{754915E6-FFA8-41F2-93BE-3F9CED657DF6}" srcOrd="0" destOrd="0" presId="urn:microsoft.com/office/officeart/2008/layout/LinedList"/>
    <dgm:cxn modelId="{AC0197B3-E174-4E45-92A9-DD1B0F5E1759}" srcId="{5B0A227F-01E4-49E5-B406-8E71904EC87B}" destId="{98CD37C8-996B-4E54-B6BB-BE00BA634B50}" srcOrd="0" destOrd="0" parTransId="{C28D8DBC-6650-443C-9C73-99EB978C8F06}" sibTransId="{4C840DB9-B8DC-4FA4-A9AB-936131B2A1B0}"/>
    <dgm:cxn modelId="{748F40CF-A994-490F-93CB-CEBC9219EA09}" srcId="{5B0A227F-01E4-49E5-B406-8E71904EC87B}" destId="{72B5E186-FE9C-4DC7-A36A-DF41A0F9B7E6}" srcOrd="1" destOrd="0" parTransId="{2AA4CB16-0188-4083-B9CC-602C8E36A4B8}" sibTransId="{A458F717-9939-4815-969B-7A4A72990E31}"/>
    <dgm:cxn modelId="{778F8FF1-CCD6-4C58-BC46-8E2DF0BDB18E}" type="presOf" srcId="{98CD37C8-996B-4E54-B6BB-BE00BA634B50}" destId="{DAD015B4-CA57-4E74-B818-335532651196}" srcOrd="0" destOrd="0" presId="urn:microsoft.com/office/officeart/2008/layout/LinedList"/>
    <dgm:cxn modelId="{593619AB-4699-4BDB-94C8-23B87108DBFF}" type="presParOf" srcId="{754915E6-FFA8-41F2-93BE-3F9CED657DF6}" destId="{D93124B4-CB8E-488B-8B1A-65212C6E4231}" srcOrd="0" destOrd="0" presId="urn:microsoft.com/office/officeart/2008/layout/LinedList"/>
    <dgm:cxn modelId="{F08CC04F-BEDC-4760-8554-78AEDCFD43C6}" type="presParOf" srcId="{754915E6-FFA8-41F2-93BE-3F9CED657DF6}" destId="{D121129F-D6AE-4D9F-9130-F686EA55D1DF}" srcOrd="1" destOrd="0" presId="urn:microsoft.com/office/officeart/2008/layout/LinedList"/>
    <dgm:cxn modelId="{5A22457C-BB3A-48AE-9251-7495A2D8DE68}" type="presParOf" srcId="{D121129F-D6AE-4D9F-9130-F686EA55D1DF}" destId="{DAD015B4-CA57-4E74-B818-335532651196}" srcOrd="0" destOrd="0" presId="urn:microsoft.com/office/officeart/2008/layout/LinedList"/>
    <dgm:cxn modelId="{4DD2D79B-56F5-48D6-AA8E-85DB53DCC92C}" type="presParOf" srcId="{D121129F-D6AE-4D9F-9130-F686EA55D1DF}" destId="{078C3A0E-5782-42DC-9BAE-105B5EBA24E3}" srcOrd="1" destOrd="0" presId="urn:microsoft.com/office/officeart/2008/layout/LinedList"/>
    <dgm:cxn modelId="{2406858D-4C03-4FAB-96DC-59DBE5BEC4DA}" type="presParOf" srcId="{754915E6-FFA8-41F2-93BE-3F9CED657DF6}" destId="{49C96393-3908-4EC4-901B-6D66A9B65A82}" srcOrd="2" destOrd="0" presId="urn:microsoft.com/office/officeart/2008/layout/LinedList"/>
    <dgm:cxn modelId="{B1FB5F56-EE7B-44D3-97DB-A985AD97FCB1}" type="presParOf" srcId="{754915E6-FFA8-41F2-93BE-3F9CED657DF6}" destId="{BBBB59DF-2304-4D66-B5E6-963C4AAD4895}" srcOrd="3" destOrd="0" presId="urn:microsoft.com/office/officeart/2008/layout/LinedList"/>
    <dgm:cxn modelId="{1E492ABE-9C85-4659-83B2-65A181865058}" type="presParOf" srcId="{BBBB59DF-2304-4D66-B5E6-963C4AAD4895}" destId="{8CBE6F35-5E48-4BFB-89B6-9DCF7019DD5B}" srcOrd="0" destOrd="0" presId="urn:microsoft.com/office/officeart/2008/layout/LinedList"/>
    <dgm:cxn modelId="{E5B69903-DABC-46F0-A302-B38003C438EE}" type="presParOf" srcId="{BBBB59DF-2304-4D66-B5E6-963C4AAD4895}" destId="{533D7913-C700-4624-BAD3-9F095C51DF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3124B4-CB8E-488B-8B1A-65212C6E423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015B4-CA57-4E74-B818-335532651196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website – ensure your website is user-friendly mobile-optimized, and has easy online ordering </a:t>
          </a:r>
          <a:endParaRPr lang="en-US" sz="4300" kern="1200"/>
        </a:p>
      </dsp:txBody>
      <dsp:txXfrm>
        <a:off x="0" y="0"/>
        <a:ext cx="10515600" cy="2175669"/>
      </dsp:txXfrm>
    </dsp:sp>
    <dsp:sp modelId="{49C96393-3908-4EC4-901B-6D66A9B65A8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E6F35-5E48-4BFB-89B6-9DCF7019DD5B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content marketing – create blog posts, articles, and videos about makeup tips, trends, and features</a:t>
          </a:r>
          <a:endParaRPr lang="en-US" sz="4300" kern="1200"/>
        </a:p>
      </dsp:txBody>
      <dsp:txXfrm>
        <a:off x="0" y="2175669"/>
        <a:ext cx="105156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A2F80-86FB-BF2B-45D6-12F91C1699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2BB63-0B64-9CBC-9DE8-4EB8D00DB1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774B8-0CFF-AE30-2983-872CED28E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3C479-B278-EDA8-001A-7995E28B1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787F2-F673-7EB2-C8CA-306813FFA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388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8E368-FE0B-495F-8990-4D416C842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3BF1A-4822-02B9-4137-182D3EA01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4C747-3673-0C3A-9A72-39AA7A896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1330C-D171-CA86-D13C-D363C53AA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435A0-6D9D-8EAD-1208-A72B2AE57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845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36732-709D-3910-A6D2-4DFD08438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B1964-F6B0-4A6D-1F49-A4BF26E07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991D8-FB36-4258-DE55-6AD7303DF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30F92-9C3E-9DC0-853A-D555CB37E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4EBBD-A18C-CB83-0EAA-92A1A2259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3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6D687-38BE-6FF4-5AF8-D627F5DBD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1C153-76D1-171B-1263-FDFE100B34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67B20-7500-B558-B6EF-ED8D2D0AA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C43976-438D-459F-51D8-DBD1ACA67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5663BA-25D3-7AE5-B44B-EFFFA8ACD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B9168A-B20D-B8E4-A7E8-AD50FA299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4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2714-8BF7-FCD9-4002-BF7842C4E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272999-6A17-E9BD-9857-08D644419A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A292F-C8FE-C4B9-4EAA-C14696C11A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D66B9-77DE-1C2D-224E-F43AFE5FF6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B1B9CD-F1A4-AEFD-B779-6EF8A72FFF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C3A1D4-6AFB-B2EC-ADF8-70081739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C95422-58CB-57A1-68D8-4F8B1C060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4D753A-5E64-D579-A774-F9B253B5A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29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5A72B-C808-F838-C75F-0D849142F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7E428-067B-1307-D1F9-B1F88A733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A058A7-45F9-D2CC-9840-FABEAEB6F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74C744-441F-4DF2-D841-AAC6B6F2A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2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819B47-E6CD-A08E-9BF5-DA445E7B0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619289-E1A2-0514-BDDF-F088E7D3A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4E1642-8A92-7F29-4F29-42F621B58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42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E38B-32D1-EABC-5F0E-E6D3942D5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2D9D6-441C-7AF7-9801-9393FFCA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076B21-4C81-3D78-41C5-89E74E646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57264-6984-AAE9-CAC1-4A7BD1FA0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CD9CB1-64E1-DD63-40A1-4ABE8ABE3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59616-E0F8-7BAA-140F-49E83FCE4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31E6C-578B-8523-2F28-46500878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636008-85D8-DDD7-C212-39CEF8F921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65BA0-AD4F-B0A0-9047-97278AC302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8D508-3A47-6243-EA1F-A9EACFA6D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BA6B3-8984-D899-9876-EE57CFDBC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186ABD-096B-F185-A4BC-C6BB4D411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956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D9D3A-B3E7-B8CB-A18E-FE8947285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B70A1-C730-38AA-6135-31080055DB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71516-9C86-E80C-3F92-7147009F6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9B619-82DA-0215-4655-077C60468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A8619-E0D9-DC8A-959D-838056F9F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80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7F18CF-8BDA-DA12-AA46-BF663D003E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710C4-6E95-4483-D6A8-067CD009C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9CA6A-B9CF-C920-64A5-E3049DD48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C00CE-FA86-DA93-3249-2E1D848B5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B44F4-7475-670B-663F-8F233104A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6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6AEC2E-1E57-7D1C-E6CA-F5521F29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32D67-D0A7-4CB0-5E8B-9DF01F3A5C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15D99-740F-6BCD-AEDD-73AE46D88A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4EB90-42C4-4EFC-8550-4097930F494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E989-3CF9-105D-EF80-E6C0353530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C679B-5A36-BA3C-0A8D-89F8F6B5D0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700DC-1565-4482-BEE1-0B46EB36B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66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yeshadow powder crumbled and brush">
            <a:extLst>
              <a:ext uri="{FF2B5EF4-FFF2-40B4-BE49-F238E27FC236}">
                <a16:creationId xmlns:a16="http://schemas.microsoft.com/office/drawing/2014/main" id="{2F7EC4CA-A086-E32B-4815-6AFBD1C357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7609F3-1BCD-92F4-34C5-F59A6F716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Luxe Looks by Bianca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54B2A-7379-B7D3-AD6C-7C6AA92B7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Enterprise and Entrepreneurship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LCLM4006 </a:t>
            </a:r>
          </a:p>
        </p:txBody>
      </p:sp>
    </p:spTree>
    <p:extLst>
      <p:ext uri="{BB962C8B-B14F-4D97-AF65-F5344CB8AC3E}">
        <p14:creationId xmlns:p14="http://schemas.microsoft.com/office/powerpoint/2010/main" val="3903322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Eyeshadow powder crumbled and brush">
            <a:extLst>
              <a:ext uri="{FF2B5EF4-FFF2-40B4-BE49-F238E27FC236}">
                <a16:creationId xmlns:a16="http://schemas.microsoft.com/office/drawing/2014/main" id="{8F6C4436-CEFB-E0D8-11E3-D752AD4151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EFD762-C59E-9BA5-2F71-2DD4F96D7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5D62B-2E3B-F4DE-71FA-D4B25C5EE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1 . introduction –what is makeup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2 . Skin preparation- understanding your skin type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3 . Face makeup- foundation: choosing the right formula and shade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4 . Eye makeup- Eyeliner : different styles and application tips 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5 . Lip makeup- Lip liner : defining your lips 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6 . Makeup Tools- cleaning and maintaining your tools </a:t>
            </a:r>
          </a:p>
        </p:txBody>
      </p:sp>
    </p:spTree>
    <p:extLst>
      <p:ext uri="{BB962C8B-B14F-4D97-AF65-F5344CB8AC3E}">
        <p14:creationId xmlns:p14="http://schemas.microsoft.com/office/powerpoint/2010/main" val="3858607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yeshadow powder crumbled and brush">
            <a:extLst>
              <a:ext uri="{FF2B5EF4-FFF2-40B4-BE49-F238E27FC236}">
                <a16:creationId xmlns:a16="http://schemas.microsoft.com/office/drawing/2014/main" id="{3BA8982F-8259-9207-14A3-EC79B691B6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08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C82084-9680-549C-75B6-9062F07DB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</a:rPr>
              <a:t>A makeup brand delivering high-quality, ethically sourced products to a target market seeking innovative beauty solutions, leveraging strong branding and digital marketing to drive sales and build customer loyalty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FEE15-00DC-C910-2CDD-F0A17C03B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chemeClr val="bg1"/>
                </a:solidFill>
              </a:rPr>
              <a:t>Business overview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9286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yeshadow powder crumbled and brush">
            <a:extLst>
              <a:ext uri="{FF2B5EF4-FFF2-40B4-BE49-F238E27FC236}">
                <a16:creationId xmlns:a16="http://schemas.microsoft.com/office/drawing/2014/main" id="{B8EF0646-2089-B47A-5A8E-491BC23977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A60040-060A-42C2-E914-325709B01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Legal Format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4E25C-C79D-7BE9-4114-E79CA7152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1 .  business structure-choose LLC for liability protection.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Forming a limited liability company.</a:t>
            </a:r>
          </a:p>
          <a:p>
            <a:r>
              <a:rPr lang="en-GB" sz="1500" dirty="0">
                <a:solidFill>
                  <a:srgbClr val="FFFFFF"/>
                </a:solidFill>
              </a:rPr>
              <a:t>2 . Registration – register your business name with the state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Registering your business name .</a:t>
            </a:r>
          </a:p>
          <a:p>
            <a:r>
              <a:rPr lang="en-GB" sz="1500" dirty="0">
                <a:solidFill>
                  <a:srgbClr val="FFFFFF"/>
                </a:solidFill>
              </a:rPr>
              <a:t> 3 . Licences/permits – obtain required licenses for selling cosmetics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Depending on your location and the nature of makeup business. </a:t>
            </a:r>
          </a:p>
          <a:p>
            <a:r>
              <a:rPr lang="en-GB" sz="1500" dirty="0">
                <a:solidFill>
                  <a:srgbClr val="FFFFFF"/>
                </a:solidFill>
              </a:rPr>
              <a:t> 4 . Contracts – use written agreements with suppliers and customers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Written agreements with suppliers and customers outline the term of your business and relationship.</a:t>
            </a:r>
          </a:p>
          <a:p>
            <a:r>
              <a:rPr lang="en-GB" sz="1500" dirty="0">
                <a:solidFill>
                  <a:srgbClr val="FFFFFF"/>
                </a:solidFill>
              </a:rPr>
              <a:t> 5 . Regulations – comply with FDA regulations for cosmetic safety 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The food and drug administration FDA regulates cosmetics to ensure they are safe to customers.</a:t>
            </a:r>
          </a:p>
          <a:p>
            <a:r>
              <a:rPr lang="en-GB" sz="1500" dirty="0">
                <a:solidFill>
                  <a:srgbClr val="FFFFFF"/>
                </a:solidFill>
              </a:rPr>
              <a:t> 6 . Privacy – have a privacy policy  if collecting customer data 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</a:rPr>
              <a:t>if you collect any personal information from customers names , addresses , email , you must have a privacy policy that explains how you collect use and protect data.</a:t>
            </a:r>
          </a:p>
        </p:txBody>
      </p:sp>
    </p:spTree>
    <p:extLst>
      <p:ext uri="{BB962C8B-B14F-4D97-AF65-F5344CB8AC3E}">
        <p14:creationId xmlns:p14="http://schemas.microsoft.com/office/powerpoint/2010/main" val="3770836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yeshadow powder crumbled and brush">
            <a:extLst>
              <a:ext uri="{FF2B5EF4-FFF2-40B4-BE49-F238E27FC236}">
                <a16:creationId xmlns:a16="http://schemas.microsoft.com/office/drawing/2014/main" id="{8D3F6DB1-2F6F-AE56-E705-1E2860F6593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B7D7AD-1C07-A813-B02F-152A7D5FB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Industry and competitors'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39709-86F3-C0A9-4A99-4B3E15F19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political: Regulations on cosmetics, import/export policies, and potential tariffs.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Economic :economic trends affecting consumer spending in the beauty industry 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Social :growing demand for cruelty-free and vegan products, shifts in beauty standards.</a:t>
            </a:r>
          </a:p>
        </p:txBody>
      </p:sp>
    </p:spTree>
    <p:extLst>
      <p:ext uri="{BB962C8B-B14F-4D97-AF65-F5344CB8AC3E}">
        <p14:creationId xmlns:p14="http://schemas.microsoft.com/office/powerpoint/2010/main" val="1508598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view of a makeup palette">
            <a:extLst>
              <a:ext uri="{FF2B5EF4-FFF2-40B4-BE49-F238E27FC236}">
                <a16:creationId xmlns:a16="http://schemas.microsoft.com/office/drawing/2014/main" id="{643CF10A-3E3F-1BA4-38DB-84C03A7111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7749" b="79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58E050-D7B9-BF0A-F4D1-595B957D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Marketing plan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B1C8B37-7E41-6107-3122-A5EA55F572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5151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7C543E8-A322-29B7-420B-EFA0FFED10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529283"/>
              </p:ext>
            </p:extLst>
          </p:nvPr>
        </p:nvGraphicFramePr>
        <p:xfrm>
          <a:off x="1924884" y="643466"/>
          <a:ext cx="8342235" cy="5571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01">
                  <a:extLst>
                    <a:ext uri="{9D8B030D-6E8A-4147-A177-3AD203B41FA5}">
                      <a16:colId xmlns:a16="http://schemas.microsoft.com/office/drawing/2014/main" val="198596393"/>
                    </a:ext>
                  </a:extLst>
                </a:gridCol>
                <a:gridCol w="6090584">
                  <a:extLst>
                    <a:ext uri="{9D8B030D-6E8A-4147-A177-3AD203B41FA5}">
                      <a16:colId xmlns:a16="http://schemas.microsoft.com/office/drawing/2014/main" val="4046796948"/>
                    </a:ext>
                  </a:extLst>
                </a:gridCol>
                <a:gridCol w="1428748">
                  <a:extLst>
                    <a:ext uri="{9D8B030D-6E8A-4147-A177-3AD203B41FA5}">
                      <a16:colId xmlns:a16="http://schemas.microsoft.com/office/drawing/2014/main" val="1810014873"/>
                    </a:ext>
                  </a:extLst>
                </a:gridCol>
                <a:gridCol w="274301">
                  <a:extLst>
                    <a:ext uri="{9D8B030D-6E8A-4147-A177-3AD203B41FA5}">
                      <a16:colId xmlns:a16="http://schemas.microsoft.com/office/drawing/2014/main" val="1799933013"/>
                    </a:ext>
                  </a:extLst>
                </a:gridCol>
                <a:gridCol w="274301">
                  <a:extLst>
                    <a:ext uri="{9D8B030D-6E8A-4147-A177-3AD203B41FA5}">
                      <a16:colId xmlns:a16="http://schemas.microsoft.com/office/drawing/2014/main" val="331340732"/>
                    </a:ext>
                  </a:extLst>
                </a:gridCol>
              </a:tblGrid>
              <a:tr h="19358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MONTH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452387472"/>
                  </a:ext>
                </a:extLst>
              </a:tr>
              <a:tr h="193580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Cash in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1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08484025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Loan- start up capital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£2000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808796576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Sales (total sales of product and/or services)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£300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662260413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Other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47616270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 cash in-flows (A)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£2300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986859935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779520396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79085139"/>
                  </a:ext>
                </a:extLst>
              </a:tr>
              <a:tr h="19358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MONTH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630831829"/>
                  </a:ext>
                </a:extLst>
              </a:tr>
              <a:tr h="193580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Cash out-expenses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 u="none" strike="noStrike">
                          <a:solidFill>
                            <a:srgbClr val="FFFFFF"/>
                          </a:solidFill>
                          <a:effectLst/>
                        </a:rPr>
                        <a:t>1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58523750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Rent or premises costs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£600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919881769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Business rates for your business premises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£50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555548258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Utilities (gas, electricity, water)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£50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28196879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Insurance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£60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901582902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Telephone and internet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£40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19088597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Marketing and advertising expenses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£100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657070735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Vehicle running costs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£60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89853289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Equipment purchase or leasing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£60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564448068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Postage, printing, stationery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£50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415384419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Transport and delivery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£10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714801957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Professional fees (legal, accounting etc.)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£200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228126198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Cost of sales (Cost of product)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£300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035782467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Wages your own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£40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0081884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Staff wages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£30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67729086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Any other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854249836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u="none" strike="noStrike">
                          <a:solidFill>
                            <a:srgbClr val="000000"/>
                          </a:solidFill>
                          <a:effectLst/>
                        </a:rPr>
                        <a:t>Any other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>
                          <a:solidFill>
                            <a:srgbClr val="000000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16727180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 cash out-flows (B)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£1650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56316035"/>
                  </a:ext>
                </a:extLst>
              </a:tr>
              <a:tr h="16844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26532025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800" b="1" u="none" strike="noStrike">
                          <a:solidFill>
                            <a:srgbClr val="FFFFFF"/>
                          </a:solidFill>
                          <a:effectLst/>
                        </a:rPr>
                        <a:t>Your net cash flow (A-B)</a:t>
                      </a:r>
                      <a:endParaRPr lang="en-GB" sz="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£650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23922369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224740134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791430411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757897112"/>
                  </a:ext>
                </a:extLst>
              </a:tr>
              <a:tr h="15587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04703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18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108A4-655E-A323-4075-55BCB8C81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F7701-C097-C081-7826-25583BFC6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Anita b and Ruth Holidays (2018) Beauty politics skin lightening and fairness. </a:t>
            </a:r>
            <a:r>
              <a:rPr lang="en-GB" i="1" dirty="0"/>
              <a:t>Routledge</a:t>
            </a:r>
            <a:r>
              <a:rPr lang="en-GB" dirty="0"/>
              <a:t>. Available at: https://www.routledge.com/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Eldridge, Lisa.(2015) Face paint the story of </a:t>
            </a:r>
            <a:r>
              <a:rPr lang="en-GB"/>
              <a:t>makeup Abrams . </a:t>
            </a:r>
            <a:r>
              <a:rPr lang="en-GB" dirty="0"/>
              <a:t>available at : [https://www.abramsbooks.com/</a:t>
            </a:r>
          </a:p>
        </p:txBody>
      </p:sp>
    </p:spTree>
    <p:extLst>
      <p:ext uri="{BB962C8B-B14F-4D97-AF65-F5344CB8AC3E}">
        <p14:creationId xmlns:p14="http://schemas.microsoft.com/office/powerpoint/2010/main" val="4045906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F7A81DB2712C44963F24CDB781C727" ma:contentTypeVersion="5" ma:contentTypeDescription="Create a new document." ma:contentTypeScope="" ma:versionID="7ec32270063d2d127483889922bc6c19">
  <xsd:schema xmlns:xsd="http://www.w3.org/2001/XMLSchema" xmlns:xs="http://www.w3.org/2001/XMLSchema" xmlns:p="http://schemas.microsoft.com/office/2006/metadata/properties" xmlns:ns3="c1d1778d-a818-455a-8cd4-46a2d86b45f1" targetNamespace="http://schemas.microsoft.com/office/2006/metadata/properties" ma:root="true" ma:fieldsID="618e86868e4f728311951d253e056c54" ns3:_="">
    <xsd:import namespace="c1d1778d-a818-455a-8cd4-46a2d86b45f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d1778d-a818-455a-8cd4-46a2d86b45f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1d1778d-a818-455a-8cd4-46a2d86b45f1" xsi:nil="true"/>
  </documentManagement>
</p:properties>
</file>

<file path=customXml/itemProps1.xml><?xml version="1.0" encoding="utf-8"?>
<ds:datastoreItem xmlns:ds="http://schemas.openxmlformats.org/officeDocument/2006/customXml" ds:itemID="{E4583ECD-9294-4D13-8CAC-DFA6677B7C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d1778d-a818-455a-8cd4-46a2d86b45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5DF4BD-7AA8-4820-AFCD-4980B8F7EC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9DC3B3-E1EE-4167-AC29-84AB4664B5B1}">
  <ds:schemaRefs>
    <ds:schemaRef ds:uri="http://purl.org/dc/elements/1.1/"/>
    <ds:schemaRef ds:uri="http://www.w3.org/XML/1998/namespace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c1d1778d-a818-455a-8cd4-46a2d86b45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665</Words>
  <Application>Microsoft Office PowerPoint</Application>
  <PresentationFormat>Widescreen</PresentationFormat>
  <Paragraphs>202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Luxe Looks by Bianca                              </vt:lpstr>
      <vt:lpstr>Table of content </vt:lpstr>
      <vt:lpstr>A makeup brand delivering high-quality, ethically sourced products to a target market seeking innovative beauty solutions, leveraging strong branding and digital marketing to drive sales and build customer loyalty </vt:lpstr>
      <vt:lpstr>Legal Format  </vt:lpstr>
      <vt:lpstr>Industry and competitors' analysis</vt:lpstr>
      <vt:lpstr>Marketing plan</vt:lpstr>
      <vt:lpstr>PowerPoint Presentation</vt:lpstr>
      <vt:lpstr> 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Luxe Looks by Bianca                              </dc:title>
  <dc:creator>Bianca Toma (2440326)</dc:creator>
  <cp:lastModifiedBy>Bianca Toma (2440326)</cp:lastModifiedBy>
  <cp:revision>1</cp:revision>
  <dcterms:created xsi:type="dcterms:W3CDTF">2026-03-14T05:07:15Z</dcterms:created>
  <dcterms:modified xsi:type="dcterms:W3CDTF">2026-03-14T07:24:55Z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0x0101007AF7A81DB2712C44963F24CDB781C727</vt:lpwstr>
  </property>
</Properties>
</file>