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28"/>
  </p:notesMasterIdLst>
  <p:sldIdLst>
    <p:sldId id="364" r:id="rId3"/>
    <p:sldId id="483" r:id="rId4"/>
    <p:sldId id="484" r:id="rId5"/>
    <p:sldId id="389" r:id="rId6"/>
    <p:sldId id="485" r:id="rId7"/>
    <p:sldId id="392" r:id="rId8"/>
    <p:sldId id="405" r:id="rId9"/>
    <p:sldId id="482" r:id="rId10"/>
    <p:sldId id="266" r:id="rId11"/>
    <p:sldId id="472" r:id="rId12"/>
    <p:sldId id="473" r:id="rId13"/>
    <p:sldId id="474" r:id="rId14"/>
    <p:sldId id="407" r:id="rId15"/>
    <p:sldId id="481" r:id="rId16"/>
    <p:sldId id="475" r:id="rId17"/>
    <p:sldId id="406" r:id="rId18"/>
    <p:sldId id="468" r:id="rId19"/>
    <p:sldId id="469" r:id="rId20"/>
    <p:sldId id="470" r:id="rId21"/>
    <p:sldId id="471" r:id="rId22"/>
    <p:sldId id="476" r:id="rId23"/>
    <p:sldId id="477" r:id="rId24"/>
    <p:sldId id="486" r:id="rId25"/>
    <p:sldId id="479" r:id="rId26"/>
    <p:sldId id="38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483"/>
            <p14:sldId id="484"/>
            <p14:sldId id="389"/>
            <p14:sldId id="485"/>
            <p14:sldId id="392"/>
            <p14:sldId id="405"/>
            <p14:sldId id="482"/>
            <p14:sldId id="266"/>
            <p14:sldId id="472"/>
            <p14:sldId id="473"/>
            <p14:sldId id="474"/>
            <p14:sldId id="407"/>
            <p14:sldId id="481"/>
            <p14:sldId id="475"/>
            <p14:sldId id="406"/>
            <p14:sldId id="468"/>
            <p14:sldId id="469"/>
            <p14:sldId id="470"/>
            <p14:sldId id="471"/>
            <p14:sldId id="476"/>
            <p14:sldId id="477"/>
            <p14:sldId id="486"/>
            <p14:sldId id="479"/>
            <p14:sldId id="3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040" autoAdjust="0"/>
    <p:restoredTop sz="94660"/>
  </p:normalViewPr>
  <p:slideViewPr>
    <p:cSldViewPr snapToGrid="0">
      <p:cViewPr varScale="1">
        <p:scale>
          <a:sx n="86" d="100"/>
          <a:sy n="86" d="100"/>
        </p:scale>
        <p:origin x="210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2F61CD20-0E4F-4741-9772-0351235BC37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7928848B-F019-4DDB-9374-5CE382A0E9A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34B5EBE1-B6F0-471C-B76E-55D2FF9435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5FF8ABC-CF54-46DD-B96D-F9A2B781B22A}" type="slidenum">
              <a:rPr lang="en-US" altLang="en-US" smtClean="0">
                <a:latin typeface="Arial" panose="020B0604020202020204" pitchFamily="34" charset="0"/>
                <a:ea typeface="ＭＳ Ｐゴシック" panose="020B0600070205080204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069052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sites/default/files/publications/2026-09/Foundational%20literacy%20and%20numeracy%20plan_0.pdf" TargetMode="External"/><Relationship Id="rId3" Type="http://schemas.openxmlformats.org/officeDocument/2006/relationships/hyperlink" Target="https://hwb.gov.wales/cwricwlwm-i-gymru/fframweithiau-sgiliau-trawsgwricwlaidd/fframwaith-llythrennedd-a-rhifedd" TargetMode="External"/><Relationship Id="rId7" Type="http://schemas.openxmlformats.org/officeDocument/2006/relationships/hyperlink" Target="https://hwb.gov.wales/curriculum-for-wales/cross-curricular-skills-frameworks/literacy-and-numeracy-framework-lnf" TargetMode="External"/><Relationship Id="rId2" Type="http://schemas.openxmlformats.org/officeDocument/2006/relationships/hyperlink" Target="https://hwb.gov.wales/cwricwlwm-i-gymru/mathemateg-a-rhifedd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hwb.gov.wales/curriculum-for-wales/mathematics-and-numeracy/" TargetMode="External"/><Relationship Id="rId5" Type="http://schemas.openxmlformats.org/officeDocument/2006/relationships/hyperlink" Target="https://files.eric.ed.gov/fulltext/ED530713.pdf" TargetMode="External"/><Relationship Id="rId4" Type="http://schemas.openxmlformats.org/officeDocument/2006/relationships/hyperlink" Target="https://www.llyw.cymru/cynllun-llythrennedd-rhifedd-sylfaenol?utm_content=&amp;utm_medium=email&amp;utm_name=&amp;utm_source=govdelivery&amp;utm_term=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Mae Microsoft Translate </a:t>
            </a:r>
            <a:r>
              <a:rPr lang="en-GB" sz="1200" dirty="0" err="1">
                <a:solidFill>
                  <a:schemeClr val="bg1"/>
                </a:solidFill>
              </a:rPr>
              <a:t>wedi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cael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ddefnyddio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ar</a:t>
            </a:r>
            <a:r>
              <a:rPr lang="en-GB" sz="1200" dirty="0">
                <a:solidFill>
                  <a:schemeClr val="bg1"/>
                </a:solidFill>
              </a:rPr>
              <a:t> rai </a:t>
            </a:r>
            <a:r>
              <a:rPr lang="en-GB" sz="1200" dirty="0" err="1">
                <a:solidFill>
                  <a:schemeClr val="bg1"/>
                </a:solidFill>
              </a:rPr>
              <a:t>sleidiau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Microsoft Translate has been used on some slides</a:t>
            </a:r>
            <a:endParaRPr lang="en-US" sz="12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800" b="1" i="1" dirty="0">
                <a:solidFill>
                  <a:schemeClr val="bg1"/>
                </a:solidFill>
              </a:rPr>
              <a:t>Numbers Count ECIE5011   </a:t>
            </a:r>
            <a:r>
              <a:rPr lang="en-US" sz="2800" b="1" i="1" dirty="0" err="1">
                <a:solidFill>
                  <a:schemeClr val="bg1"/>
                </a:solidFill>
              </a:rPr>
              <a:t>Darlith</a:t>
            </a:r>
            <a:r>
              <a:rPr lang="en-US" sz="2800" b="1" i="1">
                <a:solidFill>
                  <a:schemeClr val="bg1"/>
                </a:solidFill>
              </a:rPr>
              <a:t> 1/Lecture 1</a:t>
            </a:r>
            <a:endParaRPr lang="en-US" sz="28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26BDA-1B95-3DEF-1C4D-74DCFFD4F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Nod y </a:t>
            </a:r>
            <a:r>
              <a:rPr lang="en-GB" dirty="0" err="1"/>
              <a:t>Modiwl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EE49F-F0FD-4CDB-BFE7-5FB38DD72F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o </a:t>
            </a:r>
            <a:r>
              <a:rPr lang="en-GB" dirty="0" err="1"/>
              <a:t>gyd-destun</a:t>
            </a:r>
            <a:r>
              <a:rPr lang="en-GB" dirty="0"/>
              <a:t> </a:t>
            </a:r>
            <a:r>
              <a:rPr lang="en-GB" dirty="0" err="1"/>
              <a:t>gwleidyddol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a </a:t>
            </a:r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yr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chyflawniad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64F120-4108-FEEA-AFCA-FB71127BCB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improve understanding of the political and social context of developing numeracy skills and to reflect on  the role of the practitioner in enhancing learning and achievement.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1159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98C4C-31EE-0D30-2D62-F7400A080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EEA78-E18D-5E2E-FFD5-54749F06705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 err="1"/>
              <a:t>Dadansoddi</a:t>
            </a:r>
            <a:r>
              <a:rPr lang="en-GB" dirty="0"/>
              <a:t> </a:t>
            </a:r>
            <a:r>
              <a:rPr lang="en-GB" dirty="0" err="1"/>
              <a:t>goblygiadau</a:t>
            </a:r>
            <a:r>
              <a:rPr lang="en-GB" dirty="0"/>
              <a:t> </a:t>
            </a:r>
            <a:r>
              <a:rPr lang="en-GB" dirty="0" err="1"/>
              <a:t>cymdeithasol-wleidyddol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  <a:p>
            <a:pPr lvl="0"/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gyfnodau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2D2999-A546-C569-598B-30BC15E0DD6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Critically analyse the socio-political implications of numeracy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Recognise the development of numeracy in practice across different key stages. 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381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753B-B7D9-2CF5-2D4C-9BAA6E7A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42F3C-5FEA-FA0B-D620-1B52E5D66A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sz="6400" b="1" dirty="0"/>
              <a:t>Portffolio â 4 elfen 100%</a:t>
            </a:r>
          </a:p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cy-GB" sz="6400" b="1" dirty="0"/>
          </a:p>
          <a:p>
            <a:r>
              <a:rPr lang="cy-GB" sz="6400" b="1" dirty="0"/>
              <a:t>Elfen 1: Traethawd Byr </a:t>
            </a:r>
            <a:r>
              <a:rPr lang="cy-GB" sz="6400" dirty="0"/>
              <a:t>- Pam mae rhifedd da yn bwysig?                      1500 o eiriau</a:t>
            </a:r>
          </a:p>
          <a:p>
            <a:r>
              <a:rPr lang="cy-GB" sz="6400" b="1" dirty="0"/>
              <a:t>Elfen 2: Blog </a:t>
            </a:r>
            <a:r>
              <a:rPr lang="cy-GB" sz="6400" dirty="0"/>
              <a:t>– Beth gall ysgolion ei wneud i annog rhifedd? 1000 o eiriau</a:t>
            </a:r>
          </a:p>
          <a:p>
            <a:r>
              <a:rPr lang="en-GB" sz="6400" b="1" dirty="0"/>
              <a:t>Elfen 3: </a:t>
            </a:r>
            <a:r>
              <a:rPr lang="en-GB" sz="6400" b="1" dirty="0" err="1"/>
              <a:t>Adnodd</a:t>
            </a:r>
            <a:r>
              <a:rPr lang="en-GB" sz="6400" b="1" dirty="0"/>
              <a:t> – </a:t>
            </a:r>
            <a:r>
              <a:rPr lang="en-GB" sz="6400" b="1" dirty="0" err="1"/>
              <a:t>Taflen</a:t>
            </a:r>
            <a:r>
              <a:rPr lang="en-GB" sz="6400" b="1" dirty="0"/>
              <a:t> </a:t>
            </a:r>
            <a:r>
              <a:rPr lang="en-GB" sz="6400" b="1" dirty="0" err="1"/>
              <a:t>Wybodaeth</a:t>
            </a:r>
            <a:r>
              <a:rPr lang="en-GB" sz="6400" b="1" dirty="0"/>
              <a:t> </a:t>
            </a:r>
            <a:r>
              <a:rPr lang="en-GB" sz="6400" dirty="0" err="1"/>
              <a:t>i</a:t>
            </a:r>
            <a:r>
              <a:rPr lang="en-GB" sz="6400" dirty="0"/>
              <a:t> </a:t>
            </a:r>
            <a:r>
              <a:rPr lang="en-GB" sz="6400" dirty="0" err="1"/>
              <a:t>weithwyr</a:t>
            </a:r>
            <a:r>
              <a:rPr lang="en-GB" sz="6400" dirty="0"/>
              <a:t> </a:t>
            </a:r>
            <a:r>
              <a:rPr lang="en-GB" sz="6400" dirty="0" err="1"/>
              <a:t>proffesiynol</a:t>
            </a:r>
            <a:r>
              <a:rPr lang="en-GB" sz="6400" dirty="0"/>
              <a:t> am </a:t>
            </a:r>
            <a:r>
              <a:rPr lang="en-GB" sz="6400" dirty="0" err="1"/>
              <a:t>adnodd</a:t>
            </a:r>
            <a:r>
              <a:rPr lang="en-GB" sz="6400" dirty="0"/>
              <a:t> </a:t>
            </a:r>
            <a:r>
              <a:rPr lang="en-GB" sz="6400" dirty="0" err="1"/>
              <a:t>rhifedd</a:t>
            </a:r>
            <a:r>
              <a:rPr lang="en-GB" sz="6400" dirty="0"/>
              <a:t> </a:t>
            </a:r>
            <a:r>
              <a:rPr lang="en-GB" sz="6400" dirty="0" err="1"/>
              <a:t>o'ch</a:t>
            </a:r>
            <a:r>
              <a:rPr lang="en-GB" sz="6400" dirty="0"/>
              <a:t> </a:t>
            </a:r>
            <a:r>
              <a:rPr lang="en-GB" sz="6400" dirty="0" err="1"/>
              <a:t>dewis</a:t>
            </a:r>
            <a:r>
              <a:rPr lang="en-GB" sz="6400" dirty="0"/>
              <a:t> </a:t>
            </a:r>
            <a:r>
              <a:rPr lang="en-GB" sz="6400" dirty="0" err="1"/>
              <a:t>sy'n</a:t>
            </a:r>
            <a:r>
              <a:rPr lang="en-GB" sz="6400" dirty="0"/>
              <a:t> </a:t>
            </a:r>
            <a:r>
              <a:rPr lang="en-GB" sz="6400" dirty="0" err="1"/>
              <a:t>anelu</a:t>
            </a:r>
            <a:r>
              <a:rPr lang="en-GB" sz="6400" dirty="0"/>
              <a:t> at </a:t>
            </a:r>
            <a:r>
              <a:rPr lang="en-GB" sz="6400" dirty="0" err="1"/>
              <a:t>gefnogi</a:t>
            </a:r>
            <a:r>
              <a:rPr lang="en-GB" sz="6400" dirty="0"/>
              <a:t> </a:t>
            </a:r>
            <a:r>
              <a:rPr lang="en-GB" sz="6400" dirty="0" err="1"/>
              <a:t>ymarfer</a:t>
            </a:r>
            <a:r>
              <a:rPr lang="en-GB" sz="6400" dirty="0"/>
              <a:t> </a:t>
            </a:r>
            <a:r>
              <a:rPr lang="en-GB" sz="6400" dirty="0" err="1"/>
              <a:t>cynhwysol</a:t>
            </a:r>
            <a:r>
              <a:rPr lang="en-GB" sz="6400" dirty="0"/>
              <a:t>. </a:t>
            </a:r>
            <a:r>
              <a:rPr lang="cy-GB" sz="6400" dirty="0"/>
              <a:t>500 o eiriau</a:t>
            </a:r>
            <a:r>
              <a:rPr lang="en-GB" sz="6400" dirty="0"/>
              <a:t>  </a:t>
            </a:r>
            <a:endParaRPr lang="cy-GB" sz="6400" b="1" dirty="0"/>
          </a:p>
          <a:p>
            <a:r>
              <a:rPr lang="cy-GB" sz="6400" b="1" dirty="0"/>
              <a:t>Elfen 4: Gwerthuso'r adnodd                                                  </a:t>
            </a:r>
            <a:r>
              <a:rPr lang="cy-GB" sz="6400" dirty="0"/>
              <a:t>1000 o eiriau</a:t>
            </a:r>
          </a:p>
          <a:p>
            <a:pPr marL="0" indent="0" algn="ctr">
              <a:buNone/>
            </a:pPr>
            <a:r>
              <a:rPr lang="cy-GB" sz="6400" dirty="0"/>
              <a:t> Cyfwerth â 4000 o eiriau</a:t>
            </a:r>
          </a:p>
          <a:p>
            <a:pPr marL="0" indent="0" algn="ctr">
              <a:buNone/>
            </a:pPr>
            <a:r>
              <a:rPr lang="en-GB" sz="6400" b="1" dirty="0" err="1"/>
              <a:t>Dyddiad</a:t>
            </a:r>
            <a:r>
              <a:rPr lang="en-GB" sz="6400" b="1" dirty="0"/>
              <a:t> </a:t>
            </a:r>
            <a:r>
              <a:rPr lang="en-GB" sz="6400" b="1" dirty="0" err="1"/>
              <a:t>cyflwyno</a:t>
            </a:r>
            <a:r>
              <a:rPr lang="en-GB" sz="6400" b="1" dirty="0"/>
              <a:t>: </a:t>
            </a:r>
            <a:r>
              <a:rPr lang="cy-GB" sz="6400" b="1" dirty="0"/>
              <a:t>28/02/2027     23:59</a:t>
            </a:r>
          </a:p>
          <a:p>
            <a:pPr marL="0" indent="0" algn="ctr">
              <a:buNone/>
            </a:pPr>
            <a:r>
              <a:rPr lang="en-GB" sz="6400" dirty="0"/>
              <a:t>Am </a:t>
            </a:r>
            <a:r>
              <a:rPr lang="en-GB" sz="6400" dirty="0" err="1"/>
              <a:t>ragor</a:t>
            </a:r>
            <a:r>
              <a:rPr lang="en-GB" sz="6400" dirty="0"/>
              <a:t> o </a:t>
            </a:r>
            <a:r>
              <a:rPr lang="en-GB" sz="6400" dirty="0" err="1"/>
              <a:t>wybodaeth</a:t>
            </a:r>
            <a:r>
              <a:rPr lang="en-GB" sz="6400" dirty="0"/>
              <a:t> ac </a:t>
            </a:r>
            <a:r>
              <a:rPr lang="en-GB" sz="6400" dirty="0" err="1"/>
              <a:t>arweiniad</a:t>
            </a:r>
            <a:r>
              <a:rPr lang="en-GB" sz="6400" dirty="0"/>
              <a:t>, </a:t>
            </a:r>
            <a:r>
              <a:rPr lang="en-GB" sz="6400" dirty="0" err="1"/>
              <a:t>edrychwch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y </a:t>
            </a:r>
            <a:r>
              <a:rPr lang="en-GB" sz="6400" dirty="0" err="1"/>
              <a:t>taflenni</a:t>
            </a:r>
            <a:r>
              <a:rPr lang="en-GB" sz="6400" dirty="0"/>
              <a:t> </a:t>
            </a:r>
            <a:r>
              <a:rPr lang="en-GB" sz="6400" dirty="0" err="1"/>
              <a:t>manyleb</a:t>
            </a:r>
            <a:r>
              <a:rPr lang="en-GB" sz="6400" dirty="0"/>
              <a:t> </a:t>
            </a:r>
            <a:r>
              <a:rPr lang="en-GB" sz="6400" dirty="0" err="1"/>
              <a:t>a'r</a:t>
            </a:r>
            <a:r>
              <a:rPr lang="en-GB" sz="6400" dirty="0"/>
              <a:t> </a:t>
            </a:r>
            <a:r>
              <a:rPr lang="en-GB" sz="6400" dirty="0" err="1"/>
              <a:t>templedi</a:t>
            </a:r>
            <a:r>
              <a:rPr lang="en-GB" sz="6400" dirty="0"/>
              <a:t> </a:t>
            </a:r>
            <a:r>
              <a:rPr lang="en-GB" sz="6400" dirty="0" err="1"/>
              <a:t>aseiniad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Moodle a Teams</a:t>
            </a:r>
          </a:p>
          <a:p>
            <a:pPr marL="0" indent="0" algn="ctr">
              <a:buNone/>
            </a:pPr>
            <a:endParaRPr lang="cy-GB" b="1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AE336-1DB3-885B-E657-B47E7B709B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 (4 elements) 100%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1: Essay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- Why are good numeracy skills important? 1500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2: Blog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– What can schools do encourage numeracy?         1000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3: Resource – Information Sheet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for professionals about a numeracy resource of your choice which aims to support inclusive practice.       500 words</a:t>
            </a:r>
            <a:endParaRPr lang="en-GB" sz="6400" b="1" i="1" dirty="0">
              <a:solidFill>
                <a:schemeClr val="accent1">
                  <a:lumMod val="75000"/>
                </a:schemeClr>
              </a:solidFill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4: Evaluation of the resource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1000 words</a:t>
            </a:r>
            <a:endParaRPr lang="en-GB" sz="6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Equivalent to 4000 words</a:t>
            </a:r>
          </a:p>
          <a:p>
            <a:pPr marL="0" indent="0" algn="ctr">
              <a:buNone/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</a:rPr>
              <a:t>Submission date:  28/02/2027   23:59</a:t>
            </a: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algn="ctr"/>
            <a:endParaRPr lang="en-GB" sz="8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099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F78B-C69C-246F-A853-98AB39D9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Cynnwys</a:t>
            </a:r>
            <a:r>
              <a:rPr lang="en-GB" dirty="0"/>
              <a:t> y </a:t>
            </a:r>
            <a:r>
              <a:rPr lang="en-GB" dirty="0" err="1"/>
              <a:t>modiwl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66241-266E-116B-685E-C3EB6F8C62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b="1" dirty="0" err="1"/>
              <a:t>Wythnos</a:t>
            </a:r>
            <a:r>
              <a:rPr lang="en-GB" b="1" dirty="0"/>
              <a:t> 1: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5.</a:t>
            </a:r>
          </a:p>
          <a:p>
            <a:pPr marL="0" indent="0">
              <a:buNone/>
            </a:pPr>
            <a:r>
              <a:rPr lang="en-GB" dirty="0"/>
              <a:t>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Rhifedd</a:t>
            </a:r>
            <a:endParaRPr lang="en-GB" dirty="0"/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2: 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da</a:t>
            </a:r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3: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rhifedd</a:t>
            </a:r>
            <a:endParaRPr lang="en-GB" dirty="0"/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4: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a all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48E49-95F0-410F-68E6-EAA02DCADC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1: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Introduction to Level 5.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Numeracy Framework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2: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importance of good numeracy skills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3: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effective schools promote numeracy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4: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Evaluating numeracy resources that can support inclusive practice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925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68088-6539-F081-25C3-82EBBB297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dirty="0" err="1">
                <a:latin typeface="+mn-lt"/>
              </a:rPr>
              <a:t>Croeso</a:t>
            </a:r>
            <a:r>
              <a:rPr lang="en-GB" sz="4800" b="1" dirty="0">
                <a:latin typeface="+mn-lt"/>
              </a:rPr>
              <a:t> </a:t>
            </a:r>
            <a:r>
              <a:rPr lang="en-GB" sz="4800" b="1" dirty="0" err="1">
                <a:latin typeface="+mn-lt"/>
              </a:rPr>
              <a:t>i</a:t>
            </a:r>
            <a:r>
              <a:rPr lang="en-GB" sz="4800" b="1" dirty="0">
                <a:latin typeface="+mn-lt"/>
              </a:rPr>
              <a:t> </a:t>
            </a:r>
            <a:r>
              <a:rPr lang="en-GB" sz="4800" b="1" dirty="0" err="1">
                <a:latin typeface="+mn-lt"/>
              </a:rPr>
              <a:t>Lefel</a:t>
            </a:r>
            <a:r>
              <a:rPr lang="en-GB" sz="4800" b="1" dirty="0">
                <a:latin typeface="+mn-lt"/>
              </a:rPr>
              <a:t> 5</a:t>
            </a:r>
            <a:br>
              <a:rPr lang="en-GB" sz="4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Welcome to Level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59952-9787-9829-8152-AD8EAE1B1BC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b="1" u="sng" dirty="0" err="1"/>
              <a:t>Lefel</a:t>
            </a:r>
            <a:r>
              <a:rPr lang="en-GB" b="1" u="sng" dirty="0"/>
              <a:t> 4 </a:t>
            </a:r>
            <a:r>
              <a:rPr lang="en-GB" dirty="0"/>
              <a:t>: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dealltwriaeth</a:t>
            </a:r>
            <a:r>
              <a:rPr lang="en-GB" dirty="0"/>
              <a:t>; </a:t>
            </a:r>
            <a:r>
              <a:rPr lang="en-GB" dirty="0" err="1"/>
              <a:t>cymhwyso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.</a:t>
            </a:r>
          </a:p>
          <a:p>
            <a:pPr lvl="0"/>
            <a:r>
              <a:rPr lang="en-GB" b="1" u="sng" dirty="0" err="1"/>
              <a:t>Lefel</a:t>
            </a:r>
            <a:r>
              <a:rPr lang="en-GB" b="1" u="sng" dirty="0"/>
              <a:t> 5 </a:t>
            </a:r>
            <a:r>
              <a:rPr lang="en-GB" dirty="0"/>
              <a:t>: </a:t>
            </a:r>
            <a:r>
              <a:rPr lang="en-GB" dirty="0" err="1"/>
              <a:t>dadansoddi</a:t>
            </a:r>
            <a:r>
              <a:rPr lang="en-GB" dirty="0"/>
              <a:t>, </a:t>
            </a:r>
            <a:r>
              <a:rPr lang="en-GB" dirty="0" err="1"/>
              <a:t>gwerthuso</a:t>
            </a:r>
            <a:r>
              <a:rPr lang="en-GB" dirty="0"/>
              <a:t> a </a:t>
            </a:r>
            <a:r>
              <a:rPr lang="en-GB" dirty="0" err="1"/>
              <a:t>chymhwyso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9DDA86-679A-08FE-99C4-605D0BEF4F4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Level 4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knowledge and understanding; applying your knowledge.</a:t>
            </a:r>
          </a:p>
          <a:p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Level 5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: analysing, evaluating and applying your knowledge critically and independently.</a:t>
            </a:r>
          </a:p>
          <a:p>
            <a:pPr marL="457200" indent="-457200"/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pPr marL="457200" indent="-457200"/>
            <a:endParaRPr lang="en-GB" i="1" dirty="0">
              <a:solidFill>
                <a:schemeClr val="accent1">
                  <a:lumMod val="75000"/>
                </a:schemeClr>
              </a:solidFill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947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0AAAD-1A78-22FD-8E91-B43452920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+mn-lt"/>
              </a:rPr>
              <a:t>Lefel</a:t>
            </a:r>
            <a:r>
              <a:rPr lang="en-GB" b="1" dirty="0">
                <a:latin typeface="+mn-lt"/>
              </a:rPr>
              <a:t> 5</a:t>
            </a:r>
            <a:br>
              <a:rPr lang="en-GB" b="1" i="1" dirty="0">
                <a:latin typeface="+mn-lt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Level 5</a:t>
            </a:r>
            <a:endParaRPr lang="en-GB" b="1" i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1B107-AC5C-97FB-BB24-3FFA075F928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 err="1"/>
              <a:t>Dadansoddi</a:t>
            </a:r>
            <a:r>
              <a:rPr lang="en-GB" dirty="0"/>
              <a:t>, </a:t>
            </a:r>
            <a:r>
              <a:rPr lang="en-GB" dirty="0" err="1"/>
              <a:t>gwerthuso</a:t>
            </a:r>
            <a:r>
              <a:rPr lang="en-GB" dirty="0"/>
              <a:t> a </a:t>
            </a:r>
            <a:r>
              <a:rPr lang="en-GB" dirty="0" err="1"/>
              <a:t>chyfiawnhau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Cymharu</a:t>
            </a:r>
            <a:r>
              <a:rPr lang="en-GB" dirty="0"/>
              <a:t> </a:t>
            </a:r>
            <a:r>
              <a:rPr lang="en-GB" dirty="0" err="1"/>
              <a:t>safbwyntiau</a:t>
            </a:r>
            <a:r>
              <a:rPr lang="en-GB" dirty="0"/>
              <a:t>/</a:t>
            </a:r>
            <a:r>
              <a:rPr lang="en-GB" dirty="0" err="1"/>
              <a:t>safbwyntiau</a:t>
            </a:r>
            <a:r>
              <a:rPr lang="en-GB" dirty="0"/>
              <a:t> </a:t>
            </a:r>
            <a:r>
              <a:rPr lang="en-GB" dirty="0" err="1"/>
              <a:t>amgen</a:t>
            </a:r>
            <a:endParaRPr lang="en-GB" dirty="0"/>
          </a:p>
          <a:p>
            <a:pPr lvl="0"/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gyd-destunau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a </a:t>
            </a:r>
            <a:r>
              <a:rPr lang="en-GB" dirty="0" err="1"/>
              <a:t>chynyddu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endParaRPr lang="en-GB" dirty="0"/>
          </a:p>
          <a:p>
            <a:pPr marL="0" lvl="0" indent="0">
              <a:buNone/>
            </a:pPr>
            <a:endParaRPr lang="en-GB" dirty="0"/>
          </a:p>
          <a:p>
            <a:pPr lvl="0" algn="ctr"/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</a:p>
          <a:p>
            <a:pPr marL="0" lvl="0" indent="0" algn="ctr">
              <a:buNone/>
            </a:pP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marcio</a:t>
            </a:r>
            <a:r>
              <a:rPr lang="en-GB" dirty="0"/>
              <a:t> </a:t>
            </a:r>
            <a:r>
              <a:rPr lang="en-GB" dirty="0" err="1"/>
              <a:t>generig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38412-91E2-19DC-99B4-474B8A22FB5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Analyse, evaluate and justify 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Compare alternative perspectives/viewpoints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Adapt theories to different contexts 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Demonstrate critical thinking and increasing independence</a:t>
            </a:r>
          </a:p>
          <a:p>
            <a:pPr lvl="0"/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lvl="0" algn="ctr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Look at the </a:t>
            </a:r>
          </a:p>
          <a:p>
            <a:pPr marL="0" lv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generic marking criteria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405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3C17D-2CBA-57DD-F0C1-E915657DE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 </a:t>
            </a:r>
            <a:r>
              <a:rPr lang="en-GB" dirty="0" err="1"/>
              <a:t>gategori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ynddo</a:t>
            </a:r>
            <a:r>
              <a:rPr lang="en-GB" dirty="0"/>
              <a:t>?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Which category are you 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64B49-B987-699B-6AC0-2F8E725207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modd</a:t>
            </a:r>
            <a:r>
              <a:rPr lang="en-GB" dirty="0"/>
              <a:t> â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ysgol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Doeddwn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am </a:t>
            </a:r>
            <a:r>
              <a:rPr lang="en-GB" dirty="0" err="1"/>
              <a:t>fathemateg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Doeddwn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Roeddwn</a:t>
            </a:r>
            <a:r>
              <a:rPr lang="en-GB" dirty="0"/>
              <a:t> </a:t>
            </a:r>
            <a:r>
              <a:rPr lang="en-GB" dirty="0" err="1"/>
              <a:t>i'n</a:t>
            </a:r>
            <a:r>
              <a:rPr lang="en-GB" dirty="0"/>
              <a:t> </a:t>
            </a:r>
            <a:r>
              <a:rPr lang="en-GB" dirty="0" err="1"/>
              <a:t>bryderus</a:t>
            </a:r>
            <a:r>
              <a:rPr lang="en-GB" dirty="0"/>
              <a:t> am </a:t>
            </a:r>
            <a:r>
              <a:rPr lang="en-GB" dirty="0" err="1"/>
              <a:t>fathemateg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152764-FE51-9501-0E77-90B768052A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42900" lvl="0" indent="-342900" fontAlgn="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 loved maths at school.</a:t>
            </a:r>
          </a:p>
          <a:p>
            <a:pPr marL="342900" lvl="0" indent="-342900" fontAlgn="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 didn't mind maths.</a:t>
            </a:r>
          </a:p>
          <a:p>
            <a:pPr marL="342900" lvl="0" indent="-342900" fontAlgn="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 disliked maths.</a:t>
            </a:r>
          </a:p>
          <a:p>
            <a:pPr marL="342900" lvl="0" indent="-342900" fontAlgn="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 was anxious about maths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100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B79821D0-B23C-4752-B05A-807B283C945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 defTabSz="342905">
              <a:defRPr/>
            </a:pPr>
            <a:br>
              <a:rPr lang="cy-GB" altLang="en-US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itchFamily="34" charset="-128"/>
              </a:rPr>
            </a:br>
            <a:r>
              <a:rPr lang="cy-GB" altLang="en-US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MS PGothic" pitchFamily="34" charset="-128"/>
              </a:rPr>
              <a:t>        </a:t>
            </a:r>
            <a:r>
              <a:rPr lang="en-GB" b="1" i="1" dirty="0" err="1">
                <a:latin typeface="+mn-lt"/>
              </a:rPr>
              <a:t>Gadewch</a:t>
            </a:r>
            <a:r>
              <a:rPr lang="en-GB" b="1" i="1" dirty="0">
                <a:latin typeface="+mn-lt"/>
              </a:rPr>
              <a:t> </a:t>
            </a:r>
            <a:r>
              <a:rPr lang="en-GB" b="1" i="1" dirty="0" err="1">
                <a:latin typeface="+mn-lt"/>
              </a:rPr>
              <a:t>i</a:t>
            </a:r>
            <a:r>
              <a:rPr lang="en-GB" b="1" i="1" dirty="0">
                <a:latin typeface="+mn-lt"/>
              </a:rPr>
              <a:t> </a:t>
            </a:r>
            <a:r>
              <a:rPr lang="en-GB" b="1" i="1" dirty="0" err="1">
                <a:latin typeface="+mn-lt"/>
              </a:rPr>
              <a:t>ni</a:t>
            </a:r>
            <a:r>
              <a:rPr lang="en-GB" b="1" i="1" dirty="0">
                <a:latin typeface="+mn-lt"/>
              </a:rPr>
              <a:t> </a:t>
            </a:r>
            <a:r>
              <a:rPr lang="en-GB" b="1" i="1" dirty="0" err="1">
                <a:latin typeface="+mn-lt"/>
              </a:rPr>
              <a:t>ddechrau</a:t>
            </a:r>
            <a:r>
              <a:rPr lang="en-GB" b="1" i="1" dirty="0">
                <a:latin typeface="+mn-lt"/>
              </a:rPr>
              <a:t> </a:t>
            </a:r>
            <a:r>
              <a:rPr lang="en-GB" b="1" i="1" dirty="0" err="1">
                <a:latin typeface="+mn-lt"/>
              </a:rPr>
              <a:t>gyda'r</a:t>
            </a:r>
            <a:r>
              <a:rPr lang="en-GB" b="1" i="1" dirty="0">
                <a:latin typeface="+mn-lt"/>
              </a:rPr>
              <a:t> </a:t>
            </a:r>
            <a:r>
              <a:rPr lang="en-GB" b="1" i="1" dirty="0" err="1">
                <a:latin typeface="+mn-lt"/>
              </a:rPr>
              <a:t>broblem</a:t>
            </a:r>
            <a:br>
              <a:rPr lang="en-GB" b="1" i="1" dirty="0">
                <a:latin typeface="+mn-lt"/>
              </a:rPr>
            </a:br>
            <a:r>
              <a:rPr lang="cy-GB" altLang="en-US" b="1" i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MS PGothic" pitchFamily="34" charset="-128"/>
              </a:rPr>
              <a:t>  </a:t>
            </a:r>
            <a:r>
              <a:rPr lang="cy-GB" altLang="en-US" b="1" i="1" dirty="0" err="1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MS PGothic" pitchFamily="34" charset="-128"/>
              </a:rPr>
              <a:t>Let’s</a:t>
            </a:r>
            <a:r>
              <a:rPr lang="cy-GB" altLang="en-US" b="1" i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MS PGothic" pitchFamily="34" charset="-128"/>
              </a:rPr>
              <a:t> </a:t>
            </a:r>
            <a:r>
              <a:rPr lang="cy-GB" altLang="en-US" b="1" i="1" dirty="0" err="1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MS PGothic" pitchFamily="34" charset="-128"/>
              </a:rPr>
              <a:t>s</a:t>
            </a:r>
            <a:r>
              <a:rPr lang="cy-GB" altLang="en-US" b="1" i="1" dirty="0" err="1">
                <a:solidFill>
                  <a:schemeClr val="accent1">
                    <a:lumMod val="75000"/>
                  </a:schemeClr>
                </a:solidFill>
                <a:latin typeface="+mn-lt"/>
                <a:ea typeface="MS PGothic" pitchFamily="34" charset="-128"/>
              </a:rPr>
              <a:t>tart</a:t>
            </a:r>
            <a:r>
              <a:rPr lang="cy-GB" altLang="en-US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MS PGothic" pitchFamily="34" charset="-128"/>
              </a:rPr>
              <a:t> </a:t>
            </a:r>
            <a:r>
              <a:rPr lang="cy-GB" altLang="en-US" b="1" i="1" dirty="0" err="1">
                <a:solidFill>
                  <a:schemeClr val="accent1">
                    <a:lumMod val="75000"/>
                  </a:schemeClr>
                </a:solidFill>
                <a:latin typeface="+mn-lt"/>
                <a:ea typeface="MS PGothic" pitchFamily="34" charset="-128"/>
              </a:rPr>
              <a:t>with</a:t>
            </a:r>
            <a:r>
              <a:rPr lang="cy-GB" altLang="en-US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MS PGothic" pitchFamily="34" charset="-128"/>
              </a:rPr>
              <a:t> the </a:t>
            </a:r>
            <a:r>
              <a:rPr lang="cy-GB" altLang="en-US" b="1" i="1" dirty="0" err="1">
                <a:solidFill>
                  <a:schemeClr val="accent1">
                    <a:lumMod val="75000"/>
                  </a:schemeClr>
                </a:solidFill>
                <a:latin typeface="+mn-lt"/>
                <a:ea typeface="MS PGothic" pitchFamily="34" charset="-128"/>
              </a:rPr>
              <a:t>issue</a:t>
            </a:r>
            <a:r>
              <a:rPr lang="cy-GB" altLang="en-US" b="1" i="1" dirty="0">
                <a:solidFill>
                  <a:schemeClr val="accent1">
                    <a:lumMod val="75000"/>
                  </a:schemeClr>
                </a:solidFill>
                <a:latin typeface="+mn-lt"/>
                <a:ea typeface="MS PGothic" pitchFamily="34" charset="-128"/>
              </a:rPr>
              <a:t>.....</a:t>
            </a:r>
            <a:br>
              <a:rPr lang="cy-GB" altLang="en-US" dirty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</a:b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242" name="Rectangle 3">
            <a:extLst>
              <a:ext uri="{FF2B5EF4-FFF2-40B4-BE49-F238E27FC236}">
                <a16:creationId xmlns:a16="http://schemas.microsoft.com/office/drawing/2014/main" id="{3F5CA8EE-70A9-469F-92D7-B175B5E68D29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1705157" y="1612670"/>
            <a:ext cx="4056281" cy="3936835"/>
          </a:xfrm>
        </p:spPr>
        <p:txBody>
          <a:bodyPr rtlCol="0">
            <a:normAutofit/>
          </a:bodyPr>
          <a:lstStyle/>
          <a:p>
            <a:pPr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altLang="en-US" dirty="0"/>
              <a:t>Y DU yw un o’r ychydig wledydd lle mae’n gymdeithasol dderbyniol i ddatgan ein bod ni’n methu â ‘gwneud’ mathemateg. </a:t>
            </a:r>
          </a:p>
          <a:p>
            <a:pPr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altLang="en-US" b="1" dirty="0"/>
              <a:t>Pam? </a:t>
            </a:r>
            <a:endParaRPr lang="cy-GB" dirty="0"/>
          </a:p>
          <a:p>
            <a:pPr marL="82153" indent="0" defTabSz="342905"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cy-GB" altLang="en-US" sz="1500" i="1" dirty="0"/>
          </a:p>
        </p:txBody>
      </p:sp>
      <p:sp>
        <p:nvSpPr>
          <p:cNvPr id="13318" name="Content Placeholder 6">
            <a:extLst>
              <a:ext uri="{FF2B5EF4-FFF2-40B4-BE49-F238E27FC236}">
                <a16:creationId xmlns:a16="http://schemas.microsoft.com/office/drawing/2014/main" id="{11C2E3FF-D37A-4905-9B4E-96C5898BD4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8351" y="1612670"/>
            <a:ext cx="4328516" cy="3764823"/>
          </a:xfrm>
        </p:spPr>
        <p:txBody>
          <a:bodyPr rtlCol="0">
            <a:normAutofit/>
          </a:bodyPr>
          <a:lstStyle/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altLang="en-US" i="1" dirty="0">
                <a:solidFill>
                  <a:schemeClr val="accent1">
                    <a:lumMod val="75000"/>
                  </a:schemeClr>
                </a:solidFill>
              </a:rPr>
              <a:t>The UK remains one of the few nations where it is socially acceptable to profess an inability to ‘do’ mathematics. </a:t>
            </a:r>
          </a:p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en-GB" alt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en-GB" altLang="en-US" b="1" i="1" dirty="0">
                <a:solidFill>
                  <a:schemeClr val="accent1">
                    <a:lumMod val="75000"/>
                  </a:schemeClr>
                </a:solidFill>
              </a:rPr>
              <a:t>Why? </a:t>
            </a:r>
          </a:p>
          <a:p>
            <a:pPr marL="257180" indent="-25718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altLang="en-US" sz="1500" i="1" dirty="0"/>
          </a:p>
          <a:p>
            <a:pPr marL="257180" indent="-25718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cy-GB" altLang="en-US" sz="1500" i="1" dirty="0"/>
          </a:p>
          <a:p>
            <a:pPr marL="257180" indent="-25718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cy-GB" altLang="en-US" sz="1500" i="1" dirty="0"/>
          </a:p>
          <a:p>
            <a:pPr marL="257180" indent="-25718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defRPr/>
            </a:pPr>
            <a:endParaRPr lang="en-GB" altLang="en-US" sz="2700" i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11797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ECB3-DCB3-559E-ACDA-36B2AD736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b="1" dirty="0" err="1">
                <a:latin typeface="+mn-lt"/>
              </a:rPr>
              <a:t>Meddyliwch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yn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ôl</a:t>
            </a:r>
            <a:r>
              <a:rPr lang="en-GB" sz="4000" b="1" dirty="0">
                <a:latin typeface="+mn-lt"/>
              </a:rPr>
              <a:t> </a:t>
            </a:r>
            <a:r>
              <a:rPr lang="en-GB" sz="4000" b="1" dirty="0" err="1">
                <a:latin typeface="+mn-lt"/>
              </a:rPr>
              <a:t>i</a:t>
            </a:r>
            <a:r>
              <a:rPr lang="en-GB" sz="4000" b="1" dirty="0">
                <a:latin typeface="+mn-lt"/>
              </a:rPr>
              <a:t> pan </a:t>
            </a:r>
            <a:r>
              <a:rPr lang="en-GB" sz="4000" b="1" dirty="0" err="1">
                <a:latin typeface="+mn-lt"/>
              </a:rPr>
              <a:t>oeddech</a:t>
            </a:r>
            <a:r>
              <a:rPr lang="en-GB" sz="4000" b="1" dirty="0">
                <a:latin typeface="+mn-lt"/>
              </a:rPr>
              <a:t> chi </a:t>
            </a:r>
            <a:r>
              <a:rPr lang="en-GB" sz="4000" b="1" dirty="0" err="1">
                <a:latin typeface="+mn-lt"/>
              </a:rPr>
              <a:t>yn</a:t>
            </a:r>
            <a:r>
              <a:rPr lang="en-GB" sz="4000" b="1" dirty="0">
                <a:latin typeface="+mn-lt"/>
              </a:rPr>
              <a:t> yr </a:t>
            </a:r>
            <a:r>
              <a:rPr lang="en-GB" sz="4000" b="1" dirty="0" err="1">
                <a:latin typeface="+mn-lt"/>
              </a:rPr>
              <a:t>ysgol</a:t>
            </a:r>
            <a:r>
              <a:rPr lang="en-GB" sz="4000" b="1" dirty="0">
                <a:latin typeface="+mn-lt"/>
              </a:rPr>
              <a:t>….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Think back to when you were at school……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AB77-5533-A6A2-5AB4-27ECCAA51F1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Did you enjoy maths? Why or why not?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are your strongest memories of maths lessons?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Did you see a purpose for what you were learning?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When did maths feel meaningful?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When did it feel disconnected from real life?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Did you ever ask, "When will I ever use this?"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DAF18BA-7894-ADB5-BB85-11C7BB95A81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 err="1"/>
              <a:t>Oeddech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mwynhau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? Pam neu pam lai? </a:t>
            </a:r>
          </a:p>
          <a:p>
            <a:pPr lvl="0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atgofion</a:t>
            </a:r>
            <a:r>
              <a:rPr lang="en-GB" dirty="0"/>
              <a:t> </a:t>
            </a:r>
            <a:r>
              <a:rPr lang="en-GB" dirty="0" err="1"/>
              <a:t>cryfaf</a:t>
            </a:r>
            <a:r>
              <a:rPr lang="en-GB" dirty="0"/>
              <a:t> o </a:t>
            </a:r>
            <a:r>
              <a:rPr lang="en-GB" dirty="0" err="1"/>
              <a:t>wersi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? </a:t>
            </a:r>
          </a:p>
          <a:p>
            <a:pPr lvl="0"/>
            <a:r>
              <a:rPr lang="en-GB" dirty="0" err="1"/>
              <a:t>Oeddech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roeddech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?</a:t>
            </a:r>
          </a:p>
          <a:p>
            <a:pPr lvl="0"/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teimlo'n</a:t>
            </a:r>
            <a:r>
              <a:rPr lang="en-GB" dirty="0"/>
              <a:t> </a:t>
            </a:r>
            <a:r>
              <a:rPr lang="en-GB" dirty="0" err="1"/>
              <a:t>ystyrlon</a:t>
            </a:r>
            <a:r>
              <a:rPr lang="en-GB" dirty="0"/>
              <a:t>? </a:t>
            </a:r>
          </a:p>
          <a:p>
            <a:pPr lvl="0"/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teimlo'n</a:t>
            </a:r>
            <a:r>
              <a:rPr lang="en-GB" dirty="0"/>
              <a:t> </a:t>
            </a:r>
            <a:r>
              <a:rPr lang="en-GB" dirty="0" err="1"/>
              <a:t>ddatgysylltiedig</a:t>
            </a:r>
            <a:r>
              <a:rPr lang="en-GB" dirty="0"/>
              <a:t> o </a:t>
            </a:r>
            <a:r>
              <a:rPr lang="en-GB" dirty="0" err="1"/>
              <a:t>fywyd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? </a:t>
            </a:r>
          </a:p>
          <a:p>
            <a:pPr lvl="0"/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chi </a:t>
            </a:r>
            <a:r>
              <a:rPr lang="en-GB" dirty="0" err="1"/>
              <a:t>erioed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, "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fyddaf</a:t>
            </a:r>
            <a:r>
              <a:rPr lang="en-GB" dirty="0"/>
              <a:t> </a:t>
            </a:r>
            <a:r>
              <a:rPr lang="en-GB" dirty="0" err="1"/>
              <a:t>byth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?"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10962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21F25-7C23-FDFC-3814-E5E985AD0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>
                <a:latin typeface="+mn-lt"/>
              </a:rPr>
              <a:t>Cwricwlwm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i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Gymru</a:t>
            </a:r>
            <a:r>
              <a:rPr lang="en-GB" b="1" dirty="0">
                <a:latin typeface="+mn-lt"/>
              </a:rPr>
              <a:t> (2022)</a:t>
            </a:r>
            <a:br>
              <a:rPr lang="en-GB" b="1" dirty="0">
                <a:latin typeface="+mn-lt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Curriculum for Wales (2022)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37B12-5428-3DC9-7364-1060A22668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/>
              <a:t>Mae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ohonom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profi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a </a:t>
            </a:r>
            <a:r>
              <a:rPr lang="en-GB" dirty="0" err="1"/>
              <a:t>ddigwyddodd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yr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Cwricwlwm</a:t>
            </a:r>
            <a:r>
              <a:rPr lang="en-GB" dirty="0"/>
              <a:t> Cymru (2022)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dull </a:t>
            </a:r>
            <a:r>
              <a:rPr lang="en-GB" dirty="0" err="1"/>
              <a:t>gwahanol</a:t>
            </a:r>
            <a:r>
              <a:rPr lang="en-GB" i="1" dirty="0"/>
              <a:t>.......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01B9A8-7587-D6EC-B8C9-24257988DA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Many of us experienced maths as a subject that happened only in the maths classroom.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Curriculum for Wales (2022) takes a different approach…….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0545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9201B-6ACE-4715-B790-112C6A3DC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2800" b="1" dirty="0"/>
              <a:t>O</a:t>
            </a:r>
            <a:r>
              <a:rPr lang="en-GB" sz="2800" dirty="0"/>
              <a:t> </a:t>
            </a:r>
            <a:r>
              <a:rPr lang="en-GB" sz="2800" b="1" dirty="0"/>
              <a:t>dan </a:t>
            </a:r>
            <a:r>
              <a:rPr lang="en-GB" sz="2800" b="1" dirty="0" err="1"/>
              <a:t>Gwricwlwm</a:t>
            </a:r>
            <a:r>
              <a:rPr lang="en-GB" sz="2800" b="1" dirty="0"/>
              <a:t> Cymru (2022) </a:t>
            </a:r>
            <a:r>
              <a:rPr lang="en-GB" sz="2800" b="1" dirty="0" err="1"/>
              <a:t>cyfrifoldeb</a:t>
            </a:r>
            <a:r>
              <a:rPr lang="en-GB" sz="2800" b="1" dirty="0"/>
              <a:t> </a:t>
            </a:r>
            <a:r>
              <a:rPr lang="en-GB" sz="2800" b="1" dirty="0" err="1"/>
              <a:t>pawb</a:t>
            </a:r>
            <a:r>
              <a:rPr lang="en-GB" sz="2800" b="1" dirty="0"/>
              <a:t> </a:t>
            </a:r>
            <a:r>
              <a:rPr lang="en-GB" sz="2800" b="1" dirty="0" err="1"/>
              <a:t>yw</a:t>
            </a:r>
            <a:r>
              <a:rPr lang="en-GB" sz="2800" b="1" dirty="0"/>
              <a:t> </a:t>
            </a:r>
            <a:r>
              <a:rPr lang="en-GB" sz="2800" b="1" dirty="0" err="1"/>
              <a:t>rhifedd</a:t>
            </a:r>
            <a:br>
              <a:rPr lang="en-GB" sz="28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Under the Curriculum for Wales (2022), numeracy is every educator's responsibility</a:t>
            </a:r>
            <a:b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sz="22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9309C-E387-BEAC-8B27-E3AA87EFA18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b="1" dirty="0"/>
              <a:t>Dylai </a:t>
            </a:r>
            <a:r>
              <a:rPr lang="en-GB" b="1" dirty="0" err="1"/>
              <a:t>dysgwyr</a:t>
            </a:r>
            <a:r>
              <a:rPr lang="en-GB" b="1" dirty="0"/>
              <a:t> weld a </a:t>
            </a:r>
            <a:r>
              <a:rPr lang="en-GB" b="1" dirty="0" err="1"/>
              <a:t>gallu</a:t>
            </a:r>
            <a:r>
              <a:rPr lang="en-GB" b="1" dirty="0"/>
              <a:t> </a:t>
            </a:r>
            <a:r>
              <a:rPr lang="en-GB" b="1" dirty="0" err="1"/>
              <a:t>cymhwyso</a:t>
            </a:r>
            <a:r>
              <a:rPr lang="en-GB" b="1" dirty="0"/>
              <a:t> </a:t>
            </a:r>
            <a:r>
              <a:rPr lang="en-GB" b="1" dirty="0" err="1"/>
              <a:t>mathemateg</a:t>
            </a:r>
            <a:r>
              <a:rPr lang="en-GB" b="1" dirty="0"/>
              <a:t>:</a:t>
            </a:r>
            <a:endParaRPr lang="en-GB" dirty="0"/>
          </a:p>
          <a:p>
            <a:pPr lvl="0"/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ymchwiliadau</a:t>
            </a:r>
            <a:r>
              <a:rPr lang="en-GB" dirty="0"/>
              <a:t> </a:t>
            </a:r>
            <a:r>
              <a:rPr lang="en-GB" dirty="0" err="1"/>
              <a:t>gwyddoniaeth</a:t>
            </a:r>
            <a:endParaRPr lang="en-GB" dirty="0"/>
          </a:p>
          <a:p>
            <a:pPr lvl="0"/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daearyddiaeth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ddata</a:t>
            </a:r>
            <a:r>
              <a:rPr lang="en-GB" dirty="0"/>
              <a:t> a </a:t>
            </a:r>
            <a:r>
              <a:rPr lang="en-GB" dirty="0" err="1"/>
              <a:t>graffiau</a:t>
            </a:r>
            <a:endParaRPr lang="en-GB" dirty="0"/>
          </a:p>
          <a:p>
            <a:pPr lvl="0"/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Gorfforol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amseru</a:t>
            </a:r>
            <a:r>
              <a:rPr lang="en-GB" dirty="0"/>
              <a:t>, </a:t>
            </a:r>
            <a:r>
              <a:rPr lang="en-GB" dirty="0" err="1"/>
              <a:t>mesur</a:t>
            </a:r>
            <a:r>
              <a:rPr lang="en-GB" dirty="0"/>
              <a:t> ac </a:t>
            </a:r>
            <a:r>
              <a:rPr lang="en-GB" dirty="0" err="1"/>
              <a:t>ystadegau</a:t>
            </a:r>
            <a:endParaRPr lang="en-GB" dirty="0"/>
          </a:p>
          <a:p>
            <a:pPr lvl="0"/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technoleg</a:t>
            </a:r>
            <a:r>
              <a:rPr lang="en-GB" dirty="0"/>
              <a:t> a </a:t>
            </a:r>
            <a:r>
              <a:rPr lang="en-GB" dirty="0" err="1"/>
              <a:t>dylunio</a:t>
            </a:r>
            <a:endParaRPr lang="en-GB" dirty="0"/>
          </a:p>
          <a:p>
            <a:pPr lvl="0"/>
            <a:r>
              <a:rPr lang="en-GB" dirty="0"/>
              <a:t>Yn y </a:t>
            </a:r>
            <a:r>
              <a:rPr lang="en-GB" dirty="0" err="1"/>
              <a:t>dyniaethau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ddata</a:t>
            </a:r>
            <a:r>
              <a:rPr lang="en-GB" dirty="0"/>
              <a:t> </a:t>
            </a:r>
            <a:r>
              <a:rPr lang="en-GB" dirty="0" err="1"/>
              <a:t>demograffig</a:t>
            </a:r>
            <a:r>
              <a:rPr lang="en-GB" dirty="0"/>
              <a:t> ac </a:t>
            </a:r>
            <a:r>
              <a:rPr lang="en-GB" dirty="0" err="1"/>
              <a:t>economaidd</a:t>
            </a:r>
            <a:endParaRPr lang="en-GB" dirty="0"/>
          </a:p>
          <a:p>
            <a:pPr lvl="0"/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bob </a:t>
            </a:r>
            <a:r>
              <a:rPr lang="en-GB" dirty="0" err="1"/>
              <a:t>dydd</a:t>
            </a:r>
            <a:endParaRPr lang="en-GB" dirty="0"/>
          </a:p>
          <a:p>
            <a:pPr marL="0" lvl="0" indent="0" algn="ctr">
              <a:buNone/>
            </a:pPr>
            <a:r>
              <a:rPr lang="en-GB" dirty="0"/>
              <a:t>Dylai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o </a:t>
            </a:r>
            <a:r>
              <a:rPr lang="en-GB" dirty="0" err="1"/>
              <a:t>ddeall</a:t>
            </a:r>
            <a:r>
              <a:rPr lang="en-GB" dirty="0"/>
              <a:t> a </a:t>
            </a:r>
            <a:r>
              <a:rPr lang="en-GB" dirty="0" err="1"/>
              <a:t>llywio'r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o'u</a:t>
            </a:r>
            <a:r>
              <a:rPr lang="en-GB" dirty="0"/>
              <a:t> </a:t>
            </a:r>
            <a:r>
              <a:rPr lang="en-GB" dirty="0" err="1"/>
              <a:t>cwmpas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E7FF4C-33B0-EE91-BB20-4BF2D5ED1CF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600" b="1" i="1" dirty="0">
                <a:solidFill>
                  <a:schemeClr val="accent1">
                    <a:lumMod val="75000"/>
                  </a:schemeClr>
                </a:solidFill>
              </a:rPr>
              <a:t>Learners should see and be able to apply maths</a:t>
            </a: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 science investigations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 geography through data and graphs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 PE through timing, measurement and statistics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 technology and design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 humanities through demographic and economic data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 everyday problem-solving</a:t>
            </a: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Learners should encounter mathematics as a natural part of understanding and navigating the world around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4083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4F1D5-B5AE-E2DD-285E-37288D34E5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  </a:t>
            </a:r>
            <a:br>
              <a:rPr lang="en-GB" b="1" dirty="0"/>
            </a:br>
            <a:r>
              <a:rPr lang="en-GB" b="1" dirty="0" err="1">
                <a:latin typeface="+mn-lt"/>
              </a:rPr>
              <a:t>Fframwaith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Llythrennedd</a:t>
            </a:r>
            <a:r>
              <a:rPr lang="en-GB" b="1" dirty="0">
                <a:latin typeface="+mn-lt"/>
              </a:rPr>
              <a:t> a </a:t>
            </a:r>
            <a:r>
              <a:rPr lang="en-GB" b="1" dirty="0" err="1">
                <a:latin typeface="+mn-lt"/>
              </a:rPr>
              <a:t>Rhifedd</a:t>
            </a:r>
            <a:br>
              <a:rPr lang="en-GB" b="1" dirty="0">
                <a:latin typeface="+mn-lt"/>
              </a:rPr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Literacy and Numeracy Framework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8F45B-05E9-0A95-E6CF-3C872E79B4E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Gorfodol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Bwriedir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 </a:t>
            </a:r>
            <a:r>
              <a:rPr lang="en-GB" dirty="0" err="1"/>
              <a:t>Phrofiad</a:t>
            </a:r>
            <a:r>
              <a:rPr lang="en-GB" dirty="0"/>
              <a:t>,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gwersi</a:t>
            </a:r>
            <a:r>
              <a:rPr lang="en-GB" dirty="0"/>
              <a:t> </a:t>
            </a:r>
            <a:r>
              <a:rPr lang="en-GB" dirty="0" err="1"/>
              <a:t>mathemateg</a:t>
            </a:r>
            <a:endParaRPr lang="en-GB" dirty="0"/>
          </a:p>
          <a:p>
            <a:pPr marL="0" indent="0" algn="r">
              <a:buNone/>
            </a:pPr>
            <a:r>
              <a:rPr lang="en-GB" sz="1000" dirty="0"/>
              <a:t>(</a:t>
            </a:r>
            <a:r>
              <a:rPr lang="en-GB" sz="1000" dirty="0" err="1"/>
              <a:t>Llywodraeth</a:t>
            </a:r>
            <a:r>
              <a:rPr lang="en-GB" sz="1000" dirty="0"/>
              <a:t> Cymru, 2022)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0B2E47-0A14-EA90-901B-C38CFCEC30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Mandatory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Intended to be developed across all Areas of Learning and Experience, not just within maths lessons</a:t>
            </a: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(Welsh Government, 2022)</a:t>
            </a:r>
          </a:p>
        </p:txBody>
      </p:sp>
    </p:spTree>
    <p:extLst>
      <p:ext uri="{BB962C8B-B14F-4D97-AF65-F5344CB8AC3E}">
        <p14:creationId xmlns:p14="http://schemas.microsoft.com/office/powerpoint/2010/main" val="1618409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42F1B-6D1F-88E3-2DCE-AC5C0359E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FF00A-9F2F-50FD-E2C1-5D30E497E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  </a:t>
            </a:r>
            <a:br>
              <a:rPr lang="en-GB" b="1" dirty="0"/>
            </a:br>
            <a:r>
              <a:rPr lang="en-GB" b="1" dirty="0" err="1"/>
              <a:t>Cynllun</a:t>
            </a:r>
            <a:r>
              <a:rPr lang="en-GB" b="1" dirty="0"/>
              <a:t> </a:t>
            </a:r>
            <a:r>
              <a:rPr lang="en-GB" b="1" dirty="0" err="1"/>
              <a:t>Llythrennedd</a:t>
            </a:r>
            <a:r>
              <a:rPr lang="en-GB" b="1" dirty="0"/>
              <a:t> a </a:t>
            </a:r>
            <a:r>
              <a:rPr lang="en-GB" b="1" dirty="0" err="1"/>
              <a:t>Rhifedd</a:t>
            </a:r>
            <a:r>
              <a:rPr lang="en-GB" b="1" dirty="0"/>
              <a:t> </a:t>
            </a:r>
            <a:r>
              <a:rPr lang="en-GB" b="1" dirty="0" err="1"/>
              <a:t>Sylfaenol</a:t>
            </a:r>
            <a:r>
              <a:rPr lang="en-GB" b="1" dirty="0"/>
              <a:t> </a:t>
            </a:r>
            <a:r>
              <a:rPr lang="en-GB" sz="2200" b="1" dirty="0"/>
              <a:t>(LC, 2026)</a:t>
            </a:r>
            <a:br>
              <a:rPr lang="en-GB" sz="2200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Foundational Literacy and Numeracy Plan</a:t>
            </a:r>
            <a:r>
              <a:rPr lang="en-GB" sz="2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(WG, 2026)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16B69-A468-4759-7E4B-509FBF1082F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Pwrpas</a:t>
            </a:r>
            <a:endParaRPr lang="en-GB" dirty="0"/>
          </a:p>
          <a:p>
            <a:r>
              <a:rPr lang="en-GB" dirty="0" err="1"/>
              <a:t>Amrediad</a:t>
            </a:r>
            <a:endParaRPr lang="en-GB" dirty="0"/>
          </a:p>
          <a:p>
            <a:r>
              <a:rPr lang="en-GB" dirty="0" err="1"/>
              <a:t>Cyflwyno</a:t>
            </a:r>
            <a:endParaRPr lang="en-GB" dirty="0"/>
          </a:p>
          <a:p>
            <a:pPr marL="0" indent="0" algn="r">
              <a:buNone/>
            </a:pPr>
            <a:r>
              <a:rPr lang="en-GB" sz="1000" dirty="0"/>
              <a:t>(</a:t>
            </a:r>
            <a:r>
              <a:rPr lang="en-GB" sz="1000" dirty="0" err="1"/>
              <a:t>Llywodraeth</a:t>
            </a:r>
            <a:r>
              <a:rPr lang="en-GB" sz="1000" dirty="0"/>
              <a:t> Cymru, 2026)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F8DCED-A656-0D34-BA4D-76600F51F7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Purpose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Range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Roll-out</a:t>
            </a:r>
          </a:p>
          <a:p>
            <a:pPr marL="0" indent="0" algn="r">
              <a:buNone/>
            </a:pPr>
            <a:endParaRPr lang="en-GB" sz="1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(Welsh Government, 2026)</a:t>
            </a:r>
          </a:p>
        </p:txBody>
      </p:sp>
    </p:spTree>
    <p:extLst>
      <p:ext uri="{BB962C8B-B14F-4D97-AF65-F5344CB8AC3E}">
        <p14:creationId xmlns:p14="http://schemas.microsoft.com/office/powerpoint/2010/main" val="7472939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F3207-7017-D8FF-26E6-22017D57A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Maths or Numeracy?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2FDAC-F411-E600-190C-4134051E681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r"/>
            <a:endParaRPr lang="en-GB" dirty="0"/>
          </a:p>
          <a:p>
            <a:pPr lvl="0"/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; </a:t>
            </a:r>
            <a:r>
              <a:rPr lang="en-GB" dirty="0" err="1"/>
              <a:t>gwybod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wneud</a:t>
            </a:r>
            <a:endParaRPr lang="en-GB" dirty="0"/>
          </a:p>
          <a:p>
            <a:pPr lvl="0"/>
            <a:r>
              <a:rPr lang="en-GB" dirty="0"/>
              <a:t>Mae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gymhwyso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; </a:t>
            </a:r>
            <a:r>
              <a:rPr lang="en-GB" dirty="0" err="1"/>
              <a:t>gwybod</a:t>
            </a:r>
            <a:r>
              <a:rPr lang="en-GB" dirty="0"/>
              <a:t> </a:t>
            </a:r>
            <a:r>
              <a:rPr lang="en-GB" dirty="0" err="1"/>
              <a:t>pryd</a:t>
            </a:r>
            <a:r>
              <a:rPr lang="en-GB" dirty="0"/>
              <a:t> a </a:t>
            </a:r>
            <a:r>
              <a:rPr lang="en-GB" dirty="0" err="1"/>
              <a:t>pham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ddefnyddio</a:t>
            </a: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en-GB" sz="1000" i="1" dirty="0" err="1">
                <a:solidFill>
                  <a:schemeClr val="accent1">
                    <a:lumMod val="75000"/>
                  </a:schemeClr>
                </a:solidFill>
              </a:rPr>
              <a:t>Llywodraeth</a:t>
            </a: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 Cymru,2022; Gal et al, 2009)</a:t>
            </a:r>
          </a:p>
          <a:p>
            <a:pPr algn="r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BD884-AD97-CD93-5EE9-98701E86B5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Maths is the subject; knowing how to do it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is applying it in real-life; knowing when and why to use it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(Welsh Government, 2022; Gal et al, 2009)</a:t>
            </a:r>
          </a:p>
          <a:p>
            <a:pPr marL="0" indent="0" algn="r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9034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9C780B-C715-7A04-38F1-D7B704D01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altLang="en-US" b="1" dirty="0">
                <a:latin typeface="+mn-lt"/>
              </a:rPr>
              <a:t>Rhifedd o'r Fframwaith</a:t>
            </a:r>
            <a:br>
              <a:rPr lang="cy-GB" altLang="en-US" b="1" dirty="0">
                <a:latin typeface="+mn-lt"/>
              </a:rPr>
            </a:br>
            <a:r>
              <a:rPr lang="en-US" altLang="en-US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Numeracy  Framework</a:t>
            </a:r>
            <a:endParaRPr lang="en-GB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BD689-0D19-B4B0-AB40-FEF9A42DEEC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466725" lvl="1">
              <a:spcBef>
                <a:spcPts val="300"/>
              </a:spcBef>
              <a:defRPr/>
            </a:pPr>
            <a:r>
              <a:rPr lang="cy-GB" altLang="en-US" sz="3200" dirty="0"/>
              <a:t>Datblygu rhesymu rhifiadol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cy-GB" altLang="en-US" sz="3200" dirty="0"/>
              <a:t>Defnyddio sgiliau rhifau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cy-GB" altLang="en-US" sz="3200" dirty="0"/>
              <a:t>Defnyddio sgiliau mesur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cy-GB" altLang="en-US" sz="3200" dirty="0"/>
              <a:t>Defnyddio sgiliau data</a:t>
            </a:r>
          </a:p>
          <a:p>
            <a:pPr marL="238125" lvl="1" indent="0">
              <a:spcBef>
                <a:spcPts val="300"/>
              </a:spcBef>
              <a:buNone/>
              <a:defRPr/>
            </a:pPr>
            <a:endParaRPr lang="cy-GB" altLang="en-US" sz="2800" b="1" dirty="0"/>
          </a:p>
          <a:p>
            <a:pPr marL="238125" lvl="1" indent="0" algn="r">
              <a:spcBef>
                <a:spcPts val="300"/>
              </a:spcBef>
              <a:buNone/>
              <a:defRPr/>
            </a:pPr>
            <a:r>
              <a:rPr lang="cy-GB" altLang="en-US" sz="1000" dirty="0"/>
              <a:t>(LC, 2022)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AAB53F-2367-BE34-C06A-FFB797F6D44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466725" lvl="1">
              <a:spcBef>
                <a:spcPts val="300"/>
              </a:spcBef>
              <a:defRPr/>
            </a:pPr>
            <a:r>
              <a:rPr lang="en-US" altLang="en-US" sz="2800" i="1" dirty="0">
                <a:solidFill>
                  <a:schemeClr val="accent1">
                    <a:lumMod val="75000"/>
                  </a:schemeClr>
                </a:solidFill>
              </a:rPr>
              <a:t>Developing numerical reasoning 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en-US" altLang="en-US" sz="2800" i="1" dirty="0">
                <a:solidFill>
                  <a:schemeClr val="accent1">
                    <a:lumMod val="75000"/>
                  </a:schemeClr>
                </a:solidFill>
              </a:rPr>
              <a:t>Using number skills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en-US" altLang="en-US" sz="2800" i="1" dirty="0">
                <a:solidFill>
                  <a:schemeClr val="accent1">
                    <a:lumMod val="75000"/>
                  </a:schemeClr>
                </a:solidFill>
              </a:rPr>
              <a:t>Using measuring skills </a:t>
            </a:r>
          </a:p>
          <a:p>
            <a:pPr marL="466725" lvl="1">
              <a:spcBef>
                <a:spcPts val="300"/>
              </a:spcBef>
              <a:defRPr/>
            </a:pPr>
            <a:r>
              <a:rPr lang="en-US" altLang="en-US" sz="2800" i="1" dirty="0">
                <a:solidFill>
                  <a:schemeClr val="accent1">
                    <a:lumMod val="75000"/>
                  </a:schemeClr>
                </a:solidFill>
              </a:rPr>
              <a:t>Using data skills </a:t>
            </a:r>
          </a:p>
          <a:p>
            <a:pPr marL="238125" lvl="1" indent="0" algn="r">
              <a:spcBef>
                <a:spcPts val="300"/>
              </a:spcBef>
              <a:buNone/>
              <a:defRPr/>
            </a:pPr>
            <a:endParaRPr lang="en-US" altLang="en-US" sz="28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238125" lvl="1" indent="0" algn="r">
              <a:spcBef>
                <a:spcPts val="300"/>
              </a:spcBef>
              <a:buNone/>
              <a:defRPr/>
            </a:pPr>
            <a:r>
              <a:rPr lang="en-US" altLang="en-US" sz="1100" i="1" dirty="0">
                <a:solidFill>
                  <a:schemeClr val="accent1">
                    <a:lumMod val="75000"/>
                  </a:schemeClr>
                </a:solidFill>
              </a:rPr>
              <a:t>(WG,2022)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1998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1574B-FC74-6113-28AA-4F9355F76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altLang="en-US" sz="3200" b="1" dirty="0">
                <a:latin typeface="+mn-lt"/>
              </a:rPr>
              <a:t>Datblygu rhesymu rhifiadol</a:t>
            </a: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Developing numerical reasoning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9AF61-14C1-9863-2AFA-FA919CC754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r">
              <a:buNone/>
            </a:pPr>
            <a:endParaRPr lang="en-GB" dirty="0"/>
          </a:p>
          <a:p>
            <a:r>
              <a:rPr lang="en-GB" sz="6200" dirty="0"/>
              <a:t>Nodi </a:t>
            </a:r>
            <a:r>
              <a:rPr lang="en-GB" sz="6200" dirty="0" err="1"/>
              <a:t>prosesau</a:t>
            </a:r>
            <a:r>
              <a:rPr lang="en-GB" sz="6200" dirty="0"/>
              <a:t> a </a:t>
            </a:r>
            <a:r>
              <a:rPr lang="en-GB" sz="6200" dirty="0" err="1"/>
              <a:t>chysylltiadau</a:t>
            </a:r>
            <a:r>
              <a:rPr lang="en-GB" sz="6200" dirty="0"/>
              <a:t>. </a:t>
            </a:r>
          </a:p>
          <a:p>
            <a:pPr lvl="0"/>
            <a:r>
              <a:rPr lang="en-GB" sz="6200" dirty="0" err="1"/>
              <a:t>Cynrychioli</a:t>
            </a:r>
            <a:r>
              <a:rPr lang="en-GB" sz="6200" dirty="0"/>
              <a:t> a </a:t>
            </a:r>
            <a:r>
              <a:rPr lang="en-GB" sz="6200" dirty="0" err="1"/>
              <a:t>chyfathrebu</a:t>
            </a:r>
            <a:r>
              <a:rPr lang="en-GB" sz="6200" dirty="0"/>
              <a:t>. </a:t>
            </a:r>
          </a:p>
          <a:p>
            <a:pPr lvl="0"/>
            <a:r>
              <a:rPr lang="en-GB" sz="6200" dirty="0" err="1"/>
              <a:t>Adolygu</a:t>
            </a:r>
            <a:r>
              <a:rPr lang="en-GB" sz="6200" dirty="0"/>
              <a:t> a </a:t>
            </a:r>
            <a:r>
              <a:rPr lang="en-GB" sz="6200" dirty="0" err="1"/>
              <a:t>gwerthuso</a:t>
            </a:r>
            <a:r>
              <a:rPr lang="en-GB" sz="6200" dirty="0"/>
              <a:t> </a:t>
            </a:r>
            <a:r>
              <a:rPr lang="en-GB" sz="6200" dirty="0" err="1"/>
              <a:t>canlyniadau</a:t>
            </a:r>
            <a:r>
              <a:rPr lang="en-GB" sz="6200" dirty="0"/>
              <a:t>. </a:t>
            </a:r>
          </a:p>
          <a:p>
            <a:pPr lvl="0"/>
            <a:r>
              <a:rPr lang="pl-PL" sz="6200" dirty="0" err="1"/>
              <a:t>Cymhwyso</a:t>
            </a:r>
            <a:r>
              <a:rPr lang="pl-PL" sz="6200" dirty="0"/>
              <a:t> </a:t>
            </a:r>
            <a:r>
              <a:rPr lang="pl-PL" sz="6200" dirty="0" err="1"/>
              <a:t>mathemateg</a:t>
            </a:r>
            <a:r>
              <a:rPr lang="pl-PL" sz="6200" dirty="0"/>
              <a:t> i </a:t>
            </a:r>
            <a:r>
              <a:rPr lang="pl-PL" sz="6200" dirty="0" err="1"/>
              <a:t>broblemau</a:t>
            </a:r>
            <a:r>
              <a:rPr lang="pl-PL" sz="6200" dirty="0"/>
              <a:t> </a:t>
            </a:r>
            <a:r>
              <a:rPr lang="pl-PL" sz="6200" dirty="0" err="1"/>
              <a:t>bywyd</a:t>
            </a:r>
            <a:r>
              <a:rPr lang="pl-PL" sz="6200" dirty="0"/>
              <a:t> go </a:t>
            </a:r>
            <a:r>
              <a:rPr lang="pl-PL" sz="6200" dirty="0" err="1"/>
              <a:t>iawn</a:t>
            </a:r>
            <a:endParaRPr lang="en-GB" sz="6200" dirty="0"/>
          </a:p>
          <a:p>
            <a:pPr lvl="0"/>
            <a:r>
              <a:rPr lang="en-GB" sz="6200" dirty="0"/>
              <a:t>Nodi </a:t>
            </a:r>
            <a:r>
              <a:rPr lang="en-GB" sz="6200" dirty="0" err="1"/>
              <a:t>prosesau</a:t>
            </a:r>
            <a:r>
              <a:rPr lang="en-GB" sz="6200" dirty="0"/>
              <a:t> a </a:t>
            </a:r>
            <a:r>
              <a:rPr lang="en-GB" sz="6200" dirty="0" err="1"/>
              <a:t>chysylltiadau</a:t>
            </a:r>
            <a:r>
              <a:rPr lang="en-GB" sz="6200" dirty="0"/>
              <a:t>. </a:t>
            </a:r>
          </a:p>
          <a:p>
            <a:pPr lvl="0"/>
            <a:r>
              <a:rPr lang="en-GB" sz="6200" dirty="0" err="1"/>
              <a:t>Cynrychioli</a:t>
            </a:r>
            <a:r>
              <a:rPr lang="en-GB" sz="6200" dirty="0"/>
              <a:t> a </a:t>
            </a:r>
            <a:r>
              <a:rPr lang="en-GB" sz="6200" dirty="0" err="1"/>
              <a:t>chyfathrebu</a:t>
            </a:r>
            <a:r>
              <a:rPr lang="en-GB" sz="6200" dirty="0"/>
              <a:t>. </a:t>
            </a:r>
          </a:p>
          <a:p>
            <a:pPr lvl="0"/>
            <a:r>
              <a:rPr lang="en-GB" sz="6200" dirty="0" err="1"/>
              <a:t>Adolygu</a:t>
            </a:r>
            <a:r>
              <a:rPr lang="en-GB" sz="6200" dirty="0"/>
              <a:t> a </a:t>
            </a:r>
            <a:r>
              <a:rPr lang="en-GB" sz="6200" dirty="0" err="1"/>
              <a:t>gwerthuso</a:t>
            </a:r>
            <a:r>
              <a:rPr lang="en-GB" sz="6200" dirty="0"/>
              <a:t> </a:t>
            </a:r>
            <a:r>
              <a:rPr lang="en-GB" sz="6200" dirty="0" err="1"/>
              <a:t>canlyniadau</a:t>
            </a:r>
            <a:r>
              <a:rPr lang="en-GB" sz="6200" dirty="0"/>
              <a:t>. </a:t>
            </a:r>
          </a:p>
          <a:p>
            <a:r>
              <a:rPr lang="pl-PL" sz="6200" b="1" dirty="0" err="1"/>
              <a:t>Cymhwyso</a:t>
            </a:r>
            <a:r>
              <a:rPr lang="pl-PL" sz="6200" b="1" dirty="0"/>
              <a:t> </a:t>
            </a:r>
            <a:r>
              <a:rPr lang="pl-PL" sz="6200" b="1" dirty="0" err="1"/>
              <a:t>mathemateg</a:t>
            </a:r>
            <a:r>
              <a:rPr lang="pl-PL" sz="6200" b="1" dirty="0"/>
              <a:t> i </a:t>
            </a:r>
            <a:r>
              <a:rPr lang="pl-PL" sz="6200" b="1" dirty="0" err="1"/>
              <a:t>broblemau</a:t>
            </a:r>
            <a:r>
              <a:rPr lang="pl-PL" sz="6200" b="1" dirty="0"/>
              <a:t> </a:t>
            </a:r>
            <a:r>
              <a:rPr lang="pl-PL" sz="6200" b="1" dirty="0" err="1"/>
              <a:t>bywyd</a:t>
            </a:r>
            <a:r>
              <a:rPr lang="pl-PL" sz="6200" b="1" dirty="0"/>
              <a:t> go </a:t>
            </a:r>
            <a:r>
              <a:rPr lang="pl-PL" sz="6200" b="1" dirty="0" err="1"/>
              <a:t>iawn</a:t>
            </a:r>
            <a:r>
              <a:rPr lang="pl-PL" sz="6200" b="1" dirty="0"/>
              <a:t>                                            </a:t>
            </a:r>
            <a:endParaRPr lang="en-GB" sz="6200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sz="4800" dirty="0"/>
              <a:t>(LC, 2022)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CDC2F9-C7A4-B925-A1B6-62D2E96D90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Identify processes and connections. </a:t>
            </a:r>
          </a:p>
          <a:p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Represent and communicate. </a:t>
            </a:r>
          </a:p>
          <a:p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Review and evaluate outcomes. </a:t>
            </a:r>
          </a:p>
          <a:p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Apply mathematics to real-life problems</a:t>
            </a:r>
          </a:p>
          <a:p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Identify processes and connections. </a:t>
            </a:r>
          </a:p>
          <a:p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Represent and communicate. </a:t>
            </a:r>
          </a:p>
          <a:p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Review and evaluate outcomes. </a:t>
            </a:r>
          </a:p>
          <a:p>
            <a:r>
              <a:rPr lang="en-GB" sz="8000" b="1" i="1" dirty="0">
                <a:solidFill>
                  <a:schemeClr val="accent1">
                    <a:lumMod val="75000"/>
                  </a:schemeClr>
                </a:solidFill>
              </a:rPr>
              <a:t>Apply mathematics to real-life problems                                                       </a:t>
            </a:r>
          </a:p>
          <a:p>
            <a:pPr marL="0" indent="0" algn="r">
              <a:buNone/>
            </a:pPr>
            <a:r>
              <a:rPr lang="en-GB" sz="8000" i="1" dirty="0">
                <a:solidFill>
                  <a:schemeClr val="accent1">
                    <a:lumMod val="75000"/>
                  </a:schemeClr>
                </a:solidFill>
              </a:rPr>
              <a:t>(WG, 2022)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676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1D7E6-48FC-6988-B589-426419E9C1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>
                <a:latin typeface="+mn-lt"/>
              </a:rPr>
              <a:t>Sgiliau rhif</a:t>
            </a:r>
            <a:br>
              <a:rPr lang="cy-GB" b="1" dirty="0">
                <a:latin typeface="+mn-lt"/>
              </a:rPr>
            </a:br>
            <a:r>
              <a:rPr lang="cy-GB" b="1" i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Number</a:t>
            </a:r>
            <a:r>
              <a:rPr lang="cy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y-GB" b="1" i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skills</a:t>
            </a:r>
            <a:endParaRPr lang="en-GB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98239-8685-7621-4D9B-DE5211451EB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 err="1"/>
              <a:t>Rhif</a:t>
            </a:r>
            <a:r>
              <a:rPr lang="en-GB" dirty="0"/>
              <a:t> </a:t>
            </a:r>
            <a:r>
              <a:rPr lang="en-GB" dirty="0" err="1"/>
              <a:t>ffeithiau</a:t>
            </a:r>
            <a:r>
              <a:rPr lang="en-GB" dirty="0"/>
              <a:t> a </a:t>
            </a:r>
            <a:r>
              <a:rPr lang="en-GB" dirty="0" err="1"/>
              <a:t>pherthnasoedd</a:t>
            </a:r>
            <a:r>
              <a:rPr lang="en-GB" dirty="0"/>
              <a:t>. </a:t>
            </a:r>
          </a:p>
          <a:p>
            <a:pPr lvl="0"/>
            <a:r>
              <a:rPr lang="en-GB" dirty="0" err="1"/>
              <a:t>Ffracsiynau</a:t>
            </a:r>
            <a:r>
              <a:rPr lang="en-GB" dirty="0"/>
              <a:t>, </a:t>
            </a:r>
            <a:r>
              <a:rPr lang="en-GB" dirty="0" err="1"/>
              <a:t>degolion</a:t>
            </a:r>
            <a:r>
              <a:rPr lang="en-GB" dirty="0"/>
              <a:t> a </a:t>
            </a:r>
            <a:r>
              <a:rPr lang="en-GB" dirty="0" err="1"/>
              <a:t>chanrannau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 </a:t>
            </a:r>
            <a:r>
              <a:rPr lang="en-GB" dirty="0" err="1"/>
              <a:t>Cyfrifiadau</a:t>
            </a:r>
            <a:r>
              <a:rPr lang="en-GB" dirty="0"/>
              <a:t> ac </a:t>
            </a:r>
            <a:r>
              <a:rPr lang="en-GB" dirty="0" err="1"/>
              <a:t>amcangyfrif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 a </a:t>
            </a:r>
            <a:r>
              <a:rPr lang="en-GB" dirty="0" err="1"/>
              <a:t>chymwysiadau</a:t>
            </a:r>
            <a:r>
              <a:rPr lang="en-GB" dirty="0"/>
              <a:t> </a:t>
            </a:r>
            <a:r>
              <a:rPr lang="en-GB" dirty="0" err="1"/>
              <a:t>rhif</a:t>
            </a:r>
            <a:endParaRPr lang="en-GB" dirty="0"/>
          </a:p>
          <a:p>
            <a:pPr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altLang="en-US" b="1" dirty="0">
                <a:ea typeface="ＭＳ Ｐゴシック" charset="-128"/>
              </a:rPr>
              <a:t>Gwneud y cysylltiad rhwng Mathemateg, y cwricwlwm ehangach a bywyd pob dydd</a:t>
            </a:r>
          </a:p>
          <a:p>
            <a:pPr marL="257180" indent="-257180" algn="r" defTabSz="342905"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cy-GB" altLang="en-US" sz="1000" dirty="0">
                <a:ea typeface="ＭＳ Ｐゴシック" charset="-128"/>
              </a:rPr>
              <a:t>(LC, 2022)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D3552F-51AF-E648-1C57-E4E20157D6B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Number facts and relationships.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Fractions, decimals and percentages.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Calculations and estimation.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Financial literacy and applications of number</a:t>
            </a:r>
          </a:p>
          <a:p>
            <a:r>
              <a:rPr lang="en-GB" altLang="en-US" b="1" i="1" dirty="0">
                <a:solidFill>
                  <a:schemeClr val="accent1">
                    <a:lumMod val="75000"/>
                  </a:schemeClr>
                </a:solidFill>
                <a:ea typeface="ＭＳ Ｐゴシック" charset="-128"/>
              </a:rPr>
              <a:t>Making the link between Maths, the wider curriculum and everyday life</a:t>
            </a:r>
          </a:p>
          <a:p>
            <a:pPr marL="0" indent="0" algn="r">
              <a:buNone/>
            </a:pPr>
            <a:r>
              <a:rPr lang="en-GB" sz="1000" i="1" dirty="0">
                <a:solidFill>
                  <a:schemeClr val="accent1">
                    <a:lumMod val="75000"/>
                  </a:schemeClr>
                </a:solidFill>
              </a:rPr>
              <a:t>(WG, 2022)</a:t>
            </a:r>
          </a:p>
        </p:txBody>
      </p:sp>
    </p:spTree>
    <p:extLst>
      <p:ext uri="{BB962C8B-B14F-4D97-AF65-F5344CB8AC3E}">
        <p14:creationId xmlns:p14="http://schemas.microsoft.com/office/powerpoint/2010/main" val="24161443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63139-F80D-F619-3E02-89C26E9D8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>
                <a:latin typeface="+mn-lt"/>
              </a:rPr>
              <a:t>Defnyddio sgiliau mesur a data</a:t>
            </a:r>
            <a:br>
              <a:rPr lang="cy-GB" b="1" dirty="0">
                <a:latin typeface="+mn-lt"/>
              </a:rPr>
            </a:br>
            <a:r>
              <a:rPr lang="cy-GB" b="1" i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Measuring</a:t>
            </a:r>
            <a:r>
              <a:rPr lang="cy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y-GB" b="1" i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skills</a:t>
            </a:r>
            <a:endParaRPr lang="en-GB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D8984-F896-6CB0-3350-1B15DFABED5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cy-GB" altLang="en-US" dirty="0"/>
          </a:p>
          <a:p>
            <a:pPr lvl="0"/>
            <a:r>
              <a:rPr lang="nb-NO" dirty="0" err="1"/>
              <a:t>Hyd</a:t>
            </a:r>
            <a:r>
              <a:rPr lang="nb-NO" dirty="0"/>
              <a:t>, </a:t>
            </a:r>
            <a:r>
              <a:rPr lang="nb-NO" dirty="0" err="1"/>
              <a:t>màs</a:t>
            </a:r>
            <a:r>
              <a:rPr lang="nb-NO" dirty="0"/>
              <a:t>, </a:t>
            </a:r>
            <a:r>
              <a:rPr lang="nb-NO" dirty="0" err="1"/>
              <a:t>capasiti</a:t>
            </a:r>
            <a:r>
              <a:rPr lang="nb-NO" dirty="0"/>
              <a:t>, </a:t>
            </a:r>
            <a:r>
              <a:rPr lang="nb-NO" dirty="0" err="1"/>
              <a:t>amser</a:t>
            </a:r>
            <a:r>
              <a:rPr lang="nb-NO" dirty="0"/>
              <a:t> a </a:t>
            </a:r>
            <a:r>
              <a:rPr lang="nb-NO" dirty="0" err="1"/>
              <a:t>thymheredd</a:t>
            </a:r>
            <a:r>
              <a:rPr lang="nb-NO" dirty="0"/>
              <a:t>. </a:t>
            </a:r>
            <a:endParaRPr lang="en-GB" dirty="0"/>
          </a:p>
          <a:p>
            <a:pPr lvl="0"/>
            <a:r>
              <a:rPr lang="en-GB" dirty="0" err="1"/>
              <a:t>Arwynebedd</a:t>
            </a:r>
            <a:r>
              <a:rPr lang="en-GB" dirty="0"/>
              <a:t>, </a:t>
            </a:r>
            <a:r>
              <a:rPr lang="en-GB" dirty="0" err="1"/>
              <a:t>perimedr</a:t>
            </a:r>
            <a:r>
              <a:rPr lang="en-GB" dirty="0"/>
              <a:t> a </a:t>
            </a:r>
            <a:r>
              <a:rPr lang="en-GB" dirty="0" err="1"/>
              <a:t>chyfaint</a:t>
            </a:r>
            <a:r>
              <a:rPr lang="en-GB" dirty="0"/>
              <a:t>. </a:t>
            </a:r>
          </a:p>
          <a:p>
            <a:pPr lvl="0"/>
            <a:r>
              <a:rPr lang="it-IT" dirty="0" err="1"/>
              <a:t>Geometreg</a:t>
            </a:r>
            <a:r>
              <a:rPr lang="it-IT" dirty="0"/>
              <a:t>, </a:t>
            </a:r>
            <a:r>
              <a:rPr lang="it-IT" dirty="0" err="1"/>
              <a:t>siâp</a:t>
            </a:r>
            <a:r>
              <a:rPr lang="it-IT" dirty="0"/>
              <a:t>, </a:t>
            </a:r>
            <a:r>
              <a:rPr lang="it-IT" dirty="0" err="1"/>
              <a:t>gofod</a:t>
            </a:r>
            <a:r>
              <a:rPr lang="it-IT" dirty="0"/>
              <a:t> a </a:t>
            </a:r>
            <a:r>
              <a:rPr lang="it-IT" dirty="0" err="1"/>
              <a:t>sefyllfa</a:t>
            </a:r>
            <a:r>
              <a:rPr lang="it-IT" dirty="0"/>
              <a:t>. </a:t>
            </a:r>
            <a:endParaRPr lang="en-GB" dirty="0"/>
          </a:p>
          <a:p>
            <a:pPr lvl="0"/>
            <a:r>
              <a:rPr lang="it-IT" b="1" dirty="0" err="1"/>
              <a:t>Cymhwyso</a:t>
            </a:r>
            <a:r>
              <a:rPr lang="it-IT" b="1" dirty="0"/>
              <a:t> </a:t>
            </a:r>
            <a:r>
              <a:rPr lang="it-IT" b="1" dirty="0" err="1"/>
              <a:t>mesur</a:t>
            </a:r>
            <a:r>
              <a:rPr lang="it-IT" b="1" dirty="0"/>
              <a:t> </a:t>
            </a:r>
            <a:r>
              <a:rPr lang="it-IT" b="1" dirty="0" err="1"/>
              <a:t>mewn</a:t>
            </a:r>
            <a:r>
              <a:rPr lang="it-IT" b="1" dirty="0"/>
              <a:t> </a:t>
            </a:r>
            <a:r>
              <a:rPr lang="it-IT" b="1" dirty="0" err="1"/>
              <a:t>cyd-destunau</a:t>
            </a:r>
            <a:r>
              <a:rPr lang="it-IT" b="1" dirty="0"/>
              <a:t> </a:t>
            </a:r>
            <a:r>
              <a:rPr lang="it-IT" b="1" dirty="0" err="1"/>
              <a:t>ymarferol</a:t>
            </a:r>
            <a:r>
              <a:rPr lang="it-IT" b="1" dirty="0"/>
              <a:t> bob </a:t>
            </a:r>
            <a:r>
              <a:rPr lang="it-IT" b="1" dirty="0" err="1"/>
              <a:t>dydd</a:t>
            </a:r>
            <a:endParaRPr lang="en-GB" dirty="0"/>
          </a:p>
          <a:p>
            <a:pPr marL="0" indent="0">
              <a:buNone/>
            </a:pPr>
            <a:endParaRPr lang="cy-GB" altLang="en-US" dirty="0"/>
          </a:p>
          <a:p>
            <a:pPr marL="0" indent="0" algn="r">
              <a:buNone/>
            </a:pPr>
            <a:r>
              <a:rPr lang="cy-GB" altLang="en-US" sz="1000" dirty="0"/>
              <a:t>(LC, 2022)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93871-B23C-A8B2-A269-062B1FE4FE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Length, mass, capacity, time and temperature.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Area, perimeter and volume.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Geometry, shape, space and position. 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Applying measurement in practical everyday contexts</a:t>
            </a:r>
            <a:endParaRPr lang="en-GB" altLang="en-US" sz="3200" b="1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en-GB" altLang="en-US" sz="1000" i="1" dirty="0">
                <a:solidFill>
                  <a:schemeClr val="accent1">
                    <a:lumMod val="75000"/>
                  </a:schemeClr>
                </a:solidFill>
              </a:rPr>
              <a:t>(WG, 2022)</a:t>
            </a:r>
            <a:endParaRPr lang="en-GB" alt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944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86454-FAA9-6659-DE75-D0DE45ED7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b="1" dirty="0"/>
              <a:t>Sgiliau Data </a:t>
            </a:r>
            <a:br>
              <a:rPr lang="cy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y-GB" b="1" i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Data</a:t>
            </a:r>
            <a:r>
              <a:rPr lang="cy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</a:t>
            </a:r>
            <a:r>
              <a:rPr lang="cy-GB" b="1" i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skills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16288-6D94-2D35-26A7-7F9D434CAD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cy-GB" altLang="en-US" dirty="0"/>
          </a:p>
          <a:p>
            <a:pPr lvl="0"/>
            <a:r>
              <a:rPr lang="it-IT" dirty="0" err="1"/>
              <a:t>Casglu</a:t>
            </a:r>
            <a:r>
              <a:rPr lang="it-IT" dirty="0"/>
              <a:t>, </a:t>
            </a:r>
            <a:r>
              <a:rPr lang="it-IT" dirty="0" err="1"/>
              <a:t>cynrychioli</a:t>
            </a:r>
            <a:r>
              <a:rPr lang="it-IT" dirty="0"/>
              <a:t> a </a:t>
            </a:r>
            <a:r>
              <a:rPr lang="it-IT" dirty="0" err="1"/>
              <a:t>dehongli</a:t>
            </a:r>
            <a:r>
              <a:rPr lang="it-IT" dirty="0"/>
              <a:t> data. </a:t>
            </a:r>
            <a:endParaRPr lang="en-GB" dirty="0"/>
          </a:p>
          <a:p>
            <a:pPr lvl="0"/>
            <a:r>
              <a:rPr lang="en-GB" dirty="0" err="1"/>
              <a:t>Ystadegau</a:t>
            </a:r>
            <a:r>
              <a:rPr lang="en-GB" dirty="0"/>
              <a:t>. </a:t>
            </a:r>
          </a:p>
          <a:p>
            <a:pPr lvl="0"/>
            <a:r>
              <a:rPr lang="en-GB" dirty="0" err="1"/>
              <a:t>Tebygolrwydd</a:t>
            </a:r>
            <a:r>
              <a:rPr lang="en-GB" dirty="0"/>
              <a:t> a </a:t>
            </a:r>
            <a:r>
              <a:rPr lang="en-GB" dirty="0" err="1"/>
              <a:t>siawns</a:t>
            </a:r>
            <a:r>
              <a:rPr lang="en-GB" dirty="0"/>
              <a:t>. </a:t>
            </a:r>
          </a:p>
          <a:p>
            <a:pPr lvl="0"/>
            <a:r>
              <a:rPr lang="en-GB" dirty="0" err="1"/>
              <a:t>Defnyddio</a:t>
            </a:r>
            <a:r>
              <a:rPr lang="en-GB" dirty="0"/>
              <a:t> data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err="1"/>
              <a:t>gwybodus</a:t>
            </a:r>
            <a:r>
              <a:rPr lang="en-GB" dirty="0"/>
              <a:t> a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gasgliadau</a:t>
            </a:r>
            <a:endParaRPr lang="cy-GB" altLang="en-US" dirty="0"/>
          </a:p>
          <a:p>
            <a:r>
              <a:rPr lang="cy-GB" altLang="en-US" b="1" dirty="0"/>
              <a:t>Gwneud sgiliau Mathemateg yn berthnasol</a:t>
            </a:r>
          </a:p>
          <a:p>
            <a:pPr marL="0" indent="0" algn="r">
              <a:buNone/>
            </a:pPr>
            <a:r>
              <a:rPr lang="cy-GB" altLang="en-US" sz="1000" dirty="0"/>
              <a:t>(LC, 2022)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B62691-FB65-8901-6DB3-894947F0D68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Collecting, representing and interpreting data.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Statistics.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Probability and chance.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Using data to make informed decisions and draw conclusions</a:t>
            </a:r>
            <a:endParaRPr lang="en-GB" altLang="en-US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altLang="en-US" b="1" i="1" dirty="0">
                <a:solidFill>
                  <a:schemeClr val="accent1">
                    <a:lumMod val="75000"/>
                  </a:schemeClr>
                </a:solidFill>
              </a:rPr>
              <a:t>Making Maths skills relevant</a:t>
            </a:r>
          </a:p>
          <a:p>
            <a:pPr marL="0" indent="0" algn="r">
              <a:buNone/>
            </a:pPr>
            <a:r>
              <a:rPr lang="en-GB" altLang="en-US" sz="1000" i="1" dirty="0">
                <a:solidFill>
                  <a:schemeClr val="accent1">
                    <a:lumMod val="75000"/>
                  </a:schemeClr>
                </a:solidFill>
              </a:rPr>
              <a:t>(WG, 2022)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9761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80C2D-D268-30A1-3749-6C96A31DD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Nodyn</a:t>
            </a:r>
            <a:r>
              <a:rPr lang="en-GB" b="1" dirty="0"/>
              <a:t> </a:t>
            </a:r>
            <a:r>
              <a:rPr lang="en-GB" b="1" dirty="0" err="1"/>
              <a:t>Atgoffa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7B3AE-6FF8-1DEF-4B06-C1D76996E29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wahân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fathemateg</a:t>
            </a:r>
            <a:endParaRPr lang="en-GB" dirty="0"/>
          </a:p>
          <a:p>
            <a:pPr lvl="0"/>
            <a:r>
              <a:rPr lang="en-GB" dirty="0"/>
              <a:t> Mae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/>
              <a:t>AoLE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cyfrannu</a:t>
            </a:r>
            <a:r>
              <a:rPr lang="en-GB" dirty="0"/>
              <a:t> at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cyd-destunau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9BEB88-0031-607E-30F1-0251F8571C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is not taught separately from mathematics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Each area of the Mathematics and Numeracy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AoLE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contributes to learners' ability to use mathematics effectively in real-life contexts.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9145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7F89C-2FD2-DBAD-B90D-1D6B4A1B2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400" b="1" dirty="0"/>
            </a:br>
            <a:r>
              <a:rPr lang="en-GB" sz="2400" b="1" dirty="0" err="1"/>
              <a:t>Dealltwriaeth</a:t>
            </a:r>
            <a:r>
              <a:rPr lang="en-GB" sz="2400" b="1" dirty="0"/>
              <a:t> </a:t>
            </a:r>
            <a:r>
              <a:rPr lang="en-GB" sz="2400" b="1" dirty="0" err="1"/>
              <a:t>Fathemategol</a:t>
            </a:r>
            <a:r>
              <a:rPr lang="en-GB" sz="2400" b="1" dirty="0"/>
              <a:t>    </a:t>
            </a:r>
            <a:r>
              <a:rPr lang="en-GB" sz="2400" b="1" dirty="0" err="1"/>
              <a:t>Sgiliau</a:t>
            </a:r>
            <a:r>
              <a:rPr lang="en-GB" sz="2400" b="1" dirty="0"/>
              <a:t> </a:t>
            </a:r>
            <a:r>
              <a:rPr lang="en-GB" sz="2400" b="1" dirty="0" err="1"/>
              <a:t>Rhifedd</a:t>
            </a:r>
            <a:r>
              <a:rPr lang="en-GB" sz="2400" b="1" dirty="0"/>
              <a:t> </a:t>
            </a:r>
            <a:r>
              <a:rPr lang="en-GB" sz="2400" b="1" dirty="0" err="1"/>
              <a:t>Gwneud</a:t>
            </a:r>
            <a:r>
              <a:rPr lang="en-GB" sz="2400" b="1" dirty="0"/>
              <a:t>       </a:t>
            </a:r>
            <a:r>
              <a:rPr lang="en-GB" sz="2400" b="1" dirty="0" err="1"/>
              <a:t>Penderfyniadau</a:t>
            </a:r>
            <a:r>
              <a:rPr lang="en-GB" sz="2400" b="1" dirty="0"/>
              <a:t> Bob </a:t>
            </a:r>
            <a:r>
              <a:rPr lang="en-GB" sz="2400" b="1" dirty="0" err="1"/>
              <a:t>Dydd</a:t>
            </a:r>
            <a:br>
              <a:rPr lang="en-GB" sz="2400" dirty="0"/>
            </a:br>
            <a:br>
              <a:rPr lang="en-GB" sz="2400" b="1" dirty="0"/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Mathematical Understanding         Numeracy Skills        Everyday Decision Making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A4F27-D4C1-0BB3-6EBD-F194E0AC22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i="1" dirty="0" err="1"/>
              <a:t>Darllen</a:t>
            </a:r>
            <a:r>
              <a:rPr lang="en-GB" i="1" dirty="0"/>
              <a:t> </a:t>
            </a:r>
            <a:r>
              <a:rPr lang="en-GB" i="1" dirty="0" err="1"/>
              <a:t>biliau</a:t>
            </a:r>
            <a:r>
              <a:rPr lang="en-GB" i="1" dirty="0"/>
              <a:t> </a:t>
            </a:r>
            <a:r>
              <a:rPr lang="en-GB" i="1" dirty="0" err="1"/>
              <a:t>cyfleustodau</a:t>
            </a:r>
            <a:endParaRPr lang="en-GB" dirty="0"/>
          </a:p>
          <a:p>
            <a:pPr lvl="0"/>
            <a:r>
              <a:rPr lang="en-GB" i="1" dirty="0" err="1"/>
              <a:t>Cymharu</a:t>
            </a:r>
            <a:r>
              <a:rPr lang="en-GB" i="1" dirty="0"/>
              <a:t> </a:t>
            </a:r>
            <a:r>
              <a:rPr lang="en-GB" i="1" dirty="0" err="1"/>
              <a:t>prisiau</a:t>
            </a:r>
            <a:r>
              <a:rPr lang="en-GB" i="1" dirty="0"/>
              <a:t> (</a:t>
            </a:r>
            <a:r>
              <a:rPr lang="en-GB" i="1" dirty="0" err="1"/>
              <a:t>e.e.</a:t>
            </a:r>
            <a:r>
              <a:rPr lang="en-GB" i="1" dirty="0"/>
              <a:t> </a:t>
            </a:r>
            <a:r>
              <a:rPr lang="en-GB" i="1" dirty="0" err="1"/>
              <a:t>tariffau</a:t>
            </a:r>
            <a:r>
              <a:rPr lang="en-GB" i="1" dirty="0"/>
              <a:t> </a:t>
            </a:r>
            <a:r>
              <a:rPr lang="en-GB" i="1" dirty="0" err="1"/>
              <a:t>ffôn</a:t>
            </a:r>
            <a:r>
              <a:rPr lang="en-GB" i="1" dirty="0"/>
              <a:t>)</a:t>
            </a:r>
            <a:endParaRPr lang="en-GB" dirty="0"/>
          </a:p>
          <a:p>
            <a:pPr lvl="0"/>
            <a:r>
              <a:rPr lang="en-GB" i="1" dirty="0"/>
              <a:t>Deall </a:t>
            </a:r>
            <a:r>
              <a:rPr lang="en-GB" i="1" dirty="0" err="1"/>
              <a:t>gwybodaeth</a:t>
            </a:r>
            <a:r>
              <a:rPr lang="en-GB" i="1" dirty="0"/>
              <a:t> iechyd</a:t>
            </a:r>
            <a:endParaRPr lang="en-GB" dirty="0"/>
          </a:p>
          <a:p>
            <a:pPr lvl="0"/>
            <a:r>
              <a:rPr lang="en-GB" i="1" dirty="0" err="1"/>
              <a:t>Rheoli</a:t>
            </a:r>
            <a:r>
              <a:rPr lang="en-GB" i="1" dirty="0"/>
              <a:t> </a:t>
            </a:r>
            <a:r>
              <a:rPr lang="en-GB" i="1" dirty="0" err="1"/>
              <a:t>arian</a:t>
            </a:r>
            <a:endParaRPr lang="en-GB" dirty="0"/>
          </a:p>
          <a:p>
            <a:pPr lvl="0"/>
            <a:r>
              <a:rPr lang="en-GB" i="1" dirty="0" err="1"/>
              <a:t>Dehongli</a:t>
            </a:r>
            <a:r>
              <a:rPr lang="en-GB" i="1" dirty="0"/>
              <a:t> </a:t>
            </a:r>
            <a:r>
              <a:rPr lang="en-GB" i="1" dirty="0" err="1"/>
              <a:t>ystadegau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y </a:t>
            </a:r>
            <a:r>
              <a:rPr lang="en-GB" i="1" dirty="0" err="1"/>
              <a:t>newyddion</a:t>
            </a:r>
            <a:endParaRPr lang="en-GB" dirty="0"/>
          </a:p>
          <a:p>
            <a:pPr lvl="0"/>
            <a:r>
              <a:rPr lang="en-GB" i="1" dirty="0" err="1"/>
              <a:t>Cynllunio</a:t>
            </a:r>
            <a:r>
              <a:rPr lang="en-GB" i="1" dirty="0"/>
              <a:t> </a:t>
            </a:r>
            <a:r>
              <a:rPr lang="en-GB" i="1" dirty="0" err="1"/>
              <a:t>teithiau</a:t>
            </a:r>
            <a:endParaRPr lang="en-GB" dirty="0"/>
          </a:p>
          <a:p>
            <a:pPr lvl="0"/>
            <a:r>
              <a:rPr lang="en-GB" i="1" dirty="0" err="1"/>
              <a:t>Gwerthuso</a:t>
            </a:r>
            <a:r>
              <a:rPr lang="en-GB" i="1" dirty="0"/>
              <a:t> </a:t>
            </a:r>
            <a:r>
              <a:rPr lang="en-GB" i="1" dirty="0" err="1"/>
              <a:t>risg</a:t>
            </a:r>
            <a:endParaRPr lang="en-GB" dirty="0"/>
          </a:p>
          <a:p>
            <a:pPr lvl="0"/>
            <a:r>
              <a:rPr lang="en-GB" i="1" dirty="0" err="1"/>
              <a:t>Enghreifftiau</a:t>
            </a:r>
            <a:r>
              <a:rPr lang="en-GB" i="1" dirty="0"/>
              <a:t> </a:t>
            </a:r>
            <a:r>
              <a:rPr lang="en-GB" i="1" dirty="0" err="1"/>
              <a:t>eraill</a:t>
            </a:r>
            <a:r>
              <a:rPr lang="en-GB" i="1" dirty="0"/>
              <a:t>.........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45003D-A486-0C5C-7819-F53E086FF2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Reading utility bills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Comparing prices</a:t>
            </a:r>
            <a:r>
              <a:rPr lang="en-GB" sz="2600" i="1" dirty="0">
                <a:solidFill>
                  <a:schemeClr val="accent1">
                    <a:lumMod val="75000"/>
                  </a:schemeClr>
                </a:solidFill>
              </a:rPr>
              <a:t> (e.g. phone tariffs)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Understanding health information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Managing money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Interpreting statistics on the news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Planning journeys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Evaluating risk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Other examples………</a:t>
            </a:r>
          </a:p>
          <a:p>
            <a:endParaRPr lang="en-GB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8A6F4409-A37E-15D4-44E8-ADCE4F0D75CD}"/>
              </a:ext>
            </a:extLst>
          </p:cNvPr>
          <p:cNvSpPr/>
          <p:nvPr/>
        </p:nvSpPr>
        <p:spPr>
          <a:xfrm>
            <a:off x="4502729" y="980197"/>
            <a:ext cx="365760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77BCBF15-816A-1128-31DA-93907E42C72A}"/>
              </a:ext>
            </a:extLst>
          </p:cNvPr>
          <p:cNvSpPr/>
          <p:nvPr/>
        </p:nvSpPr>
        <p:spPr>
          <a:xfrm>
            <a:off x="6835832" y="980197"/>
            <a:ext cx="365760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65004409-760F-5F1C-0557-66EB151C954A}"/>
              </a:ext>
            </a:extLst>
          </p:cNvPr>
          <p:cNvSpPr/>
          <p:nvPr/>
        </p:nvSpPr>
        <p:spPr>
          <a:xfrm>
            <a:off x="4020591" y="368510"/>
            <a:ext cx="182880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7A0EBD0B-6DB8-AB03-49A8-2012B8AD7565}"/>
              </a:ext>
            </a:extLst>
          </p:cNvPr>
          <p:cNvSpPr/>
          <p:nvPr/>
        </p:nvSpPr>
        <p:spPr>
          <a:xfrm>
            <a:off x="6927272" y="360629"/>
            <a:ext cx="182880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593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CA8FD5-E9D9-9521-2A76-B952542ED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AC8E9-1EB2-7725-8A85-48275406D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2400" b="1" dirty="0"/>
            </a:br>
            <a:r>
              <a:rPr lang="en-GB" sz="2400" b="1" dirty="0" err="1"/>
              <a:t>Dealltwriaeth</a:t>
            </a:r>
            <a:r>
              <a:rPr lang="en-GB" sz="2400" b="1" dirty="0"/>
              <a:t> </a:t>
            </a:r>
            <a:r>
              <a:rPr lang="en-GB" sz="2400" b="1" dirty="0" err="1"/>
              <a:t>Fathemategol</a:t>
            </a:r>
            <a:r>
              <a:rPr lang="en-GB" sz="2400" b="1" dirty="0"/>
              <a:t>    </a:t>
            </a:r>
            <a:r>
              <a:rPr lang="en-GB" sz="2400" b="1" dirty="0" err="1"/>
              <a:t>Sgiliau</a:t>
            </a:r>
            <a:r>
              <a:rPr lang="en-GB" sz="2400" b="1" dirty="0"/>
              <a:t> </a:t>
            </a:r>
            <a:r>
              <a:rPr lang="en-GB" sz="2400" b="1" dirty="0" err="1"/>
              <a:t>Rhifedd</a:t>
            </a:r>
            <a:r>
              <a:rPr lang="en-GB" sz="2400" b="1" dirty="0"/>
              <a:t> </a:t>
            </a:r>
            <a:r>
              <a:rPr lang="en-GB" sz="2400" b="1" dirty="0" err="1"/>
              <a:t>Gwneud</a:t>
            </a:r>
            <a:r>
              <a:rPr lang="en-GB" sz="2400" b="1" dirty="0"/>
              <a:t>       </a:t>
            </a:r>
            <a:r>
              <a:rPr lang="en-GB" sz="2400" b="1" dirty="0" err="1"/>
              <a:t>Penderfyniadau</a:t>
            </a:r>
            <a:r>
              <a:rPr lang="en-GB" sz="2400" b="1" dirty="0"/>
              <a:t> Bob </a:t>
            </a:r>
            <a:r>
              <a:rPr lang="en-GB" sz="2400" b="1" dirty="0" err="1"/>
              <a:t>Dydd</a:t>
            </a:r>
            <a:br>
              <a:rPr lang="en-GB" sz="2400" dirty="0"/>
            </a:br>
            <a:br>
              <a:rPr lang="en-GB" sz="2400" b="1" dirty="0"/>
            </a:br>
            <a:r>
              <a:rPr lang="en-GB" sz="24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Mathematical Understanding         Numeracy Skills        Everyday Decision Making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30639-0BC1-6BA0-751B-EB2EFBCD27A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nod </a:t>
            </a:r>
            <a:r>
              <a:rPr lang="en-GB" dirty="0" err="1"/>
              <a:t>yn</a:t>
            </a:r>
            <a:r>
              <a:rPr lang="en-GB" dirty="0"/>
              <a:t> y pen draw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'</a:t>
            </a:r>
            <a:r>
              <a:rPr lang="en-GB" dirty="0" err="1"/>
              <a:t>wybod</a:t>
            </a:r>
            <a:r>
              <a:rPr lang="en-GB" dirty="0"/>
              <a:t>' </a:t>
            </a:r>
            <a:r>
              <a:rPr lang="en-GB" dirty="0" err="1"/>
              <a:t>mathemateg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b="1" dirty="0" err="1"/>
              <a:t>cymhwyso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fathemategol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bob </a:t>
            </a:r>
            <a:r>
              <a:rPr lang="en-GB" dirty="0" err="1"/>
              <a:t>dydd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mor </a:t>
            </a:r>
            <a:r>
              <a:rPr lang="en-GB" dirty="0" err="1"/>
              <a:t>ganolog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fywyd</a:t>
            </a:r>
            <a:r>
              <a:rPr lang="en-GB" dirty="0"/>
              <a:t> bob </a:t>
            </a:r>
            <a:r>
              <a:rPr lang="en-GB" dirty="0" err="1"/>
              <a:t>dydd</a:t>
            </a:r>
            <a:r>
              <a:rPr lang="en-GB" dirty="0"/>
              <a:t>,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digwydd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gadael</a:t>
            </a:r>
            <a:r>
              <a:rPr lang="en-GB" dirty="0"/>
              <a:t> yr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da?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73F562-C691-F4A8-E4C2-FC13343017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ultimate goal is not simply to ‘know’ mathematics, but to 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apply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mathematical understanding confidently and critically in everyday life.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If numeracy is so central to daily life, what happens if children leave school without good numeracy skills?</a:t>
            </a:r>
          </a:p>
          <a:p>
            <a:endParaRPr lang="en-GB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F6CF8E6D-0301-F223-112C-F6B53496FCDA}"/>
              </a:ext>
            </a:extLst>
          </p:cNvPr>
          <p:cNvSpPr/>
          <p:nvPr/>
        </p:nvSpPr>
        <p:spPr>
          <a:xfrm>
            <a:off x="4502729" y="980197"/>
            <a:ext cx="365760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0C096D0A-311D-FFC8-49DF-F80864E43D8C}"/>
              </a:ext>
            </a:extLst>
          </p:cNvPr>
          <p:cNvSpPr/>
          <p:nvPr/>
        </p:nvSpPr>
        <p:spPr>
          <a:xfrm>
            <a:off x="6835832" y="980197"/>
            <a:ext cx="365760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D6C29400-33AD-A13C-DB51-26E2FCA36030}"/>
              </a:ext>
            </a:extLst>
          </p:cNvPr>
          <p:cNvSpPr/>
          <p:nvPr/>
        </p:nvSpPr>
        <p:spPr>
          <a:xfrm>
            <a:off x="4020591" y="368510"/>
            <a:ext cx="182880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C269894F-16C5-7501-BB0A-AA76914F1ADE}"/>
              </a:ext>
            </a:extLst>
          </p:cNvPr>
          <p:cNvSpPr/>
          <p:nvPr/>
        </p:nvSpPr>
        <p:spPr>
          <a:xfrm>
            <a:off x="6927272" y="360629"/>
            <a:ext cx="182880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1302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82A5B-725E-91A1-11DA-76395A808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Takeaways from this lecture……..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50A83-9548-E168-4395-30218097BD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Mae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dim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pwnc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pPr lvl="0"/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bellach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 </a:t>
            </a:r>
            <a:r>
              <a:rPr lang="en-GB" dirty="0" err="1"/>
              <a:t>dderbyniol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ddweud</a:t>
            </a:r>
            <a:r>
              <a:rPr lang="en-GB" dirty="0"/>
              <a:t> "Ni </a:t>
            </a:r>
            <a:r>
              <a:rPr lang="en-GB" dirty="0" err="1"/>
              <a:t>allaf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"</a:t>
            </a:r>
            <a:r>
              <a:rPr lang="en-GB" b="1" dirty="0"/>
              <a:t>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D8DEAF-65B1-EED2-4412-8B00CFD9469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342900" lvl="0" indent="-342900" fontAlgn="t"/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Numeracy is a life skill rather than simply a school subject</a:t>
            </a:r>
          </a:p>
          <a:p>
            <a:pPr marL="342900" lvl="0" indent="-342900" fontAlgn="t"/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It’s no longer socially acceptable to say "I'm no good at maths".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5369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97A32-DBDD-8B1E-4001-216A06233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31165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latin typeface="+mn-lt"/>
              </a:rPr>
              <a:t>Rhestr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gyfeirnodau</a:t>
            </a:r>
            <a:r>
              <a:rPr lang="en-GB" dirty="0">
                <a:latin typeface="+mn-lt"/>
              </a:rPr>
              <a:t>/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AA7F-DBAA-039B-F65B-364428DD1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920" y="1302327"/>
            <a:ext cx="11025188" cy="4477789"/>
          </a:xfrm>
        </p:spPr>
        <p:txBody>
          <a:bodyPr>
            <a:noAutofit/>
          </a:bodyPr>
          <a:lstStyle/>
          <a:p>
            <a:pPr indent="0" algn="just">
              <a:lnSpc>
                <a:spcPct val="150000"/>
              </a:lnSpc>
              <a:buNone/>
            </a:pPr>
            <a:r>
              <a:rPr lang="en-GB" sz="1400" dirty="0" err="1"/>
              <a:t>Llywodraeth</a:t>
            </a:r>
            <a:r>
              <a:rPr lang="en-GB" sz="1400" dirty="0"/>
              <a:t> Cymru (2022) </a:t>
            </a:r>
            <a:r>
              <a:rPr lang="en-GB" sz="1400" i="1" dirty="0" err="1"/>
              <a:t>Cwricwlwm</a:t>
            </a:r>
            <a:r>
              <a:rPr lang="en-GB" sz="1400" i="1" dirty="0"/>
              <a:t> i </a:t>
            </a:r>
            <a:r>
              <a:rPr lang="en-GB" sz="1400" i="1" dirty="0" err="1"/>
              <a:t>Gymru</a:t>
            </a:r>
            <a:r>
              <a:rPr lang="en-GB" sz="1400" i="1" dirty="0"/>
              <a:t>: </a:t>
            </a:r>
            <a:r>
              <a:rPr lang="en-GB" sz="1400" i="1" dirty="0" err="1"/>
              <a:t>Mathemateg</a:t>
            </a:r>
            <a:r>
              <a:rPr lang="en-GB" sz="1400" i="1" dirty="0"/>
              <a:t> a </a:t>
            </a:r>
            <a:r>
              <a:rPr lang="en-GB" sz="1400" i="1" dirty="0" err="1"/>
              <a:t>Rhifedd</a:t>
            </a:r>
            <a:r>
              <a:rPr lang="en-GB" sz="1400" i="1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u="sng" dirty="0" err="1">
                <a:hlinkClick r:id="rId2"/>
              </a:rPr>
              <a:t>Mathemateg</a:t>
            </a:r>
            <a:r>
              <a:rPr lang="en-GB" sz="1400" u="sng" dirty="0">
                <a:hlinkClick r:id="rId2"/>
              </a:rPr>
              <a:t> a </a:t>
            </a:r>
            <a:r>
              <a:rPr lang="en-GB" sz="1400" u="sng" dirty="0" err="1">
                <a:hlinkClick r:id="rId2"/>
              </a:rPr>
              <a:t>Rhifedd</a:t>
            </a:r>
            <a:r>
              <a:rPr lang="en-GB" sz="1400" u="sng" dirty="0">
                <a:hlinkClick r:id="rId2"/>
              </a:rPr>
              <a:t>: </a:t>
            </a:r>
            <a:r>
              <a:rPr lang="en-GB" sz="1400" u="sng" dirty="0" err="1">
                <a:hlinkClick r:id="rId2"/>
              </a:rPr>
              <a:t>Cyflwyniad</a:t>
            </a:r>
            <a:r>
              <a:rPr lang="en-GB" sz="1400" u="sng" dirty="0">
                <a:hlinkClick r:id="rId2"/>
              </a:rPr>
              <a:t> – Hwb</a:t>
            </a:r>
            <a:r>
              <a:rPr lang="en-GB" sz="1400" u="sng" dirty="0"/>
              <a:t> </a:t>
            </a:r>
            <a:r>
              <a:rPr lang="en-GB" sz="1400" dirty="0"/>
              <a:t>(</a:t>
            </a:r>
            <a:r>
              <a:rPr lang="en-GB" sz="1400" dirty="0" err="1"/>
              <a:t>Cyrchwyd</a:t>
            </a:r>
            <a:r>
              <a:rPr lang="en-GB" sz="1400" dirty="0"/>
              <a:t> 05.08.2026)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400" dirty="0" err="1"/>
              <a:t>Llywodraeth</a:t>
            </a:r>
            <a:r>
              <a:rPr lang="en-GB" sz="1400" dirty="0"/>
              <a:t> Cymru (2022) </a:t>
            </a:r>
            <a:r>
              <a:rPr lang="en-GB" sz="1400" i="1" dirty="0" err="1"/>
              <a:t>Fframwaith</a:t>
            </a:r>
            <a:r>
              <a:rPr lang="en-GB" sz="1400" i="1" dirty="0"/>
              <a:t> </a:t>
            </a:r>
            <a:r>
              <a:rPr lang="en-GB" sz="1400" i="1" dirty="0" err="1"/>
              <a:t>Llythrennedd</a:t>
            </a:r>
            <a:r>
              <a:rPr lang="en-GB" sz="1400" i="1" dirty="0"/>
              <a:t> a </a:t>
            </a:r>
            <a:r>
              <a:rPr lang="en-GB" sz="1400" i="1" dirty="0" err="1"/>
              <a:t>Rhifedd</a:t>
            </a:r>
            <a:r>
              <a:rPr lang="en-GB" sz="1400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>
                <a:hlinkClick r:id="rId3"/>
              </a:rPr>
              <a:t>Fframwaith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Llythrennedd</a:t>
            </a:r>
            <a:r>
              <a:rPr lang="en-GB" sz="1400" dirty="0">
                <a:hlinkClick r:id="rId3"/>
              </a:rPr>
              <a:t> a </a:t>
            </a:r>
            <a:r>
              <a:rPr lang="en-GB" sz="1400" dirty="0" err="1">
                <a:hlinkClick r:id="rId3"/>
              </a:rPr>
              <a:t>Rhifedd</a:t>
            </a:r>
            <a:r>
              <a:rPr lang="en-GB" sz="1400" dirty="0">
                <a:hlinkClick r:id="rId3"/>
              </a:rPr>
              <a:t> – Hwb</a:t>
            </a:r>
            <a:r>
              <a:rPr lang="en-GB" sz="1400" dirty="0"/>
              <a:t> (</a:t>
            </a:r>
            <a:r>
              <a:rPr lang="en-GB" sz="1400" dirty="0" err="1"/>
              <a:t>Cyrchwydd</a:t>
            </a:r>
            <a:r>
              <a:rPr lang="en-GB" sz="1400" dirty="0"/>
              <a:t> 04.08.2026)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400" dirty="0" err="1"/>
              <a:t>Llywodraeth</a:t>
            </a:r>
            <a:r>
              <a:rPr lang="en-GB" sz="1400" dirty="0"/>
              <a:t> Cymru (2026) </a:t>
            </a:r>
            <a:r>
              <a:rPr lang="en-GB" sz="1400" i="1" dirty="0" err="1"/>
              <a:t>Cynllun</a:t>
            </a:r>
            <a:r>
              <a:rPr lang="en-GB" sz="1400" i="1" dirty="0"/>
              <a:t> </a:t>
            </a:r>
            <a:r>
              <a:rPr lang="en-GB" sz="1400" i="1" dirty="0" err="1"/>
              <a:t>Llythrennedd</a:t>
            </a:r>
            <a:r>
              <a:rPr lang="en-GB" sz="1400" i="1" dirty="0"/>
              <a:t> a </a:t>
            </a:r>
            <a:r>
              <a:rPr lang="en-GB" sz="1400" i="1" dirty="0" err="1"/>
              <a:t>Rhifedd</a:t>
            </a:r>
            <a:r>
              <a:rPr lang="en-GB" sz="1400" i="1" dirty="0"/>
              <a:t> </a:t>
            </a:r>
            <a:r>
              <a:rPr lang="en-GB" sz="1400" i="1" dirty="0" err="1"/>
              <a:t>Sylfaenol</a:t>
            </a:r>
            <a:r>
              <a:rPr lang="en-GB" sz="1400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>
                <a:hlinkClick r:id="rId4"/>
              </a:rPr>
              <a:t>Cynllun</a:t>
            </a:r>
            <a:r>
              <a:rPr lang="en-GB" sz="1400" dirty="0">
                <a:hlinkClick r:id="rId4"/>
              </a:rPr>
              <a:t> </a:t>
            </a:r>
            <a:r>
              <a:rPr lang="en-GB" sz="1400" dirty="0" err="1">
                <a:hlinkClick r:id="rId4"/>
              </a:rPr>
              <a:t>llythrennedd</a:t>
            </a:r>
            <a:r>
              <a:rPr lang="en-GB" sz="1400" dirty="0">
                <a:hlinkClick r:id="rId4"/>
              </a:rPr>
              <a:t> a </a:t>
            </a:r>
            <a:r>
              <a:rPr lang="en-GB" sz="1400" dirty="0" err="1">
                <a:hlinkClick r:id="rId4"/>
              </a:rPr>
              <a:t>rhifedd</a:t>
            </a:r>
            <a:r>
              <a:rPr lang="en-GB" sz="1400" dirty="0">
                <a:hlinkClick r:id="rId4"/>
              </a:rPr>
              <a:t> </a:t>
            </a:r>
            <a:r>
              <a:rPr lang="en-GB" sz="1400" dirty="0" err="1">
                <a:hlinkClick r:id="rId4"/>
              </a:rPr>
              <a:t>sylfaenol</a:t>
            </a:r>
            <a:r>
              <a:rPr lang="en-GB" sz="1400" dirty="0">
                <a:hlinkClick r:id="rId4"/>
              </a:rPr>
              <a:t> | LLYW.CYMRU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17.09.2026)</a:t>
            </a:r>
          </a:p>
          <a:p>
            <a:pPr marL="0" indent="0">
              <a:buNone/>
            </a:pPr>
            <a:r>
              <a:rPr lang="en-GB" sz="1400" dirty="0"/>
              <a:t>     Gal, I. et al. (2009) </a:t>
            </a:r>
            <a:r>
              <a:rPr lang="en-GB" sz="1400" i="1" dirty="0"/>
              <a:t>PIAAC Numeracy: A Conceptual Framework</a:t>
            </a:r>
            <a:r>
              <a:rPr lang="en-GB" sz="1400" dirty="0"/>
              <a:t>. OECD Education Working Papers No. 35. Paris: </a:t>
            </a:r>
          </a:p>
          <a:p>
            <a:pPr marL="0" indent="0">
              <a:buNone/>
            </a:pPr>
            <a:r>
              <a:rPr lang="en-GB" sz="1400" dirty="0"/>
              <a:t>     OECD Publishing.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 </a:t>
            </a:r>
            <a:r>
              <a:rPr lang="en-GB" sz="1400" u="sng" dirty="0">
                <a:hlinkClick r:id="rId5"/>
              </a:rPr>
              <a:t>[files.eric.ed.gov]</a:t>
            </a:r>
            <a:r>
              <a:rPr lang="en-GB" sz="1400" u="sng" dirty="0"/>
              <a:t> </a:t>
            </a:r>
            <a:r>
              <a:rPr lang="en-GB" sz="1400" dirty="0"/>
              <a:t>(</a:t>
            </a:r>
            <a:r>
              <a:rPr lang="en-GB" sz="1400" dirty="0" err="1"/>
              <a:t>Cyrchwyd</a:t>
            </a:r>
            <a:r>
              <a:rPr lang="en-GB" sz="1400" dirty="0"/>
              <a:t>/Accessed 05.08.2026)</a:t>
            </a:r>
          </a:p>
          <a:p>
            <a:pPr marL="0" indent="0">
              <a:buNone/>
            </a:pPr>
            <a:r>
              <a:rPr lang="en-GB" sz="1400" dirty="0"/>
              <a:t>     Welsh Government (2022) </a:t>
            </a:r>
            <a:r>
              <a:rPr lang="en-GB" sz="1400" i="1" dirty="0"/>
              <a:t>Curriculum for Wales: Mathematics and Numeracy Area of Learning and Experience</a:t>
            </a:r>
            <a:r>
              <a:rPr lang="en-GB" sz="1400" dirty="0"/>
              <a:t>. </a:t>
            </a:r>
          </a:p>
          <a:p>
            <a:pPr marL="0" indent="0">
              <a:buNone/>
            </a:pPr>
            <a:r>
              <a:rPr lang="en-GB" sz="1400" dirty="0"/>
              <a:t>     Available at: </a:t>
            </a:r>
            <a:r>
              <a:rPr lang="en-GB" sz="1400" dirty="0">
                <a:hlinkClick r:id="rId6"/>
              </a:rPr>
              <a:t>https://hwb.gov.wales/curriculum-for-wales/mathematics-and-numeracy/</a:t>
            </a:r>
            <a:r>
              <a:rPr lang="en-GB" sz="1400" dirty="0"/>
              <a:t> (Accessed 05.08.2026)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400" dirty="0"/>
              <a:t>Welsh Government (2022) </a:t>
            </a:r>
            <a:r>
              <a:rPr lang="en-GB" sz="1400" i="1" dirty="0"/>
              <a:t>Literacy and Numeracy Framework. </a:t>
            </a:r>
            <a:r>
              <a:rPr lang="en-GB" sz="1400" dirty="0"/>
              <a:t>Available at </a:t>
            </a:r>
            <a:r>
              <a:rPr lang="en-GB" sz="1400" dirty="0">
                <a:hlinkClick r:id="rId7"/>
              </a:rPr>
              <a:t>Literacy and Numeracy Framework (LNF) – Hwb</a:t>
            </a:r>
            <a:r>
              <a:rPr lang="en-GB" sz="1400" dirty="0"/>
              <a:t> (Accessed 04.08.2026)</a:t>
            </a:r>
          </a:p>
          <a:p>
            <a:pPr indent="0" algn="just">
              <a:lnSpc>
                <a:spcPct val="150000"/>
              </a:lnSpc>
              <a:buNone/>
            </a:pPr>
            <a:r>
              <a:rPr lang="en-GB" sz="1400" dirty="0"/>
              <a:t>Welsh Government (2026) </a:t>
            </a:r>
            <a:r>
              <a:rPr lang="en-GB" sz="1400" i="1" dirty="0"/>
              <a:t>Foundational Literacy and Numeracy Plan. </a:t>
            </a:r>
            <a:r>
              <a:rPr lang="en-GB" sz="1400" dirty="0"/>
              <a:t>Available at </a:t>
            </a:r>
            <a:r>
              <a:rPr lang="en-GB" sz="1400" dirty="0">
                <a:hlinkClick r:id="rId8"/>
              </a:rPr>
              <a:t>Foundational Literacy and Numeracy Plan</a:t>
            </a:r>
            <a:r>
              <a:rPr lang="en-GB" sz="1400" dirty="0"/>
              <a:t> (Accessed 17.09.2026)</a:t>
            </a:r>
            <a:endParaRPr lang="en-GB" sz="1400" i="1" dirty="0"/>
          </a:p>
        </p:txBody>
      </p:sp>
    </p:spTree>
    <p:extLst>
      <p:ext uri="{BB962C8B-B14F-4D97-AF65-F5344CB8AC3E}">
        <p14:creationId xmlns:p14="http://schemas.microsoft.com/office/powerpoint/2010/main" val="331582414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2111</Words>
  <Application>Microsoft Office PowerPoint</Application>
  <PresentationFormat>Widescreen</PresentationFormat>
  <Paragraphs>272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MS PGothic</vt:lpstr>
      <vt:lpstr>MS PGothic</vt:lpstr>
      <vt:lpstr>Arial</vt:lpstr>
      <vt:lpstr>Calibri</vt:lpstr>
      <vt:lpstr>Calibri Light</vt:lpstr>
      <vt:lpstr>Cambria</vt:lpstr>
      <vt:lpstr>Segoe UI</vt:lpstr>
      <vt:lpstr>Times New Roman</vt:lpstr>
      <vt:lpstr>UWTSD Holding Page</vt:lpstr>
      <vt:lpstr>Accessible 2</vt:lpstr>
      <vt:lpstr>Mae Microsoft Translate wedi cael ei ddefnyddio ar rai sleidiau Microsoft Translate has been used on some slides</vt:lpstr>
      <vt:lpstr>Nod y Modiwl Module Aim</vt:lpstr>
      <vt:lpstr>Deilliannau Dysgu  Learning Outcomes</vt:lpstr>
      <vt:lpstr>Asesiad Assessment</vt:lpstr>
      <vt:lpstr>Cynnwys y modiwl Module content</vt:lpstr>
      <vt:lpstr>Croeso i Lefel 5 Welcome to Level 5</vt:lpstr>
      <vt:lpstr>Lefel 5 Level 5</vt:lpstr>
      <vt:lpstr>Pa gategori ydych chi ynddo? Which category are you in?</vt:lpstr>
      <vt:lpstr>         Gadewch i ni ddechrau gyda'r broblem   Let’s start with the issue..... </vt:lpstr>
      <vt:lpstr>Meddyliwch yn ôl i pan oeddech chi yn yr ysgol…. Think back to when you were at school……</vt:lpstr>
      <vt:lpstr>Cwricwlwm i Gymru (2022) Curriculum for Wales (2022)</vt:lpstr>
      <vt:lpstr>O dan Gwricwlwm Cymru (2022) cyfrifoldeb pawb yw rhifedd  Under the Curriculum for Wales (2022), numeracy is every educator's responsibility </vt:lpstr>
      <vt:lpstr>   Fframwaith Llythrennedd a Rhifedd Literacy and Numeracy Framework </vt:lpstr>
      <vt:lpstr>   Cynllun Llythrennedd a Rhifedd Sylfaenol (LC, 2026) Foundational Literacy and Numeracy Plan (WG, 2026) </vt:lpstr>
      <vt:lpstr>Maths or Numeracy?</vt:lpstr>
      <vt:lpstr>Rhifedd o'r Fframwaith Numeracy  Framework</vt:lpstr>
      <vt:lpstr>Datblygu rhesymu rhifiadol Developing numerical reasoning</vt:lpstr>
      <vt:lpstr>Sgiliau rhif Number skills</vt:lpstr>
      <vt:lpstr>Defnyddio sgiliau mesur a data Measuring skills</vt:lpstr>
      <vt:lpstr>Sgiliau Data  Data skills</vt:lpstr>
      <vt:lpstr>Nodyn Atgoffa Reminder</vt:lpstr>
      <vt:lpstr> Dealltwriaeth Fathemategol    Sgiliau Rhifedd Gwneud       Penderfyniadau Bob Dydd  Mathematical Understanding         Numeracy Skills        Everyday Decision Making </vt:lpstr>
      <vt:lpstr> Dealltwriaeth Fathemategol    Sgiliau Rhifedd Gwneud       Penderfyniadau Bob Dydd  Mathematical Understanding         Numeracy Skills        Everyday Decision Making </vt:lpstr>
      <vt:lpstr>Takeaways from this lecture……..</vt:lpstr>
      <vt:lpstr>Rhestr gyfeirnodau/Reference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23</cp:revision>
  <dcterms:created xsi:type="dcterms:W3CDTF">2022-06-22T10:03:12Z</dcterms:created>
  <dcterms:modified xsi:type="dcterms:W3CDTF">2026-09-27T11:14:30Z</dcterms:modified>
</cp:coreProperties>
</file>