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8" r:id="rId7"/>
    <p:sldId id="267" r:id="rId8"/>
    <p:sldId id="262" r:id="rId9"/>
    <p:sldId id="263" r:id="rId10"/>
    <p:sldId id="266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83" d="100"/>
          <a:sy n="83" d="100"/>
        </p:scale>
        <p:origin x="1450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TitleSlid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367" y="187452"/>
            <a:ext cx="8827266" cy="6483096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4AAA4-6363-4581-962D-1ACCC2D600C5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492375"/>
            <a:ext cx="6762749" cy="1470025"/>
          </a:xfrm>
        </p:spPr>
        <p:txBody>
          <a:bodyPr/>
          <a:lstStyle>
            <a:lvl1pPr algn="r">
              <a:defRPr sz="440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1" y="3966882"/>
            <a:ext cx="6762749" cy="1752600"/>
          </a:xfrm>
        </p:spPr>
        <p:txBody>
          <a:bodyPr>
            <a:normAutofit/>
          </a:bodyPr>
          <a:lstStyle>
            <a:lvl1pPr marL="0" indent="0" algn="r">
              <a:spcBef>
                <a:spcPts val="600"/>
              </a:spcBef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0825E-4A15-4D39-8176-1F07E904CB30}" type="datetimeFigureOut">
              <a:rPr lang="en-US" smtClean="0"/>
              <a:t>10/27/2021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ContentSlid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87" y="186645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0825E-4A15-4D39-8176-1F07E904CB30}" type="datetimeFigureOut">
              <a:rPr lang="en-US" smtClean="0"/>
              <a:t>10/27/2021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4AAA4-6363-4581-962D-1ACCC2D600C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SectionHead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367" y="187452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463" y="2591360"/>
            <a:ext cx="7583487" cy="1362075"/>
          </a:xfrm>
        </p:spPr>
        <p:txBody>
          <a:bodyPr anchor="b" anchorCtr="0">
            <a:noAutofit/>
          </a:bodyPr>
          <a:lstStyle>
            <a:lvl1pPr algn="l">
              <a:defRPr sz="4400" b="1" cap="none" baseline="0">
                <a:solidFill>
                  <a:schemeClr val="bg1"/>
                </a:solidFill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79463" y="3950354"/>
            <a:ext cx="7583487" cy="1500187"/>
          </a:xfrm>
        </p:spPr>
        <p:txBody>
          <a:bodyPr anchor="t" anchorCtr="0"/>
          <a:lstStyle>
            <a:lvl1pPr marL="0" indent="0" algn="l">
              <a:spcBef>
                <a:spcPts val="600"/>
              </a:spcBef>
              <a:buNone/>
              <a:defRPr sz="2000" cap="none" baseline="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0825E-4A15-4D39-8176-1F07E904CB30}" type="datetimeFigureOut">
              <a:rPr lang="en-US" smtClean="0"/>
              <a:t>10/27/2021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4AAA4-6363-4581-962D-1ACCC2D600C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Overlay-ContentSlid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87" y="186645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79462" y="1828800"/>
            <a:ext cx="3657600" cy="421957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88541" y="1828800"/>
            <a:ext cx="3657600" cy="421957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0825E-4A15-4D39-8176-1F07E904CB30}" type="datetimeFigureOut">
              <a:rPr lang="en-US" smtClean="0"/>
              <a:t>10/27/2021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4AAA4-6363-4581-962D-1ACCC2D600C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Overlay-ContentSlid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87" y="186645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463" y="381000"/>
            <a:ext cx="7583487" cy="1044388"/>
          </a:xfrm>
        </p:spPr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79463" y="1438835"/>
            <a:ext cx="3657600" cy="789828"/>
          </a:xfrm>
        </p:spPr>
        <p:txBody>
          <a:bodyPr anchor="b">
            <a:noAutofit/>
          </a:bodyPr>
          <a:lstStyle>
            <a:lvl1pPr marL="0" indent="0" algn="ctr">
              <a:lnSpc>
                <a:spcPts val="3000"/>
              </a:lnSpc>
              <a:spcBef>
                <a:spcPts val="0"/>
              </a:spcBef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79463" y="2362199"/>
            <a:ext cx="3657600" cy="368617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5350" y="1438835"/>
            <a:ext cx="3657600" cy="789828"/>
          </a:xfrm>
        </p:spPr>
        <p:txBody>
          <a:bodyPr anchor="b">
            <a:noAutofit/>
          </a:bodyPr>
          <a:lstStyle>
            <a:lvl1pPr marL="0" indent="0" algn="ctr">
              <a:lnSpc>
                <a:spcPts val="3000"/>
              </a:lnSpc>
              <a:spcBef>
                <a:spcPts val="0"/>
              </a:spcBef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5350" y="2362199"/>
            <a:ext cx="3657600" cy="368617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0825E-4A15-4D39-8176-1F07E904CB30}" type="datetimeFigureOut">
              <a:rPr lang="en-US" smtClean="0"/>
              <a:t>10/27/2021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4AAA4-6363-4581-962D-1ACCC2D600C5}" type="slidenum">
              <a:rPr lang="en-US" smtClean="0"/>
              <a:t>‹#›</a:t>
            </a:fld>
            <a:endParaRPr lang="en-US"/>
          </a:p>
        </p:txBody>
      </p:sp>
      <p:cxnSp>
        <p:nvCxnSpPr>
          <p:cNvPr id="12" name="Straight Connector 11"/>
          <p:cNvCxnSpPr/>
          <p:nvPr/>
        </p:nvCxnSpPr>
        <p:spPr>
          <a:xfrm>
            <a:off x="874059" y="2286000"/>
            <a:ext cx="3563003" cy="158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815840" y="2286000"/>
            <a:ext cx="3566160" cy="158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874059" y="2286000"/>
            <a:ext cx="3563003" cy="158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4815840" y="2286000"/>
            <a:ext cx="3566160" cy="158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Content, Top and Bot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Overlay-ContentSlid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87" y="186645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79462" y="1828801"/>
            <a:ext cx="7585076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0825E-4A15-4D39-8176-1F07E904CB30}" type="datetimeFigureOut">
              <a:rPr lang="en-US" smtClean="0"/>
              <a:t>10/27/2021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4AAA4-6363-4581-962D-1ACCC2D600C5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Content Placeholder 2"/>
          <p:cNvSpPr>
            <a:spLocks noGrp="1"/>
          </p:cNvSpPr>
          <p:nvPr>
            <p:ph sz="half" idx="13"/>
          </p:nvPr>
        </p:nvSpPr>
        <p:spPr>
          <a:xfrm>
            <a:off x="779462" y="3991816"/>
            <a:ext cx="7585076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Overlay-ContentSlid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87" y="186645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0953" y="1828801"/>
            <a:ext cx="3657600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0825E-4A15-4D39-8176-1F07E904CB30}" type="datetimeFigureOut">
              <a:rPr lang="en-US" smtClean="0"/>
              <a:t>10/27/2021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4AAA4-6363-4581-962D-1ACCC2D600C5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Content Placeholder 2"/>
          <p:cNvSpPr>
            <a:spLocks noGrp="1"/>
          </p:cNvSpPr>
          <p:nvPr>
            <p:ph sz="half" idx="13"/>
          </p:nvPr>
        </p:nvSpPr>
        <p:spPr>
          <a:xfrm>
            <a:off x="4710953" y="3991816"/>
            <a:ext cx="3657600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11" name="Content Placeholder 2"/>
          <p:cNvSpPr>
            <a:spLocks noGrp="1"/>
          </p:cNvSpPr>
          <p:nvPr>
            <p:ph sz="half" idx="14"/>
          </p:nvPr>
        </p:nvSpPr>
        <p:spPr>
          <a:xfrm>
            <a:off x="779462" y="1828800"/>
            <a:ext cx="3657600" cy="421957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Overlay-ContentSlid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87" y="186645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0825E-4A15-4D39-8176-1F07E904CB30}" type="datetimeFigureOut">
              <a:rPr lang="en-US" smtClean="0"/>
              <a:t>10/27/2021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4AAA4-6363-4581-962D-1ACCC2D600C5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Content Placeholder 2"/>
          <p:cNvSpPr>
            <a:spLocks noGrp="1"/>
          </p:cNvSpPr>
          <p:nvPr>
            <p:ph sz="half" idx="14"/>
          </p:nvPr>
        </p:nvSpPr>
        <p:spPr>
          <a:xfrm>
            <a:off x="779463" y="1828801"/>
            <a:ext cx="3657600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13" name="Content Placeholder 2"/>
          <p:cNvSpPr>
            <a:spLocks noGrp="1"/>
          </p:cNvSpPr>
          <p:nvPr>
            <p:ph sz="half" idx="15"/>
          </p:nvPr>
        </p:nvSpPr>
        <p:spPr>
          <a:xfrm>
            <a:off x="779463" y="3991816"/>
            <a:ext cx="3657600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14" name="Content Placeholder 2"/>
          <p:cNvSpPr>
            <a:spLocks noGrp="1"/>
          </p:cNvSpPr>
          <p:nvPr>
            <p:ph sz="half" idx="1"/>
          </p:nvPr>
        </p:nvSpPr>
        <p:spPr>
          <a:xfrm>
            <a:off x="4710953" y="1828801"/>
            <a:ext cx="3657600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15" name="Content Placeholder 2"/>
          <p:cNvSpPr>
            <a:spLocks noGrp="1"/>
          </p:cNvSpPr>
          <p:nvPr>
            <p:ph sz="half" idx="13"/>
          </p:nvPr>
        </p:nvSpPr>
        <p:spPr>
          <a:xfrm>
            <a:off x="4710953" y="3991816"/>
            <a:ext cx="3657600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Overlay-ContentSlid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87" y="186645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0825E-4A15-4D39-8176-1F07E904CB30}" type="datetimeFigureOut">
              <a:rPr lang="en-US" smtClean="0"/>
              <a:t>10/27/2021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4AAA4-6363-4581-962D-1ACCC2D600C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Overlay-ContentSlid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87" y="186645"/>
            <a:ext cx="8827266" cy="6483096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0825E-4A15-4D39-8176-1F07E904CB30}" type="datetimeFigureOut">
              <a:rPr lang="en-US" smtClean="0"/>
              <a:t>10/27/2021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4AAA4-6363-4581-962D-1ACCC2D600C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Overlay-ContentCaption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367" y="187452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464" y="590550"/>
            <a:ext cx="3657600" cy="11620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93023" y="739588"/>
            <a:ext cx="3657600" cy="5308787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9464" y="1816100"/>
            <a:ext cx="3657600" cy="3822700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0825E-4A15-4D39-8176-1F07E904CB30}" type="datetimeFigureOut">
              <a:rPr lang="en-US" smtClean="0"/>
              <a:t>10/27/2021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4AAA4-6363-4581-962D-1ACCC2D600C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Overlay-PictureCaption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8977" y="187452"/>
            <a:ext cx="853665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86200" y="533400"/>
            <a:ext cx="4476750" cy="1252538"/>
          </a:xfrm>
        </p:spPr>
        <p:txBody>
          <a:bodyPr anchor="b"/>
          <a:lstStyle>
            <a:lvl1pPr algn="l">
              <a:defRPr sz="36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86124" y="1828800"/>
            <a:ext cx="4474539" cy="3810000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86124" y="6288741"/>
            <a:ext cx="1887537" cy="365125"/>
          </a:xfrm>
        </p:spPr>
        <p:txBody>
          <a:bodyPr/>
          <a:lstStyle/>
          <a:p>
            <a:fld id="{D140825E-4A15-4D39-8176-1F07E904CB30}" type="datetimeFigureOut">
              <a:rPr lang="en-US" smtClean="0"/>
              <a:t>10/27/2021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867399" y="6288741"/>
            <a:ext cx="2675965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4AAA4-6363-4581-962D-1ACCC2D600C5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flipH="1">
            <a:off x="188253" y="179292"/>
            <a:ext cx="3281087" cy="6483096"/>
          </a:xfrm>
          <a:prstGeom prst="round1Rect">
            <a:avLst>
              <a:gd name="adj" fmla="val 17325"/>
            </a:avLst>
          </a:prstGeom>
          <a:blipFill dpi="0" rotWithShape="0">
            <a:blip r:embed="rId3"/>
            <a:srcRect/>
            <a:stretch>
              <a:fillRect/>
            </a:stretch>
          </a:blipFill>
          <a:ln w="28575">
            <a:solidFill>
              <a:schemeClr val="bg1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, Alt.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Overlay-PictureCaption-Extra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367" y="187452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0953" y="533400"/>
            <a:ext cx="3657600" cy="1252538"/>
          </a:xfrm>
        </p:spPr>
        <p:txBody>
          <a:bodyPr anchor="b"/>
          <a:lstStyle>
            <a:lvl1pPr algn="l">
              <a:defRPr sz="36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flipH="1">
            <a:off x="596153" y="1600199"/>
            <a:ext cx="3657600" cy="3657601"/>
          </a:xfrm>
          <a:prstGeom prst="ellipse">
            <a:avLst/>
          </a:prstGeom>
          <a:blipFill dpi="0" rotWithShape="0">
            <a:blip r:embed="rId3" cstate="print"/>
            <a:srcRect/>
            <a:stretch>
              <a:fillRect/>
            </a:stretch>
          </a:blipFill>
          <a:ln w="28575">
            <a:solidFill>
              <a:schemeClr val="bg1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10412" y="1828800"/>
            <a:ext cx="3657600" cy="3810000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1000" y="6288741"/>
            <a:ext cx="1865125" cy="365125"/>
          </a:xfrm>
        </p:spPr>
        <p:txBody>
          <a:bodyPr/>
          <a:lstStyle/>
          <a:p>
            <a:fld id="{D140825E-4A15-4D39-8176-1F07E904CB30}" type="datetimeFigureOut">
              <a:rPr lang="en-US" smtClean="0"/>
              <a:t>10/27/2021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325813" y="6288741"/>
            <a:ext cx="5217551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4AAA4-6363-4581-962D-1ACCC2D600C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abov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Overlay-PictureCaption-Extra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367" y="187452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038" y="3778624"/>
            <a:ext cx="7560515" cy="1102658"/>
          </a:xfrm>
        </p:spPr>
        <p:txBody>
          <a:bodyPr anchor="b"/>
          <a:lstStyle>
            <a:lvl1pPr algn="l">
              <a:defRPr sz="36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flipH="1">
            <a:off x="871584" y="762000"/>
            <a:ext cx="7427726" cy="2989730"/>
          </a:xfrm>
          <a:prstGeom prst="roundRect">
            <a:avLst>
              <a:gd name="adj" fmla="val 7476"/>
            </a:avLst>
          </a:prstGeom>
          <a:blipFill dpi="0" rotWithShape="0">
            <a:blip r:embed="rId3"/>
            <a:srcRect/>
            <a:stretch>
              <a:fillRect/>
            </a:stretch>
          </a:blipFill>
          <a:ln w="28575">
            <a:solidFill>
              <a:schemeClr val="bg1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08034" y="4827493"/>
            <a:ext cx="7559977" cy="1220881"/>
          </a:xfrm>
        </p:spPr>
        <p:txBody>
          <a:bodyPr>
            <a:normAutofit/>
          </a:bodyPr>
          <a:lstStyle>
            <a:lvl1pPr marL="0" indent="0">
              <a:spcBef>
                <a:spcPts val="3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1000" y="6288741"/>
            <a:ext cx="1865125" cy="365125"/>
          </a:xfrm>
        </p:spPr>
        <p:txBody>
          <a:bodyPr/>
          <a:lstStyle/>
          <a:p>
            <a:fld id="{D140825E-4A15-4D39-8176-1F07E904CB30}" type="datetimeFigureOut">
              <a:rPr lang="en-US" smtClean="0"/>
              <a:t>10/27/2021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325813" y="6288741"/>
            <a:ext cx="5217551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4AAA4-6363-4581-962D-1ACCC2D600C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ContentSlid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87" y="186645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0825E-4A15-4D39-8176-1F07E904CB30}" type="datetimeFigureOut">
              <a:rPr lang="en-US" smtClean="0"/>
              <a:t>10/27/2021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4AAA4-6363-4581-962D-1ACCC2D600C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ContentSlid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87" y="186645"/>
            <a:ext cx="8827266" cy="6483096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28646" y="779463"/>
            <a:ext cx="1358153" cy="5268912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9462" y="779464"/>
            <a:ext cx="6170613" cy="5268911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0825E-4A15-4D39-8176-1F07E904CB30}" type="datetimeFigureOut">
              <a:rPr lang="en-US" smtClean="0"/>
              <a:t>10/27/2021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4AAA4-6363-4581-962D-1ACCC2D600C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 Diagonal Corner Rectangle 7"/>
          <p:cNvSpPr/>
          <p:nvPr/>
        </p:nvSpPr>
        <p:spPr>
          <a:xfrm>
            <a:off x="189707" y="189707"/>
            <a:ext cx="8764587" cy="6478587"/>
          </a:xfrm>
          <a:prstGeom prst="round2DiagRect">
            <a:avLst>
              <a:gd name="adj1" fmla="val 9416"/>
              <a:gd name="adj2" fmla="val 0"/>
            </a:avLst>
          </a:prstGeom>
          <a:gradFill>
            <a:gsLst>
              <a:gs pos="17000">
                <a:schemeClr val="bg2"/>
              </a:gs>
              <a:gs pos="100000">
                <a:schemeClr val="tx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9463" y="381000"/>
            <a:ext cx="7583487" cy="1044388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79463" y="1828800"/>
            <a:ext cx="7583487" cy="42089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81000" y="6288741"/>
            <a:ext cx="188753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D140825E-4A15-4D39-8176-1F07E904CB30}" type="datetimeFigureOut">
              <a:rPr lang="en-US" smtClean="0"/>
              <a:t>10/27/2021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04615" y="6288741"/>
            <a:ext cx="52387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4411" y="219635"/>
            <a:ext cx="4930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93E4AAA4-6363-4581-962D-1ACCC2D600C5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914400" rtl="0" eaLnBrk="1" latinLnBrk="0" hangingPunct="1">
        <a:spcBef>
          <a:spcPct val="0"/>
        </a:spcBef>
        <a:buNone/>
        <a:defRPr sz="38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82575" indent="-282575" algn="l" defTabSz="914400" rtl="0" eaLnBrk="1" latinLnBrk="0" hangingPunct="1">
        <a:spcBef>
          <a:spcPts val="2000"/>
        </a:spcBef>
        <a:buFont typeface="Wingdings 2" pitchFamily="18" charset="2"/>
        <a:buChar char=""/>
        <a:defRPr sz="2200" kern="1200">
          <a:solidFill>
            <a:schemeClr val="bg1"/>
          </a:solidFill>
          <a:latin typeface="+mn-lt"/>
          <a:ea typeface="+mn-ea"/>
          <a:cs typeface="+mn-cs"/>
        </a:defRPr>
      </a:lvl1pPr>
      <a:lvl2pPr marL="577850" indent="-295275" algn="l" defTabSz="914400" rtl="0" eaLnBrk="1" latinLnBrk="0" hangingPunct="1">
        <a:spcBef>
          <a:spcPts val="600"/>
        </a:spcBef>
        <a:buFont typeface="Wingdings 2" pitchFamily="18" charset="2"/>
        <a:buChar char=""/>
        <a:defRPr sz="2000" kern="1200">
          <a:solidFill>
            <a:schemeClr val="bg1"/>
          </a:solidFill>
          <a:latin typeface="+mn-lt"/>
          <a:ea typeface="+mn-ea"/>
          <a:cs typeface="+mn-cs"/>
        </a:defRPr>
      </a:lvl2pPr>
      <a:lvl3pPr marL="860425" indent="-282575" algn="l" defTabSz="914400" rtl="0" eaLnBrk="1" latinLnBrk="0" hangingPunct="1">
        <a:spcBef>
          <a:spcPts val="600"/>
        </a:spcBef>
        <a:buFont typeface="Wingdings 2" pitchFamily="18" charset="2"/>
        <a:buChar char=""/>
        <a:defRPr sz="1800" kern="1200">
          <a:solidFill>
            <a:schemeClr val="bg1"/>
          </a:solidFill>
          <a:latin typeface="+mn-lt"/>
          <a:ea typeface="+mn-ea"/>
          <a:cs typeface="+mn-cs"/>
        </a:defRPr>
      </a:lvl3pPr>
      <a:lvl4pPr marL="1143000" indent="-282575" algn="l" defTabSz="914400" rtl="0" eaLnBrk="1" latinLnBrk="0" hangingPunct="1">
        <a:spcBef>
          <a:spcPts val="600"/>
        </a:spcBef>
        <a:buFont typeface="Wingdings 2" pitchFamily="18" charset="2"/>
        <a:buChar char="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1425575" indent="-282575" algn="l" defTabSz="914400" rtl="0" eaLnBrk="1" latinLnBrk="0" hangingPunct="1">
        <a:spcBef>
          <a:spcPts val="600"/>
        </a:spcBef>
        <a:buFont typeface="Wingdings 2" pitchFamily="18" charset="2"/>
        <a:buChar char="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1711325" indent="-288925" algn="l" defTabSz="914400" rtl="0" eaLnBrk="1" latinLnBrk="0" hangingPunct="1">
        <a:spcBef>
          <a:spcPct val="20000"/>
        </a:spcBef>
        <a:buFont typeface="Wingdings 2" pitchFamily="18" charset="2"/>
        <a:buChar char=""/>
        <a:defRPr lang="en-US" sz="1800" kern="1200" dirty="0" smtClean="0">
          <a:solidFill>
            <a:schemeClr val="bg1"/>
          </a:solidFill>
          <a:latin typeface="+mn-lt"/>
          <a:ea typeface="+mn-ea"/>
          <a:cs typeface="+mn-cs"/>
        </a:defRPr>
      </a:lvl6pPr>
      <a:lvl7pPr marL="2000250" indent="-288925" algn="l" defTabSz="914400" rtl="0" eaLnBrk="1" latinLnBrk="0" hangingPunct="1">
        <a:spcBef>
          <a:spcPct val="20000"/>
        </a:spcBef>
        <a:buFont typeface="Wingdings 2" pitchFamily="18" charset="2"/>
        <a:buChar char=""/>
        <a:defRPr lang="en-US" sz="1800" kern="1200" dirty="0" smtClean="0">
          <a:solidFill>
            <a:schemeClr val="bg1"/>
          </a:solidFill>
          <a:latin typeface="+mn-lt"/>
          <a:ea typeface="+mn-ea"/>
          <a:cs typeface="+mn-cs"/>
        </a:defRPr>
      </a:lvl7pPr>
      <a:lvl8pPr marL="2290763" indent="-288925" algn="l" defTabSz="914400" rtl="0" eaLnBrk="1" latinLnBrk="0" hangingPunct="1">
        <a:spcBef>
          <a:spcPct val="20000"/>
        </a:spcBef>
        <a:buFont typeface="Wingdings 2" pitchFamily="18" charset="2"/>
        <a:buChar char=""/>
        <a:defRPr lang="en-US" sz="1800" kern="1200" dirty="0" smtClean="0">
          <a:solidFill>
            <a:schemeClr val="bg1"/>
          </a:solidFill>
          <a:latin typeface="+mn-lt"/>
          <a:ea typeface="+mn-ea"/>
          <a:cs typeface="+mn-cs"/>
        </a:defRPr>
      </a:lvl8pPr>
      <a:lvl9pPr marL="2571750" indent="-288925" algn="l" defTabSz="914400" rtl="0" eaLnBrk="1" latinLnBrk="0" hangingPunct="1">
        <a:spcBef>
          <a:spcPct val="20000"/>
        </a:spcBef>
        <a:buFont typeface="Wingdings 2" pitchFamily="18" charset="2"/>
        <a:buChar char=""/>
        <a:defRPr lang="en-US" sz="1800" kern="1200" dirty="0">
          <a:solidFill>
            <a:schemeClr val="bg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Written Essay </a:t>
            </a:r>
            <a:r>
              <a:rPr lang="en-US" dirty="0" smtClean="0"/>
              <a:t>–</a:t>
            </a:r>
            <a:r>
              <a:rPr lang="en-GB" dirty="0" smtClean="0"/>
              <a:t> Assignment 1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b="1" dirty="0" smtClean="0"/>
              <a:t>The Psychology of Exercise and Physical Activity</a:t>
            </a:r>
          </a:p>
          <a:p>
            <a:r>
              <a:rPr lang="en-GB" b="1" dirty="0" smtClean="0"/>
              <a:t>Week </a:t>
            </a:r>
            <a:r>
              <a:rPr lang="en-GB" b="1" dirty="0" smtClean="0"/>
              <a:t>5</a:t>
            </a:r>
            <a:endParaRPr lang="en-GB" b="1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58200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6938" y="1042352"/>
            <a:ext cx="7583487" cy="2739572"/>
          </a:xfrm>
        </p:spPr>
        <p:txBody>
          <a:bodyPr/>
          <a:lstStyle/>
          <a:p>
            <a:r>
              <a:rPr lang="en-GB" sz="2000" b="1" dirty="0"/>
              <a:t>TASK: </a:t>
            </a:r>
            <a:r>
              <a:rPr lang="en-GB" sz="2000" dirty="0"/>
              <a:t/>
            </a:r>
            <a:br>
              <a:rPr lang="en-GB" sz="2000" dirty="0"/>
            </a:br>
            <a:r>
              <a:rPr lang="en-GB" sz="2000" dirty="0"/>
              <a:t>Answer the following essay question.</a:t>
            </a:r>
            <a:br>
              <a:rPr lang="en-GB" sz="2000" dirty="0"/>
            </a:br>
            <a:r>
              <a:rPr lang="en-GB" sz="2000" dirty="0"/>
              <a:t> </a:t>
            </a:r>
            <a:br>
              <a:rPr lang="en-GB" sz="2000" dirty="0"/>
            </a:br>
            <a:r>
              <a:rPr lang="en-GB" sz="2000" dirty="0"/>
              <a:t>Using relevant published research, critically appraise both the potential positive and negative psychological effects associated with being physically active and exercising.</a:t>
            </a:r>
            <a:br>
              <a:rPr lang="en-GB" sz="2000" dirty="0"/>
            </a:br>
            <a:r>
              <a:rPr lang="en-GB" sz="2000" dirty="0"/>
              <a:t>(2000 words).</a:t>
            </a:r>
            <a:r>
              <a:rPr lang="en-GB" sz="2800" dirty="0"/>
              <a:t/>
            </a:r>
            <a:br>
              <a:rPr lang="en-GB" sz="2800" dirty="0"/>
            </a:br>
            <a:r>
              <a:rPr lang="en-GB" sz="2800" dirty="0"/>
              <a:t> 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9463" y="3734694"/>
            <a:ext cx="7583487" cy="2303035"/>
          </a:xfrm>
        </p:spPr>
        <p:txBody>
          <a:bodyPr>
            <a:normAutofit/>
          </a:bodyPr>
          <a:lstStyle/>
          <a:p>
            <a:r>
              <a:rPr lang="en-GB" sz="2000" dirty="0"/>
              <a:t>Examples of potential topics for inclusion: anxiety, depression, self-efficacy, motivation, stress reduction, social physique anxiety, muscle </a:t>
            </a:r>
            <a:r>
              <a:rPr lang="en-GB" sz="2000" dirty="0" err="1"/>
              <a:t>dysmorphia</a:t>
            </a:r>
            <a:r>
              <a:rPr lang="en-GB" sz="2000" dirty="0"/>
              <a:t>, exercise dependence, exercise and eating </a:t>
            </a:r>
            <a:r>
              <a:rPr lang="en-GB" sz="2000" dirty="0" smtClean="0"/>
              <a:t>disorders.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6162109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Marking Criteria: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9463" y="1665514"/>
            <a:ext cx="7583487" cy="4208930"/>
          </a:xfrm>
        </p:spPr>
        <p:txBody>
          <a:bodyPr>
            <a:normAutofit/>
          </a:bodyPr>
          <a:lstStyle/>
          <a:p>
            <a:r>
              <a:rPr lang="en-GB" dirty="0"/>
              <a:t>Introduction to the </a:t>
            </a:r>
            <a:r>
              <a:rPr lang="en-GB" dirty="0" smtClean="0"/>
              <a:t>topic </a:t>
            </a:r>
            <a:endParaRPr lang="en-GB" dirty="0"/>
          </a:p>
          <a:p>
            <a:r>
              <a:rPr lang="en-GB" dirty="0"/>
              <a:t>Critical appraisal of the potential positive psychological effects of being physically active and </a:t>
            </a:r>
            <a:r>
              <a:rPr lang="en-GB" dirty="0" smtClean="0"/>
              <a:t>exercising</a:t>
            </a:r>
            <a:r>
              <a:rPr lang="en-GB" dirty="0"/>
              <a:t> </a:t>
            </a:r>
          </a:p>
          <a:p>
            <a:r>
              <a:rPr lang="en-GB" dirty="0"/>
              <a:t>Critical appraisal of the potential negative psychological effects of being physically active and </a:t>
            </a:r>
            <a:r>
              <a:rPr lang="en-GB" dirty="0" smtClean="0"/>
              <a:t>exercising  </a:t>
            </a:r>
            <a:endParaRPr lang="en-GB" dirty="0"/>
          </a:p>
          <a:p>
            <a:r>
              <a:rPr lang="en-GB" dirty="0"/>
              <a:t>Use of relevant research </a:t>
            </a:r>
            <a:r>
              <a:rPr lang="en-GB" dirty="0" smtClean="0"/>
              <a:t>resources </a:t>
            </a:r>
            <a:endParaRPr lang="en-GB" u="sng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27831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463" y="598714"/>
            <a:ext cx="7583487" cy="1044388"/>
          </a:xfrm>
        </p:spPr>
        <p:txBody>
          <a:bodyPr/>
          <a:lstStyle/>
          <a:p>
            <a:r>
              <a:rPr lang="en-GB" dirty="0"/>
              <a:t>Introduction to the chosen topic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What is the topic? </a:t>
            </a:r>
          </a:p>
          <a:p>
            <a:r>
              <a:rPr lang="en-GB" dirty="0" smtClean="0"/>
              <a:t>Why is this important?</a:t>
            </a:r>
          </a:p>
          <a:p>
            <a:r>
              <a:rPr lang="en-GB" dirty="0" smtClean="0"/>
              <a:t>What elements will you need to discuss over the course of the essay?</a:t>
            </a:r>
          </a:p>
          <a:p>
            <a:r>
              <a:rPr lang="en-GB" dirty="0" smtClean="0"/>
              <a:t>Link into the first section</a:t>
            </a:r>
            <a:r>
              <a:rPr lang="en-US" dirty="0" smtClean="0"/>
              <a:t>…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67196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463" y="2093988"/>
            <a:ext cx="7583487" cy="1044388"/>
          </a:xfrm>
        </p:spPr>
        <p:txBody>
          <a:bodyPr/>
          <a:lstStyle/>
          <a:p>
            <a:r>
              <a:rPr lang="en-GB" sz="2400" dirty="0"/>
              <a:t>Critical appraisal of the potential positive psychological effects of being physically active and exercising </a:t>
            </a:r>
            <a:r>
              <a:rPr lang="en-GB" sz="2400" dirty="0" smtClean="0"/>
              <a:t/>
            </a:r>
            <a:br>
              <a:rPr lang="en-GB" sz="2400" dirty="0" smtClean="0"/>
            </a:br>
            <a:r>
              <a:rPr lang="en-GB" sz="2400" dirty="0"/>
              <a:t/>
            </a:r>
            <a:br>
              <a:rPr lang="en-GB" sz="2400" dirty="0"/>
            </a:br>
            <a:r>
              <a:rPr lang="en-GB" sz="2400" dirty="0"/>
              <a:t>Critical appraisal of the potential negative psychological effects of being physically active and exercising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9463" y="3374496"/>
            <a:ext cx="7583487" cy="2663234"/>
          </a:xfrm>
        </p:spPr>
        <p:txBody>
          <a:bodyPr>
            <a:normAutofit/>
          </a:bodyPr>
          <a:lstStyle/>
          <a:p>
            <a:r>
              <a:rPr lang="en-GB" dirty="0" smtClean="0"/>
              <a:t>What does critical appraisal mean? </a:t>
            </a:r>
            <a:endParaRPr lang="en-GB" dirty="0"/>
          </a:p>
          <a:p>
            <a:r>
              <a:rPr lang="en-GB" dirty="0" smtClean="0"/>
              <a:t>Strengths and weaknesses</a:t>
            </a:r>
            <a:r>
              <a:rPr lang="en-US" dirty="0" smtClean="0"/>
              <a:t>…</a:t>
            </a:r>
          </a:p>
          <a:p>
            <a:r>
              <a:rPr lang="en-US" dirty="0" smtClean="0"/>
              <a:t>Not taking research at face value…</a:t>
            </a:r>
          </a:p>
          <a:p>
            <a:r>
              <a:rPr lang="en-US" dirty="0" smtClean="0"/>
              <a:t>Beyond description…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933869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Appropriate issues chosen for discussion </a:t>
            </a:r>
            <a:r>
              <a:rPr lang="en-US" dirty="0"/>
              <a:t>–</a:t>
            </a:r>
            <a:r>
              <a:rPr lang="en-GB" dirty="0"/>
              <a:t> key paragraphs</a:t>
            </a:r>
            <a:r>
              <a:rPr lang="en-GB" dirty="0" smtClean="0"/>
              <a:t>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 smtClean="0"/>
              <a:t>Progression </a:t>
            </a:r>
            <a:r>
              <a:rPr lang="en-GB" dirty="0"/>
              <a:t>of the topic in a logical and coherent manner</a:t>
            </a:r>
          </a:p>
          <a:p>
            <a:pPr lvl="1"/>
            <a:r>
              <a:rPr lang="en-GB" dirty="0"/>
              <a:t>Essay structure </a:t>
            </a:r>
            <a:r>
              <a:rPr lang="en-US" dirty="0"/>
              <a:t>–</a:t>
            </a:r>
            <a:r>
              <a:rPr lang="en-GB" dirty="0"/>
              <a:t> no repetition or irrelevant information (issues)</a:t>
            </a:r>
          </a:p>
          <a:p>
            <a:r>
              <a:rPr lang="en-GB" dirty="0"/>
              <a:t>Support for each of the points raised </a:t>
            </a:r>
            <a:r>
              <a:rPr lang="en-US" dirty="0"/>
              <a:t>–</a:t>
            </a:r>
            <a:r>
              <a:rPr lang="en-GB" dirty="0"/>
              <a:t> good quality research. </a:t>
            </a:r>
          </a:p>
          <a:p>
            <a:pPr lvl="1"/>
            <a:r>
              <a:rPr lang="en-GB" dirty="0"/>
              <a:t>2 or 3 pieces of evidence per paragraph</a:t>
            </a:r>
          </a:p>
          <a:p>
            <a:pPr lvl="1"/>
            <a:r>
              <a:rPr lang="en-GB" dirty="0"/>
              <a:t>Critique of the quality of evidence </a:t>
            </a:r>
            <a:r>
              <a:rPr lang="en-US" dirty="0"/>
              <a:t>–</a:t>
            </a:r>
            <a:r>
              <a:rPr lang="en-GB" dirty="0"/>
              <a:t> which side of the argument is best?</a:t>
            </a:r>
          </a:p>
          <a:p>
            <a:pPr lvl="1"/>
            <a:r>
              <a:rPr lang="en-GB" dirty="0"/>
              <a:t>Quality of their research / methods </a:t>
            </a:r>
            <a:r>
              <a:rPr lang="en-US" dirty="0"/>
              <a:t>–</a:t>
            </a:r>
            <a:r>
              <a:rPr lang="en-GB" dirty="0"/>
              <a:t> identified in the discussion section of articles. </a:t>
            </a:r>
          </a:p>
          <a:p>
            <a:r>
              <a:rPr lang="en-GB" dirty="0"/>
              <a:t>Link to practical implications and summary sections</a:t>
            </a:r>
          </a:p>
        </p:txBody>
      </p:sp>
    </p:spTree>
    <p:extLst>
      <p:ext uri="{BB962C8B-B14F-4D97-AF65-F5344CB8AC3E}">
        <p14:creationId xmlns:p14="http://schemas.microsoft.com/office/powerpoint/2010/main" val="15353000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Structure </a:t>
            </a:r>
            <a:r>
              <a:rPr lang="en-US" dirty="0" smtClean="0"/>
              <a:t>–</a:t>
            </a:r>
            <a:r>
              <a:rPr lang="en-GB" dirty="0" smtClean="0"/>
              <a:t> up to you!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Suggestions:</a:t>
            </a:r>
          </a:p>
          <a:p>
            <a:r>
              <a:rPr lang="en-GB" dirty="0" smtClean="0"/>
              <a:t>Discussion of positive aspects followed by the discussion of negative aspects</a:t>
            </a:r>
          </a:p>
          <a:p>
            <a:r>
              <a:rPr lang="en-GB" dirty="0" smtClean="0"/>
              <a:t>Discussion of one positive followed by one negative aspect etc.</a:t>
            </a:r>
          </a:p>
          <a:p>
            <a:r>
              <a:rPr lang="en-GB" dirty="0" smtClean="0"/>
              <a:t>Discussion of each of the positive and negative effects of exercising (e.g. exercising both increasing and decreasing anxiety for individuals </a:t>
            </a:r>
            <a:r>
              <a:rPr lang="en-US" dirty="0" smtClean="0"/>
              <a:t>–</a:t>
            </a:r>
            <a:r>
              <a:rPr lang="en-GB" dirty="0" smtClean="0"/>
              <a:t> depending on environment / setting) </a:t>
            </a:r>
          </a:p>
          <a:p>
            <a:r>
              <a:rPr lang="en-GB" dirty="0" smtClean="0"/>
              <a:t>Provide a summary for the positives and negatives</a:t>
            </a:r>
            <a:r>
              <a:rPr lang="en-US" dirty="0" smtClean="0"/>
              <a:t>…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18115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Summary / conclusion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Summarise</a:t>
            </a:r>
            <a:r>
              <a:rPr lang="en-US" dirty="0" smtClean="0"/>
              <a:t> the key issues identified in each of the sections of the essay.</a:t>
            </a:r>
          </a:p>
          <a:p>
            <a:r>
              <a:rPr lang="en-US" dirty="0" smtClean="0"/>
              <a:t>If the weight of evidence falls to one side of an argument, briefly discuss this. </a:t>
            </a:r>
            <a:endParaRPr lang="en-GB" dirty="0" smtClean="0"/>
          </a:p>
          <a:p>
            <a:r>
              <a:rPr lang="en-GB" dirty="0" smtClean="0"/>
              <a:t>Does this discussion raise further issues that need considering? 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2958018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Quality of resources used within the </a:t>
            </a:r>
            <a:r>
              <a:rPr lang="en-GB" dirty="0" smtClean="0"/>
              <a:t>assignment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Primary and secondary sources</a:t>
            </a:r>
          </a:p>
          <a:p>
            <a:r>
              <a:rPr lang="en-US" dirty="0" smtClean="0"/>
              <a:t>C</a:t>
            </a:r>
            <a:r>
              <a:rPr lang="en-GB" dirty="0" err="1" smtClean="0"/>
              <a:t>redibility</a:t>
            </a:r>
            <a:r>
              <a:rPr lang="en-GB" dirty="0" smtClean="0"/>
              <a:t> of author / affiliations / publication </a:t>
            </a:r>
          </a:p>
          <a:p>
            <a:r>
              <a:rPr lang="en-GB" dirty="0" smtClean="0"/>
              <a:t>Date of resources</a:t>
            </a:r>
          </a:p>
          <a:p>
            <a:r>
              <a:rPr lang="en-GB" dirty="0" smtClean="0"/>
              <a:t>Number of resources </a:t>
            </a:r>
            <a:r>
              <a:rPr lang="en-US" dirty="0" smtClean="0"/>
              <a:t>–</a:t>
            </a:r>
            <a:r>
              <a:rPr lang="en-GB" dirty="0" smtClean="0"/>
              <a:t> minimum 10</a:t>
            </a:r>
          </a:p>
          <a:p>
            <a:r>
              <a:rPr lang="en-GB" dirty="0" smtClean="0"/>
              <a:t>The way the resources have been used!!!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537201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Order of Topics</a:t>
            </a:r>
            <a:r>
              <a:rPr lang="en-US" dirty="0" smtClean="0"/>
              <a:t>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/>
            <a:r>
              <a:rPr lang="en-GB" dirty="0" smtClean="0"/>
              <a:t>Development </a:t>
            </a:r>
            <a:r>
              <a:rPr lang="en-GB" dirty="0"/>
              <a:t>of </a:t>
            </a:r>
            <a:r>
              <a:rPr lang="en-GB" dirty="0" smtClean="0"/>
              <a:t>an argument </a:t>
            </a:r>
            <a:r>
              <a:rPr lang="en-US" dirty="0"/>
              <a:t>–</a:t>
            </a:r>
            <a:r>
              <a:rPr lang="en-GB" dirty="0"/>
              <a:t> logical </a:t>
            </a:r>
            <a:r>
              <a:rPr lang="en-GB" dirty="0" smtClean="0"/>
              <a:t>progression</a:t>
            </a:r>
          </a:p>
          <a:p>
            <a:pPr lvl="1"/>
            <a:r>
              <a:rPr lang="en-GB" dirty="0" smtClean="0"/>
              <a:t>What order should your sections be in?</a:t>
            </a:r>
          </a:p>
          <a:p>
            <a:pPr lvl="1"/>
            <a:r>
              <a:rPr lang="en-GB" dirty="0" smtClean="0"/>
              <a:t>Does this make sense to someone else?</a:t>
            </a:r>
          </a:p>
          <a:p>
            <a:pPr marL="282575" lvl="1" indent="0">
              <a:buNone/>
            </a:pPr>
            <a:r>
              <a:rPr lang="en-GB" dirty="0"/>
              <a:t>	</a:t>
            </a:r>
            <a:r>
              <a:rPr lang="en-GB" dirty="0" smtClean="0"/>
              <a:t>Share your ideas</a:t>
            </a:r>
            <a:r>
              <a:rPr lang="en-US" dirty="0" smtClean="0"/>
              <a:t>…</a:t>
            </a:r>
            <a:endParaRPr lang="en-GB" dirty="0" smtClean="0"/>
          </a:p>
          <a:p>
            <a:pPr marL="282575" lvl="1" indent="0">
              <a:buNone/>
            </a:pPr>
            <a:endParaRPr lang="en-GB" dirty="0"/>
          </a:p>
          <a:p>
            <a:pPr marL="282575" lvl="1" indent="0">
              <a:buNone/>
            </a:pPr>
            <a:endParaRPr lang="en-GB" dirty="0" smtClean="0"/>
          </a:p>
          <a:p>
            <a:pPr lvl="1"/>
            <a:r>
              <a:rPr lang="en-GB" dirty="0" smtClean="0"/>
              <a:t>Evidence for each key topic</a:t>
            </a:r>
            <a:r>
              <a:rPr lang="en-US" dirty="0" smtClean="0"/>
              <a:t>…</a:t>
            </a:r>
          </a:p>
          <a:p>
            <a:pPr lvl="1"/>
            <a:r>
              <a:rPr lang="en-US" dirty="0" smtClean="0"/>
              <a:t>Locate a starting point.</a:t>
            </a:r>
          </a:p>
          <a:p>
            <a:pPr lvl="1"/>
            <a:r>
              <a:rPr lang="en-US" dirty="0" smtClean="0"/>
              <a:t>Resources you have already / plan to use?</a:t>
            </a:r>
          </a:p>
          <a:p>
            <a:pPr marL="282575" lvl="1" indent="0">
              <a:buNone/>
            </a:pPr>
            <a:endParaRPr lang="en-US" dirty="0"/>
          </a:p>
          <a:p>
            <a:pPr marL="282575" lvl="1" indent="0">
              <a:buNone/>
            </a:pPr>
            <a:endParaRPr lang="en-GB" dirty="0" smtClean="0"/>
          </a:p>
          <a:p>
            <a:pPr marL="282575" lvl="1" indent="0">
              <a:buNone/>
            </a:pPr>
            <a:endParaRPr lang="en-GB" dirty="0"/>
          </a:p>
          <a:p>
            <a:pPr marL="282575" lvl="1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01886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Revolution">
  <a:themeElements>
    <a:clrScheme name="Revolution">
      <a:dk1>
        <a:sysClr val="windowText" lastClr="000000"/>
      </a:dk1>
      <a:lt1>
        <a:sysClr val="window" lastClr="FFFFFF"/>
      </a:lt1>
      <a:dk2>
        <a:srgbClr val="1B3861"/>
      </a:dk2>
      <a:lt2>
        <a:srgbClr val="38ABED"/>
      </a:lt2>
      <a:accent1>
        <a:srgbClr val="0C5986"/>
      </a:accent1>
      <a:accent2>
        <a:srgbClr val="DDF53D"/>
      </a:accent2>
      <a:accent3>
        <a:srgbClr val="508709"/>
      </a:accent3>
      <a:accent4>
        <a:srgbClr val="BF5E00"/>
      </a:accent4>
      <a:accent5>
        <a:srgbClr val="9C0001"/>
      </a:accent5>
      <a:accent6>
        <a:srgbClr val="660075"/>
      </a:accent6>
      <a:hlink>
        <a:srgbClr val="ABF24D"/>
      </a:hlink>
      <a:folHlink>
        <a:srgbClr val="A0E7FB"/>
      </a:folHlink>
    </a:clrScheme>
    <a:fontScheme name="Revolution">
      <a:majorFont>
        <a:latin typeface="Trebuchet MS"/>
        <a:ea typeface=""/>
        <a:cs typeface=""/>
        <a:font script="Jpan" typeface="ＭＳ ゴシック"/>
      </a:majorFont>
      <a:minorFont>
        <a:latin typeface="Trebuchet MS"/>
        <a:ea typeface=""/>
        <a:cs typeface=""/>
        <a:font script="Jpan" typeface="ＭＳ ゴシック"/>
      </a:minorFont>
    </a:fontScheme>
    <a:fmtScheme name="Revolution">
      <a: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0800000">
              <a:srgbClr val="808080">
                <a:alpha val="75000"/>
              </a:srgbClr>
            </a:innerShdw>
          </a:effectLst>
        </a:effectStyle>
        <a:effectStyle>
          <a:effectLst>
            <a:innerShdw blurRad="50800" dist="25400" dir="13500000">
              <a:srgbClr val="808080">
                <a:alpha val="75000"/>
              </a:srgbClr>
            </a:innerShdw>
            <a:outerShdw blurRad="63500" dist="50800" dir="5400000" algn="br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1400000"/>
            </a:lightRig>
          </a:scene3d>
          <a:sp3d contourW="12700" prstMaterial="softmetal">
            <a:bevelT w="63500" h="254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Revolution.thmx</Template>
  <TotalTime>252</TotalTime>
  <Words>501</Words>
  <Application>Microsoft Office PowerPoint</Application>
  <PresentationFormat>On-screen Show (4:3)</PresentationFormat>
  <Paragraphs>56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Trebuchet MS</vt:lpstr>
      <vt:lpstr>Wingdings 2</vt:lpstr>
      <vt:lpstr>Revolution</vt:lpstr>
      <vt:lpstr>Written Essay – Assignment 1</vt:lpstr>
      <vt:lpstr>TASK:  Answer the following essay question.   Using relevant published research, critically appraise both the potential positive and negative psychological effects associated with being physically active and exercising. (2000 words).  </vt:lpstr>
      <vt:lpstr>Marking Criteria:</vt:lpstr>
      <vt:lpstr>Introduction to the chosen topic </vt:lpstr>
      <vt:lpstr>Critical appraisal of the potential positive psychological effects of being physically active and exercising   Critical appraisal of the potential negative psychological effects of being physically active and exercising </vt:lpstr>
      <vt:lpstr>Appropriate issues chosen for discussion – key paragraphs.</vt:lpstr>
      <vt:lpstr>Structure – up to you! </vt:lpstr>
      <vt:lpstr>Summary / conclusion </vt:lpstr>
      <vt:lpstr>Quality of resources used within the assignment</vt:lpstr>
      <vt:lpstr>Order of Topics…</vt:lpstr>
    </vt:vector>
  </TitlesOfParts>
  <Company>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Written Essay – Assignment 1</dc:title>
  <dc:creator>SHOE4</dc:creator>
  <cp:lastModifiedBy>Administrator</cp:lastModifiedBy>
  <cp:revision>18</cp:revision>
  <dcterms:created xsi:type="dcterms:W3CDTF">2017-10-30T18:12:18Z</dcterms:created>
  <dcterms:modified xsi:type="dcterms:W3CDTF">2021-10-27T14:15:37Z</dcterms:modified>
</cp:coreProperties>
</file>