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BDB6DA-79F9-419D-8CFA-D65390560B9D}" v="26" dt="2026-04-17T09:33:06.8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678" autoAdjust="0"/>
  </p:normalViewPr>
  <p:slideViewPr>
    <p:cSldViewPr snapToGrid="0">
      <p:cViewPr varScale="1">
        <p:scale>
          <a:sx n="75" d="100"/>
          <a:sy n="75" d="100"/>
        </p:scale>
        <p:origin x="974" y="34"/>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4/17/2026</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4/17/2026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doi.org/10.1186/s12872-025-05422-z" TargetMode="External"/><Relationship Id="rId13" Type="http://schemas.openxmlformats.org/officeDocument/2006/relationships/hyperlink" Target="https://doi.org/10.62486/agsalud2025112" TargetMode="External"/><Relationship Id="rId18" Type="http://schemas.openxmlformats.org/officeDocument/2006/relationships/hyperlink" Target="https://www.health.harvard.edu/heart-health/11-foods-that-lower-cholesterol" TargetMode="External"/><Relationship Id="rId26" Type="http://schemas.openxmlformats.org/officeDocument/2006/relationships/hyperlink" Target="http://www.vhlab.umn.edu/atlas/physiology-tutorial/the-human-heart.shtml" TargetMode="External"/><Relationship Id="rId3" Type="http://schemas.openxmlformats.org/officeDocument/2006/relationships/hyperlink" Target="https://doi.org/10.4103/cmi.cmi_124_23" TargetMode="External"/><Relationship Id="rId21" Type="http://schemas.openxmlformats.org/officeDocument/2006/relationships/hyperlink" Target="https://drvaidji.com/blogs/knowledge-base/what-are-ischemic-heart-diseases?srsltid=AfmBOor7Y27iMlAwXbq0MPA9t9MBx1Esds9aJ-N0vvYxhgHW15JP079y" TargetMode="External"/><Relationship Id="rId7" Type="http://schemas.openxmlformats.org/officeDocument/2006/relationships/hyperlink" Target="https://doi.org/10.13140/RG.2.2.12860.96644" TargetMode="External"/><Relationship Id="rId12" Type="http://schemas.openxmlformats.org/officeDocument/2006/relationships/hyperlink" Target="https://doi.org/10.3390/diagnostics11050881" TargetMode="External"/><Relationship Id="rId17" Type="http://schemas.openxmlformats.org/officeDocument/2006/relationships/hyperlink" Target="https://blogs.bcm.edu/2024/07/12/cardiovascular-disease-and-smoking-efforts-should-be-continued-to-reduce-smoking-prevalence/" TargetMode="External"/><Relationship Id="rId25" Type="http://schemas.openxmlformats.org/officeDocument/2006/relationships/hyperlink" Target="https://www.uclahealth.org/news/article/smoking-huge-risk-factor-peripheral-artery-disease" TargetMode="External"/><Relationship Id="rId2" Type="http://schemas.openxmlformats.org/officeDocument/2006/relationships/slide" Target="../slides/slide16.xml"/><Relationship Id="rId16" Type="http://schemas.openxmlformats.org/officeDocument/2006/relationships/hyperlink" Target="https://bhagwatkarheartcare.com/electrocardiogram/" TargetMode="External"/><Relationship Id="rId20" Type="http://schemas.openxmlformats.org/officeDocument/2006/relationships/hyperlink" Target="https://www.nursingtimes.net/cardiovascular/vascular-system-1-anatomy-and-physiology-26-03-2018/" TargetMode="External"/><Relationship Id="rId29" Type="http://schemas.openxmlformats.org/officeDocument/2006/relationships/hyperlink" Target="https://en.wikipedia.org/wiki/Coronary_artery_disease" TargetMode="External"/><Relationship Id="rId1" Type="http://schemas.openxmlformats.org/officeDocument/2006/relationships/notesMaster" Target="../notesMasters/notesMaster1.xml"/><Relationship Id="rId6" Type="http://schemas.openxmlformats.org/officeDocument/2006/relationships/hyperlink" Target="https://www.mayoclinic.org/diseases-conditions/myocardial-ischemia/symptoms-causes/syc-20375417" TargetMode="External"/><Relationship Id="rId11" Type="http://schemas.openxmlformats.org/officeDocument/2006/relationships/hyperlink" Target="https://doi.org/10.59141/jiss.v6i10.1901" TargetMode="External"/><Relationship Id="rId24" Type="http://schemas.openxmlformats.org/officeDocument/2006/relationships/hyperlink" Target="https://stock.adobe.com/search?k=%22thank+you%22" TargetMode="External"/><Relationship Id="rId5" Type="http://schemas.openxmlformats.org/officeDocument/2006/relationships/hyperlink" Target="https://doi.org/10.12775/jehs.2025.77.56630" TargetMode="External"/><Relationship Id="rId15" Type="http://schemas.openxmlformats.org/officeDocument/2006/relationships/hyperlink" Target="https://www.webmd.com/heart-disease/high-cholesterol-healthy-heart" TargetMode="External"/><Relationship Id="rId23" Type="http://schemas.openxmlformats.org/officeDocument/2006/relationships/hyperlink" Target="https://www.pinterest.com/pin/505388389414657968/" TargetMode="External"/><Relationship Id="rId28" Type="http://schemas.openxmlformats.org/officeDocument/2006/relationships/hyperlink" Target="https://en.wikipedia.org/wiki/Angina" TargetMode="External"/><Relationship Id="rId10" Type="http://schemas.openxmlformats.org/officeDocument/2006/relationships/hyperlink" Target="https://doi.org/10.7748/ns.2023.e12049" TargetMode="External"/><Relationship Id="rId19" Type="http://schemas.openxmlformats.org/officeDocument/2006/relationships/hyperlink" Target="https://www.istockphoto.com/illustrations/old-man-heart-attack" TargetMode="External"/><Relationship Id="rId4" Type="http://schemas.openxmlformats.org/officeDocument/2006/relationships/hyperlink" Target="https://www.researchgate.net/publication/320702503_Physics_and_The_Cardiovascular_System" TargetMode="External"/><Relationship Id="rId9" Type="http://schemas.openxmlformats.org/officeDocument/2006/relationships/hyperlink" Target="https://doi.org/10.3389/fcvm.2018.00114" TargetMode="External"/><Relationship Id="rId14" Type="http://schemas.openxmlformats.org/officeDocument/2006/relationships/hyperlink" Target="https://doi.org/10.1161/cir.0000000000000973" TargetMode="External"/><Relationship Id="rId22" Type="http://schemas.openxmlformats.org/officeDocument/2006/relationships/hyperlink" Target="https://www.maxlab.co.in/disease/ischemic-heart-disease-ihd" TargetMode="External"/><Relationship Id="rId27" Type="http://schemas.openxmlformats.org/officeDocument/2006/relationships/hyperlink" Target="https://en.wikipedia.org/wiki/Pathophysiology_of_heart_failur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34D747-9380-41EE-9946-EC9EC0CA5D1E}" type="slidenum">
              <a:rPr lang="en-US" noProof="0" smtClean="0"/>
              <a:t>1</a:t>
            </a:fld>
            <a:endParaRPr lang="en-US" noProof="0" dirty="0"/>
          </a:p>
        </p:txBody>
      </p:sp>
    </p:spTree>
    <p:extLst>
      <p:ext uri="{BB962C8B-B14F-4D97-AF65-F5344CB8AC3E}">
        <p14:creationId xmlns:p14="http://schemas.microsoft.com/office/powerpoint/2010/main" val="474252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cardiovascular system is a very important system that is involved in sustaining the life of individuals by distributing oxygen, nutrition, hormones and waste products in the human body. The heart is a high-powered muscular pump that keeps pumping blood over a set of blood vessels in a continuous manner. But these processes may be disrupted by the diseases of the cardiovascular system and result in severe health conditions. Ischaemic Heart Disease or Coronary Artery Disease is one of the most prevalent cardiovascular diseases. A heart attack is a condition that incites a constriction or blockage of the coronary arteries, which limit the blood flow to the heart muscle. Low oxygen supply may cause tissue injury to the heart and lead to a heart attack (Prabhat et al., 2018). This presentation reviews the occurrence of the disease, the risk factors of the disease, its symptoms, and the management and prevention of the disease by medical workers.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2</a:t>
            </a:fld>
            <a:endParaRPr lang="en-US" noProof="0" dirty="0"/>
          </a:p>
        </p:txBody>
      </p:sp>
    </p:spTree>
    <p:extLst>
      <p:ext uri="{BB962C8B-B14F-4D97-AF65-F5344CB8AC3E}">
        <p14:creationId xmlns:p14="http://schemas.microsoft.com/office/powerpoint/2010/main" val="2546717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presentation relies on a fictional example of a patient to gain a deeper insight into the condition. The client is a fifty-eight-year-old Michael Brown, a taxi driver. His line of work implies a lot of sitting and physical inactivity. Michael has an excess weight and a body mass index of thirty-one, which is obese. He has a habit of smoking about fifteen cigarettes a day, and he often eats fast foods and meals with high fat content. These habits of living also pose a great risk of cardiovascular disease in him. In recent times, Michael has been complaining of discomfort in his chest and shortness of breath during walks of short walks. Coronary artery disease could be possible due to his symptoms. The case study can be used in explaining how normal lifestyle behaviours affect cardiovascular health and cause the onset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3</a:t>
            </a:fld>
            <a:endParaRPr lang="en-US" noProof="0" dirty="0"/>
          </a:p>
        </p:txBody>
      </p:sp>
    </p:spTree>
    <p:extLst>
      <p:ext uri="{BB962C8B-B14F-4D97-AF65-F5344CB8AC3E}">
        <p14:creationId xmlns:p14="http://schemas.microsoft.com/office/powerpoint/2010/main" val="953653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are three parts of the cardiovascular system: blood, blood vessels, and the heart. These parts, in combination, create a continuous circulation of blood in the body. The heart is the major engine, which forces oxygenated blood to the body tissues and the deoxygenated blood to the lungs. Blood vessels consist of arteries, veins and the capillaries. Arteries and veins transport the blood with low oxygen content to the heart and bring the blood to the heart, respectively (Hussein, 2017). Capillaries are extremely narrow vessels which enables exchange of oxygen, nutrients, and waste products between the blood and the body cells. This mechanism puts in place the delivery of air and nutrients to body organs to provide energy and regulates normal operations. In case this circulation process is impaired, it may result in severe medical conditions such as cardiovascular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1752604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heart is a muscular organ that is situated in the thoracic cavity between the lungs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Mrs.N.Adlin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Shinija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It is composed of four chambers referred to as the two upper and the two lower chambers, known as atria and ventricles, respectively. The body feeds the deoxygenated blood into the right side of the heart, which in turn pumps it to the lungs to be oxygenated. The lungs supply the left side with oxygenated blood, which is pumped back throughout the body. The heart valves facilitate proper heart function and inhibit retrograde flow. Directly to the heart muscle itself, the oxygen and nutrients are delivered via the coronary arteries. These arteries are also important since the heart needs oxygen constantly to be pumped. The destruction or obstruction of these arteries may have big implications for the performance of the heart or cause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4158430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 normal physiological state, the heart will contract and relax in a rhythmic coordination referred to as the cardiac cycle. When the contraction occurs, supposedly, during contraction, the ventricles expel heart contents out to the lungs and to the rest of the body, referred to as systole. Resting is called relaxation; in this process, the chambers of the heart are filled with blood. This rhythmic contraction is controlled by electronic signals produced in the sinoatrial heart in this case (Charles et al., 2024). The electrical impulse is conducted by special pathways which lead to coordinated beating of the heart. This is done in order to enable the heart pump about 5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litres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blood per minute in a healthy adult. Enough blood circulation provides oxygen and nutrients to tissues and eliminates waste products. Any disturbance to this physiological activity, including decreased blood flow to the heart, may impair the heart's activity and endanger well-being.</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2643310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Ischaemic Heart Disease is a condition that arises when the coronary arteries are constricted or clogged, thus limiting the blood that carries oxygen to the heart muscle (Mayo Clinic, 2021). Atherosclerosis is most often a process that leads to its development. During this process, the deposits of fats in the form of plaques develop within the walls of the artery. These plaques reduce the size of the arteries with time and limit blood circulation. Lack of adequate supply of oxygen to the heart muscle can lead to chest pain, referred to as angina. Provided that the artery is entirely blocked, the muscle of the heart may get hurt and lead to a heart attack. Ischaemic heart disease is a fundamental challenge to public health as it is one of the diseases that contributes enormously to morbidity and deaths. Preventive measures to control disease progression include early disease detection and lifestyle modification.</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1836080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inflammation of the inner lining of the arteries of the heart, known as the coronary arteries, is the initial pathophysiology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Such risks as smoking, high cholesterol, or high blood pressure usually cause this damage (Kinga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Janowska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2025). As soon as the arterial wall is damaged, the cholesterol and fatty materials begin to build up in the vessel lining. With time, the deposits lead to the formation of plaques, which cause constriction of the artery. The narrower the artery, the less blood is pumped to the heart muscle. Poor oxygen supply results in increased workload on the heart muscle and could be accompanied by chest pain during physical exercise. When rupture occurs in a plaque, a blood clot can develop and totally obstruct the artery. This obstruction may cause myocardial infarction, or in other words, a heart attack.</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3374902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Patients who have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usually have various symptoms which are associated with a decrease in blood supply to the heart. Angina is one of the most frequent symptoms occurring in the form of chest pain or pressure. Such pain can be transferred to the arms, neck, jaw or back. The patients can also have shortness of breath due to the inability of the heart to pump the blood (Norman et al., 2025). Loss of strength and fatigue may follow a decrease in the oxygen supply to body tissues. Others report sweating, dizzy or nauseous when chest pains occur. The symptoms can be more pronounced in case of any physical activity or emotional stress, as in this case, the heart needs more oxygen. The detection of such symptoms in good time will help to be examined by a doctor and avoid major complications.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9</a:t>
            </a:fld>
            <a:endParaRPr lang="en-US" noProof="0" dirty="0"/>
          </a:p>
        </p:txBody>
      </p:sp>
    </p:spTree>
    <p:extLst>
      <p:ext uri="{BB962C8B-B14F-4D97-AF65-F5344CB8AC3E}">
        <p14:creationId xmlns:p14="http://schemas.microsoft.com/office/powerpoint/2010/main" val="4210035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are multiple lifestyle and biological risk factors, which make a person prone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Smoking is among the greatest risk factors as it destroys blood vessels and increases the speed at which plaque is formed. Such foods as a poor diet, especially one rich in saturated fats and cholesterol, also add to the accumulation of plaque in the arteries. Exercise also lowers the risk of heart disease because physical inactivity and obesity encourage heart disease (Wiley et al., 2021). Alcohol abuse may also lead to the ill health of the heart. There are immutable risk factors, such as age, genetic predisposition and gender. Based on a fictional case shown above, the patient exhibits several risk factors that are modifiable, such as smoking, being overweight, unhealthy eating habits and lack of exercise. Lifestyle changes are necessary in tackling these risk factors to prevent the disease process and decline in cardiovascular well-being.</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10</a:t>
            </a:fld>
            <a:endParaRPr lang="en-US" noProof="0" dirty="0"/>
          </a:p>
        </p:txBody>
      </p:sp>
    </p:spTree>
    <p:extLst>
      <p:ext uri="{BB962C8B-B14F-4D97-AF65-F5344CB8AC3E}">
        <p14:creationId xmlns:p14="http://schemas.microsoft.com/office/powerpoint/2010/main" val="2273550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Ischaemic heart disease not only impacts the heart system but also other body systems. The inability of the heart to pump blood effectively may result in oxygen deprivation of organs and tissues. This may lead to exhaustion, loss of strength and physical tolerance. The process of stroke can also be elevated by the fact that the reduced blood flow can find its way to the brain. Protracted injuries to the heart muscle can result in heart failure when the heart is not in a position to service the needs of the body's circulation (Shrestha &amp; Done, 2023). Patients who have cardiovascular disease arise to poor quality of life because they are restricted in physical activities. Such systemic manifestations reveal the reasons as to why cardiovascular diseases are viewed as complicated health conditions that need to be managed over a long period of time. Proper treatment plans revolve around the enhancement of circulation and the subsequent avoidance of more destruction to the cardiovascular system.</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11</a:t>
            </a:fld>
            <a:endParaRPr lang="en-US" noProof="0" dirty="0"/>
          </a:p>
        </p:txBody>
      </p:sp>
    </p:spTree>
    <p:extLst>
      <p:ext uri="{BB962C8B-B14F-4D97-AF65-F5344CB8AC3E}">
        <p14:creationId xmlns:p14="http://schemas.microsoft.com/office/powerpoint/2010/main" val="34573280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Various diagnostic methods are used by healthcare workers to detect the presence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An electrocardiogram, also called an ECG, is the recording of the electrical activity of the heart, and it is used to identify abnormal heart rhythms and heart damage. Markers of heart muscle injury can be detected using blood tests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Tilea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2021). Coronary angiography is one of the imaging methods that enable a doctor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visualise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blocked arteries. After diagnosis, the treatment is aimed at restoring blood circulation and preventing further complications. The statins, ideal in lowering cholesterol, and the beta blockers, ideal in lowering blood pressure and heart workload, are these medications. In extreme instances, surgical interventions like coronary angioplasty or bypass operation on the heart or coronary artery can be required. Such treatment enhances the flow of blood and the chances of heart attack and other life-threatening complications.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12</a:t>
            </a:fld>
            <a:endParaRPr lang="en-US" noProof="0" dirty="0"/>
          </a:p>
        </p:txBody>
      </p:sp>
    </p:spTree>
    <p:extLst>
      <p:ext uri="{BB962C8B-B14F-4D97-AF65-F5344CB8AC3E}">
        <p14:creationId xmlns:p14="http://schemas.microsoft.com/office/powerpoint/2010/main" val="268407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evidence-based care plans are significant in the management of cardiovascular disease. Health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like the NHS and NICE are encouraging lifestyle interventions with medical treatment. Quitting smoking is highly recommended as smoking is a high-risk factor for the heart. A healthier diet that includes fruits, vegetables, whole grains, and lean proteins is recommended to patients (Villafuerte Arias et al., 2025). Making the food less saturated in fats and salt allows to manage cholesterol and blood pressure rates. Cardiovascular fitness can be improved through regular exercise; moderate exercise need not be a vigorous one, but must not less than half an hour and be performed most, preferably all, days of the week. The weight control also plays a role in working less on the heart. Healthcare providers provide cardiac rehabilitation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assist patients in their recovery following a heart event and assist them in making a long-term lifestyle change.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13</a:t>
            </a:fld>
            <a:endParaRPr lang="en-US" noProof="0" dirty="0"/>
          </a:p>
        </p:txBody>
      </p:sp>
    </p:spTree>
    <p:extLst>
      <p:ext uri="{BB962C8B-B14F-4D97-AF65-F5344CB8AC3E}">
        <p14:creationId xmlns:p14="http://schemas.microsoft.com/office/powerpoint/2010/main" val="20044152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prevention of CVD is linked to the use of healthy lifestyles and health surveillance. Exercise helps to increase the cardiac output, decrease the blood pressure, and maintain a healthy body weight. The health of the cardiovascular system is supported by a balanced diet that contains fruits, vegetables, whole grains, and low-fat proteins. A decrease in sugar, salt, and saturated fats decreases the chances of the appearance of arterial plaque. One of the best ways of ensuring the protection of the heart is by avoiding smoking. With the help of regular medical check-ups, it is possible to identify risk factors (high blood pressure or high cholesterol) early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Syarifudin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2025). Methods of managing stress, such as relaxation and proper sleep, are also helpful in managing cardiovascular health. Through such preventive measures, people will go a long way in lowering their chances of getting cardiovascular diseases.</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14</a:t>
            </a:fld>
            <a:endParaRPr lang="en-US" noProof="0" dirty="0"/>
          </a:p>
        </p:txBody>
      </p:sp>
    </p:spTree>
    <p:extLst>
      <p:ext uri="{BB962C8B-B14F-4D97-AF65-F5344CB8AC3E}">
        <p14:creationId xmlns:p14="http://schemas.microsoft.com/office/powerpoint/2010/main" val="26967794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Finally, the heart and blood system are imperative in keeping the body alive, as it gets the blood flowing to every part of the body. The physiological nature and structure of the heart enable oxygen and nutrients to be sent to all tissues. Diseases like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ischaemic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heart disease, however, distort this important process by narrowing or obstructing the coronary arteries. The decreased blood flow to the heart muscle may cause chest pain, a decrease in physical capacity and fatal conditions such as a heart attack. The fictional patient case showed how lifestyle habits such as smoking, obesity and a poor diet have a markedly high risk of causing cardiovascular diseases. The management involves lifestyle changes (along with medical treatment). Knowledge of cardiovascular physiology is useful in advancing prevention, early diagnosis, and long-term good health outcomes among victims of heart disease.</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15</a:t>
            </a:fld>
            <a:endParaRPr lang="en-US" noProof="0" dirty="0"/>
          </a:p>
        </p:txBody>
      </p:sp>
    </p:spTree>
    <p:extLst>
      <p:ext uri="{BB962C8B-B14F-4D97-AF65-F5344CB8AC3E}">
        <p14:creationId xmlns:p14="http://schemas.microsoft.com/office/powerpoint/2010/main" val="29786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Charles,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Nedumaran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Raman, S., Vinod, 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Rajasegaran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 Vadivel, K., Bhaskar, A. and Subramani, S. (2024). Rhythm Generating Mechanisms in Rat Sinoatrial Node.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Current Medical Issues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22(2), pp.72–76.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https://doi.org/10.4103/cmi.cmi_124_23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Hussein, M.U. (2017).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Physics and The Cardiovascular System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https://www.researchgate.net/publication/320702503_Physics_and_The_Cardiovascular_System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Kinga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Janowska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Szydziak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Aleksandra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Hrapkowicz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Dąbkowska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Szeidl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Rehan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and Agnieszka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Mioskowska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The Effects of Cigarette Smoking on the Cardiovascular System: Mechanisms of Damage, Risk Factors, and Prevention Strategies.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Journal of Education Health and Sport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77, pp.56630–56630.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https://doi.org/10.12775/jehs.2025.77.56630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Mayo Clinic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Myocardial ischemia - symptoms and causes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Mayo Clinic.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https://www.mayoclinic.org/diseases-conditions/myocardial-ischemia/symptoms-causes/syc-20375417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Mrs.N.Adlin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Shinija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(2025). ANATOMY OF HEART.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ResearchGate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https://doi.org/10.13140/RG.2.2.12860.96644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Norman, J.,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Rejnö</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Å.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Björck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(2025). Experiences and management of breathing and shortness of breath in patients with chronic heart failure – a qualitative study.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BMC Cardiovascular Disorders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26(1).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https://doi.org/10.1186/s12872-025-05422-z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Prabhat, A.M.,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M.L., Naidu, S.K.,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Meduru</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Reddy, P.T., Dominic, A., Khan, M., Rivera, B.K.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 (2018). Supplemental Oxygen Protects Heart Against Acute Myocardial Infarction.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Frontiers in Cardiovascular Medicine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5(114).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https://doi.org/10.3389/fcvm.2018.00114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Shrestha, J. and Done, S.H. (2023). An overview of chronic heart failure.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Nursing Standard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38(8).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https://doi.org/10.7748/ns.2023.e12049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Syarifudin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Pamadia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Heikal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(2025). Segmentation Of Medical Check-Up (MCU) Results Using K-Means Clustering for Health Risk Profile Identification.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Indonesia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Sosial</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Sains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6(10), pp.3075–3083.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https://doi.org/10.59141/jiss.v6i10.1901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Tilea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Varga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Serban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R.C. (2021). Past, Present, and Future of Blood Biomarkers for the Diagnosis of Acute Myocardial Infarction—Promises and Challenges.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Diagnostics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11(5), p.881.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https://doi.org/10.3390/diagnostics11050881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Villafuerte Arias, J., Coloma Guerrero, C., Gómez Espinoza, 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Enríquez</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Jácome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M.Á. and Chávez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Arizala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J.F. (2025). Healthy eating and nutrition, a review of the theoretical aspects of a healthy diet.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AG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Salud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3, p.112.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https://doi.org/10.62486/agsalud2025112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Wiley, T.M.P., Poirier, P., Burke, L.E.,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Després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J.-P., Larsen, P.G.,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Lavie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C.J., Lear, S.A.,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Ndumele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Neeland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I.J., Sanders, P. and St-Onge, M.-P. (2021). Obesity and Cardiovascular disease: a Scientific Statement from the American Heart Association.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Circulation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143(21), pp.984–1010.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https://doi.org/10.1161/cir.0000000000000973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b="1" kern="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Image References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Beckerman, J. (2004).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Anatomy and Circulation of the Heart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WebMD.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https://www.webmd.com/heart-disease/high-cholesterol-healthy-heart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bhagwatkarheartcare.com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Electrocardiogram - Dr.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https://bhagwatkarheartcare.com/electrocardiogram/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Clarice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Cardiovascular disease and smoking: efforts should be continued to reduce smoking prevalence - Baylor College of Medicine Blog Network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Baylor College of Medicine Blog Network.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https://blogs.bcm.edu/2024/07/12/cardiovascular-disease-and-smoking-efforts-should-be-continued-to-reduce-smoking-prevalence/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Harvard Medical School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11 foods that lower cholesterol - Harvard Health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Harvard Health.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8"/>
              </a:rPr>
              <a:t>https://www.health.harvard.edu/heart-health/11-foods-that-lower-cholesterol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Istockphoto.com (2025).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old-man-heart-attack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Istockphoto.com.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9"/>
              </a:rPr>
              <a:t>https://www.istockphoto.com/illustrations/old-man-heart-attack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Jarvis, S.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Vascular system 1: anatomy and physiology | Nursing Times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Nursing Times.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0"/>
              </a:rPr>
              <a:t>https://www.nursingtimes.net/cardiovascular/vascular-system-1-anatomy-and-physiology-26-03-2018/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Ji, D.V.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What are Ischemic heart diseases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Vaid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Ji.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1"/>
              </a:rPr>
              <a:t>https://drvaidji.com/blogs/knowledge-base/what-are-ischemic-heart-diseases?srsltid=AfmBOor7Y27iMlAwXbq0MPA9t9MBx1Esds9aJ-N0vvYxhgHW15JP079y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Lab, M.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Ischemic Heart Disease (IHD) - Causes, Symptoms, Treatment &amp; Diagnosis | Max Lab</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“Max.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2"/>
              </a:rPr>
              <a:t>https://www.maxlab.co.in/disease/ischemic-heart-disease-ihd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Pinterest. (2016).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Cardiology: Basic Physiology Of The Heart And Mechanisms Of Its Actions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3"/>
              </a:rPr>
              <a:t>https://www.pinterest.com/pin/505388389414657968/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stock.adobe.com (2026).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‘Thank You’ Images – Browse 459,642 Stock Photos, Vectors, and Video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Adobe Stock.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4"/>
              </a:rPr>
              <a:t>https://stock.adobe.com/search?k=%22thank+you%22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uclahealth.org (2024).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Smoking a huge risk factor for peripheral artery 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Uclahealth.org.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5"/>
              </a:rPr>
              <a:t>https://www.uclahealth.org/news/article/smoking-huge-risk-factor-peripheral-artery-disease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Umn.edu. (2011).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Physiology Tutorial - The Human Heart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6"/>
              </a:rPr>
              <a:t>http://www.vhlab.umn.edu/atlas/physiology-tutorial/the-human-heart.shtml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Pathophysiology of heart failure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7"/>
              </a:rPr>
              <a:t>https://en.wikipedia.org/wiki/Pathophysiology_of_heart_failure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(2019a).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Angina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8"/>
              </a:rPr>
              <a:t>https://en.wikipedia.org/wiki/Angina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(2019b).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Coronary artery 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1800" u="sng"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9"/>
              </a:rPr>
              <a:t>https://en.wikipedia.org/wiki/Coronary_artery_disease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16</a:t>
            </a:fld>
            <a:endParaRPr lang="en-US" noProof="0" dirty="0"/>
          </a:p>
        </p:txBody>
      </p:sp>
    </p:spTree>
    <p:extLst>
      <p:ext uri="{BB962C8B-B14F-4D97-AF65-F5344CB8AC3E}">
        <p14:creationId xmlns:p14="http://schemas.microsoft.com/office/powerpoint/2010/main" val="426214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86/s12872-025-05422-z" TargetMode="External"/><Relationship Id="rId13" Type="http://schemas.openxmlformats.org/officeDocument/2006/relationships/hyperlink" Target="https://doi.org/10.62486/agsalud2025112" TargetMode="External"/><Relationship Id="rId18" Type="http://schemas.openxmlformats.org/officeDocument/2006/relationships/hyperlink" Target="https://www.health.harvard.edu/heart-health/11-foods-that-lower-cholesterol" TargetMode="External"/><Relationship Id="rId26" Type="http://schemas.openxmlformats.org/officeDocument/2006/relationships/hyperlink" Target="http://www.vhlab.umn.edu/atlas/physiology-tutorial/the-human-heart.shtml" TargetMode="External"/><Relationship Id="rId3" Type="http://schemas.openxmlformats.org/officeDocument/2006/relationships/hyperlink" Target="https://doi.org/10.4103/cmi.cmi_124_23" TargetMode="External"/><Relationship Id="rId21" Type="http://schemas.openxmlformats.org/officeDocument/2006/relationships/hyperlink" Target="https://drvaidji.com/blogs/knowledge-base/what-are-ischemic-heart-diseases?srsltid=AfmBOor7Y27iMlAwXbq0MPA9t9MBx1Esds9aJ-N0vvYxhgHW15JP079y" TargetMode="External"/><Relationship Id="rId7" Type="http://schemas.openxmlformats.org/officeDocument/2006/relationships/hyperlink" Target="https://doi.org/10.13140/RG.2.2.12860.96644" TargetMode="External"/><Relationship Id="rId12" Type="http://schemas.openxmlformats.org/officeDocument/2006/relationships/hyperlink" Target="https://doi.org/10.3390/diagnostics11050881" TargetMode="External"/><Relationship Id="rId17" Type="http://schemas.openxmlformats.org/officeDocument/2006/relationships/hyperlink" Target="https://blogs.bcm.edu/2024/07/12/cardiovascular-disease-and-smoking-efforts-should-be-continued-to-reduce-smoking-prevalence/" TargetMode="External"/><Relationship Id="rId25" Type="http://schemas.openxmlformats.org/officeDocument/2006/relationships/hyperlink" Target="https://www.uclahealth.org/news/article/smoking-huge-risk-factor-peripheral-artery-disease" TargetMode="External"/><Relationship Id="rId2" Type="http://schemas.openxmlformats.org/officeDocument/2006/relationships/notesSlide" Target="../notesSlides/notesSlide16.xml"/><Relationship Id="rId16" Type="http://schemas.openxmlformats.org/officeDocument/2006/relationships/hyperlink" Target="https://bhagwatkarheartcare.com/electrocardiogram/" TargetMode="External"/><Relationship Id="rId20" Type="http://schemas.openxmlformats.org/officeDocument/2006/relationships/hyperlink" Target="https://www.nursingtimes.net/cardiovascular/vascular-system-1-anatomy-and-physiology-26-03-2018/" TargetMode="External"/><Relationship Id="rId29" Type="http://schemas.openxmlformats.org/officeDocument/2006/relationships/hyperlink" Target="https://en.wikipedia.org/wiki/Coronary_artery_disease" TargetMode="External"/><Relationship Id="rId1" Type="http://schemas.openxmlformats.org/officeDocument/2006/relationships/slideLayout" Target="../slideLayouts/slideLayout5.xml"/><Relationship Id="rId6" Type="http://schemas.openxmlformats.org/officeDocument/2006/relationships/hyperlink" Target="https://www.mayoclinic.org/diseases-conditions/myocardial-ischemia/symptoms-causes/syc-20375417" TargetMode="External"/><Relationship Id="rId11" Type="http://schemas.openxmlformats.org/officeDocument/2006/relationships/hyperlink" Target="https://doi.org/10.59141/jiss.v6i10.1901" TargetMode="External"/><Relationship Id="rId24" Type="http://schemas.openxmlformats.org/officeDocument/2006/relationships/hyperlink" Target="https://stock.adobe.com/search?k=%22thank+you%22" TargetMode="External"/><Relationship Id="rId5" Type="http://schemas.openxmlformats.org/officeDocument/2006/relationships/hyperlink" Target="https://doi.org/10.12775/jehs.2025.77.56630" TargetMode="External"/><Relationship Id="rId15" Type="http://schemas.openxmlformats.org/officeDocument/2006/relationships/hyperlink" Target="https://www.webmd.com/heart-disease/high-cholesterol-healthy-heart" TargetMode="External"/><Relationship Id="rId23" Type="http://schemas.openxmlformats.org/officeDocument/2006/relationships/hyperlink" Target="https://www.pinterest.com/pin/505388389414657968/" TargetMode="External"/><Relationship Id="rId28" Type="http://schemas.openxmlformats.org/officeDocument/2006/relationships/hyperlink" Target="https://en.wikipedia.org/wiki/Angina" TargetMode="External"/><Relationship Id="rId10" Type="http://schemas.openxmlformats.org/officeDocument/2006/relationships/hyperlink" Target="https://doi.org/10.7748/ns.2023.e12049" TargetMode="External"/><Relationship Id="rId19" Type="http://schemas.openxmlformats.org/officeDocument/2006/relationships/hyperlink" Target="https://www.istockphoto.com/illustrations/old-man-heart-attack" TargetMode="External"/><Relationship Id="rId4" Type="http://schemas.openxmlformats.org/officeDocument/2006/relationships/hyperlink" Target="https://www.researchgate.net/publication/320702503_Physics_and_The_Cardiovascular_System" TargetMode="External"/><Relationship Id="rId9" Type="http://schemas.openxmlformats.org/officeDocument/2006/relationships/hyperlink" Target="https://doi.org/10.3389/fcvm.2018.00114" TargetMode="External"/><Relationship Id="rId14" Type="http://schemas.openxmlformats.org/officeDocument/2006/relationships/hyperlink" Target="https://doi.org/10.1161/cir.0000000000000973" TargetMode="External"/><Relationship Id="rId22" Type="http://schemas.openxmlformats.org/officeDocument/2006/relationships/hyperlink" Target="https://www.maxlab.co.in/disease/ischemic-heart-disease-ihd" TargetMode="External"/><Relationship Id="rId27" Type="http://schemas.openxmlformats.org/officeDocument/2006/relationships/hyperlink" Target="https://en.wikipedia.org/wiki/Pathophysiology_of_heart_fail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393188" y="3328973"/>
            <a:ext cx="9125712" cy="1243584"/>
          </a:xfrm>
        </p:spPr>
        <p:txBody>
          <a:bodyPr/>
          <a:lstStyle/>
          <a:p>
            <a:r>
              <a:rPr lang="en-US" sz="5400" dirty="0">
                <a:solidFill>
                  <a:srgbClr val="FFFF00"/>
                </a:solidFill>
              </a:rPr>
              <a:t>Ischaemic Heart Disease</a:t>
            </a:r>
            <a:br>
              <a:rPr lang="en-US" sz="5400" dirty="0">
                <a:solidFill>
                  <a:schemeClr val="bg1"/>
                </a:solidFill>
              </a:rPr>
            </a:br>
            <a:r>
              <a:rPr lang="en-US" sz="4000" dirty="0">
                <a:solidFill>
                  <a:schemeClr val="bg1"/>
                </a:solidFill>
              </a:rPr>
              <a:t>Impact on the Cardiovascular System</a:t>
            </a:r>
            <a:endParaRPr lang="en-US" sz="5400" dirty="0">
              <a:solidFill>
                <a:schemeClr val="bg1"/>
              </a:solidFill>
            </a:endParaRPr>
          </a:p>
        </p:txBody>
      </p:sp>
    </p:spTree>
    <p:extLst>
      <p:ext uri="{BB962C8B-B14F-4D97-AF65-F5344CB8AC3E}">
        <p14:creationId xmlns:p14="http://schemas.microsoft.com/office/powerpoint/2010/main" val="3946934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695518"/>
            <a:ext cx="11214100" cy="535531"/>
          </a:xfrm>
        </p:spPr>
        <p:txBody>
          <a:bodyPr/>
          <a:lstStyle/>
          <a:p>
            <a:pPr algn="just"/>
            <a:r>
              <a:rPr lang="en-US" dirty="0">
                <a:latin typeface="+mn-lt"/>
              </a:rPr>
              <a:t>Introduction</a:t>
            </a:r>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44500" y="1625385"/>
            <a:ext cx="5224780" cy="4093243"/>
          </a:xfrm>
        </p:spPr>
        <p:txBody>
          <a:bodyPr/>
          <a:lstStyle/>
          <a:p>
            <a:pPr algn="just">
              <a:buFont typeface="Arial" panose="020B0604020202020204" pitchFamily="34" charset="0"/>
              <a:buChar char="•"/>
            </a:pPr>
            <a:r>
              <a:rPr lang="en-US" sz="1800" dirty="0"/>
              <a:t>The cardiovascular system transports oxygen, nutrients, hormones, and metabolic waste throughout the body.</a:t>
            </a:r>
          </a:p>
          <a:p>
            <a:pPr algn="just">
              <a:buFont typeface="Arial" panose="020B0604020202020204" pitchFamily="34" charset="0"/>
              <a:buChar char="•"/>
            </a:pPr>
            <a:r>
              <a:rPr lang="en-US" sz="1800" dirty="0"/>
              <a:t>The heart acts as a muscular pump that circulates blood through vessels.</a:t>
            </a:r>
          </a:p>
          <a:p>
            <a:pPr algn="just">
              <a:buFont typeface="Arial" panose="020B0604020202020204" pitchFamily="34" charset="0"/>
              <a:buChar char="•"/>
            </a:pPr>
            <a:r>
              <a:rPr lang="en-US" sz="1800" dirty="0"/>
              <a:t>Cardiovascular diseases can disrupt circulation and cause serious health complications.</a:t>
            </a:r>
          </a:p>
          <a:p>
            <a:pPr algn="just">
              <a:buFont typeface="Arial" panose="020B0604020202020204" pitchFamily="34" charset="0"/>
              <a:buChar char="•"/>
            </a:pPr>
            <a:r>
              <a:rPr lang="en-US" sz="1800" dirty="0"/>
              <a:t>Ischaemic heart disease occurs when coronary arteries narrow, reducing oxygen supply (Prabhat et al., 2018).</a:t>
            </a:r>
          </a:p>
          <a:p>
            <a:pPr algn="just"/>
            <a:endParaRPr lang="en-US" sz="1800" dirty="0"/>
          </a:p>
        </p:txBody>
      </p:sp>
      <p:pic>
        <p:nvPicPr>
          <p:cNvPr id="12290" name="Picture 2" descr="Cardiology: Basic Physiology Of The Heart And Mechanisms Of Its Actions">
            <a:extLst>
              <a:ext uri="{FF2B5EF4-FFF2-40B4-BE49-F238E27FC236}">
                <a16:creationId xmlns:a16="http://schemas.microsoft.com/office/drawing/2014/main" id="{F59B3851-481C-42B4-9F23-C07A6E7DCBF5}"/>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752675" y="1078456"/>
            <a:ext cx="4499525" cy="458591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61DAFCA1-96E4-4AEC-AA8C-5BEABA7C6220}"/>
              </a:ext>
            </a:extLst>
          </p:cNvPr>
          <p:cNvSpPr>
            <a:spLocks noChangeArrowheads="1"/>
          </p:cNvSpPr>
          <p:nvPr/>
        </p:nvSpPr>
        <p:spPr bwMode="auto">
          <a:xfrm>
            <a:off x="6578600" y="5922904"/>
            <a:ext cx="58293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1"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Cardiology: Basic Physiology of the Heart and Mechanisms of Its Actions</a:t>
            </a: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2016)</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31" name="Audio 30">
            <a:hlinkClick r:id="" action="ppaction://media"/>
            <a:extLst>
              <a:ext uri="{FF2B5EF4-FFF2-40B4-BE49-F238E27FC236}">
                <a16:creationId xmlns:a16="http://schemas.microsoft.com/office/drawing/2014/main" id="{6B4FD95E-7B31-04BD-EDC6-DC38AE3690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3486012"/>
      </p:ext>
    </p:extLst>
  </p:cSld>
  <p:clrMapOvr>
    <a:masterClrMapping/>
  </p:clrMapOvr>
  <mc:AlternateContent xmlns:mc="http://schemas.openxmlformats.org/markup-compatibility/2006">
    <mc:Choice xmlns:p14="http://schemas.microsoft.com/office/powerpoint/2010/main" Requires="p14">
      <p:transition spd="slow" p14:dur="2000" advTm="25995"/>
    </mc:Choice>
    <mc:Fallback>
      <p:transition spd="slow" advTm="25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123088"/>
            <a:ext cx="11214100" cy="535531"/>
          </a:xfrm>
        </p:spPr>
        <p:txBody>
          <a:bodyPr/>
          <a:lstStyle/>
          <a:p>
            <a:pPr algn="just"/>
            <a:r>
              <a:rPr lang="en-US" dirty="0">
                <a:latin typeface="+mn-lt"/>
              </a:rPr>
              <a:t>Fictional Patient Profile</a:t>
            </a:r>
          </a:p>
        </p:txBody>
      </p:sp>
      <p:sp>
        <p:nvSpPr>
          <p:cNvPr id="3" name="Rectangle 1">
            <a:extLst>
              <a:ext uri="{FF2B5EF4-FFF2-40B4-BE49-F238E27FC236}">
                <a16:creationId xmlns:a16="http://schemas.microsoft.com/office/drawing/2014/main" id="{45789776-2F42-45FB-AF3C-4CCACB6EFCF7}"/>
              </a:ext>
            </a:extLst>
          </p:cNvPr>
          <p:cNvSpPr>
            <a:spLocks noGrp="1" noChangeArrowheads="1"/>
          </p:cNvSpPr>
          <p:nvPr>
            <p:ph type="body" sz="quarter" idx="13"/>
          </p:nvPr>
        </p:nvSpPr>
        <p:spPr bwMode="auto">
          <a:xfrm>
            <a:off x="444500" y="1905506"/>
            <a:ext cx="490220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Michael Brown, 58-year-old male taxi driver with sedentary working lifestyle.</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Overweight with BMI 31 and limited physical activity.</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Smokes fifteen cigarettes daily and frequently eats high-fat fast foods.</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Experiences chest discomfort and breathlessness, indicating possible coronary artery disease.</a:t>
            </a:r>
          </a:p>
        </p:txBody>
      </p:sp>
      <p:pic>
        <p:nvPicPr>
          <p:cNvPr id="1027" name="Picture 3" descr="160+ Old Man Heart Attack Stock Illustrations, Royalty-Free ...">
            <a:extLst>
              <a:ext uri="{FF2B5EF4-FFF2-40B4-BE49-F238E27FC236}">
                <a16:creationId xmlns:a16="http://schemas.microsoft.com/office/drawing/2014/main" id="{903D9679-646F-49E9-9C4C-9BDCFFC6E4FB}"/>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595744" y="810690"/>
            <a:ext cx="4656456" cy="46564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C527A97D-BADC-4976-8101-79FF66BFDCDB}"/>
              </a:ext>
            </a:extLst>
          </p:cNvPr>
          <p:cNvSpPr>
            <a:spLocks noChangeArrowheads="1"/>
          </p:cNvSpPr>
          <p:nvPr/>
        </p:nvSpPr>
        <p:spPr bwMode="auto">
          <a:xfrm>
            <a:off x="8445500" y="5734911"/>
            <a:ext cx="19685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(Istockphoto.com, 2025)</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5" name="Audio 14">
            <a:hlinkClick r:id="" action="ppaction://media"/>
            <a:extLst>
              <a:ext uri="{FF2B5EF4-FFF2-40B4-BE49-F238E27FC236}">
                <a16:creationId xmlns:a16="http://schemas.microsoft.com/office/drawing/2014/main" id="{BDD3A787-FC35-478B-38D9-BA2EB5AACA2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3232471"/>
      </p:ext>
    </p:extLst>
  </p:cSld>
  <p:clrMapOvr>
    <a:masterClrMapping/>
  </p:clrMapOvr>
  <mc:AlternateContent xmlns:mc="http://schemas.openxmlformats.org/markup-compatibility/2006">
    <mc:Choice xmlns:p14="http://schemas.microsoft.com/office/powerpoint/2010/main" Requires="p14">
      <p:transition spd="slow" p14:dur="2000" advTm="63028"/>
    </mc:Choice>
    <mc:Fallback>
      <p:transition spd="slow" advTm="63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378493"/>
            <a:ext cx="11214100" cy="480131"/>
          </a:xfrm>
        </p:spPr>
        <p:txBody>
          <a:bodyPr/>
          <a:lstStyle/>
          <a:p>
            <a:r>
              <a:rPr lang="en-US" sz="2800" dirty="0">
                <a:latin typeface="+mn-lt"/>
              </a:rPr>
              <a:t>Cardiovascular System Overview</a:t>
            </a:r>
          </a:p>
        </p:txBody>
      </p:sp>
      <p:sp>
        <p:nvSpPr>
          <p:cNvPr id="3" name="Rectangle 1">
            <a:extLst>
              <a:ext uri="{FF2B5EF4-FFF2-40B4-BE49-F238E27FC236}">
                <a16:creationId xmlns:a16="http://schemas.microsoft.com/office/drawing/2014/main" id="{571A9E27-13AD-44D1-B88B-A0450AD82BC0}"/>
              </a:ext>
            </a:extLst>
          </p:cNvPr>
          <p:cNvSpPr>
            <a:spLocks noGrp="1" noChangeArrowheads="1"/>
          </p:cNvSpPr>
          <p:nvPr>
            <p:ph type="body" sz="quarter" idx="13"/>
          </p:nvPr>
        </p:nvSpPr>
        <p:spPr bwMode="auto">
          <a:xfrm>
            <a:off x="444500" y="2070623"/>
            <a:ext cx="5475037"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The cardiovascular system consists of the heart, blood vessels, and circulating blood.</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The heart pumps oxygenated blood to body tissues and organs.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Arteries carry blood away from the heart while veins return blood (Hussein, 2017).</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Capillaries allow exchange of oxygen, nutrients, and waste products.</a:t>
            </a:r>
          </a:p>
        </p:txBody>
      </p:sp>
      <p:pic>
        <p:nvPicPr>
          <p:cNvPr id="1028" name="Picture 4" descr="Vascular system 1: anatomy and physiology | Nursing Times">
            <a:extLst>
              <a:ext uri="{FF2B5EF4-FFF2-40B4-BE49-F238E27FC236}">
                <a16:creationId xmlns:a16="http://schemas.microsoft.com/office/drawing/2014/main" id="{176473F6-5F97-46B4-9472-48CB9E2AAB1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6744414" y="1378493"/>
            <a:ext cx="5113487" cy="392034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5">
            <a:extLst>
              <a:ext uri="{FF2B5EF4-FFF2-40B4-BE49-F238E27FC236}">
                <a16:creationId xmlns:a16="http://schemas.microsoft.com/office/drawing/2014/main" id="{F17CEC79-03B6-4AB3-B73E-5254A34FD74B}"/>
              </a:ext>
            </a:extLst>
          </p:cNvPr>
          <p:cNvSpPr>
            <a:spLocks noChangeArrowheads="1"/>
          </p:cNvSpPr>
          <p:nvPr/>
        </p:nvSpPr>
        <p:spPr bwMode="auto">
          <a:xfrm>
            <a:off x="8707770" y="5479507"/>
            <a:ext cx="118677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(Jarvis, 2018)</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C0DFE8D9-8610-CB26-0DAF-0EB2D9A3646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707688"/>
      </p:ext>
    </p:extLst>
  </p:cSld>
  <p:clrMapOvr>
    <a:masterClrMapping/>
  </p:clrMapOvr>
  <mc:AlternateContent xmlns:mc="http://schemas.openxmlformats.org/markup-compatibility/2006">
    <mc:Choice xmlns:p14="http://schemas.microsoft.com/office/powerpoint/2010/main" Requires="p14">
      <p:transition spd="slow" p14:dur="2000" advTm="63123"/>
    </mc:Choice>
    <mc:Fallback>
      <p:transition spd="slow" advTm="63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386409"/>
            <a:ext cx="11214100" cy="535531"/>
          </a:xfrm>
        </p:spPr>
        <p:txBody>
          <a:bodyPr/>
          <a:lstStyle/>
          <a:p>
            <a:r>
              <a:rPr lang="en-US" dirty="0">
                <a:latin typeface="+mn-lt"/>
              </a:rPr>
              <a:t>Heart Anatomy</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
        <p:nvSpPr>
          <p:cNvPr id="3" name="Rectangle 1">
            <a:extLst>
              <a:ext uri="{FF2B5EF4-FFF2-40B4-BE49-F238E27FC236}">
                <a16:creationId xmlns:a16="http://schemas.microsoft.com/office/drawing/2014/main" id="{195CFC2C-8061-48E8-A3A6-6E0996977569}"/>
              </a:ext>
            </a:extLst>
          </p:cNvPr>
          <p:cNvSpPr>
            <a:spLocks noGrp="1" noChangeArrowheads="1"/>
          </p:cNvSpPr>
          <p:nvPr>
            <p:ph type="body" sz="quarter" idx="13"/>
          </p:nvPr>
        </p:nvSpPr>
        <p:spPr bwMode="auto">
          <a:xfrm>
            <a:off x="444500" y="2148513"/>
            <a:ext cx="5234405"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The heart is a muscular organ located in the thoracic cavity between the lungs (</a:t>
            </a:r>
            <a:r>
              <a:rPr kumimoji="0" lang="en-US" altLang="en-US" sz="1800" b="0" i="0" u="none" strike="noStrike" cap="none" normalizeH="0" baseline="0" dirty="0" err="1">
                <a:ln>
                  <a:noFill/>
                </a:ln>
                <a:effectLst/>
                <a:latin typeface="Arial" panose="020B0604020202020204" pitchFamily="34" charset="0"/>
              </a:rPr>
              <a:t>Mrs.N.Adlin</a:t>
            </a:r>
            <a:r>
              <a:rPr kumimoji="0" lang="en-US" altLang="en-US" sz="1800" b="0" i="0" u="none" strike="noStrike" cap="none" normalizeH="0" baseline="0" dirty="0">
                <a:ln>
                  <a:noFill/>
                </a:ln>
                <a:effectLst/>
                <a:latin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rPr>
              <a:t>Shinija</a:t>
            </a:r>
            <a:r>
              <a:rPr kumimoji="0" lang="en-US" altLang="en-US" sz="1800" b="0" i="0" u="none" strike="noStrike" cap="none" normalizeH="0" baseline="0" dirty="0">
                <a:ln>
                  <a:noFill/>
                </a:ln>
                <a:effectLst/>
                <a:latin typeface="Arial" panose="020B0604020202020204" pitchFamily="34" charset="0"/>
              </a:rPr>
              <a:t>, 2025).</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It contains four chambers: two atria and two ventricles.</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Heart valves regulate blood flow and prevent backward circulation.</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Coronary arteries supply oxygenated blood directly to heart muscle.</a:t>
            </a:r>
          </a:p>
        </p:txBody>
      </p:sp>
      <p:sp>
        <p:nvSpPr>
          <p:cNvPr id="4" name="Rectangle 1">
            <a:extLst>
              <a:ext uri="{FF2B5EF4-FFF2-40B4-BE49-F238E27FC236}">
                <a16:creationId xmlns:a16="http://schemas.microsoft.com/office/drawing/2014/main" id="{6F6CE04A-AEAF-45F6-9E10-E4654A3BA1C0}"/>
              </a:ext>
            </a:extLst>
          </p:cNvPr>
          <p:cNvSpPr>
            <a:spLocks noChangeArrowheads="1"/>
          </p:cNvSpPr>
          <p:nvPr/>
        </p:nvSpPr>
        <p:spPr bwMode="auto">
          <a:xfrm>
            <a:off x="8051800" y="5728900"/>
            <a:ext cx="23876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(Beckerman, 2004)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6" name="Picture 5">
            <a:extLst>
              <a:ext uri="{FF2B5EF4-FFF2-40B4-BE49-F238E27FC236}">
                <a16:creationId xmlns:a16="http://schemas.microsoft.com/office/drawing/2014/main" id="{E078985D-C967-4719-B4A4-71FAEB4304D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27725" y="1921940"/>
            <a:ext cx="5324475" cy="3549650"/>
          </a:xfrm>
          <a:prstGeom prst="rect">
            <a:avLst/>
          </a:prstGeom>
        </p:spPr>
      </p:pic>
    </p:spTree>
    <p:extLst>
      <p:ext uri="{BB962C8B-B14F-4D97-AF65-F5344CB8AC3E}">
        <p14:creationId xmlns:p14="http://schemas.microsoft.com/office/powerpoint/2010/main" val="1944215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533399" y="1300337"/>
            <a:ext cx="11214100" cy="535531"/>
          </a:xfrm>
        </p:spPr>
        <p:txBody>
          <a:bodyPr/>
          <a:lstStyle/>
          <a:p>
            <a:r>
              <a:rPr lang="en-US" dirty="0">
                <a:latin typeface="+mn-lt"/>
              </a:rPr>
              <a:t>Normal Heart Physiology</a:t>
            </a:r>
          </a:p>
        </p:txBody>
      </p:sp>
      <p:sp>
        <p:nvSpPr>
          <p:cNvPr id="3" name="Rectangle 1">
            <a:extLst>
              <a:ext uri="{FF2B5EF4-FFF2-40B4-BE49-F238E27FC236}">
                <a16:creationId xmlns:a16="http://schemas.microsoft.com/office/drawing/2014/main" id="{8E1FEF35-4227-4904-B9E6-D673FDDDDEFB}"/>
              </a:ext>
            </a:extLst>
          </p:cNvPr>
          <p:cNvSpPr>
            <a:spLocks noGrp="1" noChangeArrowheads="1"/>
          </p:cNvSpPr>
          <p:nvPr>
            <p:ph type="body" sz="quarter" idx="13"/>
          </p:nvPr>
        </p:nvSpPr>
        <p:spPr bwMode="auto">
          <a:xfrm>
            <a:off x="444501" y="2044006"/>
            <a:ext cx="5283200"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The heart functions through a rhythmic process called the cardiac cycle.</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During systole, ventricles contract and pump blood through the body.</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During diastole, the heart relaxes and chambers refill with blood.</a:t>
            </a:r>
          </a:p>
          <a:p>
            <a:pPr algn="just" eaLnBrk="0" fontAlgn="base" hangingPunct="0">
              <a:spcAft>
                <a:spcPts val="600"/>
              </a:spcAft>
              <a:buClrTx/>
            </a:pPr>
            <a:r>
              <a:rPr kumimoji="0" lang="en-US" altLang="en-US" sz="1800" b="0" i="0" u="none" strike="noStrike" cap="none" normalizeH="0" baseline="0" dirty="0">
                <a:ln>
                  <a:noFill/>
                </a:ln>
                <a:effectLst/>
                <a:latin typeface="Arial" panose="020B0604020202020204" pitchFamily="34" charset="0"/>
              </a:rPr>
              <a:t>Electrical impulses from the sinoatrial node regulate heart rhythm (Charles et al., 2024).</a:t>
            </a:r>
          </a:p>
        </p:txBody>
      </p:sp>
      <p:sp>
        <p:nvSpPr>
          <p:cNvPr id="5" name="Rectangle 2">
            <a:extLst>
              <a:ext uri="{FF2B5EF4-FFF2-40B4-BE49-F238E27FC236}">
                <a16:creationId xmlns:a16="http://schemas.microsoft.com/office/drawing/2014/main" id="{DBC55308-D754-4776-ADEC-8A4E9F7F4BD3}"/>
              </a:ext>
            </a:extLst>
          </p:cNvPr>
          <p:cNvSpPr>
            <a:spLocks noChangeArrowheads="1"/>
          </p:cNvSpPr>
          <p:nvPr/>
        </p:nvSpPr>
        <p:spPr bwMode="auto">
          <a:xfrm>
            <a:off x="7467600" y="5628365"/>
            <a:ext cx="33655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a:t>
            </a:r>
            <a:r>
              <a:rPr kumimoji="0" lang="en-US" altLang="en-US" sz="1200" b="0" i="1"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Physiology Tutorial - the Human Heart</a:t>
            </a: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 2011)</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3076" name="Picture 4" descr="Physiology Tutorial - The Human Heart">
            <a:extLst>
              <a:ext uri="{FF2B5EF4-FFF2-40B4-BE49-F238E27FC236}">
                <a16:creationId xmlns:a16="http://schemas.microsoft.com/office/drawing/2014/main" id="{7ABF94E2-9808-4E8C-BE71-66F5DDD6DA3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051550" y="1734171"/>
            <a:ext cx="5695949" cy="3752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712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581025" y="1210339"/>
            <a:ext cx="11214100" cy="535531"/>
          </a:xfrm>
        </p:spPr>
        <p:txBody>
          <a:bodyPr/>
          <a:lstStyle/>
          <a:p>
            <a:r>
              <a:rPr lang="en-US" dirty="0">
                <a:latin typeface="+mn-lt"/>
              </a:rPr>
              <a:t>What is Ischaemic Heart Disease</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7</a:t>
            </a:fld>
            <a:endParaRPr lang="en-US" dirty="0"/>
          </a:p>
        </p:txBody>
      </p:sp>
      <p:sp>
        <p:nvSpPr>
          <p:cNvPr id="3" name="Rectangle 1">
            <a:extLst>
              <a:ext uri="{FF2B5EF4-FFF2-40B4-BE49-F238E27FC236}">
                <a16:creationId xmlns:a16="http://schemas.microsoft.com/office/drawing/2014/main" id="{1DA4C607-7B56-4AE4-AE04-B1B9D5CA857E}"/>
              </a:ext>
            </a:extLst>
          </p:cNvPr>
          <p:cNvSpPr>
            <a:spLocks noGrp="1" noChangeArrowheads="1"/>
          </p:cNvSpPr>
          <p:nvPr>
            <p:ph type="body" sz="quarter" idx="13"/>
          </p:nvPr>
        </p:nvSpPr>
        <p:spPr bwMode="auto">
          <a:xfrm>
            <a:off x="787401" y="1880884"/>
            <a:ext cx="4635499" cy="3631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Ischaemic heart disease occurs when coronary arteries narrow or become blocked.</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Atherosclerosis causes plaque accumulation inside arterial walls.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Reduced blood flow decreases oxygen supply to heart muscle.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Severe blockage may result in heart attack or myocardial infarction (Mayo Clinic, 2021).</a:t>
            </a:r>
          </a:p>
        </p:txBody>
      </p:sp>
      <p:sp>
        <p:nvSpPr>
          <p:cNvPr id="4" name="Rectangle 1">
            <a:extLst>
              <a:ext uri="{FF2B5EF4-FFF2-40B4-BE49-F238E27FC236}">
                <a16:creationId xmlns:a16="http://schemas.microsoft.com/office/drawing/2014/main" id="{DF942D88-C4FB-42F0-8B18-45F9C5E8E8C4}"/>
              </a:ext>
            </a:extLst>
          </p:cNvPr>
          <p:cNvSpPr>
            <a:spLocks noChangeArrowheads="1"/>
          </p:cNvSpPr>
          <p:nvPr/>
        </p:nvSpPr>
        <p:spPr bwMode="auto">
          <a:xfrm>
            <a:off x="8651158" y="5595695"/>
            <a:ext cx="9779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(Lab, 2022)</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4099" name="Picture 3" descr="Ischemic Heart Disease (IHD) - Causes, Symptoms, Treatment &amp; Diagnosis |  Max Lab">
            <a:extLst>
              <a:ext uri="{FF2B5EF4-FFF2-40B4-BE49-F238E27FC236}">
                <a16:creationId xmlns:a16="http://schemas.microsoft.com/office/drawing/2014/main" id="{8CCD031A-3E9E-474B-AB0F-59CF86F3608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965825" y="1963215"/>
            <a:ext cx="6191250" cy="346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567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496463"/>
            <a:ext cx="11214100" cy="535531"/>
          </a:xfrm>
        </p:spPr>
        <p:txBody>
          <a:bodyPr/>
          <a:lstStyle/>
          <a:p>
            <a:r>
              <a:rPr lang="en-US" dirty="0">
                <a:latin typeface="+mn-lt"/>
              </a:rPr>
              <a:t>Pathophysiology of the Disease</a:t>
            </a:r>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88950" y="2221832"/>
            <a:ext cx="5951178" cy="4093243"/>
          </a:xfrm>
        </p:spPr>
        <p:txBody>
          <a:bodyPr/>
          <a:lstStyle/>
          <a:p>
            <a:pPr algn="just">
              <a:buFont typeface="Arial" panose="020B0604020202020204" pitchFamily="34" charset="0"/>
              <a:buChar char="•"/>
            </a:pPr>
            <a:r>
              <a:rPr lang="en-US" sz="2000" dirty="0"/>
              <a:t>Damage to coronary artery lining begins plaque formation.</a:t>
            </a:r>
          </a:p>
          <a:p>
            <a:pPr algn="just">
              <a:buFont typeface="Arial" panose="020B0604020202020204" pitchFamily="34" charset="0"/>
              <a:buChar char="•"/>
            </a:pPr>
            <a:r>
              <a:rPr lang="en-US" sz="2000" dirty="0"/>
              <a:t>Cholesterol deposits gradually narrow the arterial passage.</a:t>
            </a:r>
          </a:p>
          <a:p>
            <a:pPr algn="just">
              <a:buFont typeface="Arial" panose="020B0604020202020204" pitchFamily="34" charset="0"/>
              <a:buChar char="•"/>
            </a:pPr>
            <a:r>
              <a:rPr lang="en-US" sz="2000" dirty="0"/>
              <a:t>Reduced blood flow limits oxygen supply to heart muscle.</a:t>
            </a:r>
          </a:p>
          <a:p>
            <a:pPr algn="just">
              <a:buFont typeface="Arial" panose="020B0604020202020204" pitchFamily="34" charset="0"/>
              <a:buChar char="•"/>
            </a:pPr>
            <a:r>
              <a:rPr lang="en-US" sz="2000" dirty="0"/>
              <a:t>Plaque rupture can cause blood clot and myocardial infarction (Kinga Janowska et al., 2025).</a:t>
            </a:r>
          </a:p>
        </p:txBody>
      </p:sp>
      <p:sp>
        <p:nvSpPr>
          <p:cNvPr id="3" name="Rectangle 1">
            <a:extLst>
              <a:ext uri="{FF2B5EF4-FFF2-40B4-BE49-F238E27FC236}">
                <a16:creationId xmlns:a16="http://schemas.microsoft.com/office/drawing/2014/main" id="{9972835D-EA88-46F9-B450-F87257A586C0}"/>
              </a:ext>
            </a:extLst>
          </p:cNvPr>
          <p:cNvSpPr>
            <a:spLocks noChangeArrowheads="1"/>
          </p:cNvSpPr>
          <p:nvPr/>
        </p:nvSpPr>
        <p:spPr bwMode="auto">
          <a:xfrm>
            <a:off x="7950200" y="5836188"/>
            <a:ext cx="22987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(Wikipedia Contributors, 2019)</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5123" name="Picture 3" descr="Coronary artery disease - Wikipedia">
            <a:extLst>
              <a:ext uri="{FF2B5EF4-FFF2-40B4-BE49-F238E27FC236}">
                <a16:creationId xmlns:a16="http://schemas.microsoft.com/office/drawing/2014/main" id="{73906B62-0669-441E-8999-04B071AB071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742676" y="2166435"/>
            <a:ext cx="4713748" cy="3535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5096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492637"/>
            <a:ext cx="11214100" cy="535531"/>
          </a:xfrm>
        </p:spPr>
        <p:txBody>
          <a:bodyPr/>
          <a:lstStyle/>
          <a:p>
            <a:r>
              <a:rPr lang="en-US" dirty="0">
                <a:latin typeface="+mn-lt"/>
              </a:rPr>
              <a:t>Signs and Symptoms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9</a:t>
            </a:fld>
            <a:endParaRPr lang="en-US" dirty="0"/>
          </a:p>
        </p:txBody>
      </p:sp>
      <p:sp>
        <p:nvSpPr>
          <p:cNvPr id="3" name="Rectangle 1">
            <a:extLst>
              <a:ext uri="{FF2B5EF4-FFF2-40B4-BE49-F238E27FC236}">
                <a16:creationId xmlns:a16="http://schemas.microsoft.com/office/drawing/2014/main" id="{71B56B2A-3BEA-4CA6-9351-53DAF3257F94}"/>
              </a:ext>
            </a:extLst>
          </p:cNvPr>
          <p:cNvSpPr>
            <a:spLocks noGrp="1" noChangeArrowheads="1"/>
          </p:cNvSpPr>
          <p:nvPr>
            <p:ph type="body" sz="quarter" idx="13"/>
          </p:nvPr>
        </p:nvSpPr>
        <p:spPr bwMode="auto">
          <a:xfrm>
            <a:off x="488950" y="2262225"/>
            <a:ext cx="54356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Chest pain or pressure known as angina is a common symptom.</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Pain may spread to arms, neck, jaw, or back.</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Shortness of breath occurs due to reduced cardiac efficiency.</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Fatigue, dizziness, sweating, and nausea may occur (Norman et al., 2025).</a:t>
            </a:r>
          </a:p>
        </p:txBody>
      </p:sp>
      <p:sp>
        <p:nvSpPr>
          <p:cNvPr id="4" name="Rectangle 1">
            <a:extLst>
              <a:ext uri="{FF2B5EF4-FFF2-40B4-BE49-F238E27FC236}">
                <a16:creationId xmlns:a16="http://schemas.microsoft.com/office/drawing/2014/main" id="{21768390-A52A-4870-A29E-128D1260EF3F}"/>
              </a:ext>
            </a:extLst>
          </p:cNvPr>
          <p:cNvSpPr>
            <a:spLocks noChangeArrowheads="1"/>
          </p:cNvSpPr>
          <p:nvPr/>
        </p:nvSpPr>
        <p:spPr bwMode="auto">
          <a:xfrm>
            <a:off x="8077200" y="5718832"/>
            <a:ext cx="24511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(Wikipedia Contributors, 2019b)</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6147" name="Picture 3" descr="Angina - Wikipedia">
            <a:extLst>
              <a:ext uri="{FF2B5EF4-FFF2-40B4-BE49-F238E27FC236}">
                <a16:creationId xmlns:a16="http://schemas.microsoft.com/office/drawing/2014/main" id="{88FE992B-930F-42E3-B946-ED1AB3F118E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051550" y="2159000"/>
            <a:ext cx="5358607"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3857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274898"/>
            <a:ext cx="11214100" cy="535531"/>
          </a:xfrm>
        </p:spPr>
        <p:txBody>
          <a:bodyPr/>
          <a:lstStyle/>
          <a:p>
            <a:r>
              <a:rPr lang="en-US" dirty="0">
                <a:latin typeface="+mn-lt"/>
              </a:rPr>
              <a:t>Risk Factors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10</a:t>
            </a:fld>
            <a:endParaRPr lang="en-US" dirty="0"/>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44500" y="2107985"/>
            <a:ext cx="4978400" cy="4093243"/>
          </a:xfrm>
        </p:spPr>
        <p:txBody>
          <a:bodyPr/>
          <a:lstStyle/>
          <a:p>
            <a:pPr algn="just">
              <a:buFont typeface="Arial" panose="020B0604020202020204" pitchFamily="34" charset="0"/>
              <a:buChar char="•"/>
            </a:pPr>
            <a:r>
              <a:rPr lang="en-US" sz="2000" dirty="0"/>
              <a:t>Smoking damages blood vessels and increases plaque formation.</a:t>
            </a:r>
          </a:p>
          <a:p>
            <a:pPr algn="just">
              <a:buFont typeface="Arial" panose="020B0604020202020204" pitchFamily="34" charset="0"/>
              <a:buChar char="•"/>
            </a:pPr>
            <a:r>
              <a:rPr lang="en-US" sz="2000" dirty="0"/>
              <a:t>Poor diet high in saturated fat raises cholesterol levels.</a:t>
            </a:r>
          </a:p>
          <a:p>
            <a:pPr algn="just">
              <a:buFont typeface="Arial" panose="020B0604020202020204" pitchFamily="34" charset="0"/>
              <a:buChar char="•"/>
            </a:pPr>
            <a:r>
              <a:rPr lang="en-US" sz="2000" dirty="0"/>
              <a:t>Physical inactivity and obesity increase cardiovascular strain.</a:t>
            </a:r>
          </a:p>
          <a:p>
            <a:pPr algn="just">
              <a:buFont typeface="Arial" panose="020B0604020202020204" pitchFamily="34" charset="0"/>
              <a:buChar char="•"/>
            </a:pPr>
            <a:r>
              <a:rPr lang="en-US" sz="2000" dirty="0"/>
              <a:t>Age, genetics, and lifestyle habits contribute to disease risk (Wiley et al., 2021).</a:t>
            </a:r>
          </a:p>
          <a:p>
            <a:pPr algn="just"/>
            <a:endParaRPr lang="en-US" sz="2000" dirty="0"/>
          </a:p>
        </p:txBody>
      </p:sp>
      <p:sp>
        <p:nvSpPr>
          <p:cNvPr id="3" name="Rectangle 1">
            <a:extLst>
              <a:ext uri="{FF2B5EF4-FFF2-40B4-BE49-F238E27FC236}">
                <a16:creationId xmlns:a16="http://schemas.microsoft.com/office/drawing/2014/main" id="{C9D74A4F-E98B-4099-BA40-312362540761}"/>
              </a:ext>
            </a:extLst>
          </p:cNvPr>
          <p:cNvSpPr>
            <a:spLocks noChangeArrowheads="1"/>
          </p:cNvSpPr>
          <p:nvPr/>
        </p:nvSpPr>
        <p:spPr bwMode="auto">
          <a:xfrm>
            <a:off x="8051800" y="5697150"/>
            <a:ext cx="18669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(uclahealth.org, 2024)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7171" name="Picture 3" descr="Smoking a huge risk factor for peripheral artery disease | UCLA Health">
            <a:extLst>
              <a:ext uri="{FF2B5EF4-FFF2-40B4-BE49-F238E27FC236}">
                <a16:creationId xmlns:a16="http://schemas.microsoft.com/office/drawing/2014/main" id="{17085531-8852-40D7-A27B-E517C0FE0FB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0088" y="2006871"/>
            <a:ext cx="6008512" cy="3379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506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562487" y="1384861"/>
            <a:ext cx="11214100" cy="535531"/>
          </a:xfrm>
        </p:spPr>
        <p:txBody>
          <a:bodyPr/>
          <a:lstStyle/>
          <a:p>
            <a:r>
              <a:rPr lang="en-US" dirty="0">
                <a:latin typeface="+mn-lt"/>
              </a:rPr>
              <a:t>Impact on Body Systems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11</a:t>
            </a:fld>
            <a:endParaRPr lang="en-US" dirty="0"/>
          </a:p>
        </p:txBody>
      </p:sp>
      <p:sp>
        <p:nvSpPr>
          <p:cNvPr id="3" name="Rectangle 1">
            <a:extLst>
              <a:ext uri="{FF2B5EF4-FFF2-40B4-BE49-F238E27FC236}">
                <a16:creationId xmlns:a16="http://schemas.microsoft.com/office/drawing/2014/main" id="{C26DFD60-F179-43CC-A823-E81290BF1CCB}"/>
              </a:ext>
            </a:extLst>
          </p:cNvPr>
          <p:cNvSpPr>
            <a:spLocks noGrp="1" noChangeArrowheads="1"/>
          </p:cNvSpPr>
          <p:nvPr>
            <p:ph type="body" sz="quarter" idx="13"/>
          </p:nvPr>
        </p:nvSpPr>
        <p:spPr bwMode="auto">
          <a:xfrm>
            <a:off x="533400" y="2163902"/>
            <a:ext cx="47498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Reduced cardiac output limits oxygen delivery to body organs.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Patients may experience fatigue and reduced physical endurance.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Long-term heart damage may lead to heart failure.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Poor circulation may increase risk of stroke (Shrestha and Done, 2023).</a:t>
            </a:r>
          </a:p>
        </p:txBody>
      </p:sp>
      <p:sp>
        <p:nvSpPr>
          <p:cNvPr id="4" name="Rectangle 1">
            <a:extLst>
              <a:ext uri="{FF2B5EF4-FFF2-40B4-BE49-F238E27FC236}">
                <a16:creationId xmlns:a16="http://schemas.microsoft.com/office/drawing/2014/main" id="{FC692010-3D7D-45DD-8839-8A0CAF9ADF70}"/>
              </a:ext>
            </a:extLst>
          </p:cNvPr>
          <p:cNvSpPr>
            <a:spLocks noChangeArrowheads="1"/>
          </p:cNvSpPr>
          <p:nvPr/>
        </p:nvSpPr>
        <p:spPr bwMode="auto">
          <a:xfrm>
            <a:off x="7772400" y="5773350"/>
            <a:ext cx="21463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(Wikipedia Contributors, 2018)</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8195" name="Picture 3" descr="Pathophysiology of heart failure - Wikipedia">
            <a:extLst>
              <a:ext uri="{FF2B5EF4-FFF2-40B4-BE49-F238E27FC236}">
                <a16:creationId xmlns:a16="http://schemas.microsoft.com/office/drawing/2014/main" id="{F054DE70-0C6F-4F37-A2B5-268EFA7D2277}"/>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096000" y="2394734"/>
            <a:ext cx="5562600" cy="312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935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44500" y="1364349"/>
            <a:ext cx="11214100" cy="535531"/>
          </a:xfrm>
        </p:spPr>
        <p:txBody>
          <a:bodyPr/>
          <a:lstStyle/>
          <a:p>
            <a:r>
              <a:rPr lang="en-US" dirty="0">
                <a:latin typeface="+mn-lt"/>
              </a:rPr>
              <a:t>Diagnosis and Medical Management</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12</a:t>
            </a:fld>
            <a:endParaRPr lang="en-US" dirty="0"/>
          </a:p>
        </p:txBody>
      </p:sp>
      <p:sp>
        <p:nvSpPr>
          <p:cNvPr id="3" name="Rectangle 1">
            <a:extLst>
              <a:ext uri="{FF2B5EF4-FFF2-40B4-BE49-F238E27FC236}">
                <a16:creationId xmlns:a16="http://schemas.microsoft.com/office/drawing/2014/main" id="{9B2F3FFD-A455-45ED-8ADC-F973242E2BC8}"/>
              </a:ext>
            </a:extLst>
          </p:cNvPr>
          <p:cNvSpPr>
            <a:spLocks noGrp="1" noChangeArrowheads="1"/>
          </p:cNvSpPr>
          <p:nvPr>
            <p:ph type="body" sz="quarter" idx="13"/>
          </p:nvPr>
        </p:nvSpPr>
        <p:spPr bwMode="auto">
          <a:xfrm>
            <a:off x="631313" y="2020788"/>
            <a:ext cx="52324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ECG detects abnormal heart rhythms and electrical activity.</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Blood tests identify markers of cardiac muscle injury.</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Coronary angiography helps </a:t>
            </a:r>
            <a:r>
              <a:rPr kumimoji="0" lang="en-US" altLang="en-US" sz="2000" b="0" i="0" u="none" strike="noStrike" cap="none" normalizeH="0" baseline="0" dirty="0" err="1">
                <a:ln>
                  <a:noFill/>
                </a:ln>
                <a:effectLst/>
                <a:latin typeface="Arial" panose="020B0604020202020204" pitchFamily="34" charset="0"/>
              </a:rPr>
              <a:t>visualise</a:t>
            </a:r>
            <a:r>
              <a:rPr kumimoji="0" lang="en-US" altLang="en-US" sz="2000" b="0" i="0" u="none" strike="noStrike" cap="none" normalizeH="0" baseline="0" dirty="0">
                <a:ln>
                  <a:noFill/>
                </a:ln>
                <a:effectLst/>
                <a:latin typeface="Arial" panose="020B0604020202020204" pitchFamily="34" charset="0"/>
              </a:rPr>
              <a:t> blocked arteries.</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Treatments include medication, angioplasty, and bypass surgery (</a:t>
            </a:r>
            <a:r>
              <a:rPr kumimoji="0" lang="en-US" altLang="en-US" sz="2000" b="0" i="0" u="none" strike="noStrike" cap="none" normalizeH="0" baseline="0" dirty="0" err="1">
                <a:ln>
                  <a:noFill/>
                </a:ln>
                <a:effectLst/>
                <a:latin typeface="Arial" panose="020B0604020202020204" pitchFamily="34" charset="0"/>
              </a:rPr>
              <a:t>Tilea</a:t>
            </a:r>
            <a:r>
              <a:rPr kumimoji="0" lang="en-US" altLang="en-US" sz="2000" b="0" i="0" u="none" strike="noStrike" cap="none" normalizeH="0" baseline="0" dirty="0">
                <a:ln>
                  <a:noFill/>
                </a:ln>
                <a:effectLst/>
                <a:latin typeface="Arial" panose="020B0604020202020204" pitchFamily="34" charset="0"/>
              </a:rPr>
              <a:t> et al., 2021).</a:t>
            </a:r>
          </a:p>
        </p:txBody>
      </p:sp>
      <p:sp>
        <p:nvSpPr>
          <p:cNvPr id="4" name="Rectangle 1">
            <a:extLst>
              <a:ext uri="{FF2B5EF4-FFF2-40B4-BE49-F238E27FC236}">
                <a16:creationId xmlns:a16="http://schemas.microsoft.com/office/drawing/2014/main" id="{77652D11-D5BF-48A1-8355-FEADD7535B01}"/>
              </a:ext>
            </a:extLst>
          </p:cNvPr>
          <p:cNvSpPr>
            <a:spLocks noChangeArrowheads="1"/>
          </p:cNvSpPr>
          <p:nvPr/>
        </p:nvSpPr>
        <p:spPr bwMode="auto">
          <a:xfrm>
            <a:off x="8279990" y="5103168"/>
            <a:ext cx="24892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(bhagwatkarheartcare.com, 2021)</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9219" name="Picture 3" descr="Electrocardiogram - Dr. Hitendra M. Bhagwatkar">
            <a:extLst>
              <a:ext uri="{FF2B5EF4-FFF2-40B4-BE49-F238E27FC236}">
                <a16:creationId xmlns:a16="http://schemas.microsoft.com/office/drawing/2014/main" id="{2752D740-D0AB-4924-8B28-788D9EE023D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90580" y="2020788"/>
            <a:ext cx="4268020" cy="2840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373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615950" y="1054236"/>
            <a:ext cx="11214100" cy="535531"/>
          </a:xfrm>
        </p:spPr>
        <p:txBody>
          <a:bodyPr/>
          <a:lstStyle/>
          <a:p>
            <a:r>
              <a:rPr lang="en-US" dirty="0">
                <a:latin typeface="+mn-lt"/>
              </a:rPr>
              <a:t>Evidence-Based Care Plan</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13</a:t>
            </a:fld>
            <a:endParaRPr lang="en-US" dirty="0"/>
          </a:p>
        </p:txBody>
      </p:sp>
      <p:sp>
        <p:nvSpPr>
          <p:cNvPr id="3" name="Rectangle 1">
            <a:extLst>
              <a:ext uri="{FF2B5EF4-FFF2-40B4-BE49-F238E27FC236}">
                <a16:creationId xmlns:a16="http://schemas.microsoft.com/office/drawing/2014/main" id="{62362426-5CF8-4176-911C-52D67625A576}"/>
              </a:ext>
            </a:extLst>
          </p:cNvPr>
          <p:cNvSpPr>
            <a:spLocks noGrp="1" noChangeArrowheads="1"/>
          </p:cNvSpPr>
          <p:nvPr>
            <p:ph type="body" sz="quarter" idx="13"/>
          </p:nvPr>
        </p:nvSpPr>
        <p:spPr bwMode="auto">
          <a:xfrm>
            <a:off x="615950" y="1767007"/>
            <a:ext cx="50292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Smoking cessation significantly reduces cardiovascular disease risk.</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Balanced diet with fruits, vegetables, and whole grains improves heart health.</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Regular physical activity strengthens cardiovascular function.</a:t>
            </a:r>
          </a:p>
          <a:p>
            <a:pPr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Cardiac rehabilitation </a:t>
            </a:r>
            <a:r>
              <a:rPr kumimoji="0" lang="en-US" altLang="en-US" sz="2000" b="0" i="0" u="none" strike="noStrike" cap="none" normalizeH="0" baseline="0" dirty="0" err="1">
                <a:ln>
                  <a:noFill/>
                </a:ln>
                <a:effectLst/>
                <a:latin typeface="Arial" panose="020B0604020202020204" pitchFamily="34" charset="0"/>
              </a:rPr>
              <a:t>programmes</a:t>
            </a:r>
            <a:r>
              <a:rPr kumimoji="0" lang="en-US" altLang="en-US" sz="2000" b="0" i="0" u="none" strike="noStrike" cap="none" normalizeH="0" baseline="0" dirty="0">
                <a:ln>
                  <a:noFill/>
                </a:ln>
                <a:effectLst/>
                <a:latin typeface="Arial" panose="020B0604020202020204" pitchFamily="34" charset="0"/>
              </a:rPr>
              <a:t> support recovery (Villafuerte Arias et al., 2025).</a:t>
            </a:r>
          </a:p>
        </p:txBody>
      </p:sp>
      <p:sp>
        <p:nvSpPr>
          <p:cNvPr id="4" name="Rectangle 1">
            <a:extLst>
              <a:ext uri="{FF2B5EF4-FFF2-40B4-BE49-F238E27FC236}">
                <a16:creationId xmlns:a16="http://schemas.microsoft.com/office/drawing/2014/main" id="{C687EFC0-5457-4039-805F-8D0B5F36F2E3}"/>
              </a:ext>
            </a:extLst>
          </p:cNvPr>
          <p:cNvSpPr>
            <a:spLocks noChangeArrowheads="1"/>
          </p:cNvSpPr>
          <p:nvPr/>
        </p:nvSpPr>
        <p:spPr bwMode="auto">
          <a:xfrm>
            <a:off x="8674100" y="5526765"/>
            <a:ext cx="13335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(Clarice, 2024)</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0243" name="Picture 3" descr="Cardiovascular disease and smoking: efforts should be continued to reduce  smoking prevalence - Baylor College of Medicine Blog Network">
            <a:extLst>
              <a:ext uri="{FF2B5EF4-FFF2-40B4-BE49-F238E27FC236}">
                <a16:creationId xmlns:a16="http://schemas.microsoft.com/office/drawing/2014/main" id="{25ECBC22-8B63-45A4-A0EA-36D4D14F039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23000" y="1902768"/>
            <a:ext cx="5410200" cy="3495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320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488950" y="1384209"/>
            <a:ext cx="11214100" cy="535531"/>
          </a:xfrm>
        </p:spPr>
        <p:txBody>
          <a:bodyPr/>
          <a:lstStyle/>
          <a:p>
            <a:r>
              <a:rPr lang="en-US" dirty="0">
                <a:latin typeface="+mn-lt"/>
              </a:rPr>
              <a:t>Prevention Strategies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14</a:t>
            </a:fld>
            <a:endParaRPr lang="en-US" dirty="0"/>
          </a:p>
        </p:txBody>
      </p:sp>
      <p:sp>
        <p:nvSpPr>
          <p:cNvPr id="3" name="Rectangle 1">
            <a:extLst>
              <a:ext uri="{FF2B5EF4-FFF2-40B4-BE49-F238E27FC236}">
                <a16:creationId xmlns:a16="http://schemas.microsoft.com/office/drawing/2014/main" id="{49A0A3A3-E13A-417B-83A6-2D56A34132C2}"/>
              </a:ext>
            </a:extLst>
          </p:cNvPr>
          <p:cNvSpPr>
            <a:spLocks noGrp="1" noChangeArrowheads="1"/>
          </p:cNvSpPr>
          <p:nvPr>
            <p:ph type="body" sz="quarter" idx="13"/>
          </p:nvPr>
        </p:nvSpPr>
        <p:spPr bwMode="auto">
          <a:xfrm>
            <a:off x="572319" y="2083428"/>
            <a:ext cx="47498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Regular exercise helps control blood pressure and body weight.</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Healthy diet reduces cholesterol and plaque formation.</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Avoid smoking and limit alcohol consumption.</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Regular medical screening detects cardiovascular risks early (</a:t>
            </a:r>
            <a:r>
              <a:rPr kumimoji="0" lang="en-US" altLang="en-US" sz="2000" b="0" i="0" u="none" strike="noStrike" cap="none" normalizeH="0" baseline="0" dirty="0" err="1">
                <a:ln>
                  <a:noFill/>
                </a:ln>
                <a:effectLst/>
                <a:latin typeface="Arial" panose="020B0604020202020204" pitchFamily="34" charset="0"/>
              </a:rPr>
              <a:t>Syarifudin</a:t>
            </a:r>
            <a:r>
              <a:rPr kumimoji="0" lang="en-US" altLang="en-US" sz="2000" b="0" i="0" u="none" strike="noStrike" cap="none" normalizeH="0" baseline="0" dirty="0">
                <a:ln>
                  <a:noFill/>
                </a:ln>
                <a:effectLst/>
                <a:latin typeface="Arial" panose="020B0604020202020204" pitchFamily="34" charset="0"/>
              </a:rPr>
              <a:t> et al., 2025).</a:t>
            </a:r>
          </a:p>
        </p:txBody>
      </p:sp>
      <p:sp>
        <p:nvSpPr>
          <p:cNvPr id="4" name="Rectangle 1">
            <a:extLst>
              <a:ext uri="{FF2B5EF4-FFF2-40B4-BE49-F238E27FC236}">
                <a16:creationId xmlns:a16="http://schemas.microsoft.com/office/drawing/2014/main" id="{9901D489-D785-433E-8A52-5255D2122EB3}"/>
              </a:ext>
            </a:extLst>
          </p:cNvPr>
          <p:cNvSpPr>
            <a:spLocks noChangeArrowheads="1"/>
          </p:cNvSpPr>
          <p:nvPr/>
        </p:nvSpPr>
        <p:spPr bwMode="auto">
          <a:xfrm>
            <a:off x="8089900" y="5514065"/>
            <a:ext cx="24257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(Harvard Medical School, 2021)</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pic>
        <p:nvPicPr>
          <p:cNvPr id="11267" name="Picture 3" descr="11 Foods that Lower Cholesterol - Harvard Health Publishing - Harvard Health">
            <a:extLst>
              <a:ext uri="{FF2B5EF4-FFF2-40B4-BE49-F238E27FC236}">
                <a16:creationId xmlns:a16="http://schemas.microsoft.com/office/drawing/2014/main" id="{FDFA50A0-D4F3-4999-9166-A0C0D27AF1B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888037" y="1455190"/>
            <a:ext cx="5541963" cy="3682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080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642938" y="1461648"/>
            <a:ext cx="11214100" cy="535531"/>
          </a:xfrm>
        </p:spPr>
        <p:txBody>
          <a:bodyPr/>
          <a:lstStyle/>
          <a:p>
            <a:r>
              <a:rPr lang="en-US" dirty="0">
                <a:latin typeface="+mn-lt"/>
              </a:rPr>
              <a:t>Conclusion</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15</a:t>
            </a:fld>
            <a:endParaRPr lang="en-US" dirty="0"/>
          </a:p>
        </p:txBody>
      </p:sp>
      <p:sp>
        <p:nvSpPr>
          <p:cNvPr id="3" name="Rectangle 1">
            <a:extLst>
              <a:ext uri="{FF2B5EF4-FFF2-40B4-BE49-F238E27FC236}">
                <a16:creationId xmlns:a16="http://schemas.microsoft.com/office/drawing/2014/main" id="{7B455B7A-CEB4-4FCE-B06C-AF7B209D4F13}"/>
              </a:ext>
            </a:extLst>
          </p:cNvPr>
          <p:cNvSpPr>
            <a:spLocks noGrp="1" noChangeArrowheads="1"/>
          </p:cNvSpPr>
          <p:nvPr>
            <p:ph type="body" sz="quarter" idx="13"/>
          </p:nvPr>
        </p:nvSpPr>
        <p:spPr bwMode="auto">
          <a:xfrm>
            <a:off x="642938" y="2370297"/>
            <a:ext cx="4902200" cy="3016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The cardiovascular system maintains circulation and supports body function.</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Ischaemic heart disease disrupts blood supply to heart muscle.</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Lifestyle factors such as smoking and obesity increase disease risk.</a:t>
            </a:r>
          </a:p>
          <a:p>
            <a:pPr algn="just" eaLnBrk="0" fontAlgn="base" hangingPunct="0">
              <a:spcAft>
                <a:spcPts val="600"/>
              </a:spcAft>
              <a:buClrTx/>
            </a:pPr>
            <a:r>
              <a:rPr kumimoji="0" lang="en-US" altLang="en-US" sz="2000" b="0" i="0" u="none" strike="noStrike" cap="none" normalizeH="0" baseline="0" dirty="0">
                <a:ln>
                  <a:noFill/>
                </a:ln>
                <a:effectLst/>
                <a:latin typeface="Arial" panose="020B0604020202020204" pitchFamily="34" charset="0"/>
              </a:rPr>
              <a:t>Prevention and early management improve long-term health outcomes.</a:t>
            </a:r>
          </a:p>
        </p:txBody>
      </p:sp>
      <p:sp>
        <p:nvSpPr>
          <p:cNvPr id="4" name="Rectangle 1">
            <a:extLst>
              <a:ext uri="{FF2B5EF4-FFF2-40B4-BE49-F238E27FC236}">
                <a16:creationId xmlns:a16="http://schemas.microsoft.com/office/drawing/2014/main" id="{C8E54BBB-6B89-4B16-97C3-77A5AC4CE793}"/>
              </a:ext>
            </a:extLst>
          </p:cNvPr>
          <p:cNvSpPr>
            <a:spLocks noChangeArrowheads="1"/>
          </p:cNvSpPr>
          <p:nvPr/>
        </p:nvSpPr>
        <p:spPr bwMode="auto">
          <a:xfrm>
            <a:off x="8153400" y="5614600"/>
            <a:ext cx="18796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(stock.adobe.com, 2026)</a:t>
            </a:r>
            <a:endParaRPr kumimoji="0" lang="en-US" altLang="en-US" sz="1800" b="0" i="0" u="none" strike="noStrike" cap="none" normalizeH="0" baseline="0">
              <a:ln>
                <a:noFill/>
              </a:ln>
              <a:solidFill>
                <a:schemeClr val="bg1"/>
              </a:solidFill>
              <a:effectLst/>
              <a:latin typeface="Arial" panose="020B0604020202020204" pitchFamily="34" charset="0"/>
            </a:endParaRPr>
          </a:p>
        </p:txBody>
      </p:sp>
      <p:pic>
        <p:nvPicPr>
          <p:cNvPr id="12291" name="Picture 3" descr="Thank You&quot; Images – Browse 459,533 Stock Photos, Vectors, and Video | Adobe  Stock">
            <a:extLst>
              <a:ext uri="{FF2B5EF4-FFF2-40B4-BE49-F238E27FC236}">
                <a16:creationId xmlns:a16="http://schemas.microsoft.com/office/drawing/2014/main" id="{63C0F4C3-88E3-4CD5-90B4-1043E2F6344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770563" y="1957507"/>
            <a:ext cx="6086475"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706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p:txBody>
          <a:bodyPr/>
          <a:lstStyle/>
          <a:p>
            <a:r>
              <a:rPr lang="en-US" dirty="0">
                <a:latin typeface="+mn-lt"/>
              </a:rPr>
              <a:t>References</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16</a:t>
            </a:fld>
            <a:endParaRPr lang="en-US" dirty="0"/>
          </a:p>
        </p:txBody>
      </p:sp>
      <p:sp>
        <p:nvSpPr>
          <p:cNvPr id="4" name="Text Placeholder 3">
            <a:extLst>
              <a:ext uri="{FF2B5EF4-FFF2-40B4-BE49-F238E27FC236}">
                <a16:creationId xmlns:a16="http://schemas.microsoft.com/office/drawing/2014/main" id="{A7983A02-19A0-41A9-ACDD-BEAFFFD28421}"/>
              </a:ext>
            </a:extLst>
          </p:cNvPr>
          <p:cNvSpPr>
            <a:spLocks noGrp="1"/>
          </p:cNvSpPr>
          <p:nvPr>
            <p:ph type="body" sz="quarter" idx="13"/>
          </p:nvPr>
        </p:nvSpPr>
        <p:spPr>
          <a:xfrm>
            <a:off x="488950" y="1260260"/>
            <a:ext cx="11214100" cy="3556215"/>
          </a:xfrm>
        </p:spPr>
        <p:txBody>
          <a:bodyPr/>
          <a:lstStyle/>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Charles, J.,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Nedumaran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Raman, S., Vinod, 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Rajasegaran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R., Vadivel, K., Bhaskar, A. and Subramani, S. (2024). Rhythm Generating Mechanisms in Rat Sinoatrial Node.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Current Medical Issues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22(2), pp.72–76.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https://doi.org/10.4103/cmi.cmi_124_23</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Hussein, M.U. (2017).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Physics and The Cardiovascular System</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https://www.researchgate.net/publication/320702503_Physics_and_The_Cardiovascular_System</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Kinga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Janowska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Szydziak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 Aleksandra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Hrapkowicz</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Dąbkowska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Szeidl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Rehan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D. and Agnieszka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Mioskowska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(2025). The Effects of Cigarette Smoking on the Cardiovascular System: Mechanisms of Damage, Risk Factors, and Prevention Strategies.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Journal of Education Health and Sport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77, pp.56630–56630.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https://doi.org/10.12775/jehs.2025.77.56630</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Mayo Clinic (2021).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Myocardial ischemia - symptoms and causes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Mayo Clinic.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https://www.mayoclinic.org/diseases-conditions/myocardial-ischemia/symptoms-causes/syc-20375417</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Mrs.N.Adlin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Shinija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(2025). ANATOMY OF HEART.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ResearchGate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https://doi.org/10.13140/RG.2.2.12860.96644</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Norman, J.,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Rejnö</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Å.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Björck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L. (2025). Experiences and management of breathing and shortness of breath in patients with chronic heart failure – a qualitative study.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BMC Cardiovascular Disorders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26(1).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https://doi.org/10.1186/s12872-025-05422-z</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Prabhat, A.M.,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M.L., Naidu, S.K.,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Meduru</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Reddy, P.T., Dominic, A., Khan, M., Rivera, B.K.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Kuppusamy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P. (2018). Supplemental Oxygen Protects Heart Against Acute Myocardial Infarction.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Frontiers in Cardiovascular Medicine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5(114).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https://doi.org/10.3389/fcvm.2018.00114</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Shrestha, J. and Done, S.H. (2023). An overview of chronic heart failure.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Nursing Standard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38(8).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https://doi.org/10.7748/ns.2023.e12049</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Syarifudin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Pamadia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Heikal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 (2025). Segmentation Of Medical Check-Up (MCU) Results Using K-Means Clustering for Health Risk Profile Identification.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 Indonesia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Sosial</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Sains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6(10), pp.3075–3083.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https://doi.org/10.59141/jiss.v6i10.1901</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Tilea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I.,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Varga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Serban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R.C. (2021). Past, Present, and Future of Blood Biomarkers for the Diagnosis of Acute Myocardial Infarction—Promises and Challenges.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Diagnostics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11(5), p.881.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https://doi.org/10.3390/diagnostics11050881</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Villafuerte Arias, J., Coloma Guerrero, C., Gómez Espinoza, L.,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Enríquez</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Jácome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M.Á. and Chávez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Arizala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J.F. (2025). Healthy eating and nutrition, a review of the theoretical aspects of a healthy diet.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AG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Salud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3, p.112.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https://doi.org/10.62486/agsalud2025112</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Wiley, T.M.P., Poirier, P., Burke, L.E.,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Després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J.-P., Larsen, P.G.,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Lavie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C.J., Lear, S.A.,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Ndumele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C.E.,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Neeland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I.J., Sanders, P. and St-Onge, M.-P. (2021). Obesity and Cardiovascular disease: a Scientific Statement from the American Heart Association.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Circulation</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143(21), pp.984–1010.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doi</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https://doi.org/10.1161/cir.0000000000000973</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gn="just">
              <a:spcBef>
                <a:spcPts val="100"/>
              </a:spcBef>
              <a:spcAft>
                <a:spcPts val="200"/>
              </a:spcAft>
              <a:buNone/>
            </a:pPr>
            <a:endParaRPr lang="en-US" sz="900" b="1" kern="18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just">
              <a:spcBef>
                <a:spcPts val="100"/>
              </a:spcBef>
              <a:spcAft>
                <a:spcPts val="200"/>
              </a:spcAft>
              <a:buNone/>
            </a:pPr>
            <a:r>
              <a:rPr lang="en-US" sz="900" b="1" dirty="0">
                <a:effectLst/>
                <a:latin typeface="Times New Roman" panose="02020603050405020304" pitchFamily="18" charset="0"/>
                <a:ea typeface="Calibri" panose="020F0502020204030204" pitchFamily="34" charset="0"/>
                <a:cs typeface="Times New Roman" panose="02020603050405020304" pitchFamily="18" charset="0"/>
              </a:rPr>
              <a:t>Image References</a:t>
            </a:r>
            <a:endParaRPr lang="en-US" sz="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Beckerman, J. (2004).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Anatomy and Circulation of the Heart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WebMD.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https://www.webmd.com/heart-disease/high-cholesterol-healthy-heart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bhagwatkarheartcare.com (2021).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Electrocardiogram - Dr.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700" i="1"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Hitendra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Bhagwatkar</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https://bhagwatkarheartcare.com/electrocardiogram/</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Clarice (2024).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Cardiovascular disease and smoking: efforts should be continued to reduce smoking prevalence - Baylor College of Medicine Blog Network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Baylor College of Medicine Blog Network.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https://blogs.bcm.edu/2024/07/12/cardiovascular-disease-and-smoking-efforts-should-be-continued-to-reduce-smoking-prevalence/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Harvard Medical School (2021).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11 foods that lower cholesterol - Harvard Health</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Harvard Health.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https://www.health.harvard.edu/heart-health/11-foods-that-lower-cholesterol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Istockphoto.com (2025).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old-man-heart-attack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Istockphoto.com.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https://www.istockphoto.com/illustrations/old-man-heart-attack</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Jarvis, S. (2018).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Vascular system 1: anatomy and physiology | Nursing Times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Nursing Times.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https://www.nursingtimes.net/cardiovascular/vascular-system-1-anatomy-and-physiology-26-03-2018/</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Ji, D.V. (2024).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What are Ischemic heart diseases ?</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Dr </a:t>
            </a:r>
            <a:r>
              <a:rPr lang="en-US" sz="700" dirty="0" err="1">
                <a:effectLst/>
                <a:latin typeface="Times New Roman" panose="02020603050405020304" pitchFamily="18" charset="0"/>
                <a:ea typeface="Calibri" panose="020F0502020204030204" pitchFamily="34" charset="0"/>
                <a:cs typeface="Times New Roman" panose="02020603050405020304" pitchFamily="18" charset="0"/>
              </a:rPr>
              <a:t>Vaid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Ji.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1">
                  <a:extLst>
                    <a:ext uri="{A12FA001-AC4F-418D-AE19-62706E023703}">
                      <ahyp:hlinkClr xmlns:ahyp="http://schemas.microsoft.com/office/drawing/2018/hyperlinkcolor" val="tx"/>
                    </a:ext>
                  </a:extLst>
                </a:hlinkClick>
              </a:rPr>
              <a:t>https://drvaidji.com/blogs/knowledge-base/what-are-ischemic-heart-diseases?srsltid=AfmBOor7Y27iMlAwXbq0MPA9t9MBx1Esds9aJ-N0vvYxhgHW15JP079y</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Lab, M. (2022).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Ischemic Heart Disease (IHD) - Causes, Symptoms, Treatment &amp; Diagnosis | Max Lab</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“Max.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2">
                  <a:extLst>
                    <a:ext uri="{A12FA001-AC4F-418D-AE19-62706E023703}">
                      <ahyp:hlinkClr xmlns:ahyp="http://schemas.microsoft.com/office/drawing/2018/hyperlinkcolor" val="tx"/>
                    </a:ext>
                  </a:extLst>
                </a:hlinkClick>
              </a:rPr>
              <a:t>https://www.maxlab.co.in/disease/ischemic-heart-disease-ihd</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Pinterest. (2016).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Cardiology: Basic Physiology Of The Heart And Mechanisms Of Its Actions</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3">
                  <a:extLst>
                    <a:ext uri="{A12FA001-AC4F-418D-AE19-62706E023703}">
                      <ahyp:hlinkClr xmlns:ahyp="http://schemas.microsoft.com/office/drawing/2018/hyperlinkcolor" val="tx"/>
                    </a:ext>
                  </a:extLst>
                </a:hlinkClick>
              </a:rPr>
              <a:t>https://www.pinterest.com/pin/505388389414657968/</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stock.adobe.com (2026).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‘Thank You’ Images – Browse 459,642 Stock Photos, Vectors, and Video</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Adobe Stock.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4">
                  <a:extLst>
                    <a:ext uri="{A12FA001-AC4F-418D-AE19-62706E023703}">
                      <ahyp:hlinkClr xmlns:ahyp="http://schemas.microsoft.com/office/drawing/2018/hyperlinkcolor" val="tx"/>
                    </a:ext>
                  </a:extLst>
                </a:hlinkClick>
              </a:rPr>
              <a:t>https://stock.adobe.com/search?k=%22thank+you%22</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uclahealth.org (2024).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Smoking a huge risk factor for peripheral artery 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Uclahealth.org.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5">
                  <a:extLst>
                    <a:ext uri="{A12FA001-AC4F-418D-AE19-62706E023703}">
                      <ahyp:hlinkClr xmlns:ahyp="http://schemas.microsoft.com/office/drawing/2018/hyperlinkcolor" val="tx"/>
                    </a:ext>
                  </a:extLst>
                </a:hlinkClick>
              </a:rPr>
              <a:t>https://www.uclahealth.org/news/article/smoking-huge-risk-factor-peripheral-artery-disease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Umn.edu. (2011).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Physiology Tutorial - The Human Heart</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6">
                  <a:extLst>
                    <a:ext uri="{A12FA001-AC4F-418D-AE19-62706E023703}">
                      <ahyp:hlinkClr xmlns:ahyp="http://schemas.microsoft.com/office/drawing/2018/hyperlinkcolor" val="tx"/>
                    </a:ext>
                  </a:extLst>
                </a:hlinkClick>
              </a:rPr>
              <a:t>http://www.vhlab.umn.edu/atlas/physiology-tutorial/the-human-heart.shtml</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(2018).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Pathophysiology of heart failure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7">
                  <a:extLst>
                    <a:ext uri="{A12FA001-AC4F-418D-AE19-62706E023703}">
                      <ahyp:hlinkClr xmlns:ahyp="http://schemas.microsoft.com/office/drawing/2018/hyperlinkcolor" val="tx"/>
                    </a:ext>
                  </a:extLst>
                </a:hlinkClick>
              </a:rPr>
              <a:t>https://en.wikipedia.org/wiki/Pathophysiology_of_heart_failure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(2019a).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Angina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8">
                  <a:extLst>
                    <a:ext uri="{A12FA001-AC4F-418D-AE19-62706E023703}">
                      <ahyp:hlinkClr xmlns:ahyp="http://schemas.microsoft.com/office/drawing/2018/hyperlinkcolor" val="tx"/>
                    </a:ext>
                  </a:extLst>
                </a:hlinkClick>
              </a:rPr>
              <a:t>https://en.wikipedia.org/wiki/Angina</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spcBef>
                <a:spcPts val="100"/>
              </a:spcBef>
              <a:spcAft>
                <a:spcPts val="200"/>
              </a:spcAft>
            </a:pPr>
            <a:r>
              <a:rPr lang="en-US" sz="700" dirty="0">
                <a:effectLst/>
                <a:latin typeface="Times New Roman" panose="02020603050405020304" pitchFamily="18" charset="0"/>
                <a:ea typeface="Calibri" panose="020F0502020204030204" pitchFamily="34" charset="0"/>
                <a:cs typeface="Times New Roman" panose="02020603050405020304" pitchFamily="18" charset="0"/>
              </a:rPr>
              <a:t>Wikipedia Contributors (2019b). </a:t>
            </a:r>
            <a:r>
              <a:rPr lang="en-US" sz="700" i="1" dirty="0">
                <a:effectLst/>
                <a:latin typeface="Times New Roman" panose="02020603050405020304" pitchFamily="18" charset="0"/>
                <a:ea typeface="Calibri" panose="020F0502020204030204" pitchFamily="34" charset="0"/>
                <a:cs typeface="Times New Roman" panose="02020603050405020304" pitchFamily="18" charset="0"/>
              </a:rPr>
              <a:t>Coronary artery 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[online] Wikipedia. Available at: </a:t>
            </a:r>
            <a:r>
              <a:rPr lang="en-US" sz="700" u="sng" dirty="0">
                <a:effectLst/>
                <a:latin typeface="Times New Roman" panose="02020603050405020304" pitchFamily="18" charset="0"/>
                <a:ea typeface="Times New Roman" panose="02020603050405020304" pitchFamily="18" charset="0"/>
                <a:cs typeface="Times New Roman" panose="02020603050405020304" pitchFamily="18" charset="0"/>
                <a:hlinkClick r:id="rId29">
                  <a:extLst>
                    <a:ext uri="{A12FA001-AC4F-418D-AE19-62706E023703}">
                      <ahyp:hlinkClr xmlns:ahyp="http://schemas.microsoft.com/office/drawing/2018/hyperlinkcolor" val="tx"/>
                    </a:ext>
                  </a:extLst>
                </a:hlinkClick>
              </a:rPr>
              <a:t>https://en.wikipedia.org/wiki/Coronary_artery_disease</a:t>
            </a:r>
            <a:r>
              <a:rPr lang="en-US" sz="700" dirty="0">
                <a:effectLst/>
                <a:latin typeface="Times New Roman" panose="02020603050405020304" pitchFamily="18" charset="0"/>
                <a:ea typeface="Calibri" panose="020F0502020204030204" pitchFamily="34" charset="0"/>
                <a:cs typeface="Times New Roman" panose="02020603050405020304" pitchFamily="18" charset="0"/>
              </a:rPr>
              <a:t>. </a:t>
            </a:r>
          </a:p>
          <a:p>
            <a:pPr>
              <a:spcBef>
                <a:spcPts val="100"/>
              </a:spcBef>
              <a:spcAft>
                <a:spcPts val="200"/>
              </a:spcAft>
            </a:pPr>
            <a:endParaRPr lang="en-US" sz="600" dirty="0"/>
          </a:p>
        </p:txBody>
      </p:sp>
    </p:spTree>
    <p:extLst>
      <p:ext uri="{BB962C8B-B14F-4D97-AF65-F5344CB8AC3E}">
        <p14:creationId xmlns:p14="http://schemas.microsoft.com/office/powerpoint/2010/main" val="2471912968"/>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130</TotalTime>
  <Words>5766</Words>
  <Application>Microsoft Office PowerPoint</Application>
  <PresentationFormat>Widescreen</PresentationFormat>
  <Paragraphs>184</Paragraphs>
  <Slides>16</Slides>
  <Notes>16</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Trade Gothic LT Pro</vt:lpstr>
      <vt:lpstr>Trebuchet MS</vt:lpstr>
      <vt:lpstr>Office Theme</vt:lpstr>
      <vt:lpstr>Ischaemic Heart Disease Impact on the Cardiovascular System</vt:lpstr>
      <vt:lpstr>Introduction</vt:lpstr>
      <vt:lpstr>Fictional Patient Profile</vt:lpstr>
      <vt:lpstr>Cardiovascular System Overview</vt:lpstr>
      <vt:lpstr>Heart Anatomy</vt:lpstr>
      <vt:lpstr>Normal Heart Physiology</vt:lpstr>
      <vt:lpstr>What is Ischaemic Heart Disease</vt:lpstr>
      <vt:lpstr>Pathophysiology of the Disease</vt:lpstr>
      <vt:lpstr>Signs and Symptoms</vt:lpstr>
      <vt:lpstr>Risk Factors</vt:lpstr>
      <vt:lpstr>Impact on Body Systems</vt:lpstr>
      <vt:lpstr>Diagnosis and Medical Management</vt:lpstr>
      <vt:lpstr>Evidence-Based Care Plan</vt:lpstr>
      <vt:lpstr>Prevention Strategies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Abass Bundu</cp:lastModifiedBy>
  <cp:revision>7</cp:revision>
  <dcterms:created xsi:type="dcterms:W3CDTF">2026-03-06T10:07:16Z</dcterms:created>
  <dcterms:modified xsi:type="dcterms:W3CDTF">2026-04-17T09:40:39Z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