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431"/>
    <p:restoredTop sz="94640"/>
  </p:normalViewPr>
  <p:slideViewPr>
    <p:cSldViewPr snapToGrid="0">
      <p:cViewPr varScale="1">
        <p:scale>
          <a:sx n="87" d="100"/>
          <a:sy n="87" d="100"/>
        </p:scale>
        <p:origin x="75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41049A3-159A-433C-8B15-36A60D5A32FC}" type="doc">
      <dgm:prSet loTypeId="urn:microsoft.com/office/officeart/2005/8/layout/chevron1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67D1232-589B-4605-9FC2-18350ECA206F}">
      <dgm:prSet/>
      <dgm:spPr/>
      <dgm:t>
        <a:bodyPr/>
        <a:lstStyle/>
        <a:p>
          <a:r>
            <a:rPr lang="en-GB"/>
            <a:t>CV screening</a:t>
          </a:r>
          <a:endParaRPr lang="en-US"/>
        </a:p>
      </dgm:t>
    </dgm:pt>
    <dgm:pt modelId="{6FA197B0-F936-4D72-A914-089B1FF08636}" type="parTrans" cxnId="{7FF744B2-F2BE-40A0-98BD-FBA1D701FCC9}">
      <dgm:prSet/>
      <dgm:spPr/>
      <dgm:t>
        <a:bodyPr/>
        <a:lstStyle/>
        <a:p>
          <a:endParaRPr lang="en-US"/>
        </a:p>
      </dgm:t>
    </dgm:pt>
    <dgm:pt modelId="{C51DA9DC-345C-4D4F-904B-4D6E91835E31}" type="sibTrans" cxnId="{7FF744B2-F2BE-40A0-98BD-FBA1D701FCC9}">
      <dgm:prSet/>
      <dgm:spPr/>
      <dgm:t>
        <a:bodyPr/>
        <a:lstStyle/>
        <a:p>
          <a:endParaRPr lang="en-US"/>
        </a:p>
      </dgm:t>
    </dgm:pt>
    <dgm:pt modelId="{27AC90DD-8720-4FA3-8355-D46EC0FB4F6B}">
      <dgm:prSet/>
      <dgm:spPr/>
      <dgm:t>
        <a:bodyPr/>
        <a:lstStyle/>
        <a:p>
          <a:r>
            <a:rPr lang="en-GB"/>
            <a:t>Interviews</a:t>
          </a:r>
          <a:endParaRPr lang="en-US"/>
        </a:p>
      </dgm:t>
    </dgm:pt>
    <dgm:pt modelId="{D087DB7D-5709-4C19-9CF1-DEEEE0CEAA27}" type="parTrans" cxnId="{1CC945F5-2E3A-4260-A529-49387967ED2F}">
      <dgm:prSet/>
      <dgm:spPr/>
      <dgm:t>
        <a:bodyPr/>
        <a:lstStyle/>
        <a:p>
          <a:endParaRPr lang="en-US"/>
        </a:p>
      </dgm:t>
    </dgm:pt>
    <dgm:pt modelId="{486F2F73-66DC-44CB-AC1D-2E60809C7AC3}" type="sibTrans" cxnId="{1CC945F5-2E3A-4260-A529-49387967ED2F}">
      <dgm:prSet/>
      <dgm:spPr/>
      <dgm:t>
        <a:bodyPr/>
        <a:lstStyle/>
        <a:p>
          <a:endParaRPr lang="en-US"/>
        </a:p>
      </dgm:t>
    </dgm:pt>
    <dgm:pt modelId="{C8F494FF-43D9-4D4C-90A1-1E5761C339EF}">
      <dgm:prSet/>
      <dgm:spPr/>
      <dgm:t>
        <a:bodyPr/>
        <a:lstStyle/>
        <a:p>
          <a:r>
            <a:rPr lang="en-GB"/>
            <a:t>Trial shift</a:t>
          </a:r>
          <a:endParaRPr lang="en-US"/>
        </a:p>
      </dgm:t>
    </dgm:pt>
    <dgm:pt modelId="{768100FB-B401-4638-8BFB-F639C0BDA21E}" type="parTrans" cxnId="{52A52F4A-3FDF-4652-810F-2097D1930E66}">
      <dgm:prSet/>
      <dgm:spPr/>
      <dgm:t>
        <a:bodyPr/>
        <a:lstStyle/>
        <a:p>
          <a:endParaRPr lang="en-US"/>
        </a:p>
      </dgm:t>
    </dgm:pt>
    <dgm:pt modelId="{51F07FAA-7068-4A08-911F-A88B346146CA}" type="sibTrans" cxnId="{52A52F4A-3FDF-4652-810F-2097D1930E66}">
      <dgm:prSet/>
      <dgm:spPr/>
      <dgm:t>
        <a:bodyPr/>
        <a:lstStyle/>
        <a:p>
          <a:endParaRPr lang="en-US"/>
        </a:p>
      </dgm:t>
    </dgm:pt>
    <dgm:pt modelId="{B31901AE-D8A3-4E4D-BC6A-AD2A2FEBE4C2}" type="pres">
      <dgm:prSet presAssocID="{C41049A3-159A-433C-8B15-36A60D5A32FC}" presName="Name0" presStyleCnt="0">
        <dgm:presLayoutVars>
          <dgm:dir/>
          <dgm:animLvl val="lvl"/>
          <dgm:resizeHandles val="exact"/>
        </dgm:presLayoutVars>
      </dgm:prSet>
      <dgm:spPr/>
    </dgm:pt>
    <dgm:pt modelId="{CBF4C63E-E0EE-2949-B382-1AB1EEECCA90}" type="pres">
      <dgm:prSet presAssocID="{967D1232-589B-4605-9FC2-18350ECA206F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E38EBF27-8EF3-CC41-9602-82F05840D6C2}" type="pres">
      <dgm:prSet presAssocID="{C51DA9DC-345C-4D4F-904B-4D6E91835E31}" presName="parTxOnlySpace" presStyleCnt="0"/>
      <dgm:spPr/>
    </dgm:pt>
    <dgm:pt modelId="{F127D748-5154-0649-BA17-1D1601490073}" type="pres">
      <dgm:prSet presAssocID="{27AC90DD-8720-4FA3-8355-D46EC0FB4F6B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AD1C5710-ED4C-3E46-803E-062D3A11DCB7}" type="pres">
      <dgm:prSet presAssocID="{486F2F73-66DC-44CB-AC1D-2E60809C7AC3}" presName="parTxOnlySpace" presStyleCnt="0"/>
      <dgm:spPr/>
    </dgm:pt>
    <dgm:pt modelId="{F20D831D-62E0-134B-9CE8-A7595377935E}" type="pres">
      <dgm:prSet presAssocID="{C8F494FF-43D9-4D4C-90A1-1E5761C339EF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43BF473C-064D-334D-9E39-4603D606A0E2}" type="presOf" srcId="{C8F494FF-43D9-4D4C-90A1-1E5761C339EF}" destId="{F20D831D-62E0-134B-9CE8-A7595377935E}" srcOrd="0" destOrd="0" presId="urn:microsoft.com/office/officeart/2005/8/layout/chevron1"/>
    <dgm:cxn modelId="{52A52F4A-3FDF-4652-810F-2097D1930E66}" srcId="{C41049A3-159A-433C-8B15-36A60D5A32FC}" destId="{C8F494FF-43D9-4D4C-90A1-1E5761C339EF}" srcOrd="2" destOrd="0" parTransId="{768100FB-B401-4638-8BFB-F639C0BDA21E}" sibTransId="{51F07FAA-7068-4A08-911F-A88B346146CA}"/>
    <dgm:cxn modelId="{0B9D9C85-3E25-584C-A85D-5E27B565FE55}" type="presOf" srcId="{C41049A3-159A-433C-8B15-36A60D5A32FC}" destId="{B31901AE-D8A3-4E4D-BC6A-AD2A2FEBE4C2}" srcOrd="0" destOrd="0" presId="urn:microsoft.com/office/officeart/2005/8/layout/chevron1"/>
    <dgm:cxn modelId="{7FF744B2-F2BE-40A0-98BD-FBA1D701FCC9}" srcId="{C41049A3-159A-433C-8B15-36A60D5A32FC}" destId="{967D1232-589B-4605-9FC2-18350ECA206F}" srcOrd="0" destOrd="0" parTransId="{6FA197B0-F936-4D72-A914-089B1FF08636}" sibTransId="{C51DA9DC-345C-4D4F-904B-4D6E91835E31}"/>
    <dgm:cxn modelId="{C03458BB-6A41-7A46-9AF4-63F613A40D25}" type="presOf" srcId="{27AC90DD-8720-4FA3-8355-D46EC0FB4F6B}" destId="{F127D748-5154-0649-BA17-1D1601490073}" srcOrd="0" destOrd="0" presId="urn:microsoft.com/office/officeart/2005/8/layout/chevron1"/>
    <dgm:cxn modelId="{B6A2D0BE-7C1B-2846-833D-FF1032C9C6E9}" type="presOf" srcId="{967D1232-589B-4605-9FC2-18350ECA206F}" destId="{CBF4C63E-E0EE-2949-B382-1AB1EEECCA90}" srcOrd="0" destOrd="0" presId="urn:microsoft.com/office/officeart/2005/8/layout/chevron1"/>
    <dgm:cxn modelId="{1CC945F5-2E3A-4260-A529-49387967ED2F}" srcId="{C41049A3-159A-433C-8B15-36A60D5A32FC}" destId="{27AC90DD-8720-4FA3-8355-D46EC0FB4F6B}" srcOrd="1" destOrd="0" parTransId="{D087DB7D-5709-4C19-9CF1-DEEEE0CEAA27}" sibTransId="{486F2F73-66DC-44CB-AC1D-2E60809C7AC3}"/>
    <dgm:cxn modelId="{A302EB4C-C6E9-1C47-9EBA-D2733A28D91C}" type="presParOf" srcId="{B31901AE-D8A3-4E4D-BC6A-AD2A2FEBE4C2}" destId="{CBF4C63E-E0EE-2949-B382-1AB1EEECCA90}" srcOrd="0" destOrd="0" presId="urn:microsoft.com/office/officeart/2005/8/layout/chevron1"/>
    <dgm:cxn modelId="{EF6BDCFE-B487-AC4B-A387-BE686E988121}" type="presParOf" srcId="{B31901AE-D8A3-4E4D-BC6A-AD2A2FEBE4C2}" destId="{E38EBF27-8EF3-CC41-9602-82F05840D6C2}" srcOrd="1" destOrd="0" presId="urn:microsoft.com/office/officeart/2005/8/layout/chevron1"/>
    <dgm:cxn modelId="{E2D54A3F-5639-8C48-8C8F-D8606015CAC2}" type="presParOf" srcId="{B31901AE-D8A3-4E4D-BC6A-AD2A2FEBE4C2}" destId="{F127D748-5154-0649-BA17-1D1601490073}" srcOrd="2" destOrd="0" presId="urn:microsoft.com/office/officeart/2005/8/layout/chevron1"/>
    <dgm:cxn modelId="{C7C44011-A7A2-6148-AACF-7CCBD21086DE}" type="presParOf" srcId="{B31901AE-D8A3-4E4D-BC6A-AD2A2FEBE4C2}" destId="{AD1C5710-ED4C-3E46-803E-062D3A11DCB7}" srcOrd="3" destOrd="0" presId="urn:microsoft.com/office/officeart/2005/8/layout/chevron1"/>
    <dgm:cxn modelId="{E97A9E55-0CAA-E446-B704-9BB5C98E05B2}" type="presParOf" srcId="{B31901AE-D8A3-4E4D-BC6A-AD2A2FEBE4C2}" destId="{F20D831D-62E0-134B-9CE8-A7595377935E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F4C63E-E0EE-2949-B382-1AB1EEECCA90}">
      <dsp:nvSpPr>
        <dsp:cNvPr id="0" name=""/>
        <dsp:cNvSpPr/>
      </dsp:nvSpPr>
      <dsp:spPr>
        <a:xfrm>
          <a:off x="1243" y="1357398"/>
          <a:ext cx="1514679" cy="605871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007" tIns="20003" rIns="20003" bIns="20003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CV screening</a:t>
          </a:r>
          <a:endParaRPr lang="en-US" sz="1500" kern="1200"/>
        </a:p>
      </dsp:txBody>
      <dsp:txXfrm>
        <a:off x="304179" y="1357398"/>
        <a:ext cx="908808" cy="605871"/>
      </dsp:txXfrm>
    </dsp:sp>
    <dsp:sp modelId="{F127D748-5154-0649-BA17-1D1601490073}">
      <dsp:nvSpPr>
        <dsp:cNvPr id="0" name=""/>
        <dsp:cNvSpPr/>
      </dsp:nvSpPr>
      <dsp:spPr>
        <a:xfrm>
          <a:off x="1364454" y="1357398"/>
          <a:ext cx="1514679" cy="605871"/>
        </a:xfrm>
        <a:prstGeom prst="chevron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007" tIns="20003" rIns="20003" bIns="20003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Interviews</a:t>
          </a:r>
          <a:endParaRPr lang="en-US" sz="1500" kern="1200"/>
        </a:p>
      </dsp:txBody>
      <dsp:txXfrm>
        <a:off x="1667390" y="1357398"/>
        <a:ext cx="908808" cy="605871"/>
      </dsp:txXfrm>
    </dsp:sp>
    <dsp:sp modelId="{F20D831D-62E0-134B-9CE8-A7595377935E}">
      <dsp:nvSpPr>
        <dsp:cNvPr id="0" name=""/>
        <dsp:cNvSpPr/>
      </dsp:nvSpPr>
      <dsp:spPr>
        <a:xfrm>
          <a:off x="2727666" y="1357398"/>
          <a:ext cx="1514679" cy="605871"/>
        </a:xfrm>
        <a:prstGeom prst="chevron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007" tIns="20003" rIns="20003" bIns="20003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Trial shift</a:t>
          </a:r>
          <a:endParaRPr lang="en-US" sz="1500" kern="1200"/>
        </a:p>
      </dsp:txBody>
      <dsp:txXfrm>
        <a:off x="3030602" y="1357398"/>
        <a:ext cx="908808" cy="6058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3/18/26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5037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3/18/26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19841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3/18/26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7310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3/18/26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15495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3/18/26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98638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3/18/26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3607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3/18/26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86751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3/18/26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042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3/18/26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780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3/18/26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1210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3/18/26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73621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F45AC6-C491-4585-A584-9CE2AF7D5500}" type="datetime1">
              <a:rPr lang="en-US" smtClean="0"/>
              <a:t>3/18/26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2373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univers.com/it/customer-stories/la-cote-brasserie-osserva-un-risparmio-energetico-di-oltre-il-55-grazie-allottimizzazione-dellenergia-di-refrigerazione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bookshelf-library-literature-books-413705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leap.com/impact-recruitment-selection-strategy-employees-performance-study-three-selected-manufacturing-companies-nigeria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geobrava.wordpress.com/2019/06/05/can-ai-improve-obsolete-recruitment-practices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waitress-the-waiter-restaurant-caf%C3%A9-2376728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50089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pxhere.com/it/photo/12762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brhl.org.au/community-worker-health-literacy-training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amactraining.co.uk/2026/03/17/behaviour-change-theories-social-cognitive-theory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stel.pubpub.org/pub/01-01-lee-lee-2020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uperrin.com/english/2020/11/19/the-6-dimensions-of-a-successful-onboarding/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meeting-relationship-business-1019875/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441C9-4662-7465-04C7-657AF82932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5600" y="325369"/>
            <a:ext cx="4528069" cy="143569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GB" sz="2400" b="0" i="0" u="none" strike="noStrike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-webkit-standard"/>
              </a:rPr>
              <a:t>Recruitment &amp; Development Strategy at Côte Brasserie</a:t>
            </a:r>
            <a:endParaRPr lang="en-US" sz="2400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CF9669-E687-57BA-435F-7D9B686CAB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2872899"/>
            <a:ext cx="4243589" cy="2815346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b="0" i="0" u="none" strike="noStrike" dirty="0">
                <a:effectLst/>
              </a:rPr>
              <a:t>HR Practitioner Presentation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b="0" i="0" u="none" strike="noStrike" dirty="0">
                <a:effectLst/>
              </a:rPr>
              <a:t>Victor Hugo Da Silveira Pedrosa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dirty="0"/>
              <a:t>Student Number: 2422818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sz="2200" b="0" i="0" u="none" strike="noStrike" dirty="0">
                <a:solidFill>
                  <a:srgbClr val="242130"/>
                </a:solidFill>
                <a:effectLst/>
                <a:latin typeface="Source Sans Pro" panose="020B0503030403020204" pitchFamily="34" charset="0"/>
              </a:rPr>
              <a:t>Developing and Managing Individuals and Teams</a:t>
            </a:r>
            <a:endParaRPr lang="en-US" sz="2200" dirty="0"/>
          </a:p>
          <a:p>
            <a:pPr algn="l"/>
            <a:endParaRPr lang="en-US" sz="2200" b="0" i="0" u="none" strike="noStrike" dirty="0">
              <a:effectLst/>
            </a:endParaRPr>
          </a:p>
          <a:p>
            <a:pPr algn="l"/>
            <a:endParaRPr lang="en-US" sz="2200" dirty="0"/>
          </a:p>
        </p:txBody>
      </p:sp>
      <p:pic>
        <p:nvPicPr>
          <p:cNvPr id="8" name="Picture 7" descr="A restaurant with tables and chairs outside&#10;&#10;AI-generated content may be incorrect.">
            <a:extLst>
              <a:ext uri="{FF2B5EF4-FFF2-40B4-BE49-F238E27FC236}">
                <a16:creationId xmlns:a16="http://schemas.microsoft.com/office/drawing/2014/main" id="{41CDE5A7-BBE8-AABE-8756-224675B5B7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459" r="13298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804284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black bookcase with many books&#10;&#10;AI-generated content may be incorrect.">
            <a:extLst>
              <a:ext uri="{FF2B5EF4-FFF2-40B4-BE49-F238E27FC236}">
                <a16:creationId xmlns:a16="http://schemas.microsoft.com/office/drawing/2014/main" id="{18BE5E70-39E7-5386-E312-C29651CAFED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817" b="8277"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6CA3693-AA3C-B467-A3AE-53ADF7476E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b="0" i="0" u="none" strike="noStrike">
                <a:solidFill>
                  <a:srgbClr val="FFFFFF"/>
                </a:solidFill>
                <a:effectLst/>
                <a:latin typeface="-webkit-standard"/>
              </a:rPr>
              <a:t>Table of Contents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08D5EF-90A4-83FE-C617-DDAE47109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Introduction</a:t>
            </a:r>
          </a:p>
          <a:p>
            <a:r>
              <a:rPr lang="en-GB">
                <a:solidFill>
                  <a:srgbClr val="FFFFFF"/>
                </a:solidFill>
              </a:rPr>
              <a:t>Recruitment Process</a:t>
            </a:r>
          </a:p>
          <a:p>
            <a:r>
              <a:rPr lang="en-GB">
                <a:solidFill>
                  <a:srgbClr val="FFFFFF"/>
                </a:solidFill>
              </a:rPr>
              <a:t>Job Analysis</a:t>
            </a:r>
          </a:p>
          <a:p>
            <a:r>
              <a:rPr lang="en-GB">
                <a:solidFill>
                  <a:srgbClr val="FFFFFF"/>
                </a:solidFill>
              </a:rPr>
              <a:t>Job Description</a:t>
            </a:r>
          </a:p>
          <a:p>
            <a:r>
              <a:rPr lang="en-GB">
                <a:solidFill>
                  <a:srgbClr val="FFFFFF"/>
                </a:solidFill>
              </a:rPr>
              <a:t>Person Specification</a:t>
            </a:r>
          </a:p>
          <a:p>
            <a:r>
              <a:rPr lang="en-GB">
                <a:solidFill>
                  <a:srgbClr val="FFFFFF"/>
                </a:solidFill>
              </a:rPr>
              <a:t>Training &amp; Development Needs</a:t>
            </a:r>
          </a:p>
          <a:p>
            <a:r>
              <a:rPr lang="en-GB">
                <a:solidFill>
                  <a:srgbClr val="FFFFFF"/>
                </a:solidFill>
              </a:rPr>
              <a:t>Learning Theories</a:t>
            </a:r>
          </a:p>
          <a:p>
            <a:r>
              <a:rPr lang="en-GB">
                <a:solidFill>
                  <a:srgbClr val="FFFFFF"/>
                </a:solidFill>
              </a:rPr>
              <a:t>Analysis</a:t>
            </a:r>
          </a:p>
          <a:p>
            <a:r>
              <a:rPr lang="en-GB">
                <a:solidFill>
                  <a:srgbClr val="FFFFFF"/>
                </a:solidFill>
              </a:rPr>
              <a:t>Conclusion</a:t>
            </a:r>
          </a:p>
          <a:p>
            <a:r>
              <a:rPr lang="en-GB">
                <a:solidFill>
                  <a:srgbClr val="FFFFFF"/>
                </a:solidFill>
              </a:rPr>
              <a:t>References</a:t>
            </a:r>
          </a:p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79084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-up of several outdoor café tables and chairs in sunshine">
            <a:extLst>
              <a:ext uri="{FF2B5EF4-FFF2-40B4-BE49-F238E27FC236}">
                <a16:creationId xmlns:a16="http://schemas.microsoft.com/office/drawing/2014/main" id="{F2D85065-E09B-739A-844B-1EFDA96537F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236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3A43BA-09CA-A032-F9FB-DB5C36F4F9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0" i="0" u="none" strike="noStrike">
                <a:effectLst/>
                <a:latin typeface="-webkit-standard"/>
              </a:rPr>
              <a:t>Introduction to Côte Brasserie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728471-4164-EBA8-D8AE-994EFC8204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UK-based French-inspired restaurant chain</a:t>
            </a:r>
          </a:p>
          <a:p>
            <a:r>
              <a:rPr lang="en-GB" sz="2000"/>
              <a:t>Established in 2007</a:t>
            </a:r>
          </a:p>
          <a:p>
            <a:r>
              <a:rPr lang="en-GB" sz="2000"/>
              <a:t>Focus on high-quality food and customer service</a:t>
            </a:r>
          </a:p>
          <a:p>
            <a:r>
              <a:rPr lang="en-GB" sz="2000"/>
              <a:t>Success depends on skilled and trained staff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390208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B5907-A2FC-09B8-7817-7A8E1E212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0" i="0" u="none" strike="noStrike">
                <a:effectLst/>
                <a:latin typeface="-webkit-standard"/>
              </a:rPr>
              <a:t>Importance of Recruitment</a:t>
            </a:r>
            <a:endParaRPr lang="en-US" sz="5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3F9D31-F660-EE28-DFBC-A1218922F1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200" b="0" i="0" u="none" strike="noStrike">
                <a:effectLst/>
              </a:rPr>
              <a:t>Ensures the right candidate is selected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0" i="0" u="none" strike="noStrike">
                <a:effectLst/>
              </a:rPr>
              <a:t>Improves efficiency and teamwork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0" i="0" u="none" strike="noStrike">
                <a:effectLst/>
              </a:rPr>
              <a:t>Reduces employee turnover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0" i="0" u="none" strike="noStrike">
                <a:effectLst/>
              </a:rPr>
              <a:t>Supports organisational growth</a:t>
            </a:r>
          </a:p>
          <a:p>
            <a:pPr marL="0" indent="0">
              <a:buNone/>
            </a:pPr>
            <a:endParaRPr lang="en-US" sz="2200"/>
          </a:p>
        </p:txBody>
      </p:sp>
      <p:pic>
        <p:nvPicPr>
          <p:cNvPr id="5" name="Picture 4" descr="A hand reaching out to a group of people&#10;&#10;AI-generated content may be incorrect.">
            <a:extLst>
              <a:ext uri="{FF2B5EF4-FFF2-40B4-BE49-F238E27FC236}">
                <a16:creationId xmlns:a16="http://schemas.microsoft.com/office/drawing/2014/main" id="{76EB26A8-8897-6E29-98F8-3A6BE933EF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677" r="2214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11DCE37-1E69-6944-2949-296F22276350}"/>
              </a:ext>
            </a:extLst>
          </p:cNvPr>
          <p:cNvSpPr txBox="1"/>
          <p:nvPr/>
        </p:nvSpPr>
        <p:spPr>
          <a:xfrm>
            <a:off x="9894576" y="6657945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researchleap.com/impact-recruitment-selection-strategy-employees-performance-study-three-selected-manufacturing-companies-nigeria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16891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C2F800-48DF-44B7-912E-84C057D0D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0" i="0" u="none" strike="noStrike">
                <a:effectLst/>
                <a:latin typeface="-webkit-standard"/>
              </a:rPr>
              <a:t>Recruitment Process</a:t>
            </a:r>
            <a:endParaRPr lang="en-US" sz="5400"/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31A3E-DC03-D99D-CB7C-8F1A23DC1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200" b="0" i="0" u="none" strike="noStrike">
                <a:effectLst/>
              </a:rPr>
              <a:t>Job analysis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0" i="0" u="none" strike="noStrike">
                <a:effectLst/>
              </a:rPr>
              <a:t>Job description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0" i="0" u="none" strike="noStrike">
                <a:effectLst/>
              </a:rPr>
              <a:t>Person specification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0" i="0" u="none" strike="noStrike">
                <a:effectLst/>
              </a:rPr>
              <a:t>Job advertisement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0" i="0" u="none" strike="noStrike">
                <a:effectLst/>
              </a:rPr>
              <a:t>Shortlisting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0" i="0" u="none" strike="noStrike">
                <a:effectLst/>
              </a:rPr>
              <a:t>Interview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0" i="0" u="none" strike="noStrike">
                <a:effectLst/>
              </a:rPr>
              <a:t>Selection &amp; onboarding</a:t>
            </a:r>
          </a:p>
          <a:p>
            <a:endParaRPr lang="en-GB" sz="2200" b="0" i="0" u="none" strike="noStrike">
              <a:effectLst/>
            </a:endParaRPr>
          </a:p>
          <a:p>
            <a:endParaRPr lang="en-US" sz="2200"/>
          </a:p>
        </p:txBody>
      </p:sp>
      <p:pic>
        <p:nvPicPr>
          <p:cNvPr id="5" name="Picture 4" descr="A group of people in suits&#10;&#10;AI-generated content may be incorrect.">
            <a:extLst>
              <a:ext uri="{FF2B5EF4-FFF2-40B4-BE49-F238E27FC236}">
                <a16:creationId xmlns:a16="http://schemas.microsoft.com/office/drawing/2014/main" id="{F697A585-CC40-A9A5-E7E7-A20B5884D7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528" r="19290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BDF4BED-002E-41CC-7167-9A1649C2067F}"/>
              </a:ext>
            </a:extLst>
          </p:cNvPr>
          <p:cNvSpPr txBox="1"/>
          <p:nvPr/>
        </p:nvSpPr>
        <p:spPr>
          <a:xfrm>
            <a:off x="9884958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geobrava.wordpress.com/2019/06/05/can-ai-improve-obsolete-recruitment-practic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96448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9EB1FE-D52B-9132-1A08-1071E13D71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0" i="0" u="none" strike="noStrike">
                <a:effectLst/>
                <a:latin typeface="-webkit-standard"/>
              </a:rPr>
              <a:t>Job Analysis</a:t>
            </a:r>
            <a:endParaRPr lang="en-US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F43BE-4E95-7C56-BD47-F9A48CF35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200" b="0" i="0" u="none" strike="noStrike">
                <a:effectLst/>
              </a:rPr>
              <a:t>Identifies duties and responsibilities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0" i="0" u="none" strike="noStrike">
                <a:effectLst/>
              </a:rPr>
              <a:t>Determines skills required</a:t>
            </a:r>
          </a:p>
          <a:p>
            <a:pPr marL="0" indent="0">
              <a:buNone/>
            </a:pPr>
            <a:endParaRPr lang="en-GB" sz="2200" b="0" i="0" u="none" strike="noStrike">
              <a:effectLst/>
            </a:endParaRPr>
          </a:p>
          <a:p>
            <a:r>
              <a:rPr lang="en-GB" sz="2200" b="1" i="0" u="none" strike="noStrike">
                <a:effectLst/>
              </a:rPr>
              <a:t>Methods:</a:t>
            </a:r>
            <a:endParaRPr lang="en-GB" sz="2200" b="0" i="0" u="none" strike="noStrike"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0" i="0" u="none" strike="noStrike">
                <a:effectLst/>
              </a:rPr>
              <a:t>Observation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0" i="0" u="none" strike="noStrike">
                <a:effectLst/>
              </a:rPr>
              <a:t>Interviews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0" i="0" u="none" strike="noStrike">
                <a:effectLst/>
              </a:rPr>
              <a:t>Questionnaires</a:t>
            </a:r>
          </a:p>
          <a:p>
            <a:endParaRPr lang="en-US" sz="2200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6F55AB96-9624-ADCD-490B-410F19F2C6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048" r="-1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448007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erson smiling at a counter&#10;&#10;AI-generated content may be incorrect.">
            <a:extLst>
              <a:ext uri="{FF2B5EF4-FFF2-40B4-BE49-F238E27FC236}">
                <a16:creationId xmlns:a16="http://schemas.microsoft.com/office/drawing/2014/main" id="{855ED8EE-368F-8C71-DE5B-E68F911EDE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023" r="-1" b="-1"/>
          <a:stretch>
            <a:fillRect/>
          </a:stretch>
        </p:blipFill>
        <p:spPr>
          <a:xfrm>
            <a:off x="3242695" y="10"/>
            <a:ext cx="8949307" cy="6857990"/>
          </a:xfrm>
          <a:custGeom>
            <a:avLst/>
            <a:gdLst/>
            <a:ahLst/>
            <a:cxnLst/>
            <a:rect l="l" t="t" r="r" b="b"/>
            <a:pathLst>
              <a:path w="8949307" h="6858000">
                <a:moveTo>
                  <a:pt x="0" y="0"/>
                </a:moveTo>
                <a:lnTo>
                  <a:pt x="8949307" y="0"/>
                </a:lnTo>
                <a:lnTo>
                  <a:pt x="8949307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9" y="4741056"/>
                  <a:pt x="1212979" y="3429000"/>
                </a:cubicBezTo>
                <a:cubicBezTo>
                  <a:pt x="1212979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9964934-4868-AA00-8D97-83BCB2309D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5728"/>
          </a:xfrm>
        </p:spPr>
        <p:txBody>
          <a:bodyPr anchor="b">
            <a:normAutofit/>
          </a:bodyPr>
          <a:lstStyle/>
          <a:p>
            <a:r>
              <a:rPr lang="en-GB" sz="2800" b="0" i="0" u="none" strike="noStrike">
                <a:effectLst/>
                <a:latin typeface="-webkit-standard"/>
              </a:rPr>
              <a:t>Job Description (Waiter/Waitress)</a:t>
            </a:r>
            <a:endParaRPr lang="en-US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8EDACA-203D-4F3B-2353-5D0837D259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GB" sz="1700" b="1" i="0" u="none" strike="noStrike">
                <a:effectLst/>
              </a:rPr>
              <a:t>Responsibilities:</a:t>
            </a:r>
            <a:endParaRPr lang="en-GB" sz="1700" b="0" i="0" u="none" strike="noStrike"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0" i="0" u="none" strike="noStrike">
                <a:effectLst/>
              </a:rPr>
              <a:t>Serving food and drinks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0" i="0" u="none" strike="noStrike">
                <a:effectLst/>
              </a:rPr>
              <a:t>Taking customer orders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0" i="0" u="none" strike="noStrike">
                <a:effectLst/>
              </a:rPr>
              <a:t>Handling complaints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0" i="0" u="none" strike="noStrike">
                <a:effectLst/>
              </a:rPr>
              <a:t>Maintaining cleanliness</a:t>
            </a:r>
          </a:p>
          <a:p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23500292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A2872-A566-62D7-9382-686479BDD6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0" i="0" u="none" strike="noStrike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-webkit-standard"/>
              </a:rPr>
              <a:t>Person Specification</a:t>
            </a:r>
            <a:endParaRPr lang="en-US" sz="5400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0695A0-211E-7786-DCEB-A4F5730404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000" b="1" i="0" u="none" strike="noStrike">
                <a:effectLst/>
              </a:rPr>
              <a:t>Essential:</a:t>
            </a:r>
            <a:endParaRPr lang="en-GB" sz="2000" b="0" i="0" u="none" strike="noStrike"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u="none" strike="noStrike">
                <a:effectLst/>
              </a:rPr>
              <a:t>Communication skills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u="none" strike="noStrike">
                <a:effectLst/>
              </a:rPr>
              <a:t>Teamwork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u="none" strike="noStrike">
                <a:effectLst/>
              </a:rPr>
              <a:t>Customer service skills</a:t>
            </a:r>
          </a:p>
          <a:p>
            <a:pPr marL="0" indent="0">
              <a:buNone/>
            </a:pPr>
            <a:endParaRPr lang="en-GB" sz="2000" b="0" i="0" u="none" strike="noStrike">
              <a:effectLst/>
            </a:endParaRPr>
          </a:p>
          <a:p>
            <a:r>
              <a:rPr lang="en-GB" sz="2000" b="1" i="0" u="none" strike="noStrike">
                <a:effectLst/>
              </a:rPr>
              <a:t>Desirable:</a:t>
            </a:r>
            <a:endParaRPr lang="en-GB" sz="2000" b="0" i="0" u="none" strike="noStrike"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u="none" strike="noStrike">
                <a:effectLst/>
              </a:rPr>
              <a:t>Experience in hospitality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u="none" strike="noStrike">
                <a:effectLst/>
              </a:rPr>
              <a:t>Problem-solving skills</a:t>
            </a:r>
          </a:p>
          <a:p>
            <a:pPr marL="0" indent="0">
              <a:buNone/>
            </a:pPr>
            <a:endParaRPr lang="en-US" sz="2000"/>
          </a:p>
        </p:txBody>
      </p:sp>
      <p:pic>
        <p:nvPicPr>
          <p:cNvPr id="5" name="Picture 4" descr="A group of people putting their hands together&#10;&#10;AI-generated content may be incorrect.">
            <a:extLst>
              <a:ext uri="{FF2B5EF4-FFF2-40B4-BE49-F238E27FC236}">
                <a16:creationId xmlns:a16="http://schemas.microsoft.com/office/drawing/2014/main" id="{2142690D-DA81-C904-0205-3775324755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5975" r="17072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784592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C12048-9796-1650-ADF2-F4301B4234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0" i="0" u="none" strike="noStrike">
                <a:effectLst/>
                <a:latin typeface="-webkit-standard"/>
              </a:rPr>
              <a:t>Selection Process</a:t>
            </a:r>
            <a:endParaRPr lang="en-US" sz="5400"/>
          </a:p>
        </p:txBody>
      </p:sp>
      <p:sp>
        <p:nvSpPr>
          <p:cNvPr id="2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in a bar&#10;&#10;AI-generated content may be incorrect.">
            <a:extLst>
              <a:ext uri="{FF2B5EF4-FFF2-40B4-BE49-F238E27FC236}">
                <a16:creationId xmlns:a16="http://schemas.microsoft.com/office/drawing/2014/main" id="{D6DBC1D8-9247-961E-5C96-AD8EAC375F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1773" r="13000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A9456EE0-62E6-872F-ADBD-56EC8B07BC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0902969"/>
              </p:ext>
            </p:extLst>
          </p:nvPr>
        </p:nvGraphicFramePr>
        <p:xfrm>
          <a:off x="640080" y="2872899"/>
          <a:ext cx="4243589" cy="33206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8388027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68B08D-C60F-051D-0924-44E39F6576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 b="0" i="0" u="none" strike="noStrike">
                <a:effectLst/>
                <a:latin typeface="-webkit-standard"/>
              </a:rPr>
              <a:t>Training &amp; Development Needs</a:t>
            </a:r>
            <a:endParaRPr lang="en-US" sz="4200"/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5AB8C0-2AA0-9967-25B6-85C0EB88C8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 b="1" i="0" u="none" strike="noStrike">
                <a:effectLst/>
              </a:rPr>
              <a:t>Identified Needs:</a:t>
            </a:r>
            <a:endParaRPr lang="en-GB" sz="2200" b="0" i="0" u="none" strike="noStrike"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0" i="0" u="none" strike="noStrike">
                <a:effectLst/>
              </a:rPr>
              <a:t>Customer service training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0" i="0" u="none" strike="noStrike">
                <a:effectLst/>
              </a:rPr>
              <a:t>Food hygiene knowledge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0" i="0" u="none" strike="noStrike">
                <a:effectLst/>
              </a:rPr>
              <a:t>Menu knowledge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0" i="0" u="none" strike="noStrike">
                <a:effectLst/>
              </a:rPr>
              <a:t>Communication skills</a:t>
            </a:r>
          </a:p>
          <a:p>
            <a:endParaRPr lang="en-US" sz="2200"/>
          </a:p>
        </p:txBody>
      </p:sp>
      <p:pic>
        <p:nvPicPr>
          <p:cNvPr id="5" name="Picture 4" descr="A close-up of a paper with words&#10;&#10;AI-generated content may be incorrect.">
            <a:extLst>
              <a:ext uri="{FF2B5EF4-FFF2-40B4-BE49-F238E27FC236}">
                <a16:creationId xmlns:a16="http://schemas.microsoft.com/office/drawing/2014/main" id="{8B3148BF-2C6E-FC3E-5C7E-4F4A861022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242" r="39090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908EE34-1A9F-EF9F-4319-AF17E9218740}"/>
              </a:ext>
            </a:extLst>
          </p:cNvPr>
          <p:cNvSpPr txBox="1"/>
          <p:nvPr/>
        </p:nvSpPr>
        <p:spPr>
          <a:xfrm>
            <a:off x="9872134" y="6657945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cbrhl.org.au/community-worker-health-literacy-training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53872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4EC6AF-85E1-728E-E843-106495FC29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b="0" i="0" u="none" strike="noStrike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-webkit-standard"/>
              </a:rPr>
              <a:t>Learning Theories</a:t>
            </a:r>
            <a:endParaRPr lang="en-US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4D7616-D69E-48DA-AE2E-1D21E90546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r>
              <a:rPr lang="en-GB" dirty="0"/>
              <a:t>Behaviourist Theory (B. F. Skinner)</a:t>
            </a:r>
          </a:p>
          <a:p>
            <a:r>
              <a:rPr lang="en-GB" dirty="0"/>
              <a:t>Cognitivist Theory (Jean Piaget)</a:t>
            </a:r>
          </a:p>
          <a:p>
            <a:r>
              <a:rPr lang="en-GB" dirty="0"/>
              <a:t>Humanist Theory (Abraham Maslow)</a:t>
            </a:r>
          </a:p>
          <a:p>
            <a:r>
              <a:rPr lang="en-GB" dirty="0"/>
              <a:t>Experiential Learning (David Kolb)</a:t>
            </a:r>
          </a:p>
          <a:p>
            <a:endParaRPr lang="en-US" dirty="0"/>
          </a:p>
        </p:txBody>
      </p:sp>
      <p:pic>
        <p:nvPicPr>
          <p:cNvPr id="5" name="Picture 4" descr="A blue note with a drawing of a head with gears on it&#10;&#10;AI-generated content may be incorrect.">
            <a:extLst>
              <a:ext uri="{FF2B5EF4-FFF2-40B4-BE49-F238E27FC236}">
                <a16:creationId xmlns:a16="http://schemas.microsoft.com/office/drawing/2014/main" id="{A0E71DEC-7981-8DB2-9EC6-2E58622405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3182" y="955437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924442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23F849-8A9D-55CF-61F8-62D7D388B9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 b="0" i="0" u="none" strike="noStrike">
                <a:effectLst/>
                <a:latin typeface="-webkit-standard"/>
              </a:rPr>
              <a:t>Application of Learning Theories</a:t>
            </a:r>
            <a:endParaRPr lang="en-US" sz="4200"/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C2E51-F335-6D27-4C7C-6E14607AB2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500" b="1" i="0" u="none" strike="noStrike">
                <a:effectLst/>
              </a:rPr>
              <a:t>Behaviourist:</a:t>
            </a:r>
            <a:endParaRPr lang="en-GB" sz="1500"/>
          </a:p>
          <a:p>
            <a:br>
              <a:rPr lang="en-GB" sz="1500" b="0" i="0" u="none" strike="noStrike">
                <a:effectLst/>
              </a:rPr>
            </a:br>
            <a:r>
              <a:rPr lang="en-GB" sz="1500" b="0" i="0" u="none" strike="noStrike">
                <a:effectLst/>
              </a:rPr>
              <a:t>Rewards improve performance (e.g., </a:t>
            </a:r>
            <a:r>
              <a:rPr lang="en-GB" sz="1500" b="0" i="1" u="none" strike="noStrike">
                <a:effectLst/>
              </a:rPr>
              <a:t>Employee of the Month award for staff who deliver excellent customer service</a:t>
            </a:r>
            <a:r>
              <a:rPr lang="en-GB" sz="1500" b="0" i="0" u="none" strike="noStrike">
                <a:effectLst/>
              </a:rPr>
              <a:t>).</a:t>
            </a:r>
          </a:p>
          <a:p>
            <a:r>
              <a:rPr lang="en-GB" sz="1500" b="1" i="0" u="none" strike="noStrike">
                <a:effectLst/>
              </a:rPr>
              <a:t>Cognitivist:</a:t>
            </a:r>
            <a:endParaRPr lang="en-GB" sz="1500" b="0" i="0" u="none" strike="noStrike"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500" b="0" i="0" u="none" strike="noStrike">
                <a:effectLst/>
              </a:rPr>
              <a:t>Understanding menu and service process</a:t>
            </a:r>
          </a:p>
          <a:p>
            <a:r>
              <a:rPr lang="en-GB" sz="1500" b="1" i="0" u="none" strike="noStrike">
                <a:effectLst/>
              </a:rPr>
              <a:t>Humanist:</a:t>
            </a:r>
            <a:endParaRPr lang="en-GB" sz="1500" b="0" i="0" u="none" strike="noStrike"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500" b="0" i="0" u="none" strike="noStrike">
                <a:effectLst/>
              </a:rPr>
              <a:t>Focus on personal growth and motivation</a:t>
            </a:r>
          </a:p>
          <a:p>
            <a:r>
              <a:rPr lang="en-GB" sz="1500" b="1" i="0" u="none" strike="noStrike">
                <a:effectLst/>
              </a:rPr>
              <a:t>Experiential:</a:t>
            </a:r>
            <a:endParaRPr lang="en-GB" sz="1500" b="0" i="0" u="none" strike="noStrike"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500" b="0" i="0" u="none" strike="noStrike">
                <a:effectLst/>
              </a:rPr>
              <a:t>Learning through experience (trial shifts)</a:t>
            </a:r>
          </a:p>
          <a:p>
            <a:endParaRPr lang="en-US" sz="1500"/>
          </a:p>
        </p:txBody>
      </p:sp>
      <p:pic>
        <p:nvPicPr>
          <p:cNvPr id="5" name="Picture 4" descr="A person reading a book&#10;&#10;AI-generated content may be incorrect.">
            <a:extLst>
              <a:ext uri="{FF2B5EF4-FFF2-40B4-BE49-F238E27FC236}">
                <a16:creationId xmlns:a16="http://schemas.microsoft.com/office/drawing/2014/main" id="{63C05B31-1F4E-2A2E-5822-C02E949D00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3299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025EAD7-7A0D-BFC9-AD1C-B366BB1B6BA9}"/>
              </a:ext>
            </a:extLst>
          </p:cNvPr>
          <p:cNvSpPr txBox="1"/>
          <p:nvPr/>
        </p:nvSpPr>
        <p:spPr>
          <a:xfrm>
            <a:off x="10005183" y="6657945"/>
            <a:ext cx="218681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stel.pubpub.org/pub/01-01-lee-lee-202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57734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omputer with a screen on it&#10;&#10;AI-generated content may be incorrect.">
            <a:extLst>
              <a:ext uri="{FF2B5EF4-FFF2-40B4-BE49-F238E27FC236}">
                <a16:creationId xmlns:a16="http://schemas.microsoft.com/office/drawing/2014/main" id="{D9827F85-5052-CC6C-3AC8-9F4104E03C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888" r="2995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049B72-532D-D79A-E4A8-58F51F74B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0" i="0" u="none" strike="noStrike">
                <a:effectLst/>
                <a:latin typeface="-webkit-standard"/>
              </a:rPr>
              <a:t>Analysis of Training Needs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A8DFAF-9421-1C4A-96FE-A648FB0C34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New employees require structured onboarding</a:t>
            </a:r>
          </a:p>
          <a:p>
            <a:r>
              <a:rPr lang="en-GB" sz="2000"/>
              <a:t>Continuous training improves service quality</a:t>
            </a:r>
          </a:p>
          <a:p>
            <a:r>
              <a:rPr lang="en-GB" sz="2000"/>
              <a:t>Development increases motivation and retention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76DDA2-2ED9-7AAD-86A7-7FACB9043334}"/>
              </a:ext>
            </a:extLst>
          </p:cNvPr>
          <p:cNvSpPr txBox="1"/>
          <p:nvPr/>
        </p:nvSpPr>
        <p:spPr>
          <a:xfrm>
            <a:off x="9872132" y="6657945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ww.duperrin.com/english/2020/11/19/the-6-dimensions-of-a-successful-onboarding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63485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D09DC-EA8B-E1B9-806B-FDF1827FD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0" i="0" u="none" strike="noStrike">
                <a:effectLst/>
                <a:latin typeface="-webkit-standard"/>
              </a:rPr>
              <a:t>Conclusion</a:t>
            </a:r>
            <a:endParaRPr lang="en-US" sz="5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591CAE-0E08-B1E4-0713-B5B990289D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Recruitment ensures the right employees are hired</a:t>
            </a:r>
          </a:p>
          <a:p>
            <a:r>
              <a:rPr lang="en-GB" sz="2200"/>
              <a:t>Training improves skills and performance</a:t>
            </a:r>
          </a:p>
          <a:p>
            <a:r>
              <a:rPr lang="en-GB" sz="2200"/>
              <a:t>Learning theories support effective development</a:t>
            </a:r>
          </a:p>
          <a:p>
            <a:r>
              <a:rPr lang="en-GB" sz="2200"/>
              <a:t>Balance between teamwork and individual skills is essential</a:t>
            </a:r>
          </a:p>
          <a:p>
            <a:pPr marL="0" indent="0">
              <a:buNone/>
            </a:pPr>
            <a:endParaRPr lang="en-US" sz="2200"/>
          </a:p>
        </p:txBody>
      </p:sp>
      <p:pic>
        <p:nvPicPr>
          <p:cNvPr id="15" name="Picture 14" descr="Person holding a puzzle piece">
            <a:extLst>
              <a:ext uri="{FF2B5EF4-FFF2-40B4-BE49-F238E27FC236}">
                <a16:creationId xmlns:a16="http://schemas.microsoft.com/office/drawing/2014/main" id="{BDE57235-F530-A39E-C3D5-F6A039C6C4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185" r="15859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860256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A4132-09D6-2A16-AF5A-789C66588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0" i="0" u="none" strike="noStrike">
                <a:effectLst/>
                <a:latin typeface="-webkit-standard"/>
              </a:rPr>
              <a:t>References</a:t>
            </a:r>
            <a:endParaRPr lang="en-US" sz="5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2F820-E7DC-57CC-F691-C2CF3ACB3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900"/>
              <a:t>Armstrong, M. (2020) </a:t>
            </a:r>
            <a:r>
              <a:rPr lang="en-GB" sz="1900" i="1"/>
              <a:t>Armstrong’s Handbook of HRM</a:t>
            </a:r>
            <a:endParaRPr lang="en-GB" sz="1900"/>
          </a:p>
          <a:p>
            <a:r>
              <a:rPr lang="en-GB" sz="1900"/>
              <a:t>CIPD (2023) Recruitment Guide</a:t>
            </a:r>
          </a:p>
          <a:p>
            <a:r>
              <a:rPr lang="en-GB" sz="1900"/>
              <a:t>Bratton, J. &amp; Gold, J. (2017) HRM Theory</a:t>
            </a:r>
          </a:p>
          <a:p>
            <a:r>
              <a:rPr lang="en-GB" sz="1900"/>
              <a:t>Kolb, D. (1984) Experiential Learning</a:t>
            </a:r>
          </a:p>
          <a:p>
            <a:r>
              <a:rPr lang="en-GB" sz="1900"/>
              <a:t>Maslow, A. (1943) Motivation Theory</a:t>
            </a:r>
          </a:p>
          <a:p>
            <a:r>
              <a:rPr lang="en-GB" sz="1900"/>
              <a:t>Skinner, B.F. (1953) Behaviourism</a:t>
            </a:r>
          </a:p>
          <a:p>
            <a:pPr marL="0" indent="0">
              <a:buNone/>
            </a:pPr>
            <a:endParaRPr lang="en-US" sz="1900"/>
          </a:p>
        </p:txBody>
      </p:sp>
      <p:pic>
        <p:nvPicPr>
          <p:cNvPr id="5" name="Picture 4" descr="A couple of 3d people shaking hands&#10;&#10;AI-generated content may be incorrect.">
            <a:extLst>
              <a:ext uri="{FF2B5EF4-FFF2-40B4-BE49-F238E27FC236}">
                <a16:creationId xmlns:a16="http://schemas.microsoft.com/office/drawing/2014/main" id="{2DB32282-36F0-C1D8-17A0-4352DA690A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1533" r="675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570374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87</TotalTime>
  <Words>416</Words>
  <Application>Microsoft Macintosh PowerPoint</Application>
  <PresentationFormat>Widescreen</PresentationFormat>
  <Paragraphs>102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-webkit-standard</vt:lpstr>
      <vt:lpstr>Arial</vt:lpstr>
      <vt:lpstr>Calibri</vt:lpstr>
      <vt:lpstr>Calibri Light</vt:lpstr>
      <vt:lpstr>Source Sans Pro</vt:lpstr>
      <vt:lpstr>Office 2013 - 2022 Theme</vt:lpstr>
      <vt:lpstr>Recruitment &amp; Development Strategy at Côte Brasserie</vt:lpstr>
      <vt:lpstr>Table of Contents</vt:lpstr>
      <vt:lpstr>Introduction to Côte Brasserie</vt:lpstr>
      <vt:lpstr>Importance of Recruitment</vt:lpstr>
      <vt:lpstr>Recruitment Process</vt:lpstr>
      <vt:lpstr>Job Analysis</vt:lpstr>
      <vt:lpstr>Job Description (Waiter/Waitress)</vt:lpstr>
      <vt:lpstr>Person Specification</vt:lpstr>
      <vt:lpstr>Selection Process</vt:lpstr>
      <vt:lpstr>Training &amp; Development Needs</vt:lpstr>
      <vt:lpstr>Learning Theories</vt:lpstr>
      <vt:lpstr>Application of Learning Theories</vt:lpstr>
      <vt:lpstr>Analysis of Training Needs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Victor Hugo Da Silveira Pedrosa (2422018)</dc:creator>
  <cp:lastModifiedBy>Victor Hugo Da Silveira Pedrosa (2422018)</cp:lastModifiedBy>
  <cp:revision>2</cp:revision>
  <dcterms:created xsi:type="dcterms:W3CDTF">2026-03-18T11:44:23Z</dcterms:created>
  <dcterms:modified xsi:type="dcterms:W3CDTF">2026-03-18T13:13:38Z</dcterms:modified>
</cp:coreProperties>
</file>