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536E2B-D418-4EBC-86B1-7CD06723AE12}" v="1443" dt="2023-05-23T22:39:31.999"/>
    <p1510:client id="{7D72F3A3-7A2C-400C-B872-BDEFFA0B156A}" v="2012" dt="2023-05-24T10:46:31.1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845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0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5/24/2023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12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456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73567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906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45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030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285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146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10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954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17" r:id="rId6"/>
    <p:sldLayoutId id="2147483713" r:id="rId7"/>
    <p:sldLayoutId id="2147483714" r:id="rId8"/>
    <p:sldLayoutId id="2147483715" r:id="rId9"/>
    <p:sldLayoutId id="2147483716" r:id="rId10"/>
    <p:sldLayoutId id="2147483718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nchikwok.net/2019/05/luxury-vs-millennials-and-their.html#:~:text=The%20Ritz%2DCarlton's%20typical%20target,middle%20class%20section%20of%20society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tzcarlton.com/en/about-the-ritz-carlton/experience/" TargetMode="External"/><Relationship Id="rId2" Type="http://schemas.openxmlformats.org/officeDocument/2006/relationships/hyperlink" Target="https://www.forbes.com/sites/forbesbusinesscouncil/2022/09/16/hospitality-brands-can-succeed-with-a-customer-experience-philosophy/?sh=315cf00e204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errygroup.com/importance-hospitality-hotel-industry/#:~:text=If%20you%20own%20or%20manage,hotel%20in%20a%20positive%20way" TargetMode="External"/><Relationship Id="rId4" Type="http://schemas.openxmlformats.org/officeDocument/2006/relationships/hyperlink" Target="https://crm.org/articles/ritz-carlton-gold-standards&#8203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624CBFB-D803-467F-960F-B6A30F821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67675" y="-3167677"/>
            <a:ext cx="5856341" cy="12191695"/>
          </a:xfrm>
          <a:custGeom>
            <a:avLst/>
            <a:gdLst>
              <a:gd name="connsiteX0" fmla="*/ 0 w 5856341"/>
              <a:gd name="connsiteY0" fmla="*/ 12191695 h 12191695"/>
              <a:gd name="connsiteX1" fmla="*/ 0 w 5856341"/>
              <a:gd name="connsiteY1" fmla="*/ 0 h 12191695"/>
              <a:gd name="connsiteX2" fmla="*/ 243849 w 5856341"/>
              <a:gd name="connsiteY2" fmla="*/ 0 h 12191695"/>
              <a:gd name="connsiteX3" fmla="*/ 505121 w 5856341"/>
              <a:gd name="connsiteY3" fmla="*/ 0 h 12191695"/>
              <a:gd name="connsiteX4" fmla="*/ 723207 w 5856341"/>
              <a:gd name="connsiteY4" fmla="*/ 0 h 12191695"/>
              <a:gd name="connsiteX5" fmla="*/ 755828 w 5856341"/>
              <a:gd name="connsiteY5" fmla="*/ 0 h 12191695"/>
              <a:gd name="connsiteX6" fmla="*/ 1411868 w 5856341"/>
              <a:gd name="connsiteY6" fmla="*/ 0 h 12191695"/>
              <a:gd name="connsiteX7" fmla="*/ 1421034 w 5856341"/>
              <a:gd name="connsiteY7" fmla="*/ 0 h 12191695"/>
              <a:gd name="connsiteX8" fmla="*/ 1515206 w 5856341"/>
              <a:gd name="connsiteY8" fmla="*/ 0 h 12191695"/>
              <a:gd name="connsiteX9" fmla="*/ 2636151 w 5856341"/>
              <a:gd name="connsiteY9" fmla="*/ 0 h 12191695"/>
              <a:gd name="connsiteX10" fmla="*/ 4637890 w 5856341"/>
              <a:gd name="connsiteY10" fmla="*/ 0 h 12191695"/>
              <a:gd name="connsiteX11" fmla="*/ 4654499 w 5856341"/>
              <a:gd name="connsiteY11" fmla="*/ 26661 h 12191695"/>
              <a:gd name="connsiteX12" fmla="*/ 5856341 w 5856341"/>
              <a:gd name="connsiteY12" fmla="*/ 6438338 h 12191695"/>
              <a:gd name="connsiteX13" fmla="*/ 4449211 w 5856341"/>
              <a:gd name="connsiteY13" fmla="*/ 11332719 h 12191695"/>
              <a:gd name="connsiteX14" fmla="*/ 4061349 w 5856341"/>
              <a:gd name="connsiteY14" fmla="*/ 12054097 h 12191695"/>
              <a:gd name="connsiteX15" fmla="*/ 3977450 w 5856341"/>
              <a:gd name="connsiteY15" fmla="*/ 12191695 h 12191695"/>
              <a:gd name="connsiteX16" fmla="*/ 2636151 w 5856341"/>
              <a:gd name="connsiteY16" fmla="*/ 12191695 h 12191695"/>
              <a:gd name="connsiteX17" fmla="*/ 1421034 w 5856341"/>
              <a:gd name="connsiteY17" fmla="*/ 12191695 h 12191695"/>
              <a:gd name="connsiteX18" fmla="*/ 1411868 w 5856341"/>
              <a:gd name="connsiteY18" fmla="*/ 12191695 h 12191695"/>
              <a:gd name="connsiteX19" fmla="*/ 1283685 w 5856341"/>
              <a:gd name="connsiteY19" fmla="*/ 12191695 h 12191695"/>
              <a:gd name="connsiteX20" fmla="*/ 755828 w 5856341"/>
              <a:gd name="connsiteY20" fmla="*/ 12191695 h 12191695"/>
              <a:gd name="connsiteX21" fmla="*/ 723207 w 5856341"/>
              <a:gd name="connsiteY21" fmla="*/ 12191695 h 12191695"/>
              <a:gd name="connsiteX22" fmla="*/ 505121 w 5856341"/>
              <a:gd name="connsiteY22" fmla="*/ 12191695 h 12191695"/>
              <a:gd name="connsiteX23" fmla="*/ 243849 w 5856341"/>
              <a:gd name="connsiteY23" fmla="*/ 12191695 h 1219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56341" h="12191695">
                <a:moveTo>
                  <a:pt x="0" y="12191695"/>
                </a:moveTo>
                <a:lnTo>
                  <a:pt x="0" y="0"/>
                </a:lnTo>
                <a:lnTo>
                  <a:pt x="243849" y="0"/>
                </a:lnTo>
                <a:lnTo>
                  <a:pt x="505121" y="0"/>
                </a:lnTo>
                <a:lnTo>
                  <a:pt x="723207" y="0"/>
                </a:lnTo>
                <a:lnTo>
                  <a:pt x="755828" y="0"/>
                </a:lnTo>
                <a:lnTo>
                  <a:pt x="1411868" y="0"/>
                </a:lnTo>
                <a:lnTo>
                  <a:pt x="1421034" y="0"/>
                </a:lnTo>
                <a:lnTo>
                  <a:pt x="1515206" y="0"/>
                </a:lnTo>
                <a:lnTo>
                  <a:pt x="2636151" y="0"/>
                </a:lnTo>
                <a:lnTo>
                  <a:pt x="4637890" y="0"/>
                </a:lnTo>
                <a:lnTo>
                  <a:pt x="4654499" y="26661"/>
                </a:lnTo>
                <a:cubicBezTo>
                  <a:pt x="5425621" y="1341551"/>
                  <a:pt x="5856341" y="3721137"/>
                  <a:pt x="5856341" y="6438338"/>
                </a:cubicBezTo>
                <a:cubicBezTo>
                  <a:pt x="5856341" y="8833790"/>
                  <a:pt x="5159120" y="9960353"/>
                  <a:pt x="4449211" y="11332719"/>
                </a:cubicBezTo>
                <a:cubicBezTo>
                  <a:pt x="4319934" y="11582638"/>
                  <a:pt x="4191839" y="11827452"/>
                  <a:pt x="4061349" y="12054097"/>
                </a:cubicBezTo>
                <a:lnTo>
                  <a:pt x="3977450" y="12191695"/>
                </a:lnTo>
                <a:lnTo>
                  <a:pt x="2636151" y="12191695"/>
                </a:lnTo>
                <a:lnTo>
                  <a:pt x="1421034" y="12191695"/>
                </a:lnTo>
                <a:lnTo>
                  <a:pt x="1411868" y="12191695"/>
                </a:lnTo>
                <a:lnTo>
                  <a:pt x="1283685" y="12191695"/>
                </a:lnTo>
                <a:lnTo>
                  <a:pt x="755828" y="12191695"/>
                </a:lnTo>
                <a:lnTo>
                  <a:pt x="723207" y="12191695"/>
                </a:lnTo>
                <a:lnTo>
                  <a:pt x="505121" y="12191695"/>
                </a:lnTo>
                <a:lnTo>
                  <a:pt x="243849" y="12191695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61823" y="1346268"/>
            <a:ext cx="8868354" cy="2463667"/>
          </a:xfrm>
        </p:spPr>
        <p:txBody>
          <a:bodyPr anchor="b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n-GB" sz="2600">
                <a:latin typeface="Arial"/>
                <a:cs typeface="Arial"/>
              </a:rPr>
              <a:t>The role and importance of quality service, hospitality and guest services within the hotel industry for Intercontinental Hotels</a:t>
            </a:r>
            <a:br>
              <a:rPr lang="en-GB" sz="2600">
                <a:latin typeface="Arial"/>
                <a:cs typeface="Arial"/>
              </a:rPr>
            </a:br>
            <a:r>
              <a:rPr lang="en-GB" sz="2600">
                <a:latin typeface="Arial"/>
                <a:cs typeface="Arial"/>
              </a:rPr>
              <a:t>Ritz-Carlton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A7E51E-7B6A-4A79-8F84-47C845C7A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6277" y="-874927"/>
            <a:ext cx="1899138" cy="12191695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3C85561-90D2-4AFA-B2C5-F2D61D86C2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3758" y="-1037574"/>
            <a:ext cx="1904176" cy="12191695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026B71D-5A6F-48FE-AC6A-D7AAA018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247015" y="-1314429"/>
            <a:ext cx="1697663" cy="12191695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19376" y="3809935"/>
            <a:ext cx="6953250" cy="15240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GB" sz="1500" dirty="0">
                <a:latin typeface="Arial"/>
                <a:cs typeface="Calibri"/>
              </a:rPr>
              <a:t> Name: Elena-Petronela Ciubotariu</a:t>
            </a:r>
            <a:endParaRPr lang="en-US" sz="1500" dirty="0">
              <a:cs typeface="Calibri" panose="020F0502020204030204"/>
            </a:endParaRPr>
          </a:p>
          <a:p>
            <a:pPr algn="ctr">
              <a:lnSpc>
                <a:spcPct val="120000"/>
              </a:lnSpc>
            </a:pPr>
            <a:r>
              <a:rPr lang="en-GB" sz="1500" dirty="0">
                <a:latin typeface="Arial"/>
                <a:cs typeface="Calibri"/>
              </a:rPr>
              <a:t>Student number: 2219782</a:t>
            </a:r>
            <a:endParaRPr lang="en-GB" sz="1500" dirty="0">
              <a:cs typeface="Calibri" panose="020F0502020204030204"/>
            </a:endParaRPr>
          </a:p>
          <a:p>
            <a:pPr algn="ctr">
              <a:lnSpc>
                <a:spcPct val="120000"/>
              </a:lnSpc>
            </a:pPr>
            <a:r>
              <a:rPr lang="en-GB" sz="1500" dirty="0">
                <a:latin typeface="Arial"/>
                <a:cs typeface="Calibri"/>
              </a:rPr>
              <a:t>Hospitality and Guest Services (BMIH4003)</a:t>
            </a:r>
          </a:p>
          <a:p>
            <a:pPr algn="ctr">
              <a:lnSpc>
                <a:spcPct val="120000"/>
              </a:lnSpc>
            </a:pPr>
            <a:r>
              <a:rPr lang="en-GB" sz="1500" dirty="0">
                <a:latin typeface="Arial"/>
                <a:cs typeface="Calibri"/>
              </a:rPr>
              <a:t>Lecturer Name: Charlotte Joyner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FADE1F7-4526-C851-68AC-6FBAF9CAE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9437" y="3882277"/>
            <a:ext cx="2743200" cy="191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7">
            <a:extLst>
              <a:ext uri="{FF2B5EF4-FFF2-40B4-BE49-F238E27FC236}">
                <a16:creationId xmlns:a16="http://schemas.microsoft.com/office/drawing/2014/main" id="{C51A08AC-F796-409C-AD97-8B476289E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41" name="Group 9">
            <a:extLst>
              <a:ext uri="{FF2B5EF4-FFF2-40B4-BE49-F238E27FC236}">
                <a16:creationId xmlns:a16="http://schemas.microsoft.com/office/drawing/2014/main" id="{1E1B312B-4E9A-405C-9CE8-103254380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0"/>
            <a:ext cx="10853745" cy="6858000"/>
            <a:chOff x="-1" y="0"/>
            <a:chExt cx="10934058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27ED404-4912-4C80-B5EB-98E67EB26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0"/>
              <a:ext cx="10515600" cy="6858000"/>
            </a:xfrm>
            <a:custGeom>
              <a:avLst/>
              <a:gdLst>
                <a:gd name="connsiteX0" fmla="*/ 0 w 10515600"/>
                <a:gd name="connsiteY0" fmla="*/ 0 h 6858000"/>
                <a:gd name="connsiteX1" fmla="*/ 3039549 w 10515600"/>
                <a:gd name="connsiteY1" fmla="*/ 0 h 6858000"/>
                <a:gd name="connsiteX2" fmla="*/ 3387573 w 10515600"/>
                <a:gd name="connsiteY2" fmla="*/ 0 h 6858000"/>
                <a:gd name="connsiteX3" fmla="*/ 3678072 w 10515600"/>
                <a:gd name="connsiteY3" fmla="*/ 0 h 6858000"/>
                <a:gd name="connsiteX4" fmla="*/ 3721524 w 10515600"/>
                <a:gd name="connsiteY4" fmla="*/ 0 h 6858000"/>
                <a:gd name="connsiteX5" fmla="*/ 4595394 w 10515600"/>
                <a:gd name="connsiteY5" fmla="*/ 0 h 6858000"/>
                <a:gd name="connsiteX6" fmla="*/ 4607603 w 10515600"/>
                <a:gd name="connsiteY6" fmla="*/ 0 h 6858000"/>
                <a:gd name="connsiteX7" fmla="*/ 4733044 w 10515600"/>
                <a:gd name="connsiteY7" fmla="*/ 0 h 6858000"/>
                <a:gd name="connsiteX8" fmla="*/ 6226185 w 10515600"/>
                <a:gd name="connsiteY8" fmla="*/ 0 h 6858000"/>
                <a:gd name="connsiteX9" fmla="*/ 8892577 w 10515600"/>
                <a:gd name="connsiteY9" fmla="*/ 0 h 6858000"/>
                <a:gd name="connsiteX10" fmla="*/ 8914701 w 10515600"/>
                <a:gd name="connsiteY10" fmla="*/ 14997 h 6858000"/>
                <a:gd name="connsiteX11" fmla="*/ 10515600 w 10515600"/>
                <a:gd name="connsiteY11" fmla="*/ 3621656 h 6858000"/>
                <a:gd name="connsiteX12" fmla="*/ 8641250 w 10515600"/>
                <a:gd name="connsiteY12" fmla="*/ 6374814 h 6858000"/>
                <a:gd name="connsiteX13" fmla="*/ 8124602 w 10515600"/>
                <a:gd name="connsiteY13" fmla="*/ 6780599 h 6858000"/>
                <a:gd name="connsiteX14" fmla="*/ 8012846 w 10515600"/>
                <a:gd name="connsiteY14" fmla="*/ 6858000 h 6858000"/>
                <a:gd name="connsiteX15" fmla="*/ 6226185 w 10515600"/>
                <a:gd name="connsiteY15" fmla="*/ 6858000 h 6858000"/>
                <a:gd name="connsiteX16" fmla="*/ 4607603 w 10515600"/>
                <a:gd name="connsiteY16" fmla="*/ 6858000 h 6858000"/>
                <a:gd name="connsiteX17" fmla="*/ 4595394 w 10515600"/>
                <a:gd name="connsiteY17" fmla="*/ 6858000 h 6858000"/>
                <a:gd name="connsiteX18" fmla="*/ 4424650 w 10515600"/>
                <a:gd name="connsiteY18" fmla="*/ 6858000 h 6858000"/>
                <a:gd name="connsiteX19" fmla="*/ 3721524 w 10515600"/>
                <a:gd name="connsiteY19" fmla="*/ 6858000 h 6858000"/>
                <a:gd name="connsiteX20" fmla="*/ 3678072 w 10515600"/>
                <a:gd name="connsiteY20" fmla="*/ 6858000 h 6858000"/>
                <a:gd name="connsiteX21" fmla="*/ 3387573 w 10515600"/>
                <a:gd name="connsiteY21" fmla="*/ 6858000 h 6858000"/>
                <a:gd name="connsiteX22" fmla="*/ 3039549 w 10515600"/>
                <a:gd name="connsiteY22" fmla="*/ 6858000 h 6858000"/>
                <a:gd name="connsiteX23" fmla="*/ 0 w 10515600"/>
                <a:gd name="connsiteY2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0515600" h="6858000">
                  <a:moveTo>
                    <a:pt x="0" y="0"/>
                  </a:moveTo>
                  <a:lnTo>
                    <a:pt x="3039549" y="0"/>
                  </a:lnTo>
                  <a:lnTo>
                    <a:pt x="3387573" y="0"/>
                  </a:lnTo>
                  <a:lnTo>
                    <a:pt x="3678072" y="0"/>
                  </a:lnTo>
                  <a:lnTo>
                    <a:pt x="3721524" y="0"/>
                  </a:lnTo>
                  <a:lnTo>
                    <a:pt x="4595394" y="0"/>
                  </a:lnTo>
                  <a:lnTo>
                    <a:pt x="4607603" y="0"/>
                  </a:lnTo>
                  <a:lnTo>
                    <a:pt x="4733044" y="0"/>
                  </a:lnTo>
                  <a:lnTo>
                    <a:pt x="6226185" y="0"/>
                  </a:lnTo>
                  <a:lnTo>
                    <a:pt x="8892577" y="0"/>
                  </a:lnTo>
                  <a:lnTo>
                    <a:pt x="8914701" y="14997"/>
                  </a:lnTo>
                  <a:cubicBezTo>
                    <a:pt x="9941864" y="754641"/>
                    <a:pt x="10515600" y="2093192"/>
                    <a:pt x="10515600" y="3621656"/>
                  </a:cubicBezTo>
                  <a:cubicBezTo>
                    <a:pt x="10515600" y="4969131"/>
                    <a:pt x="9586875" y="5602839"/>
                    <a:pt x="8641250" y="6374814"/>
                  </a:cubicBezTo>
                  <a:cubicBezTo>
                    <a:pt x="8469047" y="6515397"/>
                    <a:pt x="8298420" y="6653108"/>
                    <a:pt x="8124602" y="6780599"/>
                  </a:cubicBezTo>
                  <a:lnTo>
                    <a:pt x="8012846" y="6858000"/>
                  </a:lnTo>
                  <a:lnTo>
                    <a:pt x="6226185" y="6858000"/>
                  </a:lnTo>
                  <a:lnTo>
                    <a:pt x="4607603" y="6858000"/>
                  </a:lnTo>
                  <a:lnTo>
                    <a:pt x="4595394" y="6858000"/>
                  </a:lnTo>
                  <a:lnTo>
                    <a:pt x="4424650" y="6858000"/>
                  </a:lnTo>
                  <a:lnTo>
                    <a:pt x="3721524" y="6858000"/>
                  </a:lnTo>
                  <a:lnTo>
                    <a:pt x="3678072" y="6858000"/>
                  </a:lnTo>
                  <a:lnTo>
                    <a:pt x="3387573" y="6858000"/>
                  </a:lnTo>
                  <a:lnTo>
                    <a:pt x="3039549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: Shape 11">
              <a:extLst>
                <a:ext uri="{FF2B5EF4-FFF2-40B4-BE49-F238E27FC236}">
                  <a16:creationId xmlns:a16="http://schemas.microsoft.com/office/drawing/2014/main" id="{4E58012C-4DA3-4ED3-9500-41F9AF60B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04334" y="0"/>
              <a:ext cx="2529723" cy="6858000"/>
            </a:xfrm>
            <a:custGeom>
              <a:avLst/>
              <a:gdLst>
                <a:gd name="connsiteX0" fmla="*/ 1258269 w 2529723"/>
                <a:gd name="connsiteY0" fmla="*/ 0 h 6858000"/>
                <a:gd name="connsiteX1" fmla="*/ 1275627 w 2529723"/>
                <a:gd name="connsiteY1" fmla="*/ 0 h 6858000"/>
                <a:gd name="connsiteX2" fmla="*/ 1302560 w 2529723"/>
                <a:gd name="connsiteY2" fmla="*/ 24338 h 6858000"/>
                <a:gd name="connsiteX3" fmla="*/ 2522825 w 2529723"/>
                <a:gd name="connsiteY3" fmla="*/ 3678515 h 6858000"/>
                <a:gd name="connsiteX4" fmla="*/ 557500 w 2529723"/>
                <a:gd name="connsiteY4" fmla="*/ 6451411 h 6858000"/>
                <a:gd name="connsiteX5" fmla="*/ 32482 w 2529723"/>
                <a:gd name="connsiteY5" fmla="*/ 6849373 h 6858000"/>
                <a:gd name="connsiteX6" fmla="*/ 19531 w 2529723"/>
                <a:gd name="connsiteY6" fmla="*/ 6858000 h 6858000"/>
                <a:gd name="connsiteX7" fmla="*/ 0 w 2529723"/>
                <a:gd name="connsiteY7" fmla="*/ 6858000 h 6858000"/>
                <a:gd name="connsiteX8" fmla="*/ 14202 w 2529723"/>
                <a:gd name="connsiteY8" fmla="*/ 6848540 h 6858000"/>
                <a:gd name="connsiteX9" fmla="*/ 539221 w 2529723"/>
                <a:gd name="connsiteY9" fmla="*/ 6450578 h 6858000"/>
                <a:gd name="connsiteX10" fmla="*/ 2504546 w 2529723"/>
                <a:gd name="connsiteY10" fmla="*/ 3677682 h 6858000"/>
                <a:gd name="connsiteX11" fmla="*/ 1284280 w 2529723"/>
                <a:gd name="connsiteY11" fmla="*/ 235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9723" h="6858000">
                  <a:moveTo>
                    <a:pt x="1258269" y="0"/>
                  </a:moveTo>
                  <a:lnTo>
                    <a:pt x="1275627" y="0"/>
                  </a:lnTo>
                  <a:lnTo>
                    <a:pt x="1302560" y="24338"/>
                  </a:lnTo>
                  <a:cubicBezTo>
                    <a:pt x="2156831" y="855667"/>
                    <a:pt x="2590622" y="2191755"/>
                    <a:pt x="2522825" y="3678515"/>
                  </a:cubicBezTo>
                  <a:cubicBezTo>
                    <a:pt x="2459072" y="5076606"/>
                    <a:pt x="1519830" y="5692656"/>
                    <a:pt x="557500" y="6451411"/>
                  </a:cubicBezTo>
                  <a:cubicBezTo>
                    <a:pt x="382255" y="6589587"/>
                    <a:pt x="208689" y="6724853"/>
                    <a:pt x="32482" y="6849373"/>
                  </a:cubicBezTo>
                  <a:lnTo>
                    <a:pt x="19531" y="6858000"/>
                  </a:lnTo>
                  <a:lnTo>
                    <a:pt x="0" y="6858000"/>
                  </a:lnTo>
                  <a:lnTo>
                    <a:pt x="14202" y="6848540"/>
                  </a:lnTo>
                  <a:cubicBezTo>
                    <a:pt x="190409" y="6724020"/>
                    <a:pt x="363976" y="6588754"/>
                    <a:pt x="539221" y="6450578"/>
                  </a:cubicBezTo>
                  <a:cubicBezTo>
                    <a:pt x="1501550" y="5691822"/>
                    <a:pt x="2440792" y="5075773"/>
                    <a:pt x="2504546" y="3677682"/>
                  </a:cubicBezTo>
                  <a:cubicBezTo>
                    <a:pt x="2572343" y="2190921"/>
                    <a:pt x="2138551" y="854834"/>
                    <a:pt x="1284280" y="235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9AC73F7-22BD-4C46-B368-3F03B8478F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84327" y="0"/>
              <a:ext cx="2536434" cy="6858000"/>
            </a:xfrm>
            <a:custGeom>
              <a:avLst/>
              <a:gdLst>
                <a:gd name="connsiteX0" fmla="*/ 879731 w 2536434"/>
                <a:gd name="connsiteY0" fmla="*/ 0 h 6858000"/>
                <a:gd name="connsiteX1" fmla="*/ 913411 w 2536434"/>
                <a:gd name="connsiteY1" fmla="*/ 0 h 6858000"/>
                <a:gd name="connsiteX2" fmla="*/ 935535 w 2536434"/>
                <a:gd name="connsiteY2" fmla="*/ 14997 h 6858000"/>
                <a:gd name="connsiteX3" fmla="*/ 2536434 w 2536434"/>
                <a:gd name="connsiteY3" fmla="*/ 3621656 h 6858000"/>
                <a:gd name="connsiteX4" fmla="*/ 662084 w 2536434"/>
                <a:gd name="connsiteY4" fmla="*/ 6374814 h 6858000"/>
                <a:gd name="connsiteX5" fmla="*/ 145436 w 2536434"/>
                <a:gd name="connsiteY5" fmla="*/ 6780599 h 6858000"/>
                <a:gd name="connsiteX6" fmla="*/ 33680 w 2536434"/>
                <a:gd name="connsiteY6" fmla="*/ 6858000 h 6858000"/>
                <a:gd name="connsiteX7" fmla="*/ 0 w 2536434"/>
                <a:gd name="connsiteY7" fmla="*/ 6858000 h 6858000"/>
                <a:gd name="connsiteX8" fmla="*/ 111756 w 2536434"/>
                <a:gd name="connsiteY8" fmla="*/ 6780599 h 6858000"/>
                <a:gd name="connsiteX9" fmla="*/ 628404 w 2536434"/>
                <a:gd name="connsiteY9" fmla="*/ 6374814 h 6858000"/>
                <a:gd name="connsiteX10" fmla="*/ 2502754 w 2536434"/>
                <a:gd name="connsiteY10" fmla="*/ 3621656 h 6858000"/>
                <a:gd name="connsiteX11" fmla="*/ 901855 w 2536434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6434" h="6858000">
                  <a:moveTo>
                    <a:pt x="879731" y="0"/>
                  </a:moveTo>
                  <a:lnTo>
                    <a:pt x="913411" y="0"/>
                  </a:lnTo>
                  <a:lnTo>
                    <a:pt x="935535" y="14997"/>
                  </a:lnTo>
                  <a:cubicBezTo>
                    <a:pt x="1962698" y="754641"/>
                    <a:pt x="2536434" y="2093192"/>
                    <a:pt x="2536434" y="3621656"/>
                  </a:cubicBezTo>
                  <a:cubicBezTo>
                    <a:pt x="2536434" y="4969131"/>
                    <a:pt x="1607709" y="5602839"/>
                    <a:pt x="662084" y="6374814"/>
                  </a:cubicBezTo>
                  <a:cubicBezTo>
                    <a:pt x="489881" y="6515397"/>
                    <a:pt x="319254" y="6653108"/>
                    <a:pt x="145436" y="6780599"/>
                  </a:cubicBezTo>
                  <a:lnTo>
                    <a:pt x="33680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43" name="Freeform: Shape 13">
              <a:extLst>
                <a:ext uri="{FF2B5EF4-FFF2-40B4-BE49-F238E27FC236}">
                  <a16:creationId xmlns:a16="http://schemas.microsoft.com/office/drawing/2014/main" id="{95C99F96-8984-456F-BD66-5C019A651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53086" y="0"/>
              <a:ext cx="2261351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677A139-9076-F2FA-E0E4-347BE532D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875" y="442913"/>
            <a:ext cx="6857365" cy="1344612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Contents</a:t>
            </a:r>
            <a:endParaRPr lang="en-GB" dirty="0"/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9E8C4FF7-409E-9C03-B22D-67FBF52E4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75" y="2312988"/>
            <a:ext cx="6857365" cy="3651250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200" dirty="0">
                <a:latin typeface="Arial"/>
                <a:ea typeface="Meiryo"/>
                <a:cs typeface="Arial"/>
              </a:rPr>
              <a:t>Introduction</a:t>
            </a:r>
            <a:endParaRPr lang="en-US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200" dirty="0">
                <a:latin typeface="Arial"/>
                <a:ea typeface="Meiryo"/>
                <a:cs typeface="Arial"/>
              </a:rPr>
              <a:t>The main consumers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200" dirty="0">
                <a:latin typeface="Arial"/>
                <a:ea typeface="Meiryo"/>
                <a:cs typeface="Arial"/>
              </a:rPr>
              <a:t>The nature, scop and role of the guests services and facilities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200" dirty="0">
                <a:latin typeface="Arial"/>
                <a:ea typeface="Meiryo"/>
                <a:cs typeface="Arial"/>
              </a:rPr>
              <a:t>The role and functions of guest service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200" dirty="0">
                <a:latin typeface="Arial"/>
                <a:ea typeface="Meiryo"/>
                <a:cs typeface="Arial"/>
              </a:rPr>
              <a:t>The importance of hospitality meet/exceed guest expectation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200" dirty="0">
                <a:latin typeface="Arial"/>
                <a:ea typeface="Meiryo"/>
                <a:cs typeface="Arial"/>
              </a:rPr>
              <a:t>Conclusion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200" dirty="0">
                <a:latin typeface="Arial"/>
                <a:ea typeface="Meiryo"/>
                <a:cs typeface="Arial"/>
              </a:rPr>
              <a:t>References</a:t>
            </a:r>
          </a:p>
          <a:p>
            <a:pPr marL="342900" indent="-342900">
              <a:buAutoNum type="arabicPeriod"/>
            </a:pPr>
            <a:endParaRPr lang="en-GB" sz="1600" dirty="0">
              <a:latin typeface="Arial"/>
              <a:ea typeface="Meiryo"/>
              <a:cs typeface="Arial"/>
            </a:endParaRPr>
          </a:p>
          <a:p>
            <a:pPr marL="342900" indent="-342900">
              <a:buAutoNum type="arabicPeriod"/>
            </a:pPr>
            <a:endParaRPr lang="en-GB" sz="1600" dirty="0">
              <a:latin typeface="Arial"/>
              <a:ea typeface="Meiryo"/>
              <a:cs typeface="Arial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44D36C7-0572-A1FB-B2BE-CE9C7223A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5289" y="4512573"/>
            <a:ext cx="2743200" cy="191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897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A545B-5736-5BD0-9D59-CBAF7920E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1.Introduction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EFE36-858A-8E53-4F00-AFD47EC3AB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The first Ritz-Carlton was opened in America, Boston, in 1927 and was operated by Edward Wyner</a:t>
            </a:r>
            <a:endParaRPr lang="en-US"/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The Ritz-Carlton Hotel Company formed in 1983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By 1992, the company had grown up to 23 properties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Today, The Ritz-Carlton Hotel Company it is a global leader in luxury 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It is a part of Marriott International and has more than 100 hotels and resorts (The Ritz-Carlton Hotel Company, 2023)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/>
                <a:ea typeface="Meiryo"/>
                <a:cs typeface="Arial"/>
              </a:rPr>
              <a:t>                                                                </a:t>
            </a: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B2CCB44-FABF-1BFA-2A05-CDB25512A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6253" y="105858"/>
            <a:ext cx="2950161" cy="201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68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9A34632-A516-4905-5B94-44C6156A0E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10" r="15381" b="-2"/>
          <a:stretch/>
        </p:blipFill>
        <p:spPr>
          <a:xfrm>
            <a:off x="4691118" y="1"/>
            <a:ext cx="7500882" cy="6857999"/>
          </a:xfrm>
          <a:custGeom>
            <a:avLst/>
            <a:gdLst/>
            <a:ahLst/>
            <a:cxnLst/>
            <a:rect l="l" t="t" r="r" b="b"/>
            <a:pathLst>
              <a:path w="7500882" h="6857999">
                <a:moveTo>
                  <a:pt x="898230" y="0"/>
                </a:moveTo>
                <a:lnTo>
                  <a:pt x="7500882" y="0"/>
                </a:lnTo>
                <a:lnTo>
                  <a:pt x="7500882" y="6857999"/>
                </a:lnTo>
                <a:lnTo>
                  <a:pt x="0" y="6857999"/>
                </a:lnTo>
                <a:lnTo>
                  <a:pt x="114106" y="6780598"/>
                </a:lnTo>
                <a:cubicBezTo>
                  <a:pt x="291579" y="6653107"/>
                  <a:pt x="465794" y="6515396"/>
                  <a:pt x="641619" y="6374813"/>
                </a:cubicBezTo>
                <a:cubicBezTo>
                  <a:pt x="1607125" y="5602838"/>
                  <a:pt x="2555378" y="4969130"/>
                  <a:pt x="2555378" y="3621655"/>
                </a:cubicBezTo>
                <a:cubicBezTo>
                  <a:pt x="2555378" y="2093191"/>
                  <a:pt x="1969579" y="754640"/>
                  <a:pt x="920818" y="14996"/>
                </a:cubicBez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0BA56A81-C9DD-4EBA-9E13-32FFB51CF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3" y="0"/>
            <a:ext cx="7307402" cy="6858000"/>
          </a:xfrm>
          <a:custGeom>
            <a:avLst/>
            <a:gdLst>
              <a:gd name="connsiteX0" fmla="*/ 0 w 7097265"/>
              <a:gd name="connsiteY0" fmla="*/ 0 h 6858000"/>
              <a:gd name="connsiteX1" fmla="*/ 5474242 w 7097265"/>
              <a:gd name="connsiteY1" fmla="*/ 0 h 6858000"/>
              <a:gd name="connsiteX2" fmla="*/ 5496366 w 7097265"/>
              <a:gd name="connsiteY2" fmla="*/ 14997 h 6858000"/>
              <a:gd name="connsiteX3" fmla="*/ 7097265 w 7097265"/>
              <a:gd name="connsiteY3" fmla="*/ 3621656 h 6858000"/>
              <a:gd name="connsiteX4" fmla="*/ 5222916 w 7097265"/>
              <a:gd name="connsiteY4" fmla="*/ 6374814 h 6858000"/>
              <a:gd name="connsiteX5" fmla="*/ 4706267 w 7097265"/>
              <a:gd name="connsiteY5" fmla="*/ 6780599 h 6858000"/>
              <a:gd name="connsiteX6" fmla="*/ 4594511 w 7097265"/>
              <a:gd name="connsiteY6" fmla="*/ 6858000 h 6858000"/>
              <a:gd name="connsiteX7" fmla="*/ 0 w 7097265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7265" h="6858000">
                <a:moveTo>
                  <a:pt x="0" y="0"/>
                </a:moveTo>
                <a:lnTo>
                  <a:pt x="5474242" y="0"/>
                </a:lnTo>
                <a:lnTo>
                  <a:pt x="5496366" y="14997"/>
                </a:lnTo>
                <a:cubicBezTo>
                  <a:pt x="6523529" y="754641"/>
                  <a:pt x="7097265" y="2093192"/>
                  <a:pt x="7097265" y="3621656"/>
                </a:cubicBezTo>
                <a:cubicBezTo>
                  <a:pt x="7097265" y="4969131"/>
                  <a:pt x="6168540" y="5602839"/>
                  <a:pt x="5222916" y="6374814"/>
                </a:cubicBezTo>
                <a:cubicBezTo>
                  <a:pt x="5050713" y="6515397"/>
                  <a:pt x="4880085" y="6653108"/>
                  <a:pt x="4706267" y="6780599"/>
                </a:cubicBezTo>
                <a:lnTo>
                  <a:pt x="4594511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903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A15314-DB53-CB38-EBEF-14F103F5A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4780129" cy="1639888"/>
          </a:xfrm>
        </p:spPr>
        <p:txBody>
          <a:bodyPr anchor="b">
            <a:normAutofit/>
          </a:bodyPr>
          <a:lstStyle/>
          <a:p>
            <a:r>
              <a:rPr lang="en-GB" dirty="0">
                <a:ea typeface="Meiryo"/>
              </a:rPr>
              <a:t>2.The main consumers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FAA87-158F-BC41-E512-561343C55E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8" y="2312988"/>
            <a:ext cx="5368525" cy="3651250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cs typeface="Times New Roman"/>
              </a:rPr>
              <a:t>The main consumers at Ritz-Carlton are:</a:t>
            </a:r>
            <a:endParaRPr lang="en-US"/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/>
                <a:cs typeface="Times New Roman"/>
              </a:rPr>
              <a:t>     -The business executive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/>
                <a:cs typeface="Times New Roman"/>
              </a:rPr>
              <a:t>     -Corporate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/>
                <a:cs typeface="Times New Roman"/>
              </a:rPr>
              <a:t>     -Leisure travellers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/>
                <a:cs typeface="Times New Roman"/>
              </a:rPr>
              <a:t>     -Middle-aged persons and elders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/>
                <a:cs typeface="Times New Roman"/>
              </a:rPr>
              <a:t>     -Families from the upper and upper-middle class (Julia Shorr, 2019)</a:t>
            </a:r>
          </a:p>
          <a:p>
            <a:pPr>
              <a:lnSpc>
                <a:spcPct val="130000"/>
              </a:lnSpc>
            </a:pPr>
            <a:r>
              <a:rPr lang="en-GB" sz="1700" dirty="0">
                <a:latin typeface="Times New Roman"/>
                <a:cs typeface="Times New Roman"/>
              </a:rPr>
              <a:t>   </a:t>
            </a:r>
          </a:p>
          <a:p>
            <a:pPr>
              <a:lnSpc>
                <a:spcPct val="130000"/>
              </a:lnSpc>
            </a:pPr>
            <a:endParaRPr lang="en-GB" sz="1700">
              <a:latin typeface="Times New Roman"/>
              <a:cs typeface="Times New Roman"/>
            </a:endParaRPr>
          </a:p>
          <a:p>
            <a:pPr>
              <a:lnSpc>
                <a:spcPct val="130000"/>
              </a:lnSpc>
            </a:pPr>
            <a:endParaRPr lang="en-US" sz="1700">
              <a:ea typeface="Meiryo"/>
            </a:endParaRPr>
          </a:p>
        </p:txBody>
      </p:sp>
    </p:spTree>
    <p:extLst>
      <p:ext uri="{BB962C8B-B14F-4D97-AF65-F5344CB8AC3E}">
        <p14:creationId xmlns:p14="http://schemas.microsoft.com/office/powerpoint/2010/main" val="434146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21C4495-06C7-4D38-A504-47181B437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95999" y="0"/>
            <a:ext cx="6096000" cy="6858000"/>
          </a:xfrm>
          <a:custGeom>
            <a:avLst/>
            <a:gdLst>
              <a:gd name="connsiteX0" fmla="*/ 2995083 w 6119349"/>
              <a:gd name="connsiteY0" fmla="*/ 0 h 6858000"/>
              <a:gd name="connsiteX1" fmla="*/ 1980895 w 6119349"/>
              <a:gd name="connsiteY1" fmla="*/ 0 h 6858000"/>
              <a:gd name="connsiteX2" fmla="*/ 323851 w 6119349"/>
              <a:gd name="connsiteY2" fmla="*/ 0 h 6858000"/>
              <a:gd name="connsiteX3" fmla="*/ 0 w 6119349"/>
              <a:gd name="connsiteY3" fmla="*/ 0 h 6858000"/>
              <a:gd name="connsiteX4" fmla="*/ 0 w 6119349"/>
              <a:gd name="connsiteY4" fmla="*/ 6858000 h 6858000"/>
              <a:gd name="connsiteX5" fmla="*/ 323851 w 6119349"/>
              <a:gd name="connsiteY5" fmla="*/ 6858000 h 6858000"/>
              <a:gd name="connsiteX6" fmla="*/ 1980895 w 6119349"/>
              <a:gd name="connsiteY6" fmla="*/ 6858000 h 6858000"/>
              <a:gd name="connsiteX7" fmla="*/ 2995083 w 6119349"/>
              <a:gd name="connsiteY7" fmla="*/ 6858000 h 6858000"/>
              <a:gd name="connsiteX8" fmla="*/ 2995083 w 6119349"/>
              <a:gd name="connsiteY8" fmla="*/ 6847549 h 6858000"/>
              <a:gd name="connsiteX9" fmla="*/ 3403093 w 6119349"/>
              <a:gd name="connsiteY9" fmla="*/ 6847549 h 6858000"/>
              <a:gd name="connsiteX10" fmla="*/ 3616595 w 6119349"/>
              <a:gd name="connsiteY10" fmla="*/ 6847549 h 6858000"/>
              <a:gd name="connsiteX11" fmla="*/ 3728351 w 6119349"/>
              <a:gd name="connsiteY11" fmla="*/ 6770384 h 6858000"/>
              <a:gd name="connsiteX12" fmla="*/ 4244999 w 6119349"/>
              <a:gd name="connsiteY12" fmla="*/ 6365836 h 6858000"/>
              <a:gd name="connsiteX13" fmla="*/ 6119349 w 6119349"/>
              <a:gd name="connsiteY13" fmla="*/ 3621068 h 6858000"/>
              <a:gd name="connsiteX14" fmla="*/ 4518450 w 6119349"/>
              <a:gd name="connsiteY14" fmla="*/ 25401 h 6858000"/>
              <a:gd name="connsiteX15" fmla="*/ 4496326 w 6119349"/>
              <a:gd name="connsiteY15" fmla="*/ 10450 h 6858000"/>
              <a:gd name="connsiteX16" fmla="*/ 3403093 w 6119349"/>
              <a:gd name="connsiteY16" fmla="*/ 10450 h 6858000"/>
              <a:gd name="connsiteX17" fmla="*/ 2995083 w 6119349"/>
              <a:gd name="connsiteY17" fmla="*/ 104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119349" h="6858000">
                <a:moveTo>
                  <a:pt x="2995083" y="0"/>
                </a:moveTo>
                <a:lnTo>
                  <a:pt x="1980895" y="0"/>
                </a:lnTo>
                <a:lnTo>
                  <a:pt x="323851" y="0"/>
                </a:lnTo>
                <a:lnTo>
                  <a:pt x="0" y="0"/>
                </a:lnTo>
                <a:lnTo>
                  <a:pt x="0" y="6858000"/>
                </a:lnTo>
                <a:lnTo>
                  <a:pt x="323851" y="6858000"/>
                </a:lnTo>
                <a:lnTo>
                  <a:pt x="1980895" y="6858000"/>
                </a:lnTo>
                <a:lnTo>
                  <a:pt x="2995083" y="6858000"/>
                </a:lnTo>
                <a:lnTo>
                  <a:pt x="2995083" y="6847549"/>
                </a:lnTo>
                <a:lnTo>
                  <a:pt x="3403093" y="6847549"/>
                </a:lnTo>
                <a:lnTo>
                  <a:pt x="3616595" y="6847549"/>
                </a:lnTo>
                <a:lnTo>
                  <a:pt x="3728351" y="6770384"/>
                </a:lnTo>
                <a:cubicBezTo>
                  <a:pt x="3902169" y="6643282"/>
                  <a:pt x="4072796" y="6505990"/>
                  <a:pt x="4244999" y="6365836"/>
                </a:cubicBezTo>
                <a:cubicBezTo>
                  <a:pt x="5190624" y="5596214"/>
                  <a:pt x="6119349" y="4964437"/>
                  <a:pt x="6119349" y="3621068"/>
                </a:cubicBezTo>
                <a:cubicBezTo>
                  <a:pt x="6119349" y="2097263"/>
                  <a:pt x="5545613" y="762791"/>
                  <a:pt x="4518450" y="25401"/>
                </a:cubicBezTo>
                <a:lnTo>
                  <a:pt x="4496326" y="10450"/>
                </a:lnTo>
                <a:lnTo>
                  <a:pt x="3403093" y="10450"/>
                </a:lnTo>
                <a:lnTo>
                  <a:pt x="2995083" y="1045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54DC750-3087-4E36-AD5D-5D8FCA91C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11641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B72708-8D26-C6DF-D0E7-EC6DEC3C7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3"/>
            <a:ext cx="4914973" cy="1639888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  <a:spcBef>
                <a:spcPts val="930"/>
              </a:spcBef>
            </a:pPr>
            <a:r>
              <a:rPr lang="en-GB" sz="2700">
                <a:ea typeface="Meiryo"/>
              </a:rPr>
              <a:t>3.</a:t>
            </a:r>
            <a:r>
              <a:rPr lang="en-GB" sz="2700">
                <a:latin typeface="Meiryo"/>
                <a:ea typeface="Meiryo"/>
                <a:cs typeface="Arial"/>
              </a:rPr>
              <a:t>The role of the guest services and facilities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9EF4A-247C-8E4C-0C6E-9B5BA8710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399" y="2312988"/>
            <a:ext cx="4518277" cy="3651250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Spacious rooms</a:t>
            </a:r>
            <a:endParaRPr lang="en-US"/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Private baths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Spa and Wellness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Restaurants, bars, beach clubs, golf course  (The Ritz-Carlton Hotel Company, 2023)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Free room service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Conference halls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24-hour front desk services (Hitesh Bhasin, 2023)</a:t>
            </a:r>
          </a:p>
          <a:p>
            <a:pPr marL="285750" indent="-285750">
              <a:lnSpc>
                <a:spcPct val="130000"/>
              </a:lnSpc>
              <a:buFont typeface="Arial" panose="020B0503020204020204" pitchFamily="34" charset="0"/>
              <a:buChar char="•"/>
            </a:pPr>
            <a:endParaRPr lang="en-GB" sz="1500">
              <a:ea typeface="Meiryo"/>
            </a:endParaRPr>
          </a:p>
          <a:p>
            <a:pPr marL="285750" indent="-285750">
              <a:lnSpc>
                <a:spcPct val="130000"/>
              </a:lnSpc>
              <a:buFont typeface="Arial" panose="020B0503020204020204" pitchFamily="34" charset="0"/>
              <a:buChar char="•"/>
            </a:pPr>
            <a:endParaRPr lang="en-GB" sz="1500">
              <a:ea typeface="Meiryo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14216FE-B0F1-4AE2-814B-B8459DC08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8518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6" name="Picture 6" descr="A picture containing indoor, floor, ceiling, room&#10;&#10;Description automatically generated">
            <a:extLst>
              <a:ext uri="{FF2B5EF4-FFF2-40B4-BE49-F238E27FC236}">
                <a16:creationId xmlns:a16="http://schemas.microsoft.com/office/drawing/2014/main" id="{B629A0F2-AFFB-CEF7-5BC5-A3706AECB4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712" r="15410" b="-2"/>
          <a:stretch/>
        </p:blipFill>
        <p:spPr>
          <a:xfrm>
            <a:off x="6380397" y="-3"/>
            <a:ext cx="3077014" cy="3488435"/>
          </a:xfrm>
          <a:custGeom>
            <a:avLst/>
            <a:gdLst/>
            <a:ahLst/>
            <a:cxnLst/>
            <a:rect l="l" t="t" r="r" b="b"/>
            <a:pathLst>
              <a:path w="3058874" h="3470148">
                <a:moveTo>
                  <a:pt x="1619455" y="0"/>
                </a:moveTo>
                <a:lnTo>
                  <a:pt x="2712688" y="0"/>
                </a:lnTo>
                <a:lnTo>
                  <a:pt x="3058874" y="0"/>
                </a:lnTo>
                <a:lnTo>
                  <a:pt x="3058874" y="3470148"/>
                </a:lnTo>
                <a:lnTo>
                  <a:pt x="0" y="3470148"/>
                </a:lnTo>
                <a:lnTo>
                  <a:pt x="3126" y="3337395"/>
                </a:lnTo>
                <a:cubicBezTo>
                  <a:pt x="69921" y="1928213"/>
                  <a:pt x="634366" y="708413"/>
                  <a:pt x="1597331" y="14997"/>
                </a:cubicBezTo>
                <a:close/>
              </a:path>
            </a:pathLst>
          </a:custGeom>
        </p:spPr>
      </p:pic>
      <p:pic>
        <p:nvPicPr>
          <p:cNvPr id="5" name="Picture 5" descr="A picture containing indoor, wall, table, floor&#10;&#10;Description automatically generated">
            <a:extLst>
              <a:ext uri="{FF2B5EF4-FFF2-40B4-BE49-F238E27FC236}">
                <a16:creationId xmlns:a16="http://schemas.microsoft.com/office/drawing/2014/main" id="{CB64C6C6-62CC-E56B-4503-E16DDCD17A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954" r="7597" b="-2"/>
          <a:stretch/>
        </p:blipFill>
        <p:spPr>
          <a:xfrm>
            <a:off x="9503284" y="-1"/>
            <a:ext cx="2688720" cy="3488435"/>
          </a:xfrm>
          <a:prstGeom prst="rect">
            <a:avLst/>
          </a:prstGeom>
        </p:spPr>
      </p:pic>
      <p:pic>
        <p:nvPicPr>
          <p:cNvPr id="7" name="Picture 7" descr="A picture containing indoor, building, deck&#10;&#10;Description automatically generated">
            <a:extLst>
              <a:ext uri="{FF2B5EF4-FFF2-40B4-BE49-F238E27FC236}">
                <a16:creationId xmlns:a16="http://schemas.microsoft.com/office/drawing/2014/main" id="{B844A8F2-5DE2-8E77-22E2-C869542807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391" r="18851" b="1"/>
          <a:stretch/>
        </p:blipFill>
        <p:spPr>
          <a:xfrm>
            <a:off x="6382116" y="3534155"/>
            <a:ext cx="3075296" cy="3323845"/>
          </a:xfrm>
          <a:custGeom>
            <a:avLst/>
            <a:gdLst/>
            <a:ahLst/>
            <a:cxnLst/>
            <a:rect l="l" t="t" r="r" b="b"/>
            <a:pathLst>
              <a:path w="3057156" h="3305556">
                <a:moveTo>
                  <a:pt x="1630" y="0"/>
                </a:moveTo>
                <a:lnTo>
                  <a:pt x="3057156" y="0"/>
                </a:lnTo>
                <a:lnTo>
                  <a:pt x="3057156" y="3305556"/>
                </a:lnTo>
                <a:lnTo>
                  <a:pt x="2716256" y="3305556"/>
                </a:lnTo>
                <a:lnTo>
                  <a:pt x="2502754" y="3305556"/>
                </a:lnTo>
                <a:lnTo>
                  <a:pt x="2390998" y="3228155"/>
                </a:lnTo>
                <a:cubicBezTo>
                  <a:pt x="2217180" y="3100664"/>
                  <a:pt x="2046553" y="2962953"/>
                  <a:pt x="1874350" y="2822370"/>
                </a:cubicBezTo>
                <a:cubicBezTo>
                  <a:pt x="928725" y="2050395"/>
                  <a:pt x="0" y="1416687"/>
                  <a:pt x="0" y="69212"/>
                </a:cubicBezTo>
                <a:close/>
              </a:path>
            </a:pathLst>
          </a:custGeom>
        </p:spPr>
      </p:pic>
      <p:pic>
        <p:nvPicPr>
          <p:cNvPr id="4" name="Picture 4" descr="A picture containing indoor, floor, window, room&#10;&#10;Description automatically generated">
            <a:extLst>
              <a:ext uri="{FF2B5EF4-FFF2-40B4-BE49-F238E27FC236}">
                <a16:creationId xmlns:a16="http://schemas.microsoft.com/office/drawing/2014/main" id="{988A1E50-7C9A-8408-2C42-FBB6206F8BC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619" r="17756" b="1"/>
          <a:stretch/>
        </p:blipFill>
        <p:spPr>
          <a:xfrm>
            <a:off x="9521575" y="3534157"/>
            <a:ext cx="2670275" cy="332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335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24395-DD3A-32FF-BEB3-34DA50E1F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ea typeface="Meiryo"/>
              </a:rPr>
              <a:t>4.The role and functions of guest service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267BE-0B57-B149-BAE0-CD7D8E8B4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The Ritz-Carlton set 5 new gold principles (Joseph A. Michelli, 2008)</a:t>
            </a:r>
            <a:endParaRPr lang="en-US" sz="1200">
              <a:latin typeface="Arial"/>
              <a:ea typeface="Meiryo"/>
              <a:cs typeface="Arial"/>
            </a:endParaRP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Motto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Credo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Twelve service values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Three steps of service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Employee: an unmatched asset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Training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Employee engagement (Catherine Morine, 2019)</a:t>
            </a:r>
          </a:p>
          <a:p>
            <a:pPr marL="285750" indent="-2857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latin typeface="Arial"/>
                <a:ea typeface="Meiryo"/>
                <a:cs typeface="Arial"/>
              </a:rPr>
              <a:t>Creating wow moments (</a:t>
            </a:r>
            <a:r>
              <a:rPr lang="en-GB" sz="1200" err="1">
                <a:latin typeface="Arial"/>
                <a:ea typeface="Meiryo"/>
                <a:cs typeface="Arial"/>
              </a:rPr>
              <a:t>Hosco</a:t>
            </a:r>
            <a:r>
              <a:rPr lang="en-GB" sz="1200" dirty="0">
                <a:latin typeface="Arial"/>
                <a:ea typeface="Meiryo"/>
                <a:cs typeface="Arial"/>
              </a:rPr>
              <a:t>, 2022)</a:t>
            </a:r>
          </a:p>
          <a:p>
            <a:endParaRPr lang="en-GB" dirty="0">
              <a:ea typeface="Meiryo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B2A5A2-5D18-39D8-6591-9580F19F0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5881" y="4540796"/>
            <a:ext cx="2743200" cy="191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063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9E94D-95C0-8FB3-3982-CAA2482F4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ea typeface="Meiryo"/>
              </a:rPr>
              <a:t>5.The importance of hospitality, guest expectation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41949-93AC-92A3-CF1E-49948E7C46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107837"/>
            <a:ext cx="8770571" cy="4672206"/>
          </a:xfrm>
        </p:spPr>
        <p:txBody>
          <a:bodyPr vert="horz" lIns="109728" tIns="109728" rIns="109728" bIns="91440" rtlCol="0" anchor="t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The hospitality plays a very important role in the luxury hotel brand. Ritz-Carlton it is known for the exceptional standard of hospitality, and creates memorable experiences for the guests. (Perry Group International, 2017)</a:t>
            </a:r>
            <a:endParaRPr lang="en-US"/>
          </a:p>
          <a:p>
            <a:pPr marL="171450" indent="-1714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Guest expectations: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  -First impression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  -Personalised service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  -Attention to detail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  -Staff training and Empowerment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  -Anticipating guests needs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solidFill>
                  <a:srgbClr val="555555"/>
                </a:solidFill>
                <a:latin typeface="Arial"/>
                <a:ea typeface="Meiryo"/>
                <a:cs typeface="Arial"/>
              </a:rPr>
              <a:t>  -Memorable experience     (Sagar Rajgopal, 2022)</a:t>
            </a:r>
          </a:p>
          <a:p>
            <a:pPr marL="171450" indent="-171450">
              <a:lnSpc>
                <a:spcPct val="150000"/>
              </a:lnSpc>
              <a:buFont typeface="Arial" panose="020B0503020204020204" pitchFamily="34" charset="0"/>
              <a:buChar char="•"/>
            </a:pPr>
            <a:r>
              <a:rPr lang="en-GB" sz="1200" dirty="0">
                <a:solidFill>
                  <a:srgbClr val="555555"/>
                </a:solidFill>
                <a:latin typeface="Arial"/>
                <a:ea typeface="+mn-lt"/>
                <a:cs typeface="+mn-lt"/>
              </a:rPr>
              <a:t> "Once you establish yourself as a luxury brand that's going to deliver and execute on service, then you have to not only deliver on expectations but exceed them," said Ritz-Carlton (Anonymous, 2016)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F793A9-1F1A-6629-D37E-901103CCF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3363" y="4559610"/>
            <a:ext cx="2743200" cy="191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931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F4D2E-99A2-F2A5-32AF-7E5CBF1EF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6.Conclusion</a:t>
            </a:r>
            <a:endParaRPr lang="en-GB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2DC2B-ED06-2155-513C-ED01D2F3E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09728" tIns="109728" rIns="109728" bIns="91440" rtlCol="0" anchor="t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sz="1200" dirty="0">
                <a:latin typeface="Arial"/>
                <a:ea typeface="Meiryo"/>
                <a:cs typeface="Arial"/>
              </a:rPr>
              <a:t>As a result from this presentation, the role of quality service, hospitality, and guest services are the most important within the hotel industry, especially for Ritz-Carlton. By exceeding guest expectation, paying attention to detail, and consistently delivering exceptional service. </a:t>
            </a:r>
            <a:endParaRPr lang="en-US">
              <a:ea typeface="Meiryo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E4E7EC-B2E1-F8A0-738C-FE5A55CC61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5289" y="4691314"/>
            <a:ext cx="2743200" cy="191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59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51795-9629-B7FA-96D3-6202B80AB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Meiryo"/>
              </a:rPr>
              <a:t>7.References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38DA7-AB7E-87D3-F15F-4BD2DE8E2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163594"/>
            <a:ext cx="8770571" cy="4599356"/>
          </a:xfrm>
        </p:spPr>
        <p:txBody>
          <a:bodyPr vert="horz" lIns="109728" tIns="109728" rIns="109728" bIns="91440" rtlCol="0" anchor="t"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GB" sz="1200" dirty="0">
                <a:latin typeface="Arial"/>
                <a:ea typeface="+mn-lt"/>
                <a:cs typeface="+mn-lt"/>
              </a:rPr>
              <a:t>Ritz-Carlton, (2023) </a:t>
            </a:r>
            <a:r>
              <a:rPr lang="en-GB" sz="1200" i="1" dirty="0">
                <a:latin typeface="Arial"/>
                <a:ea typeface="+mn-lt"/>
                <a:cs typeface="+mn-lt"/>
              </a:rPr>
              <a:t>Our legacy, Available at:</a:t>
            </a:r>
            <a:r>
              <a:rPr lang="en-GB" sz="1200" i="1" dirty="0">
                <a:solidFill>
                  <a:srgbClr val="404040"/>
                </a:solidFill>
                <a:latin typeface="Arial"/>
                <a:ea typeface="+mn-lt"/>
                <a:cs typeface="+mn-lt"/>
              </a:rPr>
              <a:t>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https://www.ritzcarlton.com/en/about-the-ritz-carlton/our-legacy/  (Accessed on: 10 May 2023)</a:t>
            </a:r>
            <a:endParaRPr lang="en-GB" sz="1200" u="sng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algn="just">
              <a:lnSpc>
                <a:spcPct val="150000"/>
              </a:lnSpc>
            </a:pP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Shorr, (2019) 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Luxury vs Millennials and Their Technology: The Ritz-Carlton,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Available at: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https://www.linchikwok.net/2019/05/luxury-vs-millennials-and-their.html#:~:text=The%20Ritz%2DCarlton's%20typical%20target,middle%20class%20section%20of%20society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. (Accessed on: 12 May 2023)</a:t>
            </a:r>
            <a:endParaRPr lang="en-GB" sz="120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algn="just">
              <a:lnSpc>
                <a:spcPct val="150000"/>
              </a:lnSpc>
            </a:pP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Bhasin, (2019)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 Marketing Mix of Ritz-Carlton Available at: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https://www.marketing91.com/marketing-mix-of-ritz-carlton/ (Accessed on: 12 May 2023)</a:t>
            </a:r>
            <a:endParaRPr lang="en-GB" sz="1200" dirty="0">
              <a:solidFill>
                <a:schemeClr val="tx1"/>
              </a:solidFill>
              <a:latin typeface="Arial"/>
              <a:ea typeface="Meiryo"/>
              <a:cs typeface="Arial"/>
            </a:endParaRPr>
          </a:p>
          <a:p>
            <a:pPr algn="just">
              <a:lnSpc>
                <a:spcPct val="150000"/>
              </a:lnSpc>
            </a:pPr>
            <a:r>
              <a:rPr lang="en-GB" sz="1200" err="1">
                <a:solidFill>
                  <a:schemeClr val="tx1"/>
                </a:solidFill>
                <a:latin typeface="Arial"/>
                <a:ea typeface="+mn-lt"/>
                <a:cs typeface="+mn-lt"/>
              </a:rPr>
              <a:t>Hosco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, (2022) 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Creating WOW Moments at The Ritz-Carlton: The job of a guest services Manager 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Available at: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https://advice.hosco.com/en/creating-wow-moments-at-the-ritz-carlton-the-job-of-a-guest-services-manager/ (Accessed on: 14 May 2023)</a:t>
            </a:r>
            <a:endParaRPr lang="en-GB" sz="1200" dirty="0">
              <a:solidFill>
                <a:schemeClr val="tx1"/>
              </a:solidFill>
              <a:latin typeface="Arial"/>
              <a:ea typeface="Meiryo"/>
              <a:cs typeface="Arial"/>
            </a:endParaRPr>
          </a:p>
          <a:p>
            <a:pPr algn="just">
              <a:lnSpc>
                <a:spcPct val="150000"/>
              </a:lnSpc>
            </a:pPr>
            <a:r>
              <a:rPr lang="en-GB" sz="1200" dirty="0">
                <a:solidFill>
                  <a:srgbClr val="404040"/>
                </a:solidFill>
                <a:latin typeface="Arial"/>
                <a:ea typeface="+mn-lt"/>
                <a:cs typeface="+mn-lt"/>
              </a:rPr>
              <a:t>Michelli, (2008) 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The New Gold Standard: 5 Leadership Principles for Creating a Legendary Customer Experience, 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Available at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: 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https://ebookcentral.proquest.com/lib/trinity/reader.action?docID=6255316&amp;ppg=5 (Accessed on: 14 May 2023)</a:t>
            </a:r>
            <a:endParaRPr lang="en-GB" sz="1200" dirty="0">
              <a:solidFill>
                <a:schemeClr val="tx1"/>
              </a:solidFill>
              <a:latin typeface="Arial"/>
              <a:ea typeface="Meiryo"/>
              <a:cs typeface="Arial"/>
            </a:endParaRPr>
          </a:p>
          <a:p>
            <a:endParaRPr lang="en-GB" sz="1200" dirty="0">
              <a:solidFill>
                <a:schemeClr val="tx1"/>
              </a:solidFill>
              <a:ea typeface="+mn-lt"/>
              <a:cs typeface="+mn-lt"/>
            </a:endParaRPr>
          </a:p>
          <a:p>
            <a:endParaRPr lang="en-GB" sz="1200" dirty="0">
              <a:latin typeface="Meiryo"/>
              <a:ea typeface="Meiryo"/>
              <a:cs typeface="Arial"/>
            </a:endParaRPr>
          </a:p>
          <a:p>
            <a:endParaRPr lang="en-GB" sz="1200" dirty="0">
              <a:latin typeface="Meiryo"/>
              <a:ea typeface="Meiryo"/>
              <a:cs typeface="Arial"/>
            </a:endParaRPr>
          </a:p>
          <a:p>
            <a:endParaRPr lang="en-GB" sz="1200" dirty="0">
              <a:latin typeface="Meiryo"/>
              <a:ea typeface="Meiryo"/>
              <a:cs typeface="Arial"/>
            </a:endParaRPr>
          </a:p>
          <a:p>
            <a:endParaRPr lang="en-GB" sz="1400" dirty="0">
              <a:latin typeface="Arial"/>
              <a:ea typeface="Meiryo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6805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9C688-C9BC-F0AD-3CE7-1182CE336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55191" y="320087"/>
            <a:ext cx="8770571" cy="5862244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Rajgopal, (2022) </a:t>
            </a:r>
            <a:r>
              <a:rPr lang="en-GB" sz="1200" i="1" dirty="0">
                <a:solidFill>
                  <a:schemeClr val="tx1"/>
                </a:solidFill>
                <a:latin typeface="Arial"/>
                <a:cs typeface="Arial"/>
              </a:rPr>
              <a:t>Hospitality Brands Can Succeed With A Customer Experience Philosophy, </a:t>
            </a:r>
            <a:r>
              <a:rPr lang="en-GB" sz="1200" dirty="0">
                <a:solidFill>
                  <a:schemeClr val="tx1"/>
                </a:solidFill>
                <a:latin typeface="Arial"/>
                <a:cs typeface="Arial"/>
              </a:rPr>
              <a:t>Available at: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https://www.forbes.com/sites/forbesbusinesscouncil/2022/09/16/hospitality-brands-can-succeed-with-a-customer-experience-philosophy/?sh=315cf00e2040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(Accessed on: 15 May)</a:t>
            </a:r>
            <a:endParaRPr lang="en-US" sz="1200">
              <a:solidFill>
                <a:schemeClr val="tx1"/>
              </a:solidFill>
              <a:latin typeface="Arial"/>
              <a:ea typeface="Meiryo"/>
              <a:cs typeface="Arial"/>
            </a:endParaRPr>
          </a:p>
          <a:p>
            <a:pPr algn="just">
              <a:lnSpc>
                <a:spcPct val="150000"/>
              </a:lnSpc>
            </a:pPr>
            <a:r>
              <a:rPr lang="en-GB" sz="1200" dirty="0">
                <a:solidFill>
                  <a:schemeClr val="tx1"/>
                </a:solidFill>
                <a:latin typeface="Arial"/>
                <a:ea typeface="Meiryo"/>
                <a:cs typeface="Arial"/>
              </a:rPr>
              <a:t>The Ritz-Carlton Hotel Company, (2023) </a:t>
            </a:r>
            <a:r>
              <a:rPr lang="en-GB" sz="1200" i="1" dirty="0">
                <a:solidFill>
                  <a:schemeClr val="tx1"/>
                </a:solidFill>
                <a:latin typeface="Arial"/>
                <a:ea typeface="Meiryo"/>
                <a:cs typeface="Arial"/>
              </a:rPr>
              <a:t>The Ritz-Carlton Experience </a:t>
            </a:r>
            <a:r>
              <a:rPr lang="en-GB" sz="1200" dirty="0">
                <a:solidFill>
                  <a:schemeClr val="tx1"/>
                </a:solidFill>
                <a:latin typeface="Arial"/>
                <a:ea typeface="Meiryo"/>
                <a:cs typeface="Arial"/>
              </a:rPr>
              <a:t>Available at: 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https://www.ritzcarlton.com/en/about-the-ritz-carlton/experience/</a:t>
            </a:r>
            <a:r>
              <a:rPr lang="en-GB" sz="12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(Accessed on: 17 May 2023)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9AE823-92A6-C3D3-AB27-C13FEE38DF87}"/>
              </a:ext>
            </a:extLst>
          </p:cNvPr>
          <p:cNvSpPr txBox="1"/>
          <p:nvPr/>
        </p:nvSpPr>
        <p:spPr>
          <a:xfrm>
            <a:off x="1855140" y="2287883"/>
            <a:ext cx="8763940" cy="33239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200" dirty="0">
                <a:latin typeface="Arial"/>
                <a:ea typeface="Meiryo"/>
                <a:cs typeface="Segoe UI"/>
              </a:rPr>
              <a:t>Anonymous, (2016) </a:t>
            </a:r>
            <a:r>
              <a:rPr lang="en-GB" sz="1200" i="1" dirty="0">
                <a:latin typeface="Arial"/>
                <a:ea typeface="Meiryo"/>
                <a:cs typeface="Segoe UI"/>
              </a:rPr>
              <a:t>Ritz-Carlton Top Luxury Tier</a:t>
            </a:r>
            <a:r>
              <a:rPr lang="en-GB" sz="1200" dirty="0">
                <a:latin typeface="Arial"/>
                <a:ea typeface="Meiryo"/>
                <a:cs typeface="Segoe UI"/>
              </a:rPr>
              <a:t>, vol.33, Iss.13, Available at: </a:t>
            </a:r>
            <a:r>
              <a:rPr lang="en-GB" sz="1200" u="sng" dirty="0">
                <a:latin typeface="Arial"/>
                <a:cs typeface="Segoe UI"/>
              </a:rPr>
              <a:t>https://www.proquest.com/docview/1819073051?accountid=130472&amp;parentSessionId=I8z8QLuq3UTjBNXXWoGGq7UIDdkSF6m4Lq72ZqZLasc%3D&amp;pq-origsite=primo</a:t>
            </a:r>
            <a:r>
              <a:rPr lang="en-GB" sz="1200" dirty="0">
                <a:latin typeface="Arial"/>
                <a:cs typeface="Segoe UI"/>
              </a:rPr>
              <a:t>​ (Accessed on: 15 May 2023)</a:t>
            </a:r>
            <a:endParaRPr lang="en-US" sz="1200" dirty="0">
              <a:latin typeface="Arial"/>
              <a:ea typeface="Meiryo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200" dirty="0">
              <a:latin typeface="Arial"/>
              <a:ea typeface="Meiryo"/>
              <a:cs typeface="Segoe UI"/>
            </a:endParaRPr>
          </a:p>
          <a:p>
            <a:pPr algn="just">
              <a:lnSpc>
                <a:spcPct val="150000"/>
              </a:lnSpc>
            </a:pPr>
            <a:r>
              <a:rPr lang="en-GB" sz="1200" dirty="0">
                <a:latin typeface="Arial"/>
                <a:ea typeface="Meiryo"/>
                <a:cs typeface="Segoe UI"/>
              </a:rPr>
              <a:t>Morin, (2019) </a:t>
            </a:r>
            <a:r>
              <a:rPr lang="en-GB" sz="1200" i="1" dirty="0">
                <a:latin typeface="Arial"/>
                <a:cs typeface="Arial"/>
              </a:rPr>
              <a:t>How the Ritz-Carlton Creates a 5 Star Customer Experience, </a:t>
            </a:r>
            <a:r>
              <a:rPr lang="en-GB" sz="1200" dirty="0">
                <a:latin typeface="Arial"/>
                <a:cs typeface="Arial"/>
              </a:rPr>
              <a:t>Available at: </a:t>
            </a:r>
            <a:endParaRPr lang="en-GB" sz="1200" i="1">
              <a:latin typeface="Arial"/>
              <a:ea typeface="Meiryo"/>
              <a:cs typeface="Arial"/>
            </a:endParaRPr>
          </a:p>
          <a:p>
            <a:pPr algn="just">
              <a:lnSpc>
                <a:spcPct val="150000"/>
              </a:lnSpc>
            </a:pPr>
            <a:r>
              <a:rPr lang="en-GB" sz="1200" u="sng" dirty="0">
                <a:latin typeface="Arial"/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https://crm.org/articles/ritz-carlton-gold-standards</a:t>
            </a:r>
            <a:r>
              <a:rPr lang="en-GB" sz="1200" dirty="0">
                <a:latin typeface="Arial"/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​</a:t>
            </a:r>
            <a:endParaRPr lang="en-GB" sz="1200">
              <a:latin typeface="Arial"/>
              <a:ea typeface="Meiryo"/>
              <a:cs typeface="Segoe UI"/>
            </a:endParaRPr>
          </a:p>
          <a:p>
            <a:pPr algn="just">
              <a:lnSpc>
                <a:spcPct val="150000"/>
              </a:lnSpc>
            </a:pPr>
            <a:endParaRPr lang="en-GB" sz="1200" dirty="0">
              <a:latin typeface="Arial"/>
              <a:ea typeface="Meiryo"/>
              <a:cs typeface="Segoe UI"/>
            </a:endParaRPr>
          </a:p>
          <a:p>
            <a:pPr algn="just">
              <a:lnSpc>
                <a:spcPct val="150000"/>
              </a:lnSpc>
            </a:pPr>
            <a:r>
              <a:rPr lang="en-GB" sz="1200" dirty="0">
                <a:latin typeface="Arial"/>
                <a:ea typeface="Meiryo"/>
                <a:cs typeface="Segoe UI"/>
              </a:rPr>
              <a:t>Perry Group International, (2017)</a:t>
            </a:r>
            <a:r>
              <a:rPr lang="en-GB" sz="1200" i="1" dirty="0">
                <a:latin typeface="Arial"/>
                <a:ea typeface="Meiryo"/>
                <a:cs typeface="Segoe UI"/>
              </a:rPr>
              <a:t> The Importance of Hospitality in The Hotel Industry, </a:t>
            </a:r>
            <a:r>
              <a:rPr lang="en-GB" sz="1200" dirty="0">
                <a:latin typeface="Arial"/>
                <a:ea typeface="Meiryo"/>
                <a:cs typeface="Segoe UI"/>
              </a:rPr>
              <a:t>Available at:</a:t>
            </a:r>
            <a:r>
              <a:rPr lang="en-GB" sz="1200" dirty="0">
                <a:latin typeface="Arial"/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https://www.perrygroup.com/importance-hospitality-hotel-industry/#:~:text=If%20you%20own%20or%20manage,hotel%20in%20a%20positive%20way</a:t>
            </a:r>
            <a:r>
              <a:rPr lang="en-GB" sz="1200" dirty="0">
                <a:latin typeface="Arial"/>
                <a:ea typeface="+mn-lt"/>
                <a:cs typeface="+mn-lt"/>
              </a:rPr>
              <a:t>. (Accessed on: 18 May 2023)</a:t>
            </a:r>
          </a:p>
          <a:p>
            <a:pPr algn="just">
              <a:lnSpc>
                <a:spcPct val="150000"/>
              </a:lnSpc>
            </a:pPr>
            <a:endParaRPr lang="en-GB" sz="1200" dirty="0">
              <a:latin typeface="Arial"/>
              <a:ea typeface="Meiryo"/>
              <a:cs typeface="Segoe UI"/>
            </a:endParaRPr>
          </a:p>
          <a:p>
            <a:endParaRPr lang="en-GB" sz="1200" dirty="0">
              <a:solidFill>
                <a:srgbClr val="404040"/>
              </a:solidFill>
              <a:ea typeface="Meiryo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2798316539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SketchLines">
      <a:dk1>
        <a:sysClr val="windowText" lastClr="000000"/>
      </a:dk1>
      <a:lt1>
        <a:sysClr val="window" lastClr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SketchLinesVTI</vt:lpstr>
      <vt:lpstr>The role and importance of quality service, hospitality and guest services within the hotel industry for Intercontinental Hotels Ritz-Carlton</vt:lpstr>
      <vt:lpstr>Contents</vt:lpstr>
      <vt:lpstr>1.Introduction</vt:lpstr>
      <vt:lpstr>2.The main consumers</vt:lpstr>
      <vt:lpstr>3.The role of the guest services and facilities</vt:lpstr>
      <vt:lpstr>4.The role and functions of guest service</vt:lpstr>
      <vt:lpstr>5.The importance of hospitality, guest expectation</vt:lpstr>
      <vt:lpstr>6.Conclusion</vt:lpstr>
      <vt:lpstr>7.References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914</cp:revision>
  <dcterms:created xsi:type="dcterms:W3CDTF">2023-05-23T19:15:50Z</dcterms:created>
  <dcterms:modified xsi:type="dcterms:W3CDTF">2023-05-24T11:02:07Z</dcterms:modified>
</cp:coreProperties>
</file>