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4" r:id="rId7"/>
    <p:sldId id="262" r:id="rId8"/>
    <p:sldId id="269" r:id="rId9"/>
    <p:sldId id="263" r:id="rId10"/>
    <p:sldId id="267" r:id="rId11"/>
    <p:sldId id="268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4/25/2019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4/25/2019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4/25/2019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4/25/2019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conomicshelp.org/blog/5002/economics/pros-and-cons-of-capitalism/" TargetMode="External" /><Relationship Id="rId2" Type="http://schemas.openxmlformats.org/officeDocument/2006/relationships/hyperlink" Target="https://dictionary.cambridge.org/dictionary/english/capitalism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medium.com/@hellovidya/capitalism-is-threatening-american-values-are-we-paying-attention-6e1408beb5d4" TargetMode="External" /><Relationship Id="rId5" Type="http://schemas.openxmlformats.org/officeDocument/2006/relationships/hyperlink" Target="https://www.biography.com" TargetMode="External" /><Relationship Id="rId4" Type="http://schemas.openxmlformats.org/officeDocument/2006/relationships/hyperlink" Target="https://business.financialpost.com/opinion/how-thatcher-restored-capitalisms-nervous-system" TargetMode="Externa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ox.com/2018/8/15/17683022/elizabeth-warren-accountable-capitalism-corporations" TargetMode="External" /><Relationship Id="rId2" Type="http://schemas.openxmlformats.org/officeDocument/2006/relationships/hyperlink" Target="http://www.historyguide.org/intellect/marx.HTML" TargetMode="External" /><Relationship Id="rId1" Type="http://schemas.openxmlformats.org/officeDocument/2006/relationships/slideLayout" Target="../slideLayouts/slideLayout2.xml" /><Relationship Id="rId5" Type="http://schemas.openxmlformats.org/officeDocument/2006/relationships/hyperlink" Target="https://www.theguardian.com/business/2008/oct/05/creditcrunch.marketturmoil1" TargetMode="External" /><Relationship Id="rId4" Type="http://schemas.openxmlformats.org/officeDocument/2006/relationships/hyperlink" Target="https://courses.lumenlearning.com/boundless-sociology/chapter/economic-systems/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EC5707-5A66-3F4F-B5A7-068D987C3F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2081893"/>
            <a:ext cx="7766936" cy="1968943"/>
          </a:xfrm>
        </p:spPr>
        <p:txBody>
          <a:bodyPr/>
          <a:lstStyle/>
          <a:p>
            <a:r>
              <a:rPr lang="en-US" sz="4000" b="1"/>
              <a:t>Describe and explain a theory of your choice, which is not listed in question.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3A1AD2-3446-7843-9F61-B543C815D26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US" sz="2000" b="1"/>
              <a:t>By Claudia Jones</a:t>
            </a:r>
          </a:p>
          <a:p>
            <a:r>
              <a:rPr lang="en-US" sz="2000" b="1"/>
              <a:t>1500322</a:t>
            </a:r>
          </a:p>
          <a:p>
            <a:r>
              <a:rPr lang="en-US" sz="2000" b="1"/>
              <a:t>SJSI4017</a:t>
            </a:r>
          </a:p>
        </p:txBody>
      </p:sp>
    </p:spTree>
    <p:extLst>
      <p:ext uri="{BB962C8B-B14F-4D97-AF65-F5344CB8AC3E}">
        <p14:creationId xmlns:p14="http://schemas.microsoft.com/office/powerpoint/2010/main" val="41913078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FFC5D-EBB0-744E-A764-F73770085E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46364"/>
          </a:xfrm>
        </p:spPr>
        <p:txBody>
          <a:bodyPr>
            <a:normAutofit/>
          </a:bodyPr>
          <a:lstStyle/>
          <a:p>
            <a:r>
              <a:rPr lang="en-US" sz="4800" b="1"/>
              <a:t>Capitalism 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F8DCF3-81FD-524B-960B-71648EF79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245179"/>
            <a:ext cx="9228666" cy="37961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b="1">
                <a:solidFill>
                  <a:schemeClr val="tx1"/>
                </a:solidFill>
                <a:latin typeface="Arial" panose="020B0604020202020204" pitchFamily="34" charset="0"/>
              </a:rPr>
              <a:t>“An economic, political and social system in which property, business, and industry are privately owned, directed towards making the greatest possible profits for successful organisations and people.”</a:t>
            </a:r>
          </a:p>
          <a:p>
            <a:pPr marL="0" indent="0">
              <a:buNone/>
            </a:pPr>
            <a:endParaRPr lang="en-US" sz="2800" b="1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US" sz="2800" b="1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800">
                <a:solidFill>
                  <a:schemeClr val="tx1"/>
                </a:solidFill>
                <a:latin typeface="Arial" panose="020B0604020202020204" pitchFamily="34" charset="0"/>
              </a:rPr>
              <a:t>                                            (Cambridge Dictionary, 2019)</a:t>
            </a:r>
            <a:endParaRPr lang="en-US" sz="2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94106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2DF8A-1B9D-D046-91D6-ECC77BFB72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64721"/>
          </a:xfrm>
        </p:spPr>
        <p:txBody>
          <a:bodyPr>
            <a:noAutofit/>
          </a:bodyPr>
          <a:lstStyle/>
          <a:p>
            <a:r>
              <a:rPr lang="en-US" sz="4800" b="1"/>
              <a:t>The beginning of Capitalism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034F63-93AB-794E-AA6F-5555FD0137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82536"/>
            <a:ext cx="8596668" cy="49529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/>
              <a:t>Stage one:</a:t>
            </a:r>
          </a:p>
          <a:p>
            <a:r>
              <a:rPr lang="en-US" sz="2400"/>
              <a:t>Capitalism began in the 18</a:t>
            </a:r>
            <a:r>
              <a:rPr lang="en-US" sz="2400" baseline="30000"/>
              <a:t>th</a:t>
            </a:r>
            <a:r>
              <a:rPr lang="en-US" sz="2400"/>
              <a:t> century.</a:t>
            </a:r>
          </a:p>
          <a:p>
            <a:pPr marL="0" indent="0">
              <a:buNone/>
            </a:pPr>
            <a:endParaRPr lang="en-US" sz="2400"/>
          </a:p>
          <a:p>
            <a:r>
              <a:rPr lang="en-US" sz="2400"/>
              <a:t> The introduction of the modern age supported the rise of Capitalism.</a:t>
            </a:r>
          </a:p>
          <a:p>
            <a:endParaRPr lang="en-US" sz="2400"/>
          </a:p>
          <a:p>
            <a:r>
              <a:rPr lang="en-US" sz="2400"/>
              <a:t>The Great Depression.</a:t>
            </a:r>
          </a:p>
          <a:p>
            <a:endParaRPr lang="en-US" sz="2400"/>
          </a:p>
          <a:p>
            <a:pPr marL="0" indent="0">
              <a:buNone/>
            </a:pPr>
            <a:endParaRPr lang="en-US" sz="2400"/>
          </a:p>
          <a:p>
            <a:pPr marL="0" indent="0">
              <a:buNone/>
            </a:pPr>
            <a:r>
              <a:rPr lang="en-US" sz="2400"/>
              <a:t>                                                           (The Guardian, 2008)</a:t>
            </a:r>
          </a:p>
        </p:txBody>
      </p:sp>
    </p:spTree>
    <p:extLst>
      <p:ext uri="{BB962C8B-B14F-4D97-AF65-F5344CB8AC3E}">
        <p14:creationId xmlns:p14="http://schemas.microsoft.com/office/powerpoint/2010/main" val="27843192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18E96-6E4D-3A48-81AB-7029D1052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44930"/>
            <a:ext cx="8596668" cy="1170214"/>
          </a:xfrm>
        </p:spPr>
        <p:txBody>
          <a:bodyPr>
            <a:noAutofit/>
          </a:bodyPr>
          <a:lstStyle/>
          <a:p>
            <a:r>
              <a:rPr lang="en-US" sz="4800" b="1"/>
              <a:t>The beginning of capitalism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7906-F65C-F94F-B9F5-3EED34F288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102180"/>
            <a:ext cx="8596668" cy="563335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400" b="1"/>
          </a:p>
          <a:p>
            <a:pPr marL="0" indent="0">
              <a:buNone/>
            </a:pPr>
            <a:r>
              <a:rPr lang="en-US" sz="2400" b="1"/>
              <a:t>Stage two:</a:t>
            </a:r>
          </a:p>
          <a:p>
            <a:r>
              <a:rPr lang="en-US" sz="2400"/>
              <a:t>Recovering from the aftermath of the slump and the war.</a:t>
            </a:r>
          </a:p>
          <a:p>
            <a:endParaRPr lang="en-US" sz="2400"/>
          </a:p>
          <a:p>
            <a:r>
              <a:rPr lang="en-US" sz="2400"/>
              <a:t>Funds were tight in America and Europe, resulting in funds being tightly regulated and going into the industry.</a:t>
            </a:r>
          </a:p>
          <a:p>
            <a:endParaRPr lang="en-US" sz="2400"/>
          </a:p>
          <a:p>
            <a:r>
              <a:rPr lang="en-US" sz="2400"/>
              <a:t>Governments lowered interest rates and increased deficits.</a:t>
            </a:r>
          </a:p>
          <a:p>
            <a:endParaRPr lang="en-US" sz="2400"/>
          </a:p>
          <a:p>
            <a:pPr marL="0" indent="0">
              <a:buNone/>
            </a:pPr>
            <a:r>
              <a:rPr lang="en-US" sz="2400"/>
              <a:t>                                                           (The Guardian, 2008)</a:t>
            </a:r>
          </a:p>
          <a:p>
            <a:pPr marL="0" indent="0">
              <a:buNone/>
            </a:pPr>
            <a:endParaRPr lang="en-US" sz="2400" b="1"/>
          </a:p>
        </p:txBody>
      </p:sp>
    </p:spTree>
    <p:extLst>
      <p:ext uri="{BB962C8B-B14F-4D97-AF65-F5344CB8AC3E}">
        <p14:creationId xmlns:p14="http://schemas.microsoft.com/office/powerpoint/2010/main" val="25364811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BEC9D-E22F-7C45-96F2-3FEB44698F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260" y="381000"/>
            <a:ext cx="8596668" cy="911677"/>
          </a:xfrm>
        </p:spPr>
        <p:txBody>
          <a:bodyPr>
            <a:noAutofit/>
          </a:bodyPr>
          <a:lstStyle/>
          <a:p>
            <a:r>
              <a:rPr lang="en-US" sz="4000" b="1"/>
              <a:t>Margaret Thatcher – Pro Capitalism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1CAD7-8F03-FF4B-B359-1A375E5E6E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214" y="1537607"/>
            <a:ext cx="5944357" cy="4789714"/>
          </a:xfrm>
        </p:spPr>
        <p:txBody>
          <a:bodyPr>
            <a:noAutofit/>
          </a:bodyPr>
          <a:lstStyle/>
          <a:p>
            <a:r>
              <a:rPr lang="en-US" sz="2400"/>
              <a:t>Reduced inflation to 2.4% by 1986, from 22% six years prior, and cuts to high marginal tax rates. </a:t>
            </a:r>
          </a:p>
          <a:p>
            <a:endParaRPr lang="en-US" sz="2400"/>
          </a:p>
          <a:p>
            <a:r>
              <a:rPr lang="en-US" sz="2400"/>
              <a:t>Sold government housing to the less fortunate.</a:t>
            </a:r>
          </a:p>
          <a:p>
            <a:pPr marL="0" indent="0">
              <a:buNone/>
            </a:pPr>
            <a:r>
              <a:rPr lang="en-US"/>
              <a:t>                                      </a:t>
            </a:r>
          </a:p>
          <a:p>
            <a:r>
              <a:rPr lang="en-US" sz="2400"/>
              <a:t>Promoted privatisation of enterprises.</a:t>
            </a:r>
          </a:p>
          <a:p>
            <a:pPr marL="0" indent="0">
              <a:buNone/>
            </a:pPr>
            <a:r>
              <a:rPr lang="en-US" sz="2400"/>
              <a:t>                                                           </a:t>
            </a:r>
          </a:p>
          <a:p>
            <a:pPr marL="0" indent="0">
              <a:buNone/>
            </a:pPr>
            <a:endParaRPr lang="en-US" sz="2400"/>
          </a:p>
          <a:p>
            <a:pPr marL="0" indent="0">
              <a:buNone/>
            </a:pPr>
            <a:r>
              <a:rPr lang="en-US" sz="2400"/>
              <a:t>(Financial Post, 2013)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0BC0401-65E4-BC48-9877-30E9E4671E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2571" y="1460617"/>
            <a:ext cx="4915506" cy="27649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3FD4570-98A1-8A4F-B434-694BC231AC7B}"/>
              </a:ext>
            </a:extLst>
          </p:cNvPr>
          <p:cNvSpPr txBox="1"/>
          <p:nvPr/>
        </p:nvSpPr>
        <p:spPr>
          <a:xfrm>
            <a:off x="5195207" y="2521403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1DC085-6D72-DD44-ABC5-778995FB6F29}"/>
              </a:ext>
            </a:extLst>
          </p:cNvPr>
          <p:cNvSpPr txBox="1"/>
          <p:nvPr/>
        </p:nvSpPr>
        <p:spPr>
          <a:xfrm rot="21175717">
            <a:off x="5195207" y="2521403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8D1E5EA-7A25-6F45-8259-91FFCBDAE75C}"/>
              </a:ext>
            </a:extLst>
          </p:cNvPr>
          <p:cNvSpPr txBox="1"/>
          <p:nvPr/>
        </p:nvSpPr>
        <p:spPr>
          <a:xfrm>
            <a:off x="6973963" y="2447244"/>
            <a:ext cx="436411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  <a:p>
            <a:pPr algn="l"/>
            <a:endParaRPr lang="en-US"/>
          </a:p>
          <a:p>
            <a:pPr algn="l"/>
            <a:endParaRPr lang="en-US"/>
          </a:p>
          <a:p>
            <a:pPr algn="l"/>
            <a:endParaRPr lang="en-US"/>
          </a:p>
          <a:p>
            <a:pPr algn="l"/>
            <a:endParaRPr lang="en-US"/>
          </a:p>
          <a:p>
            <a:pPr algn="l"/>
            <a:endParaRPr lang="en-US"/>
          </a:p>
          <a:p>
            <a:pPr algn="l"/>
            <a:r>
              <a:rPr lang="en-US"/>
              <a:t>                                   </a:t>
            </a:r>
          </a:p>
          <a:p>
            <a:pPr algn="l"/>
            <a:r>
              <a:rPr lang="en-US"/>
              <a:t>                           (Biography, 2019)</a:t>
            </a:r>
          </a:p>
          <a:p>
            <a:pPr algn="l"/>
            <a:endParaRPr lang="en-US"/>
          </a:p>
          <a:p>
            <a:pPr algn="l"/>
            <a:endParaRPr lang="en-US"/>
          </a:p>
          <a:p>
            <a:pPr algn="l"/>
            <a:endParaRPr lang="en-US"/>
          </a:p>
          <a:p>
            <a:pPr algn="l"/>
            <a:endParaRPr lang="en-US"/>
          </a:p>
          <a:p>
            <a:pPr algn="l"/>
            <a:endParaRPr lang="en-US"/>
          </a:p>
          <a:p>
            <a:pPr algn="l"/>
            <a:endParaRPr lang="en-US"/>
          </a:p>
          <a:p>
            <a:pPr algn="l"/>
            <a:endParaRPr lang="en-US"/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9669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3010A-3BA6-4C45-A66D-097281A0D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49679"/>
            <a:ext cx="8596668" cy="843643"/>
          </a:xfrm>
        </p:spPr>
        <p:txBody>
          <a:bodyPr>
            <a:normAutofit/>
          </a:bodyPr>
          <a:lstStyle/>
          <a:p>
            <a:r>
              <a:rPr lang="en-US" sz="4000" b="1"/>
              <a:t>Karl Marx – Against Capitalism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AD211C1-C88B-9B44-9D97-C1E7521688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089321" y="1117599"/>
            <a:ext cx="2458585" cy="345462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F790755-BC34-F340-9F58-CB140FA98D79}"/>
              </a:ext>
            </a:extLst>
          </p:cNvPr>
          <p:cNvSpPr txBox="1"/>
          <p:nvPr/>
        </p:nvSpPr>
        <p:spPr>
          <a:xfrm>
            <a:off x="898071" y="993323"/>
            <a:ext cx="5429250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/>
              <a:t>Marx viewed capitalism as a progressive historical stage that humans would go through, that would be followed by socialism.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40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/>
              <a:t>Viewed capital as a social and economic relation between people, rather than between things and people.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40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/>
              <a:t>Marx predicted that having a capital society would one day mean the abolishment of the working class. </a:t>
            </a:r>
          </a:p>
          <a:p>
            <a:pPr algn="l"/>
            <a:r>
              <a:rPr lang="en-US" sz="2400"/>
              <a:t>(Lumen, N.D)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40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4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E5D67BC-20AD-EB4C-84FD-189F9773A94A}"/>
              </a:ext>
            </a:extLst>
          </p:cNvPr>
          <p:cNvSpPr txBox="1"/>
          <p:nvPr/>
        </p:nvSpPr>
        <p:spPr>
          <a:xfrm>
            <a:off x="6830786" y="4696503"/>
            <a:ext cx="32384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/>
              <a:t>       (History Guide, 2008)</a:t>
            </a:r>
          </a:p>
        </p:txBody>
      </p:sp>
    </p:spTree>
    <p:extLst>
      <p:ext uri="{BB962C8B-B14F-4D97-AF65-F5344CB8AC3E}">
        <p14:creationId xmlns:p14="http://schemas.microsoft.com/office/powerpoint/2010/main" val="16057649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8CF52-196A-C341-A5D8-DFDCEDCD63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49679"/>
            <a:ext cx="8596668" cy="1780721"/>
          </a:xfrm>
        </p:spPr>
        <p:txBody>
          <a:bodyPr>
            <a:normAutofit/>
          </a:bodyPr>
          <a:lstStyle/>
          <a:p>
            <a:r>
              <a:rPr lang="en-US" sz="4400" b="1"/>
              <a:t>Advantages and disadvantages of Capitalism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33BAD9-72FE-3240-B9DE-C9EE2F2CEB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14499"/>
            <a:ext cx="4901595" cy="4830537"/>
          </a:xfrm>
        </p:spPr>
        <p:txBody>
          <a:bodyPr/>
          <a:lstStyle/>
          <a:p>
            <a:pPr marL="0" indent="0">
              <a:buNone/>
            </a:pPr>
            <a:r>
              <a:rPr lang="en-US" sz="2400" b="1">
                <a:solidFill>
                  <a:schemeClr val="tx1"/>
                </a:solidFill>
              </a:rPr>
              <a:t>Advantages:</a:t>
            </a:r>
          </a:p>
          <a:p>
            <a:pPr marL="0" indent="0">
              <a:buNone/>
            </a:pPr>
            <a:r>
              <a:rPr lang="en-US" sz="2400">
                <a:solidFill>
                  <a:schemeClr val="tx1"/>
                </a:solidFill>
              </a:rPr>
              <a:t>- Financial incentives to become more wealthy.</a:t>
            </a:r>
          </a:p>
          <a:p>
            <a:pPr>
              <a:buFontTx/>
              <a:buChar char="-"/>
            </a:pPr>
            <a:endParaRPr lang="en-US" sz="240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400">
                <a:solidFill>
                  <a:schemeClr val="tx1"/>
                </a:solidFill>
              </a:rPr>
              <a:t>- Allows individuals to have the ability to have the choice in what products to purchase.</a:t>
            </a:r>
          </a:p>
          <a:p>
            <a:pPr>
              <a:buFontTx/>
              <a:buChar char="-"/>
            </a:pPr>
            <a:endParaRPr lang="en-US" sz="240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400">
                <a:solidFill>
                  <a:schemeClr val="tx1"/>
                </a:solidFill>
              </a:rPr>
              <a:t>- Firms are more motivated to be efficient.</a:t>
            </a:r>
          </a:p>
          <a:p>
            <a:pPr>
              <a:buFontTx/>
              <a:buChar char="-"/>
            </a:pPr>
            <a:endParaRPr lang="en-US" sz="2400"/>
          </a:p>
          <a:p>
            <a:pPr>
              <a:buFontTx/>
              <a:buChar char="-"/>
            </a:pPr>
            <a:endParaRPr lang="en-US" sz="2400"/>
          </a:p>
          <a:p>
            <a:pPr>
              <a:buFontTx/>
              <a:buChar char="-"/>
            </a:pP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B072C2-9C03-A549-905B-815F2C87DEBD}"/>
              </a:ext>
            </a:extLst>
          </p:cNvPr>
          <p:cNvSpPr txBox="1"/>
          <p:nvPr/>
        </p:nvSpPr>
        <p:spPr>
          <a:xfrm>
            <a:off x="5878286" y="1714498"/>
            <a:ext cx="4626428" cy="5047536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algn="l"/>
            <a:r>
              <a:rPr lang="en-US" sz="2400" b="1"/>
              <a:t>Disadvantages:</a:t>
            </a:r>
          </a:p>
          <a:p>
            <a:pPr algn="l"/>
            <a:r>
              <a:rPr lang="en-US" sz="2400"/>
              <a:t>- Firms have the monopoly power.</a:t>
            </a:r>
          </a:p>
          <a:p>
            <a:pPr marL="342900" indent="-342900" algn="l">
              <a:buFontTx/>
              <a:buChar char="-"/>
            </a:pPr>
            <a:endParaRPr lang="en-US" sz="2400"/>
          </a:p>
          <a:p>
            <a:pPr algn="l"/>
            <a:r>
              <a:rPr lang="en-US" sz="2400"/>
              <a:t>- A large cause of inequality. </a:t>
            </a:r>
          </a:p>
          <a:p>
            <a:pPr marL="342900" indent="-342900" algn="l">
              <a:buFontTx/>
              <a:buChar char="-"/>
            </a:pPr>
            <a:endParaRPr lang="en-US" sz="2400"/>
          </a:p>
          <a:p>
            <a:pPr algn="l"/>
            <a:r>
              <a:rPr lang="en-US" sz="2400"/>
              <a:t>- Monopsony power.</a:t>
            </a:r>
          </a:p>
          <a:p>
            <a:pPr algn="l"/>
            <a:endParaRPr lang="en-US" sz="2000" b="1"/>
          </a:p>
          <a:p>
            <a:pPr algn="l"/>
            <a:endParaRPr lang="en-US" sz="2000" b="1"/>
          </a:p>
          <a:p>
            <a:pPr algn="l"/>
            <a:endParaRPr lang="en-US" b="1"/>
          </a:p>
          <a:p>
            <a:pPr algn="l"/>
            <a:endParaRPr lang="en-US" b="1"/>
          </a:p>
          <a:p>
            <a:pPr algn="l"/>
            <a:endParaRPr lang="en-US" b="1"/>
          </a:p>
          <a:p>
            <a:pPr algn="l"/>
            <a:endParaRPr lang="en-US" b="1"/>
          </a:p>
          <a:p>
            <a:pPr algn="l"/>
            <a:r>
              <a:rPr lang="en-US" sz="2400"/>
              <a:t>            (Economics Help, 2017)</a:t>
            </a:r>
          </a:p>
          <a:p>
            <a:pPr algn="l"/>
            <a:r>
              <a:rPr lang="en-US" b="1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995280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03A7D-5BFB-9C4B-B2FD-692AE9B87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90500"/>
            <a:ext cx="8596668" cy="1739900"/>
          </a:xfrm>
        </p:spPr>
        <p:txBody>
          <a:bodyPr>
            <a:normAutofit/>
          </a:bodyPr>
          <a:lstStyle/>
          <a:p>
            <a:r>
              <a:rPr lang="en-US" sz="4400" b="1"/>
              <a:t>Capitalism in the 21</a:t>
            </a:r>
            <a:r>
              <a:rPr lang="en-US" sz="4400" b="1" baseline="30000"/>
              <a:t>st</a:t>
            </a:r>
            <a:r>
              <a:rPr lang="en-US" sz="4400" b="1"/>
              <a:t> century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30942F-C6D1-5647-9810-5B6394EA4A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292678"/>
            <a:ext cx="4724703" cy="53748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b="1"/>
              <a:t>Accountable Capitalism Act</a:t>
            </a:r>
          </a:p>
          <a:p>
            <a:pPr marL="0" indent="0">
              <a:buNone/>
            </a:pPr>
            <a:endParaRPr lang="en-US" sz="2400" b="1"/>
          </a:p>
          <a:p>
            <a:pPr marL="0" indent="0">
              <a:buNone/>
            </a:pPr>
            <a:r>
              <a:rPr lang="en-US" sz="2400"/>
              <a:t>Senator Elizabeth Warren believes this Act will eradicate the issue of inequality in America, by reintroducing American Capitalism Post World War Two ideoligies.</a:t>
            </a:r>
          </a:p>
          <a:p>
            <a:pPr marL="0" indent="0">
              <a:buNone/>
            </a:pPr>
            <a:endParaRPr lang="en-US" sz="2400"/>
          </a:p>
          <a:p>
            <a:pPr marL="0" indent="0">
              <a:buNone/>
            </a:pPr>
            <a:endParaRPr lang="en-US" sz="2400"/>
          </a:p>
          <a:p>
            <a:pPr marL="0" indent="0">
              <a:buNone/>
            </a:pPr>
            <a:r>
              <a:rPr lang="en-US" sz="2400"/>
              <a:t>Yglesias, (2018)                                                              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91EF1A8-6785-824C-B7FA-4828E51B91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78271" y="1634672"/>
            <a:ext cx="5536395" cy="311422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4DF2F6F-1AC7-E44F-B1EB-BAB2C422CAE1}"/>
              </a:ext>
            </a:extLst>
          </p:cNvPr>
          <p:cNvSpPr txBox="1"/>
          <p:nvPr/>
        </p:nvSpPr>
        <p:spPr>
          <a:xfrm>
            <a:off x="7935482" y="4980441"/>
            <a:ext cx="3579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/>
              <a:t>                           (Vox, 2018)</a:t>
            </a:r>
          </a:p>
        </p:txBody>
      </p:sp>
    </p:spTree>
    <p:extLst>
      <p:ext uri="{BB962C8B-B14F-4D97-AF65-F5344CB8AC3E}">
        <p14:creationId xmlns:p14="http://schemas.microsoft.com/office/powerpoint/2010/main" val="5615059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B108B-9F9C-EC43-AA39-990D60DBD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36072"/>
            <a:ext cx="8596668" cy="1340966"/>
          </a:xfrm>
        </p:spPr>
        <p:txBody>
          <a:bodyPr>
            <a:normAutofit/>
          </a:bodyPr>
          <a:lstStyle/>
          <a:p>
            <a:r>
              <a:rPr lang="en-US" sz="4800" b="1"/>
              <a:t>Conclusion 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816CB44-1815-8649-AAE3-93C0F33DA0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32887" y="1241348"/>
            <a:ext cx="5845006" cy="499070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5E643BB-EB6F-FB4A-941A-C703CEE1569B}"/>
              </a:ext>
            </a:extLst>
          </p:cNvPr>
          <p:cNvSpPr txBox="1"/>
          <p:nvPr/>
        </p:nvSpPr>
        <p:spPr>
          <a:xfrm>
            <a:off x="5195206" y="6327321"/>
            <a:ext cx="35950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/>
              <a:t>                   (Medium, 2018)</a:t>
            </a:r>
          </a:p>
        </p:txBody>
      </p:sp>
    </p:spTree>
    <p:extLst>
      <p:ext uri="{BB962C8B-B14F-4D97-AF65-F5344CB8AC3E}">
        <p14:creationId xmlns:p14="http://schemas.microsoft.com/office/powerpoint/2010/main" val="5881823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71DB0-CCEA-2C40-A447-98CAF17812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22464"/>
            <a:ext cx="8596668" cy="884465"/>
          </a:xfrm>
        </p:spPr>
        <p:txBody>
          <a:bodyPr>
            <a:normAutofit/>
          </a:bodyPr>
          <a:lstStyle/>
          <a:p>
            <a:r>
              <a:rPr lang="en-US" sz="4400" b="1" u="sng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6C6CD0-17F9-554F-A552-12F1F672C2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3179"/>
            <a:ext cx="8596668" cy="5252357"/>
          </a:xfrm>
        </p:spPr>
        <p:txBody>
          <a:bodyPr/>
          <a:lstStyle/>
          <a:p>
            <a:pPr marL="0" indent="0">
              <a:buNone/>
            </a:pPr>
            <a:r>
              <a:rPr lang="en-US"/>
              <a:t>Cambridge Dictionary (2019) </a:t>
            </a:r>
            <a:r>
              <a:rPr lang="en-US" i="1"/>
              <a:t>Capitalism. </a:t>
            </a:r>
            <a:r>
              <a:rPr lang="en-US"/>
              <a:t>Available at: </a:t>
            </a:r>
            <a:r>
              <a:rPr lang="en-GB">
                <a:hlinkClick r:id="rId2"/>
              </a:rPr>
              <a:t>https://dictionary.cambridge.org/dictionary/english/capitalism</a:t>
            </a:r>
            <a:r>
              <a:rPr lang="en-US"/>
              <a:t> (Accessed: 19</a:t>
            </a:r>
            <a:r>
              <a:rPr lang="en-US" baseline="30000"/>
              <a:t>th</a:t>
            </a:r>
            <a:r>
              <a:rPr lang="en-US"/>
              <a:t> April 2019).</a:t>
            </a:r>
          </a:p>
          <a:p>
            <a:pPr marL="0" indent="0">
              <a:buNone/>
            </a:pPr>
            <a:r>
              <a:rPr lang="en-US"/>
              <a:t>Economics Help (2017) </a:t>
            </a:r>
            <a:r>
              <a:rPr lang="en-US" i="1"/>
              <a:t>Pros and cons of capitalism. </a:t>
            </a:r>
            <a:r>
              <a:rPr lang="en-US"/>
              <a:t>Available at:</a:t>
            </a:r>
            <a:r>
              <a:rPr lang="en-GB">
                <a:hlinkClick r:id="rId3"/>
              </a:rPr>
              <a:t>https://www.economicshelp.org/blog/5002/economics/pros-and-cons-of-capitalism/</a:t>
            </a:r>
            <a:r>
              <a:rPr lang="en-US"/>
              <a:t> (Accessed: 22</a:t>
            </a:r>
            <a:r>
              <a:rPr lang="en-US" baseline="30000"/>
              <a:t>nd</a:t>
            </a:r>
            <a:r>
              <a:rPr lang="en-US"/>
              <a:t> Aprial 2019).</a:t>
            </a:r>
          </a:p>
          <a:p>
            <a:pPr marL="0" indent="0">
              <a:buNone/>
            </a:pPr>
            <a:r>
              <a:rPr lang="en-US"/>
              <a:t>Financial Post (2013) </a:t>
            </a:r>
            <a:r>
              <a:rPr lang="en-US" i="1"/>
              <a:t>How Thatcher restored capitalism’s ‘nervous system’. </a:t>
            </a:r>
            <a:r>
              <a:rPr lang="en-US"/>
              <a:t>Available at: </a:t>
            </a:r>
            <a:r>
              <a:rPr lang="en-GB">
                <a:hlinkClick r:id="rId4"/>
              </a:rPr>
              <a:t>https://business.financialpost.com/opinion/how-thatcher-restored-capitalisms-nervous-system</a:t>
            </a:r>
            <a:r>
              <a:rPr lang="en-US"/>
              <a:t> (Accessed 21st April 2019).</a:t>
            </a:r>
          </a:p>
          <a:p>
            <a:pPr marL="0" indent="0">
              <a:buNone/>
            </a:pPr>
            <a:r>
              <a:rPr lang="en-US"/>
              <a:t>Image 1: Biography (2019) </a:t>
            </a:r>
            <a:r>
              <a:rPr lang="en-US" i="1"/>
              <a:t>History &amp; Culture. </a:t>
            </a:r>
            <a:r>
              <a:rPr lang="en-US"/>
              <a:t>[online] Available at:</a:t>
            </a:r>
            <a:r>
              <a:rPr lang="en-US">
                <a:hlinkClick r:id="rId5"/>
              </a:rPr>
              <a:t>https://www.biography.com</a:t>
            </a:r>
            <a:r>
              <a:rPr lang="en-US"/>
              <a:t> (Accessed: 21</a:t>
            </a:r>
            <a:r>
              <a:rPr lang="en-US" baseline="30000"/>
              <a:t>st</a:t>
            </a:r>
            <a:r>
              <a:rPr lang="en-US"/>
              <a:t> April 2019).</a:t>
            </a:r>
          </a:p>
          <a:p>
            <a:pPr marL="0" indent="0">
              <a:buNone/>
            </a:pPr>
            <a:r>
              <a:rPr lang="en-US"/>
              <a:t>Image 4: Narayanan, V. (2018) </a:t>
            </a:r>
            <a:r>
              <a:rPr lang="en-US" i="1"/>
              <a:t>Capitalism Is Threatening American Values. Are We Listening?. </a:t>
            </a:r>
            <a:r>
              <a:rPr lang="en-US"/>
              <a:t>[online] Available at: </a:t>
            </a:r>
            <a:r>
              <a:rPr lang="en-GB">
                <a:hlinkClick r:id="rId6"/>
              </a:rPr>
              <a:t>https://medium.com/@hellovidya/capitalism-is-threatening-american-values-are-we-paying-attention-6e1408beb5d4</a:t>
            </a:r>
            <a:r>
              <a:rPr lang="en-US"/>
              <a:t> (Accessed: 25</a:t>
            </a:r>
            <a:r>
              <a:rPr lang="en-US" baseline="30000"/>
              <a:t>th</a:t>
            </a:r>
            <a:r>
              <a:rPr lang="en-US"/>
              <a:t> April 2019).</a:t>
            </a:r>
          </a:p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91816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9B56B7-A163-5942-843C-4D353EBFD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04108"/>
            <a:ext cx="8596668" cy="830036"/>
          </a:xfrm>
        </p:spPr>
        <p:txBody>
          <a:bodyPr>
            <a:normAutofit/>
          </a:bodyPr>
          <a:lstStyle/>
          <a:p>
            <a:r>
              <a:rPr lang="en-US" sz="4400" b="1" u="sng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127466-B749-AE4C-B180-4081762E1B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183821"/>
            <a:ext cx="8596668" cy="5470071"/>
          </a:xfrm>
        </p:spPr>
        <p:txBody>
          <a:bodyPr/>
          <a:lstStyle/>
          <a:p>
            <a:pPr marL="0" indent="0">
              <a:buNone/>
            </a:pPr>
            <a:r>
              <a:rPr lang="en-US"/>
              <a:t>Image 2: The History Guide (2008) </a:t>
            </a:r>
            <a:r>
              <a:rPr lang="en-US" i="1"/>
              <a:t>Lectures on Modern European Intellectual History. </a:t>
            </a:r>
            <a:r>
              <a:rPr lang="en-US"/>
              <a:t>[online] Available at: </a:t>
            </a:r>
            <a:r>
              <a:rPr lang="en-GB">
                <a:hlinkClick r:id="rId2"/>
              </a:rPr>
              <a:t>http://www.historyguide.org/intellect/marx.HTML</a:t>
            </a:r>
            <a:r>
              <a:rPr lang="en-US"/>
              <a:t> (Accessed: 24</a:t>
            </a:r>
            <a:r>
              <a:rPr lang="en-US" baseline="30000"/>
              <a:t>th</a:t>
            </a:r>
            <a:r>
              <a:rPr lang="en-US"/>
              <a:t> April 2019).</a:t>
            </a:r>
          </a:p>
          <a:p>
            <a:pPr marL="0" indent="0">
              <a:buNone/>
            </a:pPr>
            <a:r>
              <a:rPr lang="en-US"/>
              <a:t>Image 3: Vox (2018) </a:t>
            </a:r>
            <a:r>
              <a:rPr lang="en-US" i="1"/>
              <a:t>Elizabeth Warren has a plan to save Capitalism.</a:t>
            </a:r>
            <a:r>
              <a:rPr lang="en-US"/>
              <a:t> [online] Available at: </a:t>
            </a:r>
            <a:r>
              <a:rPr lang="en-GB">
                <a:hlinkClick r:id="rId3"/>
              </a:rPr>
              <a:t>https://www.vox.com/2018/8/15/17683022/elizabeth-warren-accountable-capitalism-corporations</a:t>
            </a:r>
            <a:r>
              <a:rPr lang="en-US"/>
              <a:t> (Accessed: 25</a:t>
            </a:r>
            <a:r>
              <a:rPr lang="en-US" baseline="30000"/>
              <a:t>th</a:t>
            </a:r>
            <a:r>
              <a:rPr lang="en-US"/>
              <a:t> April 2019).</a:t>
            </a:r>
          </a:p>
          <a:p>
            <a:pPr marL="0" indent="0">
              <a:buNone/>
            </a:pPr>
            <a:r>
              <a:rPr lang="en-US"/>
              <a:t>Lumen Boundless Sociology (N.D) </a:t>
            </a:r>
            <a:r>
              <a:rPr lang="en-US" i="1"/>
              <a:t>Economic Systems. </a:t>
            </a:r>
            <a:r>
              <a:rPr lang="en-US"/>
              <a:t>Available at: </a:t>
            </a:r>
            <a:r>
              <a:rPr lang="en-GB">
                <a:hlinkClick r:id="rId4"/>
              </a:rPr>
              <a:t>https://courses.lumenlearning.com/boundless-sociology/chapter/economic-systems/</a:t>
            </a:r>
            <a:r>
              <a:rPr lang="en-US"/>
              <a:t> (Accessed: 24</a:t>
            </a:r>
            <a:r>
              <a:rPr lang="en-US" baseline="30000"/>
              <a:t>th</a:t>
            </a:r>
            <a:r>
              <a:rPr lang="en-US"/>
              <a:t> April 2019).</a:t>
            </a:r>
          </a:p>
          <a:p>
            <a:pPr marL="0" indent="0">
              <a:buNone/>
            </a:pPr>
            <a:r>
              <a:rPr lang="en-US"/>
              <a:t>Support The Guardian (2008) </a:t>
            </a:r>
            <a:r>
              <a:rPr lang="en-US" i="1"/>
              <a:t>A short history of capitalism’s rise and fall. </a:t>
            </a:r>
            <a:r>
              <a:rPr lang="en-US"/>
              <a:t>Available at: </a:t>
            </a:r>
            <a:r>
              <a:rPr lang="en-GB">
                <a:hlinkClick r:id="rId5"/>
              </a:rPr>
              <a:t>https://www.theguardian.com/business/2008/oct/05/creditcrunch.marketturmoil1</a:t>
            </a:r>
            <a:r>
              <a:rPr lang="en-US"/>
              <a:t> (Accessed: 19</a:t>
            </a:r>
            <a:r>
              <a:rPr lang="en-US" baseline="30000"/>
              <a:t>th</a:t>
            </a:r>
            <a:r>
              <a:rPr lang="en-US"/>
              <a:t> April 2019).</a:t>
            </a:r>
          </a:p>
          <a:p>
            <a:pPr marL="0" indent="0">
              <a:buNone/>
            </a:pPr>
            <a:r>
              <a:rPr lang="en-US"/>
              <a:t>Yglesias, M. (2018) </a:t>
            </a:r>
            <a:r>
              <a:rPr lang="en-US" i="1"/>
              <a:t>Elizabeth Warren has a plan to save Capitalism. </a:t>
            </a:r>
            <a:r>
              <a:rPr lang="en-US"/>
              <a:t>Available at: </a:t>
            </a:r>
            <a:r>
              <a:rPr lang="en-GB">
                <a:hlinkClick r:id="rId3"/>
              </a:rPr>
              <a:t>https://www.vox.com/2018/8/15/17683022/elizabeth-warren-accountable-capitalism-corporations</a:t>
            </a:r>
            <a:r>
              <a:rPr lang="en-US"/>
              <a:t> (Accessed: 25</a:t>
            </a:r>
            <a:r>
              <a:rPr lang="en-US" baseline="30000"/>
              <a:t>th</a:t>
            </a:r>
            <a:r>
              <a:rPr lang="en-US"/>
              <a:t> April 2019).</a:t>
            </a:r>
          </a:p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722999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Facet</vt:lpstr>
      <vt:lpstr>Describe and explain a theory of your choice, which is not listed in question.</vt:lpstr>
      <vt:lpstr>Capitalism definition</vt:lpstr>
      <vt:lpstr>The beginning of Capitalism</vt:lpstr>
      <vt:lpstr>The beginning of capitalism</vt:lpstr>
      <vt:lpstr>Margaret Thatcher – Pro Capitalism</vt:lpstr>
      <vt:lpstr>Karl Marx – Against Capitalism</vt:lpstr>
      <vt:lpstr>Advantages and disadvantages of Capitalism</vt:lpstr>
      <vt:lpstr>Capitalism in the 21st century</vt:lpstr>
      <vt:lpstr>Conclusion </vt:lpstr>
      <vt:lpstr>Reference list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Describe and explain a theory of your choice, which is not listed in question.</dc:title>
  <dc:creator>Claudia Jones (1500322)</dc:creator>
  <cp:lastModifiedBy>Claudia Jones (1500322)</cp:lastModifiedBy>
  <cp:revision>3</cp:revision>
  <dcterms:created xsi:type="dcterms:W3CDTF">2019-04-24T09:29:09Z</dcterms:created>
  <dcterms:modified xsi:type="dcterms:W3CDTF">2019-04-26T16:02:53Z</dcterms:modified>
</cp:coreProperties>
</file>