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4752" r:id="rId1"/>
  </p:sldMasterIdLst>
  <p:notesMasterIdLst>
    <p:notesMasterId r:id="rId7"/>
  </p:notesMasterIdLst>
  <p:sldIdLst>
    <p:sldId id="256" r:id="rId2"/>
    <p:sldId id="261" r:id="rId3"/>
    <p:sldId id="263" r:id="rId4"/>
    <p:sldId id="262" r:id="rId5"/>
    <p:sldId id="264" r:id="rId6"/>
  </p:sldIdLst>
  <p:sldSz cx="9144000" cy="6858000" type="screen4x3"/>
  <p:notesSz cx="6858000" cy="9144000"/>
  <p:embeddedFontLst>
    <p:embeddedFont>
      <p:font typeface="Century Gothic" pitchFamily="34" charset="0"/>
      <p:regular r:id="rId8"/>
      <p:bold r:id="rId9"/>
      <p:italic r:id="rId10"/>
      <p:boldItalic r:id="rId11"/>
    </p:embeddedFont>
    <p:embeddedFont>
      <p:font typeface="Calibri" pitchFamily="34" charset="0"/>
      <p:regular r:id="rId12"/>
      <p:bold r:id="rId13"/>
      <p:italic r:id="rId14"/>
      <p:boldItalic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6" d="100"/>
          <a:sy n="106" d="100"/>
        </p:scale>
        <p:origin x="-786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font" Target="fonts/font6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font" Target="fonts/font5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font" Target="fonts/font8.fntdata"/><Relationship Id="rId10" Type="http://schemas.openxmlformats.org/officeDocument/2006/relationships/font" Target="fonts/font3.fntdata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14" Type="http://schemas.openxmlformats.org/officeDocument/2006/relationships/font" Target="fonts/font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753DA0-1A28-406E-80A2-4975AD0C390E}" type="datetimeFigureOut">
              <a:rPr lang="en-GB" smtClean="0"/>
              <a:t>22/07/2014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E8447A-DE61-4BC8-A06A-5735C33A4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034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E8447A-DE61-4BC8-A06A-5735C33A4B3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2381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3D26B-DFC2-4248-8ED0-AD3E108CBDD7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F932-D99A-4087-BFB1-EA42FAFC8D2C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96367-2F2B-4F6E-ACF4-15FA13738E10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3498D-21C7-408B-8EF5-5B55DEF0BFD5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246E-8FD1-42FF-94A4-E4133095C37A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939D4-B818-4372-B1EE-7CB6D5BBC74A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5E438-4D0D-4834-B658-A90420491D98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ADFA-7142-4015-85E6-1712F15FA709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581E0-D653-4D78-A48F-41D80498BC7E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4C003-38E8-486A-9BFD-47E55D87241C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9EAA3-934B-41DB-B3B1-806F4BE5CC37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8B3AFFF1-9C47-49F0-AE12-AF188F3F4E82}" type="datetime1">
              <a:rPr lang="en-US" smtClean="0"/>
              <a:pPr/>
              <a:t>7/22/2014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753" r:id="rId1"/>
    <p:sldLayoutId id="2147484754" r:id="rId2"/>
    <p:sldLayoutId id="2147484755" r:id="rId3"/>
    <p:sldLayoutId id="2147484756" r:id="rId4"/>
    <p:sldLayoutId id="2147484757" r:id="rId5"/>
    <p:sldLayoutId id="2147484758" r:id="rId6"/>
    <p:sldLayoutId id="2147484759" r:id="rId7"/>
    <p:sldLayoutId id="2147484760" r:id="rId8"/>
    <p:sldLayoutId id="2147484761" r:id="rId9"/>
    <p:sldLayoutId id="2147484762" r:id="rId10"/>
    <p:sldLayoutId id="2147484763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1219200" y="4149080"/>
            <a:ext cx="6400800" cy="148972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Why Collect Information?</a:t>
            </a:r>
            <a:endParaRPr lang="en-GB" sz="3600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611560" y="1628800"/>
            <a:ext cx="7772400" cy="1470025"/>
          </a:xfrm>
        </p:spPr>
        <p:txBody>
          <a:bodyPr/>
          <a:lstStyle/>
          <a:p>
            <a:r>
              <a:rPr lang="en-GB" dirty="0"/>
              <a:t>EMPL4012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Researching and analysing Data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880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924800" cy="634082"/>
          </a:xfrm>
        </p:spPr>
        <p:txBody>
          <a:bodyPr/>
          <a:lstStyle/>
          <a:p>
            <a:pPr algn="ctr"/>
            <a:r>
              <a:rPr lang="en-GB" cap="none" dirty="0" smtClean="0">
                <a:solidFill>
                  <a:schemeClr val="tx2"/>
                </a:solidFill>
              </a:rPr>
              <a:t>Why collect Information?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764704"/>
            <a:ext cx="7924800" cy="51125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2400" dirty="0">
                <a:cs typeface="Times New Roman" charset="0"/>
              </a:rPr>
              <a:t> 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cs typeface="Times New Roman" charset="0"/>
              </a:rPr>
              <a:t>Information is used at all levels and in all contexts within organisations</a:t>
            </a:r>
            <a:r>
              <a:rPr lang="en-GB" sz="2400" dirty="0" smtClean="0">
                <a:cs typeface="Times New Roman" charset="0"/>
              </a:rPr>
              <a:t>:</a:t>
            </a:r>
            <a:br>
              <a:rPr lang="en-GB" sz="2400" dirty="0" smtClean="0">
                <a:cs typeface="Times New Roman" charset="0"/>
              </a:rPr>
            </a:br>
            <a:endParaRPr lang="en-GB" sz="2400" dirty="0">
              <a:cs typeface="Times New Roman" charset="0"/>
            </a:endParaRPr>
          </a:p>
          <a:p>
            <a:pPr>
              <a:lnSpc>
                <a:spcPct val="150000"/>
              </a:lnSpc>
              <a:buFont typeface="Wingdings" charset="2"/>
              <a:buChar char="§"/>
            </a:pP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Planning:</a:t>
            </a:r>
            <a:r>
              <a:rPr lang="en-GB" sz="2400" dirty="0">
                <a:cs typeface="Times New Roman" charset="0"/>
              </a:rPr>
              <a:t> </a:t>
            </a:r>
            <a:r>
              <a:rPr lang="en-GB" sz="2400" dirty="0" smtClean="0">
                <a:cs typeface="Times New Roman" charset="0"/>
              </a:rPr>
              <a:t>making decisions about </a:t>
            </a:r>
            <a:r>
              <a:rPr lang="en-GB" sz="2400" dirty="0">
                <a:cs typeface="Times New Roman" charset="0"/>
              </a:rPr>
              <a:t>staff, premises, </a:t>
            </a:r>
            <a:r>
              <a:rPr lang="en-GB" sz="2400" dirty="0" smtClean="0">
                <a:cs typeface="Times New Roman" charset="0"/>
              </a:rPr>
              <a:t>equipment, customers</a:t>
            </a:r>
            <a:r>
              <a:rPr lang="en-GB" sz="2400" dirty="0">
                <a:cs typeface="Times New Roman" charset="0"/>
              </a:rPr>
              <a:t>. </a:t>
            </a:r>
            <a:endParaRPr lang="en-GB" sz="2400" dirty="0" smtClean="0">
              <a:cs typeface="Times New Roman" charset="0"/>
            </a:endParaRPr>
          </a:p>
          <a:p>
            <a:pPr>
              <a:lnSpc>
                <a:spcPct val="150000"/>
              </a:lnSpc>
              <a:buFont typeface="Wingdings" charset="2"/>
              <a:buChar char="§"/>
            </a:pPr>
            <a:r>
              <a:rPr lang="en-GB" sz="2400" i="1" dirty="0" smtClean="0">
                <a:solidFill>
                  <a:schemeClr val="tx2">
                    <a:lumMod val="40000"/>
                    <a:lumOff val="60000"/>
                  </a:schemeClr>
                </a:solidFill>
                <a:cs typeface="Times New Roman" charset="0"/>
              </a:rPr>
              <a:t>Accurate </a:t>
            </a:r>
            <a:r>
              <a:rPr lang="en-GB" sz="2400" i="1" dirty="0">
                <a:solidFill>
                  <a:schemeClr val="tx2">
                    <a:lumMod val="40000"/>
                    <a:lumOff val="60000"/>
                  </a:schemeClr>
                </a:solidFill>
                <a:cs typeface="Times New Roman" charset="0"/>
              </a:rPr>
              <a:t>and up to date information is required to enable planning to take place.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644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924800" cy="634082"/>
          </a:xfrm>
        </p:spPr>
        <p:txBody>
          <a:bodyPr/>
          <a:lstStyle/>
          <a:p>
            <a:pPr algn="ctr"/>
            <a:r>
              <a:rPr lang="en-GB" cap="none" dirty="0" smtClean="0">
                <a:solidFill>
                  <a:schemeClr val="tx2"/>
                </a:solidFill>
              </a:rPr>
              <a:t>Why collect Information?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764704"/>
            <a:ext cx="7924800" cy="51125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2400" dirty="0">
                <a:cs typeface="Times New Roman" charset="0"/>
              </a:rPr>
              <a:t> </a:t>
            </a:r>
          </a:p>
          <a:p>
            <a:pPr>
              <a:lnSpc>
                <a:spcPct val="150000"/>
              </a:lnSpc>
              <a:buFont typeface="Wingdings" charset="2"/>
              <a:buChar char="§"/>
            </a:pPr>
            <a:r>
              <a:rPr lang="en-GB" sz="2400" dirty="0" smtClean="0">
                <a:solidFill>
                  <a:schemeClr val="tx2"/>
                </a:solidFill>
                <a:cs typeface="Times New Roman" charset="0"/>
              </a:rPr>
              <a:t>Recording</a:t>
            </a: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:</a:t>
            </a:r>
            <a:r>
              <a:rPr lang="en-GB" sz="2400" dirty="0">
                <a:cs typeface="Times New Roman" charset="0"/>
              </a:rPr>
              <a:t> </a:t>
            </a:r>
            <a:br>
              <a:rPr lang="en-GB" sz="2400" dirty="0">
                <a:cs typeface="Times New Roman" charset="0"/>
              </a:rPr>
            </a:br>
            <a:r>
              <a:rPr lang="en-GB" sz="2400" dirty="0" smtClean="0">
                <a:cs typeface="Times New Roman" charset="0"/>
              </a:rPr>
              <a:t>In </a:t>
            </a:r>
            <a:r>
              <a:rPr lang="en-GB" sz="2400" dirty="0">
                <a:cs typeface="Times New Roman" charset="0"/>
              </a:rPr>
              <a:t>order </a:t>
            </a:r>
            <a:r>
              <a:rPr lang="en-GB" sz="2400" dirty="0" smtClean="0">
                <a:cs typeface="Times New Roman" charset="0"/>
              </a:rPr>
              <a:t>to plan you must have information to base your plans on. </a:t>
            </a:r>
            <a:br>
              <a:rPr lang="en-GB" sz="2400" dirty="0" smtClean="0">
                <a:cs typeface="Times New Roman" charset="0"/>
              </a:rPr>
            </a:br>
            <a:r>
              <a:rPr lang="en-GB" sz="2400" dirty="0" smtClean="0">
                <a:cs typeface="Times New Roman" charset="0"/>
              </a:rPr>
              <a:t/>
            </a:r>
            <a:br>
              <a:rPr lang="en-GB" sz="2400" dirty="0" smtClean="0">
                <a:cs typeface="Times New Roman" charset="0"/>
              </a:rPr>
            </a:br>
            <a:r>
              <a:rPr lang="en-GB" sz="2400" dirty="0" smtClean="0">
                <a:cs typeface="Times New Roman" charset="0"/>
              </a:rPr>
              <a:t>Organisations </a:t>
            </a:r>
            <a:r>
              <a:rPr lang="en-GB" sz="2400" dirty="0">
                <a:cs typeface="Times New Roman" charset="0"/>
              </a:rPr>
              <a:t>collect a wealth of information as part of their normal </a:t>
            </a:r>
            <a:r>
              <a:rPr lang="en-GB" sz="2400" dirty="0" smtClean="0">
                <a:cs typeface="Times New Roman" charset="0"/>
              </a:rPr>
              <a:t>operations  - they </a:t>
            </a:r>
            <a:r>
              <a:rPr lang="en-GB" sz="2400" dirty="0">
                <a:cs typeface="Times New Roman" charset="0"/>
              </a:rPr>
              <a:t>record  purchases, </a:t>
            </a:r>
            <a:r>
              <a:rPr lang="en-GB" sz="2400" dirty="0" smtClean="0">
                <a:cs typeface="Times New Roman" charset="0"/>
              </a:rPr>
              <a:t>sales, </a:t>
            </a:r>
            <a:r>
              <a:rPr lang="en-GB" sz="2400" dirty="0">
                <a:cs typeface="Times New Roman" charset="0"/>
              </a:rPr>
              <a:t>returns, </a:t>
            </a:r>
            <a:r>
              <a:rPr lang="en-GB" sz="2400" dirty="0" smtClean="0">
                <a:cs typeface="Times New Roman" charset="0"/>
              </a:rPr>
              <a:t>deliveries </a:t>
            </a:r>
            <a:r>
              <a:rPr lang="en-GB" sz="2400" dirty="0">
                <a:cs typeface="Times New Roman" charset="0"/>
              </a:rPr>
              <a:t>etc.</a:t>
            </a:r>
            <a:endParaRPr lang="en-GB" sz="2400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821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924800" cy="634082"/>
          </a:xfrm>
        </p:spPr>
        <p:txBody>
          <a:bodyPr/>
          <a:lstStyle/>
          <a:p>
            <a:pPr algn="ctr"/>
            <a:r>
              <a:rPr lang="en-GB" cap="none" dirty="0" smtClean="0">
                <a:solidFill>
                  <a:schemeClr val="tx2"/>
                </a:solidFill>
              </a:rPr>
              <a:t>Why collect Information?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548680"/>
            <a:ext cx="7924800" cy="532859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None/>
            </a:pPr>
            <a:endParaRPr lang="en-GB" sz="2400" dirty="0">
              <a:cs typeface="Times New Roman" charset="0"/>
            </a:endParaRPr>
          </a:p>
          <a:p>
            <a:pPr>
              <a:lnSpc>
                <a:spcPct val="150000"/>
              </a:lnSpc>
              <a:buFont typeface="Wingdings" charset="2"/>
              <a:buChar char="§"/>
            </a:pPr>
            <a:r>
              <a:rPr lang="en-GB" sz="2400" dirty="0" smtClean="0">
                <a:solidFill>
                  <a:schemeClr val="tx2"/>
                </a:solidFill>
                <a:cs typeface="Times New Roman" charset="0"/>
              </a:rPr>
              <a:t>Measurement:</a:t>
            </a:r>
            <a:r>
              <a:rPr lang="en-GB" sz="2400" dirty="0" smtClean="0">
                <a:cs typeface="Times New Roman" charset="0"/>
              </a:rPr>
              <a:t> </a:t>
            </a:r>
            <a:r>
              <a:rPr lang="en-GB" sz="2000" dirty="0" smtClean="0">
                <a:cs typeface="Times New Roman" charset="0"/>
              </a:rPr>
              <a:t/>
            </a:r>
            <a:br>
              <a:rPr lang="en-GB" sz="2000" dirty="0" smtClean="0">
                <a:cs typeface="Times New Roman" charset="0"/>
              </a:rPr>
            </a:br>
            <a:r>
              <a:rPr lang="en-GB" sz="2000" dirty="0" smtClean="0">
                <a:cs typeface="Times New Roman" charset="0"/>
              </a:rPr>
              <a:t/>
            </a:r>
            <a:br>
              <a:rPr lang="en-GB" sz="2000" dirty="0" smtClean="0">
                <a:cs typeface="Times New Roman" charset="0"/>
              </a:rPr>
            </a:br>
            <a:r>
              <a:rPr lang="en-US" sz="2400" dirty="0" smtClean="0"/>
              <a:t>Organisations must </a:t>
            </a:r>
            <a:r>
              <a:rPr lang="en-US" sz="2400" dirty="0"/>
              <a:t>measure their performance in order to be successful. 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GB" sz="2400" dirty="0">
                <a:cs typeface="Times New Roman" charset="0"/>
              </a:rPr>
              <a:t/>
            </a:r>
            <a:br>
              <a:rPr lang="en-GB" sz="2400" dirty="0">
                <a:cs typeface="Times New Roman" charset="0"/>
              </a:rPr>
            </a:br>
            <a:r>
              <a:rPr lang="en-US" sz="2400" i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Information </a:t>
            </a:r>
            <a:r>
              <a:rPr lang="en-US" sz="2400" i="1" dirty="0">
                <a:solidFill>
                  <a:schemeClr val="tx2">
                    <a:lumMod val="40000"/>
                    <a:lumOff val="60000"/>
                  </a:schemeClr>
                </a:solidFill>
              </a:rPr>
              <a:t>is used as the main way of measuring performance. </a:t>
            </a:r>
            <a:r>
              <a:rPr lang="en-US" sz="2400" i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/>
            </a:r>
            <a:br>
              <a:rPr lang="en-US" sz="2400" i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US" sz="2400" i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This may </a:t>
            </a:r>
            <a:r>
              <a:rPr lang="en-US" sz="2400" i="1" dirty="0">
                <a:solidFill>
                  <a:schemeClr val="tx2">
                    <a:lumMod val="40000"/>
                    <a:lumOff val="60000"/>
                  </a:schemeClr>
                </a:solidFill>
              </a:rPr>
              <a:t>be done by collecting and analysing information </a:t>
            </a:r>
            <a:r>
              <a:rPr lang="en-US" sz="2400" i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on </a:t>
            </a:r>
            <a:r>
              <a:rPr lang="en-US" sz="2400" i="1" dirty="0">
                <a:solidFill>
                  <a:schemeClr val="tx2">
                    <a:lumMod val="40000"/>
                    <a:lumOff val="60000"/>
                  </a:schemeClr>
                </a:solidFill>
              </a:rPr>
              <a:t>sales, costs and profits.</a:t>
            </a:r>
            <a:endParaRPr lang="en-GB" sz="2400" i="1" dirty="0">
              <a:solidFill>
                <a:schemeClr val="tx2">
                  <a:lumMod val="40000"/>
                  <a:lumOff val="60000"/>
                </a:schemeClr>
              </a:solidFill>
              <a:cs typeface="Times New Roman" charset="0"/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038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924800" cy="634082"/>
          </a:xfrm>
        </p:spPr>
        <p:txBody>
          <a:bodyPr/>
          <a:lstStyle/>
          <a:p>
            <a:pPr algn="ctr"/>
            <a:r>
              <a:rPr lang="en-GB" cap="none" dirty="0" smtClean="0">
                <a:solidFill>
                  <a:schemeClr val="tx2"/>
                </a:solidFill>
              </a:rPr>
              <a:t>Why collect Information?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548680"/>
            <a:ext cx="7924800" cy="532859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None/>
            </a:pPr>
            <a:endParaRPr lang="en-GB" sz="2400" dirty="0">
              <a:cs typeface="Times New Roman" charset="0"/>
            </a:endParaRPr>
          </a:p>
          <a:p>
            <a:r>
              <a:rPr lang="en-GB" sz="2400" dirty="0" smtClean="0">
                <a:solidFill>
                  <a:schemeClr val="tx2"/>
                </a:solidFill>
                <a:cs typeface="Times New Roman" charset="0"/>
              </a:rPr>
              <a:t>Decision-making</a:t>
            </a: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: </a:t>
            </a:r>
            <a:r>
              <a:rPr lang="en-GB" sz="2000" dirty="0" smtClean="0">
                <a:solidFill>
                  <a:schemeClr val="tx2"/>
                </a:solidFill>
                <a:cs typeface="Times New Roman" charset="0"/>
              </a:rPr>
              <a:t/>
            </a:r>
            <a:br>
              <a:rPr lang="en-GB" sz="2000" dirty="0" smtClean="0">
                <a:solidFill>
                  <a:schemeClr val="tx2"/>
                </a:solidFill>
                <a:cs typeface="Times New Roman" charset="0"/>
              </a:rPr>
            </a:br>
            <a:r>
              <a:rPr lang="en-GB" sz="2000" dirty="0">
                <a:solidFill>
                  <a:schemeClr val="tx2"/>
                </a:solidFill>
                <a:cs typeface="Times New Roman" charset="0"/>
              </a:rPr>
              <a:t/>
            </a:r>
            <a:br>
              <a:rPr lang="en-GB" sz="2000" dirty="0">
                <a:solidFill>
                  <a:schemeClr val="tx2"/>
                </a:solidFill>
                <a:cs typeface="Times New Roman" charset="0"/>
              </a:rPr>
            </a:br>
            <a:r>
              <a:rPr lang="en-US" sz="2400" dirty="0" smtClean="0"/>
              <a:t>Information </a:t>
            </a:r>
            <a:r>
              <a:rPr lang="en-US" sz="2400" dirty="0"/>
              <a:t>used for decision-making is often categorised into three types: 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en-US" sz="2400" dirty="0" smtClean="0"/>
          </a:p>
          <a:p>
            <a:r>
              <a:rPr lang="en-US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Strategic</a:t>
            </a:r>
            <a:r>
              <a:rPr lang="en-US" sz="2400" dirty="0" smtClean="0"/>
              <a:t> – looking at the Big Picture</a:t>
            </a:r>
            <a:br>
              <a:rPr lang="en-US" sz="2400" dirty="0" smtClean="0"/>
            </a:br>
            <a:endParaRPr lang="en-US" sz="2400" dirty="0" smtClean="0"/>
          </a:p>
          <a:p>
            <a:r>
              <a:rPr lang="en-US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Tactical</a:t>
            </a:r>
            <a:r>
              <a:rPr lang="en-US" sz="2400" dirty="0" smtClean="0"/>
              <a:t>  - measuring effective use of company resources</a:t>
            </a:r>
            <a:br>
              <a:rPr lang="en-US" sz="2400" dirty="0" smtClean="0"/>
            </a:br>
            <a:endParaRPr lang="en-US" sz="2400" dirty="0" smtClean="0"/>
          </a:p>
          <a:p>
            <a:r>
              <a:rPr lang="en-US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Operational</a:t>
            </a:r>
            <a:r>
              <a:rPr lang="en-US" sz="2400" dirty="0" smtClean="0">
                <a:solidFill>
                  <a:schemeClr val="tx2"/>
                </a:solidFill>
              </a:rPr>
              <a:t>  </a:t>
            </a:r>
            <a:r>
              <a:rPr lang="en-US" sz="2400" dirty="0" smtClean="0"/>
              <a:t>- how the day to day operations are handled</a:t>
            </a:r>
            <a:endParaRPr lang="en-US" sz="2400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322597"/>
      </p:ext>
    </p:extLst>
  </p:cSld>
  <p:clrMapOvr>
    <a:masterClrMapping/>
  </p:clrMapOvr>
</p:sld>
</file>

<file path=ppt/theme/theme1.xml><?xml version="1.0" encoding="utf-8"?>
<a:theme xmlns:a="http://schemas.openxmlformats.org/drawingml/2006/main" name="Ja_theme1">
  <a:themeElements>
    <a:clrScheme name="JA Theme 1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EBC576"/>
      </a:hlink>
      <a:folHlink>
        <a:srgbClr val="EBC57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517</TotalTime>
  <Words>26</Words>
  <Application>Microsoft Office PowerPoint</Application>
  <PresentationFormat>On-screen Show (4:3)</PresentationFormat>
  <Paragraphs>28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Century Gothic</vt:lpstr>
      <vt:lpstr>Times New Roman</vt:lpstr>
      <vt:lpstr>Wingdings</vt:lpstr>
      <vt:lpstr>Calibri</vt:lpstr>
      <vt:lpstr>Ja_theme1</vt:lpstr>
      <vt:lpstr>EMPL4012   Researching and analysing Data</vt:lpstr>
      <vt:lpstr>Why collect Information?</vt:lpstr>
      <vt:lpstr>Why collect Information?</vt:lpstr>
      <vt:lpstr>Why collect Information?</vt:lpstr>
      <vt:lpstr>Why collect Information?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 Ault</dc:creator>
  <cp:lastModifiedBy>Julia Ault</cp:lastModifiedBy>
  <cp:revision>24</cp:revision>
  <dcterms:created xsi:type="dcterms:W3CDTF">2013-03-02T15:52:58Z</dcterms:created>
  <dcterms:modified xsi:type="dcterms:W3CDTF">2014-07-22T16:40:14Z</dcterms:modified>
</cp:coreProperties>
</file>