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4"/>
  </p:sldMasterIdLst>
  <p:notesMasterIdLst>
    <p:notesMasterId r:id="rId17"/>
  </p:notesMasterIdLst>
  <p:sldIdLst>
    <p:sldId id="256" r:id="rId5"/>
    <p:sldId id="258" r:id="rId6"/>
    <p:sldId id="266" r:id="rId7"/>
    <p:sldId id="267" r:id="rId8"/>
    <p:sldId id="265" r:id="rId9"/>
    <p:sldId id="274" r:id="rId10"/>
    <p:sldId id="260" r:id="rId11"/>
    <p:sldId id="270" r:id="rId12"/>
    <p:sldId id="271" r:id="rId13"/>
    <p:sldId id="272" r:id="rId14"/>
    <p:sldId id="262"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618FEC-1C82-4727-BA82-969ACA5D4788}" v="4" dt="2023-10-02T14:29:51.3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5481" autoAdjust="0"/>
  </p:normalViewPr>
  <p:slideViewPr>
    <p:cSldViewPr snapToGrid="0">
      <p:cViewPr varScale="1">
        <p:scale>
          <a:sx n="64" d="100"/>
          <a:sy n="64" d="100"/>
        </p:scale>
        <p:origin x="90" y="246"/>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na Wyn Evans" userId="d9f0c031-e69d-4671-a3cd-65cd83b9aea7" providerId="ADAL" clId="{C5618FEC-1C82-4727-BA82-969ACA5D4788}"/>
    <pc:docChg chg="modSld">
      <pc:chgData name="Davina Wyn Evans" userId="d9f0c031-e69d-4671-a3cd-65cd83b9aea7" providerId="ADAL" clId="{C5618FEC-1C82-4727-BA82-969ACA5D4788}" dt="2023-10-02T14:29:51.391" v="4" actId="20577"/>
      <pc:docMkLst>
        <pc:docMk/>
      </pc:docMkLst>
      <pc:sldChg chg="modSp mod">
        <pc:chgData name="Davina Wyn Evans" userId="d9f0c031-e69d-4671-a3cd-65cd83b9aea7" providerId="ADAL" clId="{C5618FEC-1C82-4727-BA82-969ACA5D4788}" dt="2023-10-02T14:28:37.724" v="0" actId="14100"/>
        <pc:sldMkLst>
          <pc:docMk/>
          <pc:sldMk cId="728529201" sldId="260"/>
        </pc:sldMkLst>
        <pc:spChg chg="mod">
          <ac:chgData name="Davina Wyn Evans" userId="d9f0c031-e69d-4671-a3cd-65cd83b9aea7" providerId="ADAL" clId="{C5618FEC-1C82-4727-BA82-969ACA5D4788}" dt="2023-10-02T14:28:37.724" v="0" actId="14100"/>
          <ac:spMkLst>
            <pc:docMk/>
            <pc:sldMk cId="728529201" sldId="260"/>
            <ac:spMk id="3" creationId="{CAD85A55-D5E8-4E51-B63B-62C720C2CF79}"/>
          </ac:spMkLst>
        </pc:spChg>
      </pc:sldChg>
      <pc:sldChg chg="modSp">
        <pc:chgData name="Davina Wyn Evans" userId="d9f0c031-e69d-4671-a3cd-65cd83b9aea7" providerId="ADAL" clId="{C5618FEC-1C82-4727-BA82-969ACA5D4788}" dt="2023-10-02T14:29:51.391" v="4" actId="20577"/>
        <pc:sldMkLst>
          <pc:docMk/>
          <pc:sldMk cId="2127749464" sldId="271"/>
        </pc:sldMkLst>
        <pc:spChg chg="mod">
          <ac:chgData name="Davina Wyn Evans" userId="d9f0c031-e69d-4671-a3cd-65cd83b9aea7" providerId="ADAL" clId="{C5618FEC-1C82-4727-BA82-969ACA5D4788}" dt="2023-10-02T14:29:51.391" v="4" actId="20577"/>
          <ac:spMkLst>
            <pc:docMk/>
            <pc:sldMk cId="2127749464" sldId="271"/>
            <ac:spMk id="3" creationId="{BF64830D-4FAE-4A5F-B3D7-83E4F88BC593}"/>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627197-7538-4AE0-AF07-D6943031440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D2D7630-DE1A-42A9-89BF-7879E34811A1}">
      <dgm:prSet/>
      <dgm:spPr/>
      <dgm:t>
        <a:bodyPr/>
        <a:lstStyle/>
        <a:p>
          <a:r>
            <a:rPr lang="en-GB" b="1" dirty="0"/>
            <a:t>Three Elements – Equivalent 10,000 words</a:t>
          </a:r>
          <a:endParaRPr lang="en-US" b="1" dirty="0"/>
        </a:p>
      </dgm:t>
    </dgm:pt>
    <dgm:pt modelId="{7D1283BA-399D-4BA8-A6C3-B7F515210DE0}" type="parTrans" cxnId="{2B39A860-0106-42BF-84D8-04E16F673ACD}">
      <dgm:prSet/>
      <dgm:spPr/>
      <dgm:t>
        <a:bodyPr/>
        <a:lstStyle/>
        <a:p>
          <a:endParaRPr lang="en-US"/>
        </a:p>
      </dgm:t>
    </dgm:pt>
    <dgm:pt modelId="{073E25A3-5F6D-4735-8ED8-BA6559AB4DC2}" type="sibTrans" cxnId="{2B39A860-0106-42BF-84D8-04E16F673ACD}">
      <dgm:prSet/>
      <dgm:spPr/>
      <dgm:t>
        <a:bodyPr/>
        <a:lstStyle/>
        <a:p>
          <a:endParaRPr lang="en-US"/>
        </a:p>
      </dgm:t>
    </dgm:pt>
    <dgm:pt modelId="{6C220D5B-D5A4-437E-93E0-3128F09A72F3}">
      <dgm:prSet/>
      <dgm:spPr/>
      <dgm:t>
        <a:bodyPr/>
        <a:lstStyle/>
        <a:p>
          <a:r>
            <a:rPr lang="en-GB" b="1" dirty="0"/>
            <a:t>Part 1 – Written Research Proposal (1,500 words)</a:t>
          </a:r>
          <a:endParaRPr lang="en-US" b="1" dirty="0"/>
        </a:p>
      </dgm:t>
    </dgm:pt>
    <dgm:pt modelId="{984A5096-9930-4956-A676-ACE82136B745}" type="parTrans" cxnId="{5C58478D-DD40-4221-A566-E33D232580DF}">
      <dgm:prSet/>
      <dgm:spPr/>
      <dgm:t>
        <a:bodyPr/>
        <a:lstStyle/>
        <a:p>
          <a:endParaRPr lang="en-US"/>
        </a:p>
      </dgm:t>
    </dgm:pt>
    <dgm:pt modelId="{12A601A4-CD8D-4E95-AA3F-57B797D62681}" type="sibTrans" cxnId="{5C58478D-DD40-4221-A566-E33D232580DF}">
      <dgm:prSet/>
      <dgm:spPr/>
      <dgm:t>
        <a:bodyPr/>
        <a:lstStyle/>
        <a:p>
          <a:endParaRPr lang="en-US"/>
        </a:p>
      </dgm:t>
    </dgm:pt>
    <dgm:pt modelId="{39FD3EAB-AC26-4363-81CF-CAE03A033FD9}">
      <dgm:prSet/>
      <dgm:spPr/>
      <dgm:t>
        <a:bodyPr/>
        <a:lstStyle/>
        <a:p>
          <a:r>
            <a:rPr lang="en-GB" b="1" dirty="0"/>
            <a:t>Part 2 – Completed Ethics Form</a:t>
          </a:r>
          <a:endParaRPr lang="en-US" b="1" dirty="0"/>
        </a:p>
      </dgm:t>
    </dgm:pt>
    <dgm:pt modelId="{CEF37984-0799-4232-854E-5C7CED41BCDB}" type="parTrans" cxnId="{27787ED2-D38B-42AF-9CA8-B5398E3EAA2A}">
      <dgm:prSet/>
      <dgm:spPr/>
      <dgm:t>
        <a:bodyPr/>
        <a:lstStyle/>
        <a:p>
          <a:endParaRPr lang="en-US"/>
        </a:p>
      </dgm:t>
    </dgm:pt>
    <dgm:pt modelId="{E223345B-4FA7-43D3-8490-89BB7EF0AAFA}" type="sibTrans" cxnId="{27787ED2-D38B-42AF-9CA8-B5398E3EAA2A}">
      <dgm:prSet/>
      <dgm:spPr/>
      <dgm:t>
        <a:bodyPr/>
        <a:lstStyle/>
        <a:p>
          <a:endParaRPr lang="en-US"/>
        </a:p>
      </dgm:t>
    </dgm:pt>
    <dgm:pt modelId="{E0AAAB22-65BD-469E-A9DD-A419F2FE66D9}">
      <dgm:prSet/>
      <dgm:spPr/>
      <dgm:t>
        <a:bodyPr/>
        <a:lstStyle/>
        <a:p>
          <a:r>
            <a:rPr lang="en-GB" b="1" dirty="0"/>
            <a:t>Part 3 – Written Dissertation (8,000 words)</a:t>
          </a:r>
          <a:endParaRPr lang="en-US" b="1" dirty="0"/>
        </a:p>
      </dgm:t>
    </dgm:pt>
    <dgm:pt modelId="{911EEDD5-43BD-432A-ABAA-419BFD7E41DF}" type="parTrans" cxnId="{0BFEBF5F-C337-41BE-AEEE-3FF12C755DCF}">
      <dgm:prSet/>
      <dgm:spPr/>
      <dgm:t>
        <a:bodyPr/>
        <a:lstStyle/>
        <a:p>
          <a:endParaRPr lang="en-US"/>
        </a:p>
      </dgm:t>
    </dgm:pt>
    <dgm:pt modelId="{0AC02A44-6753-4371-8BFE-8BB1C67231FA}" type="sibTrans" cxnId="{0BFEBF5F-C337-41BE-AEEE-3FF12C755DCF}">
      <dgm:prSet/>
      <dgm:spPr/>
      <dgm:t>
        <a:bodyPr/>
        <a:lstStyle/>
        <a:p>
          <a:endParaRPr lang="en-US"/>
        </a:p>
      </dgm:t>
    </dgm:pt>
    <dgm:pt modelId="{2AA426C1-5318-402B-9A15-F59BF5E6E297}" type="pres">
      <dgm:prSet presAssocID="{99627197-7538-4AE0-AF07-D69430314407}" presName="root" presStyleCnt="0">
        <dgm:presLayoutVars>
          <dgm:dir/>
          <dgm:resizeHandles val="exact"/>
        </dgm:presLayoutVars>
      </dgm:prSet>
      <dgm:spPr/>
    </dgm:pt>
    <dgm:pt modelId="{C0E3D943-958C-452E-975C-6B837D6F2742}" type="pres">
      <dgm:prSet presAssocID="{CD2D7630-DE1A-42A9-89BF-7879E34811A1}" presName="compNode" presStyleCnt="0"/>
      <dgm:spPr/>
    </dgm:pt>
    <dgm:pt modelId="{FFDDFE07-5D6A-4211-9AE7-5E2176427F19}" type="pres">
      <dgm:prSet presAssocID="{CD2D7630-DE1A-42A9-89BF-7879E34811A1}" presName="bgRect" presStyleLbl="bgShp" presStyleIdx="0" presStyleCnt="4"/>
      <dgm:spPr/>
    </dgm:pt>
    <dgm:pt modelId="{A5926A8E-6291-4694-A671-79805131D30F}" type="pres">
      <dgm:prSet presAssocID="{CD2D7630-DE1A-42A9-89BF-7879E34811A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FEF24324-A517-4CA4-9149-41002ABA81B9}" type="pres">
      <dgm:prSet presAssocID="{CD2D7630-DE1A-42A9-89BF-7879E34811A1}" presName="spaceRect" presStyleCnt="0"/>
      <dgm:spPr/>
    </dgm:pt>
    <dgm:pt modelId="{7357CF1C-EC3D-4500-8B9C-B11AA0A931C8}" type="pres">
      <dgm:prSet presAssocID="{CD2D7630-DE1A-42A9-89BF-7879E34811A1}" presName="parTx" presStyleLbl="revTx" presStyleIdx="0" presStyleCnt="4">
        <dgm:presLayoutVars>
          <dgm:chMax val="0"/>
          <dgm:chPref val="0"/>
        </dgm:presLayoutVars>
      </dgm:prSet>
      <dgm:spPr/>
    </dgm:pt>
    <dgm:pt modelId="{ED23155C-B8DE-4DDC-BD41-2C51EB573967}" type="pres">
      <dgm:prSet presAssocID="{073E25A3-5F6D-4735-8ED8-BA6559AB4DC2}" presName="sibTrans" presStyleCnt="0"/>
      <dgm:spPr/>
    </dgm:pt>
    <dgm:pt modelId="{832F794F-D40A-4DD8-8385-C3D4D31C11F6}" type="pres">
      <dgm:prSet presAssocID="{6C220D5B-D5A4-437E-93E0-3128F09A72F3}" presName="compNode" presStyleCnt="0"/>
      <dgm:spPr/>
    </dgm:pt>
    <dgm:pt modelId="{928E4F38-BB62-4D92-B274-30B17F4295E7}" type="pres">
      <dgm:prSet presAssocID="{6C220D5B-D5A4-437E-93E0-3128F09A72F3}" presName="bgRect" presStyleLbl="bgShp" presStyleIdx="1" presStyleCnt="4"/>
      <dgm:spPr/>
    </dgm:pt>
    <dgm:pt modelId="{0F000038-0044-4965-9FC4-15CBA1B68284}" type="pres">
      <dgm:prSet presAssocID="{6C220D5B-D5A4-437E-93E0-3128F09A72F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2C75387F-8552-4579-84CF-FE6A8C185F5D}" type="pres">
      <dgm:prSet presAssocID="{6C220D5B-D5A4-437E-93E0-3128F09A72F3}" presName="spaceRect" presStyleCnt="0"/>
      <dgm:spPr/>
    </dgm:pt>
    <dgm:pt modelId="{11C1D2C0-9159-4A1D-BAF1-5610D4446214}" type="pres">
      <dgm:prSet presAssocID="{6C220D5B-D5A4-437E-93E0-3128F09A72F3}" presName="parTx" presStyleLbl="revTx" presStyleIdx="1" presStyleCnt="4">
        <dgm:presLayoutVars>
          <dgm:chMax val="0"/>
          <dgm:chPref val="0"/>
        </dgm:presLayoutVars>
      </dgm:prSet>
      <dgm:spPr/>
    </dgm:pt>
    <dgm:pt modelId="{1A7647BA-F611-4AF1-8A41-2B74A4D5EE5B}" type="pres">
      <dgm:prSet presAssocID="{12A601A4-CD8D-4E95-AA3F-57B797D62681}" presName="sibTrans" presStyleCnt="0"/>
      <dgm:spPr/>
    </dgm:pt>
    <dgm:pt modelId="{73AD2B72-AFCE-4EB8-80EE-03763AC54625}" type="pres">
      <dgm:prSet presAssocID="{39FD3EAB-AC26-4363-81CF-CAE03A033FD9}" presName="compNode" presStyleCnt="0"/>
      <dgm:spPr/>
    </dgm:pt>
    <dgm:pt modelId="{5D331C2F-2330-42F8-B619-52EA1D23CEF4}" type="pres">
      <dgm:prSet presAssocID="{39FD3EAB-AC26-4363-81CF-CAE03A033FD9}" presName="bgRect" presStyleLbl="bgShp" presStyleIdx="2" presStyleCnt="4"/>
      <dgm:spPr/>
    </dgm:pt>
    <dgm:pt modelId="{0CA878B3-BF04-47C9-98EF-1013AF0E959C}" type="pres">
      <dgm:prSet presAssocID="{39FD3EAB-AC26-4363-81CF-CAE03A033FD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tract"/>
        </a:ext>
      </dgm:extLst>
    </dgm:pt>
    <dgm:pt modelId="{F06930B9-223B-44EE-8533-4884B911BB70}" type="pres">
      <dgm:prSet presAssocID="{39FD3EAB-AC26-4363-81CF-CAE03A033FD9}" presName="spaceRect" presStyleCnt="0"/>
      <dgm:spPr/>
    </dgm:pt>
    <dgm:pt modelId="{59ACFB4B-32FD-4C1A-9833-65A5F22A3FA3}" type="pres">
      <dgm:prSet presAssocID="{39FD3EAB-AC26-4363-81CF-CAE03A033FD9}" presName="parTx" presStyleLbl="revTx" presStyleIdx="2" presStyleCnt="4">
        <dgm:presLayoutVars>
          <dgm:chMax val="0"/>
          <dgm:chPref val="0"/>
        </dgm:presLayoutVars>
      </dgm:prSet>
      <dgm:spPr/>
    </dgm:pt>
    <dgm:pt modelId="{B430E482-F454-4784-BA88-8BD99959F7B8}" type="pres">
      <dgm:prSet presAssocID="{E223345B-4FA7-43D3-8490-89BB7EF0AAFA}" presName="sibTrans" presStyleCnt="0"/>
      <dgm:spPr/>
    </dgm:pt>
    <dgm:pt modelId="{58364A9B-3058-4A08-BB24-BFA7607A75E1}" type="pres">
      <dgm:prSet presAssocID="{E0AAAB22-65BD-469E-A9DD-A419F2FE66D9}" presName="compNode" presStyleCnt="0"/>
      <dgm:spPr/>
    </dgm:pt>
    <dgm:pt modelId="{E10ED7CC-6296-4C9D-9414-D478D1F34619}" type="pres">
      <dgm:prSet presAssocID="{E0AAAB22-65BD-469E-A9DD-A419F2FE66D9}" presName="bgRect" presStyleLbl="bgShp" presStyleIdx="3" presStyleCnt="4"/>
      <dgm:spPr/>
    </dgm:pt>
    <dgm:pt modelId="{AF439E7D-BBF6-48F2-AE70-F0512C638BC1}" type="pres">
      <dgm:prSet presAssocID="{E0AAAB22-65BD-469E-A9DD-A419F2FE66D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C1F499FE-9D8F-4D28-974B-CD59DDD65EFE}" type="pres">
      <dgm:prSet presAssocID="{E0AAAB22-65BD-469E-A9DD-A419F2FE66D9}" presName="spaceRect" presStyleCnt="0"/>
      <dgm:spPr/>
    </dgm:pt>
    <dgm:pt modelId="{BE767CAA-18DD-481C-A53B-A5ABD59162F3}" type="pres">
      <dgm:prSet presAssocID="{E0AAAB22-65BD-469E-A9DD-A419F2FE66D9}" presName="parTx" presStyleLbl="revTx" presStyleIdx="3" presStyleCnt="4">
        <dgm:presLayoutVars>
          <dgm:chMax val="0"/>
          <dgm:chPref val="0"/>
        </dgm:presLayoutVars>
      </dgm:prSet>
      <dgm:spPr/>
    </dgm:pt>
  </dgm:ptLst>
  <dgm:cxnLst>
    <dgm:cxn modelId="{9609DE17-9D73-4706-BF63-F6CBFBC70E2D}" type="presOf" srcId="{39FD3EAB-AC26-4363-81CF-CAE03A033FD9}" destId="{59ACFB4B-32FD-4C1A-9833-65A5F22A3FA3}" srcOrd="0" destOrd="0" presId="urn:microsoft.com/office/officeart/2018/2/layout/IconVerticalSolidList"/>
    <dgm:cxn modelId="{0BFEBF5F-C337-41BE-AEEE-3FF12C755DCF}" srcId="{99627197-7538-4AE0-AF07-D69430314407}" destId="{E0AAAB22-65BD-469E-A9DD-A419F2FE66D9}" srcOrd="3" destOrd="0" parTransId="{911EEDD5-43BD-432A-ABAA-419BFD7E41DF}" sibTransId="{0AC02A44-6753-4371-8BFE-8BB1C67231FA}"/>
    <dgm:cxn modelId="{2B39A860-0106-42BF-84D8-04E16F673ACD}" srcId="{99627197-7538-4AE0-AF07-D69430314407}" destId="{CD2D7630-DE1A-42A9-89BF-7879E34811A1}" srcOrd="0" destOrd="0" parTransId="{7D1283BA-399D-4BA8-A6C3-B7F515210DE0}" sibTransId="{073E25A3-5F6D-4735-8ED8-BA6559AB4DC2}"/>
    <dgm:cxn modelId="{0FC14D46-F492-466E-8970-589BBD987BF8}" type="presOf" srcId="{CD2D7630-DE1A-42A9-89BF-7879E34811A1}" destId="{7357CF1C-EC3D-4500-8B9C-B11AA0A931C8}" srcOrd="0" destOrd="0" presId="urn:microsoft.com/office/officeart/2018/2/layout/IconVerticalSolidList"/>
    <dgm:cxn modelId="{5C58478D-DD40-4221-A566-E33D232580DF}" srcId="{99627197-7538-4AE0-AF07-D69430314407}" destId="{6C220D5B-D5A4-437E-93E0-3128F09A72F3}" srcOrd="1" destOrd="0" parTransId="{984A5096-9930-4956-A676-ACE82136B745}" sibTransId="{12A601A4-CD8D-4E95-AA3F-57B797D62681}"/>
    <dgm:cxn modelId="{5CDDB091-F7A1-4400-BA31-63405AF2F147}" type="presOf" srcId="{6C220D5B-D5A4-437E-93E0-3128F09A72F3}" destId="{11C1D2C0-9159-4A1D-BAF1-5610D4446214}" srcOrd="0" destOrd="0" presId="urn:microsoft.com/office/officeart/2018/2/layout/IconVerticalSolidList"/>
    <dgm:cxn modelId="{BE9CCEC3-7CE8-41E5-944B-19FAFABDB4AD}" type="presOf" srcId="{E0AAAB22-65BD-469E-A9DD-A419F2FE66D9}" destId="{BE767CAA-18DD-481C-A53B-A5ABD59162F3}" srcOrd="0" destOrd="0" presId="urn:microsoft.com/office/officeart/2018/2/layout/IconVerticalSolidList"/>
    <dgm:cxn modelId="{0F13AFD0-CE2B-4449-B9DF-178CA612F37C}" type="presOf" srcId="{99627197-7538-4AE0-AF07-D69430314407}" destId="{2AA426C1-5318-402B-9A15-F59BF5E6E297}" srcOrd="0" destOrd="0" presId="urn:microsoft.com/office/officeart/2018/2/layout/IconVerticalSolidList"/>
    <dgm:cxn modelId="{27787ED2-D38B-42AF-9CA8-B5398E3EAA2A}" srcId="{99627197-7538-4AE0-AF07-D69430314407}" destId="{39FD3EAB-AC26-4363-81CF-CAE03A033FD9}" srcOrd="2" destOrd="0" parTransId="{CEF37984-0799-4232-854E-5C7CED41BCDB}" sibTransId="{E223345B-4FA7-43D3-8490-89BB7EF0AAFA}"/>
    <dgm:cxn modelId="{7DC15BC5-6D73-4003-AE2D-849E58A1784F}" type="presParOf" srcId="{2AA426C1-5318-402B-9A15-F59BF5E6E297}" destId="{C0E3D943-958C-452E-975C-6B837D6F2742}" srcOrd="0" destOrd="0" presId="urn:microsoft.com/office/officeart/2018/2/layout/IconVerticalSolidList"/>
    <dgm:cxn modelId="{E01E7801-47DC-4FCE-8184-55E6811A2CA6}" type="presParOf" srcId="{C0E3D943-958C-452E-975C-6B837D6F2742}" destId="{FFDDFE07-5D6A-4211-9AE7-5E2176427F19}" srcOrd="0" destOrd="0" presId="urn:microsoft.com/office/officeart/2018/2/layout/IconVerticalSolidList"/>
    <dgm:cxn modelId="{C6B37669-07DD-4CB7-BCB7-ACBBADFAD8C7}" type="presParOf" srcId="{C0E3D943-958C-452E-975C-6B837D6F2742}" destId="{A5926A8E-6291-4694-A671-79805131D30F}" srcOrd="1" destOrd="0" presId="urn:microsoft.com/office/officeart/2018/2/layout/IconVerticalSolidList"/>
    <dgm:cxn modelId="{D808873E-DA70-4695-B123-2F95BD5C9E01}" type="presParOf" srcId="{C0E3D943-958C-452E-975C-6B837D6F2742}" destId="{FEF24324-A517-4CA4-9149-41002ABA81B9}" srcOrd="2" destOrd="0" presId="urn:microsoft.com/office/officeart/2018/2/layout/IconVerticalSolidList"/>
    <dgm:cxn modelId="{5E2835BD-402B-487A-A831-39143E736EB1}" type="presParOf" srcId="{C0E3D943-958C-452E-975C-6B837D6F2742}" destId="{7357CF1C-EC3D-4500-8B9C-B11AA0A931C8}" srcOrd="3" destOrd="0" presId="urn:microsoft.com/office/officeart/2018/2/layout/IconVerticalSolidList"/>
    <dgm:cxn modelId="{B04E1AA2-7FC0-47AF-9ACC-D8E7E664BB26}" type="presParOf" srcId="{2AA426C1-5318-402B-9A15-F59BF5E6E297}" destId="{ED23155C-B8DE-4DDC-BD41-2C51EB573967}" srcOrd="1" destOrd="0" presId="urn:microsoft.com/office/officeart/2018/2/layout/IconVerticalSolidList"/>
    <dgm:cxn modelId="{20C52182-1C56-471C-B73E-BB893C011E20}" type="presParOf" srcId="{2AA426C1-5318-402B-9A15-F59BF5E6E297}" destId="{832F794F-D40A-4DD8-8385-C3D4D31C11F6}" srcOrd="2" destOrd="0" presId="urn:microsoft.com/office/officeart/2018/2/layout/IconVerticalSolidList"/>
    <dgm:cxn modelId="{F6C84354-750F-49E0-9661-7AE120F2F22A}" type="presParOf" srcId="{832F794F-D40A-4DD8-8385-C3D4D31C11F6}" destId="{928E4F38-BB62-4D92-B274-30B17F4295E7}" srcOrd="0" destOrd="0" presId="urn:microsoft.com/office/officeart/2018/2/layout/IconVerticalSolidList"/>
    <dgm:cxn modelId="{C2CF9981-F112-417E-BB21-9274F885294C}" type="presParOf" srcId="{832F794F-D40A-4DD8-8385-C3D4D31C11F6}" destId="{0F000038-0044-4965-9FC4-15CBA1B68284}" srcOrd="1" destOrd="0" presId="urn:microsoft.com/office/officeart/2018/2/layout/IconVerticalSolidList"/>
    <dgm:cxn modelId="{9B89D435-5B35-4AD6-81DD-A3F8352FA6EB}" type="presParOf" srcId="{832F794F-D40A-4DD8-8385-C3D4D31C11F6}" destId="{2C75387F-8552-4579-84CF-FE6A8C185F5D}" srcOrd="2" destOrd="0" presId="urn:microsoft.com/office/officeart/2018/2/layout/IconVerticalSolidList"/>
    <dgm:cxn modelId="{BEBC70B4-E186-4C8A-8DC6-B3A38E27DF9A}" type="presParOf" srcId="{832F794F-D40A-4DD8-8385-C3D4D31C11F6}" destId="{11C1D2C0-9159-4A1D-BAF1-5610D4446214}" srcOrd="3" destOrd="0" presId="urn:microsoft.com/office/officeart/2018/2/layout/IconVerticalSolidList"/>
    <dgm:cxn modelId="{82F08124-C7C5-4B38-90F8-5EB5AAEB2143}" type="presParOf" srcId="{2AA426C1-5318-402B-9A15-F59BF5E6E297}" destId="{1A7647BA-F611-4AF1-8A41-2B74A4D5EE5B}" srcOrd="3" destOrd="0" presId="urn:microsoft.com/office/officeart/2018/2/layout/IconVerticalSolidList"/>
    <dgm:cxn modelId="{ECF7E519-660E-4FD1-86C1-8D63A9302518}" type="presParOf" srcId="{2AA426C1-5318-402B-9A15-F59BF5E6E297}" destId="{73AD2B72-AFCE-4EB8-80EE-03763AC54625}" srcOrd="4" destOrd="0" presId="urn:microsoft.com/office/officeart/2018/2/layout/IconVerticalSolidList"/>
    <dgm:cxn modelId="{2D229EC0-6088-4D25-8D90-FDB8A715F51F}" type="presParOf" srcId="{73AD2B72-AFCE-4EB8-80EE-03763AC54625}" destId="{5D331C2F-2330-42F8-B619-52EA1D23CEF4}" srcOrd="0" destOrd="0" presId="urn:microsoft.com/office/officeart/2018/2/layout/IconVerticalSolidList"/>
    <dgm:cxn modelId="{9941AADD-EC4A-4ACC-B606-21A89FE2A427}" type="presParOf" srcId="{73AD2B72-AFCE-4EB8-80EE-03763AC54625}" destId="{0CA878B3-BF04-47C9-98EF-1013AF0E959C}" srcOrd="1" destOrd="0" presId="urn:microsoft.com/office/officeart/2018/2/layout/IconVerticalSolidList"/>
    <dgm:cxn modelId="{E35AB447-7456-4130-8286-67E2FD00200E}" type="presParOf" srcId="{73AD2B72-AFCE-4EB8-80EE-03763AC54625}" destId="{F06930B9-223B-44EE-8533-4884B911BB70}" srcOrd="2" destOrd="0" presId="urn:microsoft.com/office/officeart/2018/2/layout/IconVerticalSolidList"/>
    <dgm:cxn modelId="{EACA11FC-3B65-401A-AEC3-691BBF77CA3E}" type="presParOf" srcId="{73AD2B72-AFCE-4EB8-80EE-03763AC54625}" destId="{59ACFB4B-32FD-4C1A-9833-65A5F22A3FA3}" srcOrd="3" destOrd="0" presId="urn:microsoft.com/office/officeart/2018/2/layout/IconVerticalSolidList"/>
    <dgm:cxn modelId="{99D60D4D-6F2F-46F3-90D0-D3A170055753}" type="presParOf" srcId="{2AA426C1-5318-402B-9A15-F59BF5E6E297}" destId="{B430E482-F454-4784-BA88-8BD99959F7B8}" srcOrd="5" destOrd="0" presId="urn:microsoft.com/office/officeart/2018/2/layout/IconVerticalSolidList"/>
    <dgm:cxn modelId="{E49673F2-AB2F-4A42-91B5-0D77A38DE3ED}" type="presParOf" srcId="{2AA426C1-5318-402B-9A15-F59BF5E6E297}" destId="{58364A9B-3058-4A08-BB24-BFA7607A75E1}" srcOrd="6" destOrd="0" presId="urn:microsoft.com/office/officeart/2018/2/layout/IconVerticalSolidList"/>
    <dgm:cxn modelId="{6FF67E6A-5A62-472D-9093-359ADA424DAE}" type="presParOf" srcId="{58364A9B-3058-4A08-BB24-BFA7607A75E1}" destId="{E10ED7CC-6296-4C9D-9414-D478D1F34619}" srcOrd="0" destOrd="0" presId="urn:microsoft.com/office/officeart/2018/2/layout/IconVerticalSolidList"/>
    <dgm:cxn modelId="{0ADB034A-8304-4F5C-9B1B-00F56D1BA7FD}" type="presParOf" srcId="{58364A9B-3058-4A08-BB24-BFA7607A75E1}" destId="{AF439E7D-BBF6-48F2-AE70-F0512C638BC1}" srcOrd="1" destOrd="0" presId="urn:microsoft.com/office/officeart/2018/2/layout/IconVerticalSolidList"/>
    <dgm:cxn modelId="{64E757CE-21C2-4A16-B174-3DAAE5C053EF}" type="presParOf" srcId="{58364A9B-3058-4A08-BB24-BFA7607A75E1}" destId="{C1F499FE-9D8F-4D28-974B-CD59DDD65EFE}" srcOrd="2" destOrd="0" presId="urn:microsoft.com/office/officeart/2018/2/layout/IconVerticalSolidList"/>
    <dgm:cxn modelId="{85BFE56F-EA0B-4B02-9234-DBA62D8F274C}" type="presParOf" srcId="{58364A9B-3058-4A08-BB24-BFA7607A75E1}" destId="{BE767CAA-18DD-481C-A53B-A5ABD59162F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DDFE07-5D6A-4211-9AE7-5E2176427F19}">
      <dsp:nvSpPr>
        <dsp:cNvPr id="0" name=""/>
        <dsp:cNvSpPr/>
      </dsp:nvSpPr>
      <dsp:spPr>
        <a:xfrm>
          <a:off x="0" y="2279"/>
          <a:ext cx="6254724" cy="1155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926A8E-6291-4694-A671-79805131D30F}">
      <dsp:nvSpPr>
        <dsp:cNvPr id="0" name=""/>
        <dsp:cNvSpPr/>
      </dsp:nvSpPr>
      <dsp:spPr>
        <a:xfrm>
          <a:off x="349511" y="262246"/>
          <a:ext cx="635474" cy="6354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357CF1C-EC3D-4500-8B9C-B11AA0A931C8}">
      <dsp:nvSpPr>
        <dsp:cNvPr id="0" name=""/>
        <dsp:cNvSpPr/>
      </dsp:nvSpPr>
      <dsp:spPr>
        <a:xfrm>
          <a:off x="1334496" y="2279"/>
          <a:ext cx="4920227" cy="1155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281" tIns="122281" rIns="122281" bIns="122281" numCol="1" spcCol="1270" anchor="ctr" anchorCtr="0">
          <a:noAutofit/>
        </a:bodyPr>
        <a:lstStyle/>
        <a:p>
          <a:pPr marL="0" lvl="0" indent="0" algn="l" defTabSz="977900">
            <a:lnSpc>
              <a:spcPct val="90000"/>
            </a:lnSpc>
            <a:spcBef>
              <a:spcPct val="0"/>
            </a:spcBef>
            <a:spcAft>
              <a:spcPct val="35000"/>
            </a:spcAft>
            <a:buNone/>
          </a:pPr>
          <a:r>
            <a:rPr lang="en-GB" sz="2200" b="1" kern="1200" dirty="0"/>
            <a:t>Three Elements – Equivalent 10,000 words</a:t>
          </a:r>
          <a:endParaRPr lang="en-US" sz="2200" b="1" kern="1200" dirty="0"/>
        </a:p>
      </dsp:txBody>
      <dsp:txXfrm>
        <a:off x="1334496" y="2279"/>
        <a:ext cx="4920227" cy="1155408"/>
      </dsp:txXfrm>
    </dsp:sp>
    <dsp:sp modelId="{928E4F38-BB62-4D92-B274-30B17F4295E7}">
      <dsp:nvSpPr>
        <dsp:cNvPr id="0" name=""/>
        <dsp:cNvSpPr/>
      </dsp:nvSpPr>
      <dsp:spPr>
        <a:xfrm>
          <a:off x="0" y="1446540"/>
          <a:ext cx="6254724" cy="1155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000038-0044-4965-9FC4-15CBA1B68284}">
      <dsp:nvSpPr>
        <dsp:cNvPr id="0" name=""/>
        <dsp:cNvSpPr/>
      </dsp:nvSpPr>
      <dsp:spPr>
        <a:xfrm>
          <a:off x="349511" y="1706507"/>
          <a:ext cx="635474" cy="6354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1C1D2C0-9159-4A1D-BAF1-5610D4446214}">
      <dsp:nvSpPr>
        <dsp:cNvPr id="0" name=""/>
        <dsp:cNvSpPr/>
      </dsp:nvSpPr>
      <dsp:spPr>
        <a:xfrm>
          <a:off x="1334496" y="1446540"/>
          <a:ext cx="4920227" cy="1155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281" tIns="122281" rIns="122281" bIns="122281" numCol="1" spcCol="1270" anchor="ctr" anchorCtr="0">
          <a:noAutofit/>
        </a:bodyPr>
        <a:lstStyle/>
        <a:p>
          <a:pPr marL="0" lvl="0" indent="0" algn="l" defTabSz="977900">
            <a:lnSpc>
              <a:spcPct val="90000"/>
            </a:lnSpc>
            <a:spcBef>
              <a:spcPct val="0"/>
            </a:spcBef>
            <a:spcAft>
              <a:spcPct val="35000"/>
            </a:spcAft>
            <a:buNone/>
          </a:pPr>
          <a:r>
            <a:rPr lang="en-GB" sz="2200" b="1" kern="1200" dirty="0"/>
            <a:t>Part 1 – Written Research Proposal (1,500 words)</a:t>
          </a:r>
          <a:endParaRPr lang="en-US" sz="2200" b="1" kern="1200" dirty="0"/>
        </a:p>
      </dsp:txBody>
      <dsp:txXfrm>
        <a:off x="1334496" y="1446540"/>
        <a:ext cx="4920227" cy="1155408"/>
      </dsp:txXfrm>
    </dsp:sp>
    <dsp:sp modelId="{5D331C2F-2330-42F8-B619-52EA1D23CEF4}">
      <dsp:nvSpPr>
        <dsp:cNvPr id="0" name=""/>
        <dsp:cNvSpPr/>
      </dsp:nvSpPr>
      <dsp:spPr>
        <a:xfrm>
          <a:off x="0" y="2890801"/>
          <a:ext cx="6254724" cy="1155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A878B3-BF04-47C9-98EF-1013AF0E959C}">
      <dsp:nvSpPr>
        <dsp:cNvPr id="0" name=""/>
        <dsp:cNvSpPr/>
      </dsp:nvSpPr>
      <dsp:spPr>
        <a:xfrm>
          <a:off x="349511" y="3150767"/>
          <a:ext cx="635474" cy="6354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9ACFB4B-32FD-4C1A-9833-65A5F22A3FA3}">
      <dsp:nvSpPr>
        <dsp:cNvPr id="0" name=""/>
        <dsp:cNvSpPr/>
      </dsp:nvSpPr>
      <dsp:spPr>
        <a:xfrm>
          <a:off x="1334496" y="2890801"/>
          <a:ext cx="4920227" cy="1155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281" tIns="122281" rIns="122281" bIns="122281" numCol="1" spcCol="1270" anchor="ctr" anchorCtr="0">
          <a:noAutofit/>
        </a:bodyPr>
        <a:lstStyle/>
        <a:p>
          <a:pPr marL="0" lvl="0" indent="0" algn="l" defTabSz="977900">
            <a:lnSpc>
              <a:spcPct val="90000"/>
            </a:lnSpc>
            <a:spcBef>
              <a:spcPct val="0"/>
            </a:spcBef>
            <a:spcAft>
              <a:spcPct val="35000"/>
            </a:spcAft>
            <a:buNone/>
          </a:pPr>
          <a:r>
            <a:rPr lang="en-GB" sz="2200" b="1" kern="1200" dirty="0"/>
            <a:t>Part 2 – Completed Ethics Form</a:t>
          </a:r>
          <a:endParaRPr lang="en-US" sz="2200" b="1" kern="1200" dirty="0"/>
        </a:p>
      </dsp:txBody>
      <dsp:txXfrm>
        <a:off x="1334496" y="2890801"/>
        <a:ext cx="4920227" cy="1155408"/>
      </dsp:txXfrm>
    </dsp:sp>
    <dsp:sp modelId="{E10ED7CC-6296-4C9D-9414-D478D1F34619}">
      <dsp:nvSpPr>
        <dsp:cNvPr id="0" name=""/>
        <dsp:cNvSpPr/>
      </dsp:nvSpPr>
      <dsp:spPr>
        <a:xfrm>
          <a:off x="0" y="4335061"/>
          <a:ext cx="6254724" cy="1155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439E7D-BBF6-48F2-AE70-F0512C638BC1}">
      <dsp:nvSpPr>
        <dsp:cNvPr id="0" name=""/>
        <dsp:cNvSpPr/>
      </dsp:nvSpPr>
      <dsp:spPr>
        <a:xfrm>
          <a:off x="349511" y="4595028"/>
          <a:ext cx="635474" cy="63547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767CAA-18DD-481C-A53B-A5ABD59162F3}">
      <dsp:nvSpPr>
        <dsp:cNvPr id="0" name=""/>
        <dsp:cNvSpPr/>
      </dsp:nvSpPr>
      <dsp:spPr>
        <a:xfrm>
          <a:off x="1334496" y="4335061"/>
          <a:ext cx="4920227" cy="1155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281" tIns="122281" rIns="122281" bIns="122281" numCol="1" spcCol="1270" anchor="ctr" anchorCtr="0">
          <a:noAutofit/>
        </a:bodyPr>
        <a:lstStyle/>
        <a:p>
          <a:pPr marL="0" lvl="0" indent="0" algn="l" defTabSz="977900">
            <a:lnSpc>
              <a:spcPct val="90000"/>
            </a:lnSpc>
            <a:spcBef>
              <a:spcPct val="0"/>
            </a:spcBef>
            <a:spcAft>
              <a:spcPct val="35000"/>
            </a:spcAft>
            <a:buNone/>
          </a:pPr>
          <a:r>
            <a:rPr lang="en-GB" sz="2200" b="1" kern="1200" dirty="0"/>
            <a:t>Part 3 – Written Dissertation (8,000 words)</a:t>
          </a:r>
          <a:endParaRPr lang="en-US" sz="2200" b="1" kern="1200" dirty="0"/>
        </a:p>
      </dsp:txBody>
      <dsp:txXfrm>
        <a:off x="1334496" y="4335061"/>
        <a:ext cx="4920227" cy="115540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3D5D37-E879-480B-AB32-553110949B29}" type="datetimeFigureOut">
              <a:rPr lang="en-GB" smtClean="0"/>
              <a:t>02/10/2023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F89F15-3E81-41ED-B425-49F02BAE8B4A}" type="slidenum">
              <a:rPr lang="en-GB" smtClean="0"/>
              <a:t>‹#›</a:t>
            </a:fld>
            <a:endParaRPr lang="en-GB"/>
          </a:p>
        </p:txBody>
      </p:sp>
    </p:spTree>
    <p:extLst>
      <p:ext uri="{BB962C8B-B14F-4D97-AF65-F5344CB8AC3E}">
        <p14:creationId xmlns:p14="http://schemas.microsoft.com/office/powerpoint/2010/main" val="26054755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F89F15-3E81-41ED-B425-49F02BAE8B4A}" type="slidenum">
              <a:rPr lang="en-GB" smtClean="0"/>
              <a:t>3</a:t>
            </a:fld>
            <a:endParaRPr lang="en-GB"/>
          </a:p>
        </p:txBody>
      </p:sp>
    </p:spTree>
    <p:extLst>
      <p:ext uri="{BB962C8B-B14F-4D97-AF65-F5344CB8AC3E}">
        <p14:creationId xmlns:p14="http://schemas.microsoft.com/office/powerpoint/2010/main" val="16146054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F89F15-3E81-41ED-B425-49F02BAE8B4A}" type="slidenum">
              <a:rPr lang="en-GB" smtClean="0"/>
              <a:t>4</a:t>
            </a:fld>
            <a:endParaRPr lang="en-GB"/>
          </a:p>
        </p:txBody>
      </p:sp>
    </p:spTree>
    <p:extLst>
      <p:ext uri="{BB962C8B-B14F-4D97-AF65-F5344CB8AC3E}">
        <p14:creationId xmlns:p14="http://schemas.microsoft.com/office/powerpoint/2010/main" val="12510730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 specific, not broad – one study of 8,000 words for the main dissertation won’t change the world</a:t>
            </a:r>
          </a:p>
          <a:p>
            <a:endParaRPr lang="en-GB" dirty="0"/>
          </a:p>
          <a:p>
            <a:r>
              <a:rPr lang="en-GB" dirty="0"/>
              <a:t>COVID studies likely to be:</a:t>
            </a:r>
          </a:p>
          <a:p>
            <a:r>
              <a:rPr lang="en-GB" dirty="0"/>
              <a:t>Before </a:t>
            </a:r>
          </a:p>
          <a:p>
            <a:r>
              <a:rPr lang="en-GB" dirty="0"/>
              <a:t>After</a:t>
            </a:r>
          </a:p>
          <a:p>
            <a:r>
              <a:rPr lang="en-GB" dirty="0"/>
              <a:t>Better/worse</a:t>
            </a:r>
          </a:p>
          <a:p>
            <a:r>
              <a:rPr lang="en-GB" dirty="0"/>
              <a:t>Going forward</a:t>
            </a:r>
          </a:p>
        </p:txBody>
      </p:sp>
      <p:sp>
        <p:nvSpPr>
          <p:cNvPr id="4" name="Slide Number Placeholder 3"/>
          <p:cNvSpPr>
            <a:spLocks noGrp="1"/>
          </p:cNvSpPr>
          <p:nvPr>
            <p:ph type="sldNum" sz="quarter" idx="5"/>
          </p:nvPr>
        </p:nvSpPr>
        <p:spPr/>
        <p:txBody>
          <a:bodyPr/>
          <a:lstStyle/>
          <a:p>
            <a:fld id="{AEF89F15-3E81-41ED-B425-49F02BAE8B4A}" type="slidenum">
              <a:rPr lang="en-GB" smtClean="0"/>
              <a:t>7</a:t>
            </a:fld>
            <a:endParaRPr lang="en-GB"/>
          </a:p>
        </p:txBody>
      </p:sp>
    </p:spTree>
    <p:extLst>
      <p:ext uri="{BB962C8B-B14F-4D97-AF65-F5344CB8AC3E}">
        <p14:creationId xmlns:p14="http://schemas.microsoft.com/office/powerpoint/2010/main" val="38720289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1200"/>
              </a:spcBef>
            </a:pPr>
            <a:r>
              <a:rPr lang="en-US" sz="1600" u="sng"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Assessment Component 1 – 15%</a:t>
            </a:r>
            <a:endParaRPr lang="en-GB" sz="16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r>
              <a:rPr lang="en-US" sz="1100" b="1" dirty="0">
                <a:effectLst/>
                <a:latin typeface="Calibri" panose="020F050202020403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lgn="just"/>
            <a:r>
              <a:rPr lang="en-US" sz="1100" dirty="0">
                <a:effectLst/>
                <a:latin typeface="Calibri" panose="020F0502020204030204" pitchFamily="34" charset="0"/>
                <a:ea typeface="Times New Roman" panose="02020603050405020304" pitchFamily="18" charset="0"/>
              </a:rPr>
              <a:t>Proposal assesses feasibility of research and associated ideas</a:t>
            </a:r>
          </a:p>
          <a:p>
            <a:pPr algn="just"/>
            <a:r>
              <a:rPr lang="en-US" sz="1100" dirty="0">
                <a:effectLst/>
                <a:latin typeface="Calibri" panose="020F0502020204030204" pitchFamily="34" charset="0"/>
                <a:ea typeface="Times New Roman" panose="02020603050405020304" pitchFamily="18" charset="0"/>
              </a:rPr>
              <a:t>1,500 words detailing the background to the study, the research objectives, research methods, planning/resources and ethical considerations.</a:t>
            </a:r>
            <a:endParaRPr lang="en-GB" sz="1200" dirty="0">
              <a:effectLst/>
              <a:latin typeface="Times New Roman" panose="02020603050405020304" pitchFamily="18" charset="0"/>
              <a:ea typeface="Times New Roman" panose="02020603050405020304" pitchFamily="18" charset="0"/>
            </a:endParaRPr>
          </a:p>
          <a:p>
            <a:pPr algn="just"/>
            <a:r>
              <a:rPr lang="en-US" sz="1100" b="1" dirty="0">
                <a:effectLst/>
                <a:latin typeface="Calibri" panose="020F050202020403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spcBef>
                <a:spcPts val="1200"/>
              </a:spcBef>
              <a:spcAft>
                <a:spcPts val="300"/>
              </a:spcAft>
            </a:pPr>
            <a:endParaRPr lang="en-GB" sz="1100" b="1" kern="1600" dirty="0">
              <a:effectLst/>
              <a:latin typeface="Calibri" panose="020F0502020204030204" pitchFamily="34" charset="0"/>
              <a:ea typeface="Times New Roman" panose="02020603050405020304" pitchFamily="18" charset="0"/>
            </a:endParaRPr>
          </a:p>
          <a:p>
            <a:pPr algn="just"/>
            <a:r>
              <a:rPr lang="en-US" sz="1100" b="1" dirty="0">
                <a:effectLst/>
                <a:latin typeface="Calibri" panose="020F0502020204030204" pitchFamily="34" charset="0"/>
                <a:ea typeface="Times New Roman" panose="02020603050405020304" pitchFamily="18" charset="0"/>
              </a:rPr>
              <a:t>A working title.</a:t>
            </a:r>
            <a:r>
              <a:rPr lang="en-US" sz="1100" dirty="0">
                <a:effectLst/>
                <a:latin typeface="Calibri" panose="020F0502020204030204" pitchFamily="34" charset="0"/>
                <a:ea typeface="Times New Roman" panose="02020603050405020304" pitchFamily="18" charset="0"/>
              </a:rPr>
              <a:t> The needs to clearly convey what your research is about. The working title can be revisited after the research proposal stage.</a:t>
            </a:r>
            <a:endParaRPr lang="en-GB" sz="1200" dirty="0">
              <a:effectLst/>
              <a:latin typeface="Times New Roman" panose="02020603050405020304" pitchFamily="18" charset="0"/>
              <a:ea typeface="Times New Roman" panose="02020603050405020304" pitchFamily="18" charset="0"/>
            </a:endParaRPr>
          </a:p>
          <a:p>
            <a:pPr algn="just"/>
            <a:r>
              <a:rPr lang="en-US" sz="1100" dirty="0">
                <a:effectLst/>
                <a:latin typeface="Calibri" panose="020F050202020403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lgn="just"/>
            <a:r>
              <a:rPr lang="en-US" sz="1100" b="1" dirty="0">
                <a:effectLst/>
                <a:latin typeface="Calibri" panose="020F0502020204030204" pitchFamily="34" charset="0"/>
                <a:ea typeface="Times New Roman" panose="02020603050405020304" pitchFamily="18" charset="0"/>
              </a:rPr>
              <a:t>Describe clearly the background to the subject area of study.</a:t>
            </a:r>
            <a:r>
              <a:rPr lang="en-US" sz="1100" dirty="0">
                <a:effectLst/>
                <a:latin typeface="Calibri" panose="020F0502020204030204" pitchFamily="34" charset="0"/>
                <a:ea typeface="Times New Roman" panose="02020603050405020304" pitchFamily="18" charset="0"/>
              </a:rPr>
              <a:t>  This should involve a mini critical review of the literature pertaining to your research topic (diverse sources such as academic, governmental and sector or industry specific literature).  Ensure that </a:t>
            </a:r>
            <a:r>
              <a:rPr lang="en-US" sz="1100" u="sng" dirty="0">
                <a:effectLst/>
                <a:latin typeface="Calibri" panose="020F0502020204030204" pitchFamily="34" charset="0"/>
                <a:ea typeface="Times New Roman" panose="02020603050405020304" pitchFamily="18" charset="0"/>
              </a:rPr>
              <a:t>all</a:t>
            </a:r>
            <a:r>
              <a:rPr lang="en-US" sz="1100" dirty="0">
                <a:effectLst/>
                <a:latin typeface="Calibri" panose="020F0502020204030204" pitchFamily="34" charset="0"/>
                <a:ea typeface="Times New Roman" panose="02020603050405020304" pitchFamily="18" charset="0"/>
              </a:rPr>
              <a:t> literature sources identified are referenced correctly (use the Harvard system of referencing and append a bibliography).</a:t>
            </a:r>
            <a:endParaRPr lang="en-GB" sz="1200" dirty="0">
              <a:effectLst/>
              <a:latin typeface="Times New Roman" panose="02020603050405020304" pitchFamily="18" charset="0"/>
              <a:ea typeface="Times New Roman" panose="02020603050405020304" pitchFamily="18" charset="0"/>
            </a:endParaRPr>
          </a:p>
          <a:p>
            <a:pPr algn="just"/>
            <a:r>
              <a:rPr lang="en-US" sz="1100" dirty="0">
                <a:effectLst/>
                <a:latin typeface="Calibri" panose="020F050202020403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lgn="just"/>
            <a:r>
              <a:rPr lang="en-US" sz="1100" b="1" dirty="0">
                <a:effectLst/>
                <a:latin typeface="Calibri" panose="020F0502020204030204" pitchFamily="34" charset="0"/>
                <a:ea typeface="Times New Roman" panose="02020603050405020304" pitchFamily="18" charset="0"/>
              </a:rPr>
              <a:t>Provide the reader with a context in which your study lies</a:t>
            </a:r>
            <a:r>
              <a:rPr lang="en-US" sz="1100" dirty="0">
                <a:effectLst/>
                <a:latin typeface="Calibri" panose="020F0502020204030204" pitchFamily="34" charset="0"/>
                <a:ea typeface="Times New Roman" panose="02020603050405020304" pitchFamily="18" charset="0"/>
              </a:rPr>
              <a:t> and an idea of where and how your study fits into this field.  In other words, you must justify a rationale for the study, based on the literature review.  Why is the research worth doing? Is it topical, interesting, controversial, applied in a new context, </a:t>
            </a:r>
            <a:r>
              <a:rPr lang="en-US" sz="1100" dirty="0" err="1">
                <a:effectLst/>
                <a:latin typeface="Calibri" panose="020F0502020204030204" pitchFamily="34" charset="0"/>
                <a:ea typeface="Times New Roman" panose="02020603050405020304" pitchFamily="18" charset="0"/>
              </a:rPr>
              <a:t>etc</a:t>
            </a:r>
            <a:r>
              <a:rPr lang="en-US" sz="1100" dirty="0">
                <a:effectLst/>
                <a:latin typeface="Calibri" panose="020F0502020204030204" pitchFamily="34" charset="0"/>
                <a:ea typeface="Times New Roman" panose="02020603050405020304" pitchFamily="18" charset="0"/>
              </a:rPr>
              <a:t>? Have there been similar studies? Is there a gap?</a:t>
            </a:r>
            <a:endParaRPr lang="en-GB" sz="1200" dirty="0">
              <a:effectLst/>
              <a:latin typeface="Times New Roman" panose="02020603050405020304" pitchFamily="18" charset="0"/>
              <a:ea typeface="Times New Roman" panose="02020603050405020304" pitchFamily="18" charset="0"/>
            </a:endParaRPr>
          </a:p>
          <a:p>
            <a:pPr algn="just"/>
            <a:r>
              <a:rPr lang="en-US" sz="1100" dirty="0">
                <a:effectLst/>
                <a:latin typeface="Calibri" panose="020F050202020403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lgn="just"/>
            <a:r>
              <a:rPr lang="en-US" sz="1100" b="1" dirty="0">
                <a:effectLst/>
                <a:latin typeface="Calibri" panose="020F0502020204030204" pitchFamily="34" charset="0"/>
                <a:ea typeface="Times New Roman" panose="02020603050405020304" pitchFamily="18" charset="0"/>
              </a:rPr>
              <a:t>Define one overarching aim of the study (the research purpose, the one big thing you are trying to find out).</a:t>
            </a:r>
            <a:r>
              <a:rPr lang="en-US" sz="1100" dirty="0">
                <a:effectLst/>
                <a:latin typeface="Calibri" panose="020F0502020204030204" pitchFamily="34" charset="0"/>
                <a:ea typeface="Times New Roman" panose="02020603050405020304" pitchFamily="18" charset="0"/>
              </a:rPr>
              <a:t> Construct a series of objectives that specify </a:t>
            </a:r>
            <a:r>
              <a:rPr lang="en-US" sz="1100" u="sng" dirty="0">
                <a:effectLst/>
                <a:latin typeface="Calibri" panose="020F0502020204030204" pitchFamily="34" charset="0"/>
                <a:ea typeface="Times New Roman" panose="02020603050405020304" pitchFamily="18" charset="0"/>
              </a:rPr>
              <a:t>what</a:t>
            </a:r>
            <a:r>
              <a:rPr lang="en-US" sz="1100" dirty="0">
                <a:effectLst/>
                <a:latin typeface="Calibri" panose="020F0502020204030204" pitchFamily="34" charset="0"/>
                <a:ea typeface="Times New Roman" panose="02020603050405020304" pitchFamily="18" charset="0"/>
              </a:rPr>
              <a:t> you will do to achieve the aim (typically 3 or 4 objectives).  The objectives represent major components that direct your activity, i.e. to breakdown the study into identifiable sub-tasks. Ensure that they are </a:t>
            </a:r>
            <a:r>
              <a:rPr lang="en-US" sz="1100" dirty="0" err="1">
                <a:effectLst/>
                <a:latin typeface="Calibri" panose="020F0502020204030204" pitchFamily="34" charset="0"/>
                <a:ea typeface="Times New Roman" panose="02020603050405020304" pitchFamily="18" charset="0"/>
              </a:rPr>
              <a:t>SMARTly</a:t>
            </a:r>
            <a:r>
              <a:rPr lang="en-US" sz="1100" dirty="0">
                <a:effectLst/>
                <a:latin typeface="Calibri" panose="020F0502020204030204" pitchFamily="34" charset="0"/>
                <a:ea typeface="Times New Roman" panose="02020603050405020304" pitchFamily="18" charset="0"/>
              </a:rPr>
              <a:t> phrased, incorporating higher order verbs (to analyse…, to evaluate…, to design and develop… etc.).</a:t>
            </a:r>
            <a:endParaRPr lang="en-GB" sz="1200" dirty="0">
              <a:effectLst/>
              <a:latin typeface="Times New Roman" panose="02020603050405020304" pitchFamily="18" charset="0"/>
              <a:ea typeface="Times New Roman" panose="02020603050405020304" pitchFamily="18" charset="0"/>
            </a:endParaRPr>
          </a:p>
          <a:p>
            <a:pPr algn="just"/>
            <a:r>
              <a:rPr lang="en-US" sz="1100" dirty="0">
                <a:effectLst/>
                <a:latin typeface="Calibri" panose="020F050202020403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lgn="just"/>
            <a:r>
              <a:rPr lang="en-US" sz="1100" b="1" dirty="0">
                <a:effectLst/>
                <a:latin typeface="Calibri" panose="020F0502020204030204" pitchFamily="34" charset="0"/>
                <a:ea typeface="Times New Roman" panose="02020603050405020304" pitchFamily="18" charset="0"/>
              </a:rPr>
              <a:t>Objectives - </a:t>
            </a:r>
            <a:r>
              <a:rPr lang="en-US" sz="1100" dirty="0">
                <a:effectLst/>
                <a:latin typeface="Calibri" panose="020F0502020204030204" pitchFamily="34" charset="0"/>
                <a:ea typeface="Times New Roman" panose="02020603050405020304" pitchFamily="18" charset="0"/>
              </a:rPr>
              <a:t>help you focus their research by providing a path through the research and writing process.  The specificity of a well-developed research question helps you work toward supporting your dissertation.  You need to ensure that your research question is clear in order for it to be effective in helping you direct your research with so much research available on any given topic.  The research question must be focused and specific enough to be well covered in the word count available.  The research question must be complex by which we mean that the research questions should not be answerable with a simple ‘yes’ or ‘no’ or by easily found facts.  They should require both research and analysis by you. Finally when you come up with a question, think about what the path you think the answer will take.  Where do you think your research will take you?  What kind of argument are you hoping to make/support? What will it mean if you research disputes your planned argument ?</a:t>
            </a:r>
            <a:endParaRPr lang="en-GB" sz="1200" dirty="0">
              <a:effectLst/>
              <a:latin typeface="Times New Roman" panose="02020603050405020304" pitchFamily="18" charset="0"/>
              <a:ea typeface="Times New Roman" panose="02020603050405020304" pitchFamily="18" charset="0"/>
            </a:endParaRPr>
          </a:p>
          <a:p>
            <a:pPr>
              <a:lnSpc>
                <a:spcPct val="107000"/>
              </a:lnSpc>
              <a:spcBef>
                <a:spcPts val="1200"/>
              </a:spcBef>
            </a:pPr>
            <a:r>
              <a:rPr lang="en-US" sz="16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2</a:t>
            </a:r>
            <a:endParaRPr lang="en-GB" dirty="0"/>
          </a:p>
        </p:txBody>
      </p:sp>
      <p:sp>
        <p:nvSpPr>
          <p:cNvPr id="4" name="Slide Number Placeholder 3"/>
          <p:cNvSpPr>
            <a:spLocks noGrp="1"/>
          </p:cNvSpPr>
          <p:nvPr>
            <p:ph type="sldNum" sz="quarter" idx="5"/>
          </p:nvPr>
        </p:nvSpPr>
        <p:spPr/>
        <p:txBody>
          <a:bodyPr/>
          <a:lstStyle/>
          <a:p>
            <a:fld id="{AEF89F15-3E81-41ED-B425-49F02BAE8B4A}" type="slidenum">
              <a:rPr lang="en-GB" smtClean="0"/>
              <a:t>8</a:t>
            </a:fld>
            <a:endParaRPr lang="en-GB"/>
          </a:p>
        </p:txBody>
      </p:sp>
    </p:spTree>
    <p:extLst>
      <p:ext uri="{BB962C8B-B14F-4D97-AF65-F5344CB8AC3E}">
        <p14:creationId xmlns:p14="http://schemas.microsoft.com/office/powerpoint/2010/main" val="14635886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buFont typeface="Symbol" panose="05050102010706020507" pitchFamily="18" charset="2"/>
              <a:buNone/>
              <a:tabLst>
                <a:tab pos="228600" algn="l"/>
              </a:tabLst>
            </a:pPr>
            <a:r>
              <a:rPr lang="en-US" sz="1100" dirty="0">
                <a:effectLst/>
                <a:latin typeface="Calibri" panose="020F0502020204030204" pitchFamily="34" charset="0"/>
                <a:ea typeface="Times New Roman" panose="02020603050405020304" pitchFamily="18" charset="0"/>
              </a:rPr>
              <a:t>Identify and </a:t>
            </a:r>
            <a:r>
              <a:rPr lang="en-US" sz="1100" i="1" dirty="0">
                <a:effectLst/>
                <a:latin typeface="Calibri" panose="020F0502020204030204" pitchFamily="34" charset="0"/>
                <a:ea typeface="Times New Roman" panose="02020603050405020304" pitchFamily="18" charset="0"/>
              </a:rPr>
              <a:t>justify</a:t>
            </a:r>
            <a:r>
              <a:rPr lang="en-US" sz="1100" dirty="0">
                <a:effectLst/>
                <a:latin typeface="Calibri" panose="020F0502020204030204" pitchFamily="34" charset="0"/>
                <a:ea typeface="Times New Roman" panose="02020603050405020304" pitchFamily="18" charset="0"/>
              </a:rPr>
              <a:t> the research methods that you will use to gather your data and/or evaluate your results. This will include an appropriate choice of:</a:t>
            </a:r>
          </a:p>
          <a:p>
            <a:pPr marL="0" lvl="0" indent="0" algn="just">
              <a:buFont typeface="Symbol" panose="05050102010706020507" pitchFamily="18" charset="2"/>
              <a:buNone/>
              <a:tabLst>
                <a:tab pos="228600" algn="l"/>
              </a:tabLst>
            </a:pPr>
            <a:endParaRPr lang="en-US" sz="1100" dirty="0">
              <a:effectLst/>
              <a:latin typeface="Calibri" panose="020F0502020204030204" pitchFamily="34" charset="0"/>
              <a:ea typeface="Times New Roman" panose="02020603050405020304" pitchFamily="18" charset="0"/>
            </a:endParaRPr>
          </a:p>
          <a:p>
            <a:pPr lvl="0">
              <a:buFont typeface="Arial" panose="020B0604020202020204" pitchFamily="34" charset="0"/>
              <a:buNone/>
            </a:pPr>
            <a:r>
              <a:rPr lang="en-GB" sz="1100" b="1" dirty="0"/>
              <a:t>Philosophy </a:t>
            </a:r>
            <a:r>
              <a:rPr lang="en-US" sz="1100" b="0" dirty="0">
                <a:effectLst/>
                <a:latin typeface="Calibri" panose="020F0502020204030204" pitchFamily="34" charset="0"/>
              </a:rPr>
              <a:t>P</a:t>
            </a:r>
            <a:r>
              <a:rPr lang="en-US" sz="1100" b="0" dirty="0">
                <a:effectLst/>
                <a:latin typeface="Calibri" panose="020F0502020204030204" pitchFamily="34" charset="0"/>
                <a:ea typeface="Times New Roman" panose="02020603050405020304" pitchFamily="18" charset="0"/>
              </a:rPr>
              <a:t>osi</a:t>
            </a:r>
            <a:r>
              <a:rPr lang="en-US" sz="1100" dirty="0">
                <a:effectLst/>
                <a:latin typeface="Calibri" panose="020F0502020204030204" pitchFamily="34" charset="0"/>
                <a:ea typeface="Times New Roman" panose="02020603050405020304" pitchFamily="18" charset="0"/>
              </a:rPr>
              <a:t>tivism or interpretivism</a:t>
            </a:r>
          </a:p>
          <a:p>
            <a:pPr lvl="0">
              <a:buFont typeface="Arial" panose="020B0604020202020204" pitchFamily="34" charset="0"/>
              <a:buNone/>
            </a:pPr>
            <a:endParaRPr lang="en-GB" sz="1100" b="1" dirty="0"/>
          </a:p>
          <a:p>
            <a:pPr lvl="0">
              <a:buFont typeface="Arial" panose="020B0604020202020204" pitchFamily="34" charset="0"/>
              <a:buNone/>
            </a:pPr>
            <a:r>
              <a:rPr lang="en-GB" sz="1100" b="1" dirty="0"/>
              <a:t>Approach </a:t>
            </a:r>
            <a:r>
              <a:rPr lang="en-US" sz="1100" dirty="0">
                <a:effectLst/>
                <a:latin typeface="Calibri" panose="020F0502020204030204" pitchFamily="34" charset="0"/>
                <a:ea typeface="Times New Roman" panose="02020603050405020304" pitchFamily="18" charset="0"/>
              </a:rPr>
              <a:t>Induction or deduction</a:t>
            </a:r>
          </a:p>
          <a:p>
            <a:pPr lvl="0">
              <a:buFont typeface="Arial" panose="020B0604020202020204" pitchFamily="34" charset="0"/>
              <a:buNone/>
            </a:pPr>
            <a:endParaRPr lang="en-GB" sz="1100" b="1" dirty="0"/>
          </a:p>
          <a:p>
            <a:pPr lvl="0">
              <a:buFont typeface="Arial" panose="020B0604020202020204" pitchFamily="34" charset="0"/>
              <a:buNone/>
            </a:pPr>
            <a:r>
              <a:rPr lang="en-GB" sz="1100" b="1" dirty="0"/>
              <a:t>Strategy and choices (methods)</a:t>
            </a:r>
          </a:p>
          <a:p>
            <a:pPr marL="171450" lvl="0" indent="-171450">
              <a:buFont typeface="Arial" panose="020B0604020202020204" pitchFamily="34" charset="0"/>
              <a:buChar char="•"/>
            </a:pPr>
            <a:r>
              <a:rPr lang="en-GB" sz="1100" b="0" dirty="0"/>
              <a:t>Qual/quants/mixed</a:t>
            </a:r>
          </a:p>
          <a:p>
            <a:pPr marL="171450" lvl="0" indent="-171450">
              <a:buFont typeface="Arial" panose="020B0604020202020204" pitchFamily="34" charset="0"/>
              <a:buChar char="•"/>
            </a:pPr>
            <a:r>
              <a:rPr lang="en-GB" sz="1100" b="0" dirty="0"/>
              <a:t>Data collection method</a:t>
            </a:r>
          </a:p>
          <a:p>
            <a:pPr marL="171450" lvl="0" indent="-171450">
              <a:buFont typeface="Arial" panose="020B0604020202020204" pitchFamily="34" charset="0"/>
              <a:buChar char="•"/>
            </a:pPr>
            <a:r>
              <a:rPr lang="en-GB" sz="1100" b="0" dirty="0"/>
              <a:t>Case study?</a:t>
            </a:r>
          </a:p>
          <a:p>
            <a:pPr marL="0" lvl="0" indent="0">
              <a:buFont typeface="Arial" panose="020B0604020202020204" pitchFamily="34" charset="0"/>
              <a:buNone/>
            </a:pPr>
            <a:endParaRPr lang="en-GB" sz="1100" b="0" dirty="0"/>
          </a:p>
          <a:p>
            <a:pPr lvl="0">
              <a:buFont typeface="Arial" panose="020B0604020202020204" pitchFamily="34" charset="0"/>
              <a:buNone/>
            </a:pPr>
            <a:r>
              <a:rPr lang="en-GB" sz="1100" b="1" dirty="0"/>
              <a:t>Sample and site </a:t>
            </a:r>
            <a:r>
              <a:rPr lang="en-GB" sz="1100" b="0" dirty="0"/>
              <a:t>Where? Who? How will you get access? Should represent wide population.</a:t>
            </a:r>
          </a:p>
          <a:p>
            <a:pPr lvl="0">
              <a:buFont typeface="Arial" panose="020B0604020202020204" pitchFamily="34" charset="0"/>
              <a:buNone/>
            </a:pPr>
            <a:endParaRPr lang="en-GB" sz="1100" b="0" dirty="0"/>
          </a:p>
          <a:p>
            <a:pPr lvl="0">
              <a:buFont typeface="Arial" panose="020B0604020202020204" pitchFamily="34" charset="0"/>
              <a:buNone/>
            </a:pPr>
            <a:r>
              <a:rPr lang="en-GB" sz="1100" b="1" dirty="0"/>
              <a:t>Reliability, validity and generalisability</a:t>
            </a:r>
          </a:p>
          <a:p>
            <a:pPr marL="171450" lvl="0" indent="-171450" algn="l">
              <a:buFont typeface="Arial" panose="020B0604020202020204" pitchFamily="34" charset="0"/>
              <a:buChar char="•"/>
            </a:pPr>
            <a:r>
              <a:rPr lang="en-GB" sz="1100" b="0" dirty="0"/>
              <a:t>R – Stable and consistent results</a:t>
            </a:r>
          </a:p>
          <a:p>
            <a:pPr marL="171450" lvl="0" indent="-171450">
              <a:buFont typeface="Arial" panose="020B0604020202020204" pitchFamily="34" charset="0"/>
              <a:buChar char="•"/>
            </a:pPr>
            <a:r>
              <a:rPr lang="en-GB" sz="1100" b="0" dirty="0"/>
              <a:t>V – How accurately methods measure what they intend to measure</a:t>
            </a:r>
          </a:p>
          <a:p>
            <a:pPr marL="171450" lvl="0" indent="-171450">
              <a:buFont typeface="Arial" panose="020B0604020202020204" pitchFamily="34" charset="0"/>
              <a:buChar char="•"/>
            </a:pPr>
            <a:r>
              <a:rPr lang="en-GB" sz="1100" b="0" dirty="0"/>
              <a:t>G – Can you apply findings to wider population?</a:t>
            </a:r>
          </a:p>
          <a:p>
            <a:pPr marL="171450" lvl="0" indent="-171450">
              <a:buFont typeface="Arial" panose="020B0604020202020204" pitchFamily="34" charset="0"/>
              <a:buChar char="•"/>
            </a:pPr>
            <a:endParaRPr lang="en-GB" sz="1100" b="0"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100" b="1" dirty="0"/>
              <a:t>Limitations </a:t>
            </a:r>
            <a:r>
              <a:rPr lang="en-US" sz="1100" dirty="0">
                <a:effectLst/>
                <a:latin typeface="Calibri" panose="020F0502020204030204" pitchFamily="34" charset="0"/>
                <a:ea typeface="Times New Roman" panose="02020603050405020304" pitchFamily="18" charset="0"/>
              </a:rPr>
              <a:t>Identify risks/limitations/ethical/legal issues and ways that you might deal with those risks. Append an ‘Ethics Approval’ form detailing the issues. This will be discussed further in the section Ethics Form.</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100" b="1" dirty="0"/>
              <a:t>Data analysis </a:t>
            </a:r>
            <a:r>
              <a:rPr lang="en-US" sz="1100" dirty="0">
                <a:effectLst/>
                <a:latin typeface="Calibri" panose="020F0502020204030204" pitchFamily="34" charset="0"/>
                <a:ea typeface="Times New Roman" panose="02020603050405020304" pitchFamily="18" charset="0"/>
              </a:rPr>
              <a:t>How will you analyse the data/evaluate your results? (e.g. SPSS, descriptive and statistical testing, content analysis, qualitative data matrix, NVivo, thematic analysis etc.)</a:t>
            </a:r>
            <a:r>
              <a:rPr lang="en-US" sz="1100" b="1" dirty="0">
                <a:effectLst/>
                <a:latin typeface="Calibri" panose="020F050202020403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lvl="0">
              <a:buFont typeface="Arial" panose="020B0604020202020204" pitchFamily="34" charset="0"/>
              <a:buNone/>
            </a:pPr>
            <a:endParaRPr lang="en-GB" sz="1100" b="1" dirty="0"/>
          </a:p>
          <a:p>
            <a:pPr marL="0" lvl="0" indent="0" algn="just">
              <a:buFont typeface="Symbol" panose="05050102010706020507" pitchFamily="18" charset="2"/>
              <a:buNone/>
              <a:tabLst>
                <a:tab pos="228600" algn="l"/>
              </a:tabLst>
            </a:pPr>
            <a:endParaRPr lang="en-US" sz="1100" dirty="0">
              <a:effectLst/>
              <a:latin typeface="Calibri" panose="020F0502020204030204" pitchFamily="34" charset="0"/>
              <a:ea typeface="Times New Roman" panose="02020603050405020304" pitchFamily="18" charset="0"/>
            </a:endParaRPr>
          </a:p>
          <a:p>
            <a:pPr marL="0" lvl="0" indent="0" algn="just">
              <a:buFont typeface="Symbol" panose="05050102010706020507" pitchFamily="18" charset="2"/>
              <a:buNone/>
              <a:tabLst>
                <a:tab pos="228600" algn="l"/>
              </a:tabLst>
            </a:pPr>
            <a:endParaRPr lang="en-GB" sz="1200" dirty="0">
              <a:effectLst/>
              <a:latin typeface="Times New Roman" panose="02020603050405020304" pitchFamily="18" charset="0"/>
              <a:ea typeface="Times New Roman" panose="02020603050405020304" pitchFamily="18" charset="0"/>
            </a:endParaRPr>
          </a:p>
          <a:p>
            <a:pPr marL="457200" lvl="1" indent="0" algn="just">
              <a:buFont typeface="Symbol" panose="05050102010706020507" pitchFamily="18" charset="2"/>
              <a:buNone/>
              <a:tabLst>
                <a:tab pos="685800" algn="l"/>
              </a:tabLst>
            </a:pPr>
            <a:endParaRPr lang="en-GB"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EF89F15-3E81-41ED-B425-49F02BAE8B4A}" type="slidenum">
              <a:rPr lang="en-GB" smtClean="0"/>
              <a:t>9</a:t>
            </a:fld>
            <a:endParaRPr lang="en-GB"/>
          </a:p>
        </p:txBody>
      </p:sp>
    </p:spTree>
    <p:extLst>
      <p:ext uri="{BB962C8B-B14F-4D97-AF65-F5344CB8AC3E}">
        <p14:creationId xmlns:p14="http://schemas.microsoft.com/office/powerpoint/2010/main" val="35624970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1200"/>
              </a:spcBef>
            </a:pPr>
            <a:r>
              <a:rPr lang="en-US" sz="18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3.  Resources &amp; Planning </a:t>
            </a:r>
            <a:endParaRPr lang="en-GB" sz="18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r>
              <a:rPr lang="en-US" sz="1200" b="1" dirty="0">
                <a:effectLst/>
                <a:latin typeface="Calibri" panose="020F050202020403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tabLst>
                <a:tab pos="228600" algn="l"/>
              </a:tabLst>
            </a:pPr>
            <a:r>
              <a:rPr lang="en-US" sz="1200" dirty="0">
                <a:effectLst/>
                <a:latin typeface="Calibri" panose="020F0502020204030204" pitchFamily="34" charset="0"/>
                <a:ea typeface="Times New Roman" panose="02020603050405020304" pitchFamily="18" charset="0"/>
              </a:rPr>
              <a:t>Identify any</a:t>
            </a:r>
            <a:r>
              <a:rPr lang="en-US" sz="1200" b="1" dirty="0">
                <a:effectLst/>
                <a:latin typeface="Calibri" panose="020F0502020204030204" pitchFamily="34" charset="0"/>
                <a:ea typeface="Times New Roman" panose="02020603050405020304" pitchFamily="18" charset="0"/>
              </a:rPr>
              <a:t> resources</a:t>
            </a:r>
            <a:r>
              <a:rPr lang="en-US" sz="1200" dirty="0">
                <a:effectLst/>
                <a:latin typeface="Calibri" panose="020F0502020204030204" pitchFamily="34" charset="0"/>
                <a:ea typeface="Times New Roman" panose="02020603050405020304" pitchFamily="18" charset="0"/>
              </a:rPr>
              <a:t> required (computer systems, application packages and specialist equipment, access to journals).</a:t>
            </a:r>
            <a:endParaRPr lang="en-GB" sz="14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tabLst>
                <a:tab pos="228600" algn="l"/>
              </a:tabLst>
            </a:pPr>
            <a:r>
              <a:rPr lang="en-US" sz="1200" dirty="0">
                <a:effectLst/>
                <a:latin typeface="Calibri" panose="020F0502020204030204" pitchFamily="34" charset="0"/>
                <a:ea typeface="Times New Roman" panose="02020603050405020304" pitchFamily="18" charset="0"/>
              </a:rPr>
              <a:t>Construct a Gantt chart that demonstrates evidence of project planning and management. Identify the timescales for each component of the study.</a:t>
            </a:r>
            <a:r>
              <a:rPr lang="en-US" sz="1200" b="1" dirty="0">
                <a:effectLst/>
                <a:latin typeface="Calibri" panose="020F050202020403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EF89F15-3E81-41ED-B425-49F02BAE8B4A}" type="slidenum">
              <a:rPr lang="en-GB" smtClean="0"/>
              <a:t>10</a:t>
            </a:fld>
            <a:endParaRPr lang="en-GB"/>
          </a:p>
        </p:txBody>
      </p:sp>
    </p:spTree>
    <p:extLst>
      <p:ext uri="{BB962C8B-B14F-4D97-AF65-F5344CB8AC3E}">
        <p14:creationId xmlns:p14="http://schemas.microsoft.com/office/powerpoint/2010/main" val="9155983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1200"/>
              </a:spcBef>
            </a:pPr>
            <a:r>
              <a:rPr lang="en-US" sz="1800" u="sng"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Assessment Component 2 – 5%</a:t>
            </a:r>
            <a:endParaRPr lang="en-GB" sz="18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spcBef>
                <a:spcPts val="1200"/>
              </a:spcBef>
              <a:spcAft>
                <a:spcPts val="300"/>
              </a:spcAft>
            </a:pPr>
            <a:r>
              <a:rPr lang="en-US" sz="1800" b="1" kern="1600" dirty="0">
                <a:effectLst/>
                <a:latin typeface="Calibri" panose="020F0502020204030204" pitchFamily="34" charset="0"/>
                <a:ea typeface="Times New Roman" panose="02020603050405020304" pitchFamily="18" charset="0"/>
                <a:cs typeface="Calibri" panose="020F0502020204030204" pitchFamily="34" charset="0"/>
              </a:rPr>
              <a:t> </a:t>
            </a:r>
            <a:endParaRPr lang="en-GB" sz="1800" b="1" kern="1600" dirty="0">
              <a:effectLst/>
              <a:latin typeface="Calibri" panose="020F0502020204030204" pitchFamily="34" charset="0"/>
              <a:ea typeface="Times New Roman" panose="02020603050405020304" pitchFamily="18" charset="0"/>
            </a:endParaRPr>
          </a:p>
          <a:p>
            <a:r>
              <a:rPr lang="en-US" sz="1800" dirty="0">
                <a:effectLst/>
                <a:latin typeface="Calibri" panose="020F0502020204030204" pitchFamily="34" charset="0"/>
                <a:ea typeface="Times New Roman" panose="02020603050405020304" pitchFamily="18" charset="0"/>
              </a:rPr>
              <a:t>Students are required to complete an Ethics Form and submit this after submission of the Research Proposal. Research ethics are central to all the research undertaken at UWTSD. The university has a rigorous role in assessing the ethical grounding of your research in order to make the researcher, your participants and the university.</a:t>
            </a:r>
            <a:endParaRPr lang="en-GB" sz="1800" dirty="0">
              <a:effectLst/>
              <a:latin typeface="Times New Roman" panose="02020603050405020304" pitchFamily="18" charset="0"/>
              <a:ea typeface="Times New Roman" panose="02020603050405020304" pitchFamily="18" charset="0"/>
            </a:endParaRPr>
          </a:p>
          <a:p>
            <a:r>
              <a:rPr lang="en-US"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dirty="0">
                <a:effectLst/>
                <a:latin typeface="Calibri" panose="020F0502020204030204" pitchFamily="34" charset="0"/>
                <a:ea typeface="Times New Roman" panose="02020603050405020304" pitchFamily="18" charset="0"/>
              </a:rPr>
              <a:t>A copy of the Ethics Form is available on the Teams page.</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EF89F15-3E81-41ED-B425-49F02BAE8B4A}" type="slidenum">
              <a:rPr lang="en-GB" smtClean="0"/>
              <a:t>11</a:t>
            </a:fld>
            <a:endParaRPr lang="en-GB"/>
          </a:p>
        </p:txBody>
      </p:sp>
    </p:spTree>
    <p:extLst>
      <p:ext uri="{BB962C8B-B14F-4D97-AF65-F5344CB8AC3E}">
        <p14:creationId xmlns:p14="http://schemas.microsoft.com/office/powerpoint/2010/main" val="28612068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941E5B6D-C147-4993-A300-102CF9165E3B}" type="datetimeFigureOut">
              <a:rPr lang="en-GB" smtClean="0"/>
              <a:t>02/10/2023</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2B4353BC-ED44-4167-A81F-E78CDDE29647}" type="slidenum">
              <a:rPr lang="en-GB" smtClean="0"/>
              <a:t>‹#›</a:t>
            </a:fld>
            <a:endParaRPr lang="en-GB"/>
          </a:p>
        </p:txBody>
      </p:sp>
    </p:spTree>
    <p:extLst>
      <p:ext uri="{BB962C8B-B14F-4D97-AF65-F5344CB8AC3E}">
        <p14:creationId xmlns:p14="http://schemas.microsoft.com/office/powerpoint/2010/main" val="39923616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1E5B6D-C147-4993-A300-102CF9165E3B}" type="datetimeFigureOut">
              <a:rPr lang="en-GB" smtClean="0"/>
              <a:t>02/10/2023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4353BC-ED44-4167-A81F-E78CDDE29647}" type="slidenum">
              <a:rPr lang="en-GB" smtClean="0"/>
              <a:t>‹#›</a:t>
            </a:fld>
            <a:endParaRPr lang="en-GB"/>
          </a:p>
        </p:txBody>
      </p:sp>
    </p:spTree>
    <p:extLst>
      <p:ext uri="{BB962C8B-B14F-4D97-AF65-F5344CB8AC3E}">
        <p14:creationId xmlns:p14="http://schemas.microsoft.com/office/powerpoint/2010/main" val="3287786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1E5B6D-C147-4993-A300-102CF9165E3B}" type="datetimeFigureOut">
              <a:rPr lang="en-GB" smtClean="0"/>
              <a:t>02/10/2023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4353BC-ED44-4167-A81F-E78CDDE29647}" type="slidenum">
              <a:rPr lang="en-GB" smtClean="0"/>
              <a:t>‹#›</a:t>
            </a:fld>
            <a:endParaRPr lang="en-GB"/>
          </a:p>
        </p:txBody>
      </p:sp>
    </p:spTree>
    <p:extLst>
      <p:ext uri="{BB962C8B-B14F-4D97-AF65-F5344CB8AC3E}">
        <p14:creationId xmlns:p14="http://schemas.microsoft.com/office/powerpoint/2010/main" val="3512383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41E5B6D-C147-4993-A300-102CF9165E3B}" type="datetimeFigureOut">
              <a:rPr lang="en-GB" smtClean="0"/>
              <a:t>02/10/2023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4353BC-ED44-4167-A81F-E78CDDE29647}" type="slidenum">
              <a:rPr lang="en-GB" smtClean="0"/>
              <a:t>‹#›</a:t>
            </a:fld>
            <a:endParaRPr lang="en-GB"/>
          </a:p>
        </p:txBody>
      </p:sp>
    </p:spTree>
    <p:extLst>
      <p:ext uri="{BB962C8B-B14F-4D97-AF65-F5344CB8AC3E}">
        <p14:creationId xmlns:p14="http://schemas.microsoft.com/office/powerpoint/2010/main" val="712023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41E5B6D-C147-4993-A300-102CF9165E3B}" type="datetimeFigureOut">
              <a:rPr lang="en-GB" smtClean="0"/>
              <a:t>02/10/2023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B4353BC-ED44-4167-A81F-E78CDDE29647}" type="slidenum">
              <a:rPr lang="en-GB" smtClean="0"/>
              <a:t>‹#›</a:t>
            </a:fld>
            <a:endParaRPr lang="en-GB"/>
          </a:p>
        </p:txBody>
      </p:sp>
    </p:spTree>
    <p:extLst>
      <p:ext uri="{BB962C8B-B14F-4D97-AF65-F5344CB8AC3E}">
        <p14:creationId xmlns:p14="http://schemas.microsoft.com/office/powerpoint/2010/main" val="12549183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41E5B6D-C147-4993-A300-102CF9165E3B}" type="datetimeFigureOut">
              <a:rPr lang="en-GB" smtClean="0"/>
              <a:t>02/10/2023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B4353BC-ED44-4167-A81F-E78CDDE29647}" type="slidenum">
              <a:rPr lang="en-GB" smtClean="0"/>
              <a:t>‹#›</a:t>
            </a:fld>
            <a:endParaRPr lang="en-GB"/>
          </a:p>
        </p:txBody>
      </p:sp>
    </p:spTree>
    <p:extLst>
      <p:ext uri="{BB962C8B-B14F-4D97-AF65-F5344CB8AC3E}">
        <p14:creationId xmlns:p14="http://schemas.microsoft.com/office/powerpoint/2010/main" val="24883592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1E5B6D-C147-4993-A300-102CF9165E3B}" type="datetimeFigureOut">
              <a:rPr lang="en-GB" smtClean="0"/>
              <a:t>02/10/2023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B4353BC-ED44-4167-A81F-E78CDDE29647}" type="slidenum">
              <a:rPr lang="en-GB" smtClean="0"/>
              <a:t>‹#›</a:t>
            </a:fld>
            <a:endParaRPr lang="en-GB"/>
          </a:p>
        </p:txBody>
      </p:sp>
    </p:spTree>
    <p:extLst>
      <p:ext uri="{BB962C8B-B14F-4D97-AF65-F5344CB8AC3E}">
        <p14:creationId xmlns:p14="http://schemas.microsoft.com/office/powerpoint/2010/main" val="752354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941E5B6D-C147-4993-A300-102CF9165E3B}" type="datetimeFigureOut">
              <a:rPr lang="en-GB" smtClean="0"/>
              <a:t>02/10/2023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2B4353BC-ED44-4167-A81F-E78CDDE29647}" type="slidenum">
              <a:rPr lang="en-GB" smtClean="0"/>
              <a:t>‹#›</a:t>
            </a:fld>
            <a:endParaRPr lang="en-GB"/>
          </a:p>
        </p:txBody>
      </p:sp>
    </p:spTree>
    <p:extLst>
      <p:ext uri="{BB962C8B-B14F-4D97-AF65-F5344CB8AC3E}">
        <p14:creationId xmlns:p14="http://schemas.microsoft.com/office/powerpoint/2010/main" val="2829100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941E5B6D-C147-4993-A300-102CF9165E3B}" type="datetimeFigureOut">
              <a:rPr lang="en-GB" smtClean="0"/>
              <a:t>02/10/2023</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2B4353BC-ED44-4167-A81F-E78CDDE29647}" type="slidenum">
              <a:rPr lang="en-GB" smtClean="0"/>
              <a:t>‹#›</a:t>
            </a:fld>
            <a:endParaRPr lang="en-GB"/>
          </a:p>
        </p:txBody>
      </p:sp>
    </p:spTree>
    <p:extLst>
      <p:ext uri="{BB962C8B-B14F-4D97-AF65-F5344CB8AC3E}">
        <p14:creationId xmlns:p14="http://schemas.microsoft.com/office/powerpoint/2010/main" val="575121093"/>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1E5B6D-C147-4993-A300-102CF9165E3B}" type="datetimeFigureOut">
              <a:rPr lang="en-GB" smtClean="0"/>
              <a:t>02/10/2023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4353BC-ED44-4167-A81F-E78CDDE29647}" type="slidenum">
              <a:rPr lang="en-GB" smtClean="0"/>
              <a:t>‹#›</a:t>
            </a:fld>
            <a:endParaRPr lang="en-GB"/>
          </a:p>
        </p:txBody>
      </p:sp>
    </p:spTree>
    <p:extLst>
      <p:ext uri="{BB962C8B-B14F-4D97-AF65-F5344CB8AC3E}">
        <p14:creationId xmlns:p14="http://schemas.microsoft.com/office/powerpoint/2010/main" val="369450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1E5B6D-C147-4993-A300-102CF9165E3B}" type="datetimeFigureOut">
              <a:rPr lang="en-GB" smtClean="0"/>
              <a:t>02/10/2023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4353BC-ED44-4167-A81F-E78CDDE29647}" type="slidenum">
              <a:rPr lang="en-GB" smtClean="0"/>
              <a:t>‹#›</a:t>
            </a:fld>
            <a:endParaRPr lang="en-GB"/>
          </a:p>
        </p:txBody>
      </p:sp>
    </p:spTree>
    <p:extLst>
      <p:ext uri="{BB962C8B-B14F-4D97-AF65-F5344CB8AC3E}">
        <p14:creationId xmlns:p14="http://schemas.microsoft.com/office/powerpoint/2010/main" val="155335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941E5B6D-C147-4993-A300-102CF9165E3B}" type="datetimeFigureOut">
              <a:rPr lang="en-GB" smtClean="0"/>
              <a:t>02/10/2023</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2B4353BC-ED44-4167-A81F-E78CDDE29647}" type="slidenum">
              <a:rPr lang="en-GB" smtClean="0"/>
              <a:t>‹#›</a:t>
            </a:fld>
            <a:endParaRPr lang="en-GB"/>
          </a:p>
        </p:txBody>
      </p:sp>
    </p:spTree>
    <p:extLst>
      <p:ext uri="{BB962C8B-B14F-4D97-AF65-F5344CB8AC3E}">
        <p14:creationId xmlns:p14="http://schemas.microsoft.com/office/powerpoint/2010/main" val="1844389316"/>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5.sv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B5A29-513E-4F9D-937E-F0983C22B681}"/>
              </a:ext>
            </a:extLst>
          </p:cNvPr>
          <p:cNvSpPr>
            <a:spLocks noGrp="1"/>
          </p:cNvSpPr>
          <p:nvPr>
            <p:ph type="ctrTitle"/>
          </p:nvPr>
        </p:nvSpPr>
        <p:spPr>
          <a:xfrm>
            <a:off x="603504" y="221674"/>
            <a:ext cx="4205568" cy="6289962"/>
          </a:xfrm>
        </p:spPr>
        <p:txBody>
          <a:bodyPr anchor="ctr">
            <a:normAutofit/>
          </a:bodyPr>
          <a:lstStyle/>
          <a:p>
            <a:pPr algn="ctr"/>
            <a:r>
              <a:rPr lang="en-GB" sz="6100" b="1" dirty="0"/>
              <a:t>BMBM6020</a:t>
            </a:r>
            <a:br>
              <a:rPr lang="en-GB" sz="6100" b="1" dirty="0"/>
            </a:br>
            <a:br>
              <a:rPr lang="en-GB" sz="6100" b="1" dirty="0"/>
            </a:br>
            <a:r>
              <a:rPr lang="en-GB" sz="6100" b="1" dirty="0"/>
              <a:t>Independent Project</a:t>
            </a:r>
            <a:br>
              <a:rPr lang="en-GB" sz="6100" b="1" dirty="0"/>
            </a:br>
            <a:br>
              <a:rPr lang="en-GB" sz="6100" b="1" dirty="0"/>
            </a:br>
            <a:r>
              <a:rPr lang="en-GB" sz="6100" b="1" dirty="0"/>
              <a:t>Module Introduction</a:t>
            </a:r>
          </a:p>
        </p:txBody>
      </p:sp>
      <p:sp>
        <p:nvSpPr>
          <p:cNvPr id="17" name="Rectangle 16">
            <a:extLst>
              <a:ext uri="{FF2B5EF4-FFF2-40B4-BE49-F238E27FC236}">
                <a16:creationId xmlns:a16="http://schemas.microsoft.com/office/drawing/2014/main" id="{FCA118C4-32A6-466D-8453-BA738103A0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2536" y="0"/>
            <a:ext cx="673946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White sphere podium with pink cotton clouds">
            <a:extLst>
              <a:ext uri="{FF2B5EF4-FFF2-40B4-BE49-F238E27FC236}">
                <a16:creationId xmlns:a16="http://schemas.microsoft.com/office/drawing/2014/main" id="{8D02B1E9-9323-4C7E-821B-2BEDBCB38131}"/>
              </a:ext>
            </a:extLst>
          </p:cNvPr>
          <p:cNvPicPr>
            <a:picLocks noChangeAspect="1"/>
          </p:cNvPicPr>
          <p:nvPr/>
        </p:nvPicPr>
        <p:blipFill rotWithShape="1">
          <a:blip r:embed="rId2">
            <a:extLst>
              <a:ext uri="{28A0092B-C50C-407E-A947-70E740481C1C}">
                <a14:useLocalDpi xmlns:a14="http://schemas.microsoft.com/office/drawing/2010/main" val="0"/>
              </a:ext>
            </a:extLst>
          </a:blip>
          <a:srcRect l="13051" r="14707" b="-1"/>
          <a:stretch/>
        </p:blipFill>
        <p:spPr>
          <a:xfrm>
            <a:off x="6096000" y="629265"/>
            <a:ext cx="5452536" cy="5585271"/>
          </a:xfrm>
          <a:prstGeom prst="rect">
            <a:avLst/>
          </a:prstGeom>
        </p:spPr>
      </p:pic>
    </p:spTree>
    <p:extLst>
      <p:ext uri="{BB962C8B-B14F-4D97-AF65-F5344CB8AC3E}">
        <p14:creationId xmlns:p14="http://schemas.microsoft.com/office/powerpoint/2010/main" val="4206224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CC2F9A-7DD6-40FD-A206-7D07F16518FF}"/>
              </a:ext>
            </a:extLst>
          </p:cNvPr>
          <p:cNvSpPr>
            <a:spLocks noGrp="1"/>
          </p:cNvSpPr>
          <p:nvPr>
            <p:ph type="title"/>
          </p:nvPr>
        </p:nvSpPr>
        <p:spPr>
          <a:xfrm>
            <a:off x="657224" y="936711"/>
            <a:ext cx="2988265" cy="4984578"/>
          </a:xfrm>
        </p:spPr>
        <p:txBody>
          <a:bodyPr>
            <a:normAutofit/>
          </a:bodyPr>
          <a:lstStyle/>
          <a:p>
            <a:pPr algn="ctr"/>
            <a:r>
              <a:rPr lang="en-GB" sz="5000" b="1" dirty="0">
                <a:solidFill>
                  <a:srgbClr val="FFFFFF"/>
                </a:solidFill>
              </a:rPr>
              <a:t>Today’s session</a:t>
            </a:r>
          </a:p>
        </p:txBody>
      </p:sp>
      <p:sp>
        <p:nvSpPr>
          <p:cNvPr id="3" name="Content Placeholder 2">
            <a:extLst>
              <a:ext uri="{FF2B5EF4-FFF2-40B4-BE49-F238E27FC236}">
                <a16:creationId xmlns:a16="http://schemas.microsoft.com/office/drawing/2014/main" id="{1EDD4645-F94C-4825-B1F2-3A0331EA769E}"/>
              </a:ext>
            </a:extLst>
          </p:cNvPr>
          <p:cNvSpPr>
            <a:spLocks noGrp="1"/>
          </p:cNvSpPr>
          <p:nvPr>
            <p:ph idx="1"/>
          </p:nvPr>
        </p:nvSpPr>
        <p:spPr>
          <a:xfrm>
            <a:off x="4614389" y="936711"/>
            <a:ext cx="6815992" cy="4984578"/>
          </a:xfrm>
        </p:spPr>
        <p:txBody>
          <a:bodyPr anchor="ctr">
            <a:normAutofit/>
          </a:bodyPr>
          <a:lstStyle/>
          <a:p>
            <a:pPr marL="457200" indent="-457200">
              <a:buFont typeface="+mj-lt"/>
              <a:buAutoNum type="arabicPeriod"/>
            </a:pPr>
            <a:r>
              <a:rPr lang="en-GB" b="1" dirty="0"/>
              <a:t>Expectations</a:t>
            </a:r>
          </a:p>
          <a:p>
            <a:pPr marL="457200" indent="-457200">
              <a:buFont typeface="+mj-lt"/>
              <a:buAutoNum type="arabicPeriod"/>
            </a:pPr>
            <a:r>
              <a:rPr lang="en-GB" b="1" dirty="0"/>
              <a:t>Use of Teams page</a:t>
            </a:r>
          </a:p>
          <a:p>
            <a:pPr marL="457200" indent="-457200">
              <a:buFont typeface="+mj-lt"/>
              <a:buAutoNum type="arabicPeriod"/>
            </a:pPr>
            <a:r>
              <a:rPr lang="en-GB" b="1" dirty="0"/>
              <a:t>Key documents</a:t>
            </a:r>
          </a:p>
          <a:p>
            <a:pPr marL="457200" indent="-457200">
              <a:buFont typeface="+mj-lt"/>
              <a:buAutoNum type="arabicPeriod"/>
            </a:pPr>
            <a:r>
              <a:rPr lang="en-GB" b="1" dirty="0"/>
              <a:t>Dissertation idea formulation</a:t>
            </a:r>
          </a:p>
          <a:p>
            <a:pPr marL="457200" indent="-457200">
              <a:buFont typeface="+mj-lt"/>
              <a:buAutoNum type="arabicPeriod"/>
            </a:pPr>
            <a:r>
              <a:rPr lang="en-GB" b="1" dirty="0"/>
              <a:t>Proposal structure and contents</a:t>
            </a:r>
          </a:p>
          <a:p>
            <a:pPr marL="457200" indent="-457200">
              <a:buFont typeface="+mj-lt"/>
              <a:buAutoNum type="arabicPeriod"/>
            </a:pPr>
            <a:r>
              <a:rPr lang="en-GB" b="1" dirty="0"/>
              <a:t>Research Feasibility Assessment Form</a:t>
            </a:r>
          </a:p>
          <a:p>
            <a:pPr marL="457200" indent="-457200">
              <a:buFont typeface="+mj-lt"/>
              <a:buAutoNum type="arabicPeriod"/>
            </a:pPr>
            <a:r>
              <a:rPr lang="en-GB" b="1" dirty="0"/>
              <a:t>Ethical approval</a:t>
            </a:r>
          </a:p>
          <a:p>
            <a:pPr marL="0" indent="0">
              <a:buNone/>
            </a:pPr>
            <a:endParaRPr lang="en-GB" b="1" dirty="0"/>
          </a:p>
        </p:txBody>
      </p:sp>
    </p:spTree>
    <p:extLst>
      <p:ext uri="{BB962C8B-B14F-4D97-AF65-F5344CB8AC3E}">
        <p14:creationId xmlns:p14="http://schemas.microsoft.com/office/powerpoint/2010/main" val="1129085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F3A31-08D9-4423-AF68-57DD452C3219}"/>
              </a:ext>
            </a:extLst>
          </p:cNvPr>
          <p:cNvSpPr>
            <a:spLocks noGrp="1"/>
          </p:cNvSpPr>
          <p:nvPr>
            <p:ph type="title"/>
          </p:nvPr>
        </p:nvSpPr>
        <p:spPr>
          <a:xfrm>
            <a:off x="4702557" y="499533"/>
            <a:ext cx="6562726" cy="1658198"/>
          </a:xfrm>
        </p:spPr>
        <p:txBody>
          <a:bodyPr>
            <a:normAutofit/>
          </a:bodyPr>
          <a:lstStyle/>
          <a:p>
            <a:pPr algn="ctr"/>
            <a:r>
              <a:rPr lang="en-GB" sz="4000" b="1" dirty="0"/>
              <a:t>Use of Teams / Moodle Page</a:t>
            </a:r>
            <a:br>
              <a:rPr lang="en-GB" sz="4000" b="1" dirty="0"/>
            </a:br>
            <a:endParaRPr lang="en-GB" sz="4000" b="1" dirty="0"/>
          </a:p>
        </p:txBody>
      </p:sp>
      <p:pic>
        <p:nvPicPr>
          <p:cNvPr id="5" name="Picture 4">
            <a:extLst>
              <a:ext uri="{FF2B5EF4-FFF2-40B4-BE49-F238E27FC236}">
                <a16:creationId xmlns:a16="http://schemas.microsoft.com/office/drawing/2014/main" id="{2905E999-D623-4A5C-8271-8FE03C8C6D56}"/>
              </a:ext>
            </a:extLst>
          </p:cNvPr>
          <p:cNvPicPr>
            <a:picLocks noChangeAspect="1"/>
          </p:cNvPicPr>
          <p:nvPr/>
        </p:nvPicPr>
        <p:blipFill rotWithShape="1">
          <a:blip r:embed="rId3"/>
          <a:srcRect l="35593" r="30995" b="2"/>
          <a:stretch/>
        </p:blipFill>
        <p:spPr>
          <a:xfrm>
            <a:off x="20" y="-6418"/>
            <a:ext cx="4077443" cy="6864418"/>
          </a:xfrm>
          <a:prstGeom prst="rect">
            <a:avLst/>
          </a:prstGeom>
        </p:spPr>
      </p:pic>
      <p:sp>
        <p:nvSpPr>
          <p:cNvPr id="3" name="Content Placeholder 2">
            <a:extLst>
              <a:ext uri="{FF2B5EF4-FFF2-40B4-BE49-F238E27FC236}">
                <a16:creationId xmlns:a16="http://schemas.microsoft.com/office/drawing/2014/main" id="{C61F2BF3-03C8-415A-B176-68CF60DC9ABC}"/>
              </a:ext>
            </a:extLst>
          </p:cNvPr>
          <p:cNvSpPr>
            <a:spLocks noGrp="1"/>
          </p:cNvSpPr>
          <p:nvPr>
            <p:ph idx="1"/>
          </p:nvPr>
        </p:nvSpPr>
        <p:spPr>
          <a:xfrm>
            <a:off x="4702557" y="2011680"/>
            <a:ext cx="6428994" cy="3766185"/>
          </a:xfrm>
        </p:spPr>
        <p:txBody>
          <a:bodyPr>
            <a:normAutofit/>
          </a:bodyPr>
          <a:lstStyle/>
          <a:p>
            <a:pPr>
              <a:buFont typeface="Arial" panose="020B0604020202020204" pitchFamily="34" charset="0"/>
              <a:buChar char="•"/>
            </a:pPr>
            <a:r>
              <a:rPr lang="en-GB" dirty="0"/>
              <a:t> BMBM6020 – Independ Project Channel</a:t>
            </a:r>
          </a:p>
          <a:p>
            <a:pPr marL="0" indent="0">
              <a:buNone/>
            </a:pPr>
            <a:endParaRPr lang="en-GB" dirty="0"/>
          </a:p>
          <a:p>
            <a:pPr>
              <a:buFont typeface="Arial" panose="020B0604020202020204" pitchFamily="34" charset="0"/>
              <a:buChar char="•"/>
            </a:pPr>
            <a:r>
              <a:rPr lang="en-GB" dirty="0"/>
              <a:t> Specific Key Documents Shared</a:t>
            </a:r>
          </a:p>
          <a:p>
            <a:pPr marL="0" indent="0">
              <a:buNone/>
            </a:pPr>
            <a:endParaRPr lang="en-GB" dirty="0"/>
          </a:p>
          <a:p>
            <a:pPr>
              <a:buFont typeface="Arial" panose="020B0604020202020204" pitchFamily="34" charset="0"/>
              <a:buChar char="•"/>
            </a:pPr>
            <a:r>
              <a:rPr lang="en-GB" dirty="0"/>
              <a:t> Moodle – Generic Resources</a:t>
            </a:r>
          </a:p>
        </p:txBody>
      </p:sp>
    </p:spTree>
    <p:extLst>
      <p:ext uri="{BB962C8B-B14F-4D97-AF65-F5344CB8AC3E}">
        <p14:creationId xmlns:p14="http://schemas.microsoft.com/office/powerpoint/2010/main" val="3993136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1CCD5EF-766D-43B9-A25D-19122E5FB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1989682"/>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9699C9-77F1-4E33-A750-CB78C7EA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5" y="806204"/>
            <a:ext cx="10579608" cy="1664208"/>
          </a:xfrm>
          <a:prstGeom prst="rect">
            <a:avLst/>
          </a:prstGeom>
          <a:noFill/>
          <a:ln cap="sq">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CD8954-ACF5-4478-96D2-3105B60A4D89}"/>
              </a:ext>
            </a:extLst>
          </p:cNvPr>
          <p:cNvSpPr>
            <a:spLocks noGrp="1"/>
          </p:cNvSpPr>
          <p:nvPr>
            <p:ph type="title"/>
          </p:nvPr>
        </p:nvSpPr>
        <p:spPr>
          <a:xfrm>
            <a:off x="1071846" y="1059736"/>
            <a:ext cx="10040233" cy="1228130"/>
          </a:xfrm>
        </p:spPr>
        <p:txBody>
          <a:bodyPr>
            <a:normAutofit/>
          </a:bodyPr>
          <a:lstStyle/>
          <a:p>
            <a:r>
              <a:rPr lang="en-GB" b="1">
                <a:solidFill>
                  <a:srgbClr val="FFFFFF"/>
                </a:solidFill>
              </a:rPr>
              <a:t>Expectations</a:t>
            </a:r>
          </a:p>
        </p:txBody>
      </p:sp>
      <p:sp>
        <p:nvSpPr>
          <p:cNvPr id="3" name="Content Placeholder 2">
            <a:extLst>
              <a:ext uri="{FF2B5EF4-FFF2-40B4-BE49-F238E27FC236}">
                <a16:creationId xmlns:a16="http://schemas.microsoft.com/office/drawing/2014/main" id="{D2283ABD-181C-4072-9F6B-B872466C225D}"/>
              </a:ext>
            </a:extLst>
          </p:cNvPr>
          <p:cNvSpPr>
            <a:spLocks noGrp="1"/>
          </p:cNvSpPr>
          <p:nvPr>
            <p:ph idx="1"/>
          </p:nvPr>
        </p:nvSpPr>
        <p:spPr>
          <a:xfrm>
            <a:off x="643467" y="2973313"/>
            <a:ext cx="10966641" cy="3787705"/>
          </a:xfrm>
        </p:spPr>
        <p:txBody>
          <a:bodyPr numCol="2">
            <a:noAutofit/>
          </a:bodyPr>
          <a:lstStyle/>
          <a:p>
            <a:pPr>
              <a:buFont typeface="Courier New" panose="02070309020205020404" pitchFamily="49" charset="0"/>
              <a:buChar char="o"/>
            </a:pPr>
            <a:r>
              <a:rPr lang="en-GB" sz="2100" dirty="0"/>
              <a:t>  Independence </a:t>
            </a:r>
          </a:p>
          <a:p>
            <a:pPr>
              <a:buFont typeface="Courier New" panose="02070309020205020404" pitchFamily="49" charset="0"/>
              <a:buChar char="o"/>
            </a:pPr>
            <a:r>
              <a:rPr lang="en-GB" sz="2100" dirty="0"/>
              <a:t>  Attendance</a:t>
            </a:r>
          </a:p>
          <a:p>
            <a:pPr>
              <a:buFont typeface="Courier New" panose="02070309020205020404" pitchFamily="49" charset="0"/>
              <a:buChar char="o"/>
            </a:pPr>
            <a:r>
              <a:rPr lang="en-GB" sz="2100" dirty="0"/>
              <a:t>  Engagement with process and completion of work</a:t>
            </a:r>
          </a:p>
          <a:p>
            <a:pPr>
              <a:buFont typeface="Courier New" panose="02070309020205020404" pitchFamily="49" charset="0"/>
              <a:buChar char="o"/>
            </a:pPr>
            <a:r>
              <a:rPr lang="en-GB" sz="2100" dirty="0"/>
              <a:t>  Meet deadlines – these are firm</a:t>
            </a:r>
          </a:p>
          <a:p>
            <a:pPr>
              <a:buFont typeface="Courier New" panose="02070309020205020404" pitchFamily="49" charset="0"/>
              <a:buChar char="o"/>
            </a:pPr>
            <a:r>
              <a:rPr lang="en-GB" sz="2100" dirty="0"/>
              <a:t>  Understand, this is hard!</a:t>
            </a:r>
          </a:p>
          <a:p>
            <a:pPr>
              <a:buFont typeface="Courier New" panose="02070309020205020404" pitchFamily="49" charset="0"/>
              <a:buChar char="o"/>
            </a:pPr>
            <a:r>
              <a:rPr lang="en-GB" sz="2100" dirty="0"/>
              <a:t>  Ask for help when needed – but try and resolve on your own first</a:t>
            </a:r>
          </a:p>
          <a:p>
            <a:pPr>
              <a:buFont typeface="Courier New" panose="02070309020205020404" pitchFamily="49" charset="0"/>
              <a:buChar char="o"/>
            </a:pPr>
            <a:endParaRPr lang="en-GB" sz="2100" dirty="0"/>
          </a:p>
          <a:p>
            <a:pPr marL="0" indent="0">
              <a:buNone/>
            </a:pPr>
            <a:endParaRPr lang="en-GB" sz="2100" dirty="0"/>
          </a:p>
          <a:p>
            <a:pPr marL="0" indent="0">
              <a:buNone/>
            </a:pPr>
            <a:r>
              <a:rPr lang="en-GB" sz="2100" b="1" dirty="0"/>
              <a:t>In return you will get:</a:t>
            </a:r>
          </a:p>
          <a:p>
            <a:pPr lvl="1">
              <a:buFont typeface="Courier New" panose="02070309020205020404" pitchFamily="49" charset="0"/>
              <a:buChar char="o"/>
            </a:pPr>
            <a:r>
              <a:rPr lang="en-GB" sz="2100" dirty="0"/>
              <a:t>Support and guidance from us – remember, we are in your corner!</a:t>
            </a:r>
          </a:p>
          <a:p>
            <a:pPr lvl="1">
              <a:buFont typeface="Courier New" panose="02070309020205020404" pitchFamily="49" charset="0"/>
              <a:buChar char="o"/>
            </a:pPr>
            <a:r>
              <a:rPr lang="en-GB" sz="2100" dirty="0"/>
              <a:t>Development of skills for any further study</a:t>
            </a:r>
          </a:p>
          <a:p>
            <a:pPr lvl="1">
              <a:buFont typeface="Courier New" panose="02070309020205020404" pitchFamily="49" charset="0"/>
              <a:buChar char="o"/>
            </a:pPr>
            <a:r>
              <a:rPr lang="en-GB" sz="2100" dirty="0"/>
              <a:t>Quality piece of research</a:t>
            </a:r>
          </a:p>
          <a:p>
            <a:pPr lvl="1">
              <a:buFont typeface="Courier New" panose="02070309020205020404" pitchFamily="49" charset="0"/>
              <a:buChar char="o"/>
            </a:pPr>
            <a:r>
              <a:rPr lang="en-GB" sz="2100" dirty="0"/>
              <a:t>Satisfaction of completing a </a:t>
            </a:r>
            <a:r>
              <a:rPr lang="en-GB" sz="2100" i="1" dirty="0"/>
              <a:t>significant</a:t>
            </a:r>
            <a:r>
              <a:rPr lang="en-GB" sz="2100" dirty="0"/>
              <a:t> piece of work</a:t>
            </a:r>
          </a:p>
          <a:p>
            <a:pPr>
              <a:buFont typeface="Courier New" panose="02070309020205020404" pitchFamily="49" charset="0"/>
              <a:buChar char="o"/>
            </a:pPr>
            <a:endParaRPr lang="en-GB" sz="2100" dirty="0"/>
          </a:p>
          <a:p>
            <a:pPr>
              <a:buFont typeface="Courier New" panose="02070309020205020404" pitchFamily="49" charset="0"/>
              <a:buChar char="o"/>
            </a:pPr>
            <a:endParaRPr lang="en-GB" sz="2100" dirty="0"/>
          </a:p>
        </p:txBody>
      </p:sp>
    </p:spTree>
    <p:extLst>
      <p:ext uri="{BB962C8B-B14F-4D97-AF65-F5344CB8AC3E}">
        <p14:creationId xmlns:p14="http://schemas.microsoft.com/office/powerpoint/2010/main" val="4020161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5C3FE1E-0A7F-41BE-A568-1BF85E2E8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0840" y="0"/>
            <a:ext cx="5471160" cy="6858000"/>
          </a:xfrm>
          <a:prstGeom prst="rect">
            <a:avLst/>
          </a:prstGeom>
          <a:solidFill>
            <a:schemeClr val="bg1">
              <a:lumMod val="8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C84D9D-F947-45AE-ABD6-9C7158A722D7}"/>
              </a:ext>
            </a:extLst>
          </p:cNvPr>
          <p:cNvSpPr>
            <a:spLocks noGrp="1"/>
          </p:cNvSpPr>
          <p:nvPr>
            <p:ph type="title"/>
          </p:nvPr>
        </p:nvSpPr>
        <p:spPr>
          <a:xfrm>
            <a:off x="7197213" y="499533"/>
            <a:ext cx="4345858" cy="1658198"/>
          </a:xfrm>
        </p:spPr>
        <p:txBody>
          <a:bodyPr>
            <a:normAutofit/>
          </a:bodyPr>
          <a:lstStyle/>
          <a:p>
            <a:pPr algn="ctr"/>
            <a:r>
              <a:rPr lang="en-GB" sz="4800" b="1" dirty="0"/>
              <a:t>Key Documents</a:t>
            </a:r>
            <a:br>
              <a:rPr lang="en-GB" sz="4800" dirty="0"/>
            </a:br>
            <a:endParaRPr lang="en-GB" sz="4800" dirty="0"/>
          </a:p>
        </p:txBody>
      </p:sp>
      <p:pic>
        <p:nvPicPr>
          <p:cNvPr id="7" name="Graphic 6" descr="Books">
            <a:extLst>
              <a:ext uri="{FF2B5EF4-FFF2-40B4-BE49-F238E27FC236}">
                <a16:creationId xmlns:a16="http://schemas.microsoft.com/office/drawing/2014/main" id="{E448CC67-4606-000A-D2B1-7E256A7C46D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5132" y="645106"/>
            <a:ext cx="5247747" cy="5247747"/>
          </a:xfrm>
          <a:prstGeom prst="rect">
            <a:avLst/>
          </a:prstGeom>
        </p:spPr>
      </p:pic>
      <p:sp>
        <p:nvSpPr>
          <p:cNvPr id="3" name="Content Placeholder 2">
            <a:extLst>
              <a:ext uri="{FF2B5EF4-FFF2-40B4-BE49-F238E27FC236}">
                <a16:creationId xmlns:a16="http://schemas.microsoft.com/office/drawing/2014/main" id="{C9EACD77-0FCD-459A-8158-F2CC17786ED4}"/>
              </a:ext>
            </a:extLst>
          </p:cNvPr>
          <p:cNvSpPr>
            <a:spLocks noGrp="1"/>
          </p:cNvSpPr>
          <p:nvPr>
            <p:ph idx="1"/>
          </p:nvPr>
        </p:nvSpPr>
        <p:spPr>
          <a:xfrm>
            <a:off x="7197213" y="2028121"/>
            <a:ext cx="4345858" cy="3864732"/>
          </a:xfrm>
        </p:spPr>
        <p:txBody>
          <a:bodyPr>
            <a:normAutofit lnSpcReduction="10000"/>
          </a:bodyPr>
          <a:lstStyle/>
          <a:p>
            <a:pPr marL="457200" indent="-457200">
              <a:buFont typeface="+mj-lt"/>
              <a:buAutoNum type="arabicPeriod"/>
            </a:pPr>
            <a:r>
              <a:rPr lang="en-GB" b="1" dirty="0"/>
              <a:t>Module Handbook</a:t>
            </a:r>
          </a:p>
          <a:p>
            <a:pPr marL="457200" indent="-457200">
              <a:buFont typeface="+mj-lt"/>
              <a:buAutoNum type="arabicPeriod"/>
            </a:pPr>
            <a:endParaRPr lang="en-GB" b="1" dirty="0"/>
          </a:p>
          <a:p>
            <a:pPr marL="457200" indent="-457200">
              <a:buFont typeface="+mj-lt"/>
              <a:buAutoNum type="arabicPeriod"/>
            </a:pPr>
            <a:r>
              <a:rPr lang="en-GB" b="1" dirty="0"/>
              <a:t>Scheme of Work and Key Dates</a:t>
            </a:r>
          </a:p>
          <a:p>
            <a:pPr marL="457200" indent="-457200">
              <a:buFont typeface="+mj-lt"/>
              <a:buAutoNum type="arabicPeriod"/>
            </a:pPr>
            <a:endParaRPr lang="en-GB" b="1" dirty="0"/>
          </a:p>
          <a:p>
            <a:pPr marL="457200" indent="-457200">
              <a:buFont typeface="+mj-lt"/>
              <a:buAutoNum type="arabicPeriod"/>
            </a:pPr>
            <a:r>
              <a:rPr lang="en-GB" b="1" dirty="0"/>
              <a:t>Application for Ethical Assessment</a:t>
            </a:r>
          </a:p>
          <a:p>
            <a:pPr marL="457200" indent="-457200">
              <a:buFont typeface="+mj-lt"/>
              <a:buAutoNum type="arabicPeriod"/>
            </a:pPr>
            <a:endParaRPr lang="en-GB" b="1" dirty="0"/>
          </a:p>
          <a:p>
            <a:pPr marL="457200" indent="-457200">
              <a:buFont typeface="+mj-lt"/>
              <a:buAutoNum type="arabicPeriod"/>
            </a:pPr>
            <a:r>
              <a:rPr lang="en-GB" b="1" dirty="0"/>
              <a:t>Suggested Topics</a:t>
            </a:r>
          </a:p>
        </p:txBody>
      </p:sp>
    </p:spTree>
    <p:extLst>
      <p:ext uri="{BB962C8B-B14F-4D97-AF65-F5344CB8AC3E}">
        <p14:creationId xmlns:p14="http://schemas.microsoft.com/office/powerpoint/2010/main" val="357396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EA043B-7101-44F4-AB5F-A3D7455AB018}"/>
              </a:ext>
            </a:extLst>
          </p:cNvPr>
          <p:cNvSpPr>
            <a:spLocks noGrp="1"/>
          </p:cNvSpPr>
          <p:nvPr>
            <p:ph type="title"/>
          </p:nvPr>
        </p:nvSpPr>
        <p:spPr>
          <a:xfrm>
            <a:off x="706298" y="639763"/>
            <a:ext cx="3997693" cy="5492750"/>
          </a:xfrm>
        </p:spPr>
        <p:txBody>
          <a:bodyPr>
            <a:normAutofit/>
          </a:bodyPr>
          <a:lstStyle/>
          <a:p>
            <a:r>
              <a:rPr lang="en-GB" sz="6000" b="1" dirty="0">
                <a:solidFill>
                  <a:srgbClr val="FFFFFF"/>
                </a:solidFill>
              </a:rPr>
              <a:t>End Product</a:t>
            </a:r>
          </a:p>
        </p:txBody>
      </p:sp>
      <p:graphicFrame>
        <p:nvGraphicFramePr>
          <p:cNvPr id="7" name="Content Placeholder 2">
            <a:extLst>
              <a:ext uri="{FF2B5EF4-FFF2-40B4-BE49-F238E27FC236}">
                <a16:creationId xmlns:a16="http://schemas.microsoft.com/office/drawing/2014/main" id="{0DD5DF7C-FD1A-DF31-3207-84CFA8FAAD41}"/>
              </a:ext>
            </a:extLst>
          </p:cNvPr>
          <p:cNvGraphicFramePr>
            <a:graphicFrameLocks noGrp="1"/>
          </p:cNvGraphicFramePr>
          <p:nvPr>
            <p:ph idx="1"/>
            <p:extLst>
              <p:ext uri="{D42A27DB-BD31-4B8C-83A1-F6EECF244321}">
                <p14:modId xmlns:p14="http://schemas.microsoft.com/office/powerpoint/2010/main" val="1085799030"/>
              </p:ext>
            </p:extLst>
          </p:nvPr>
        </p:nvGraphicFramePr>
        <p:xfrm>
          <a:off x="5288347" y="639763"/>
          <a:ext cx="6254724" cy="5492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2480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7289F-1886-457A-A836-222DF1B03A57}"/>
              </a:ext>
            </a:extLst>
          </p:cNvPr>
          <p:cNvSpPr>
            <a:spLocks noGrp="1"/>
          </p:cNvSpPr>
          <p:nvPr>
            <p:ph type="title"/>
          </p:nvPr>
        </p:nvSpPr>
        <p:spPr>
          <a:xfrm>
            <a:off x="4683125" y="499533"/>
            <a:ext cx="6562726" cy="1658198"/>
          </a:xfrm>
        </p:spPr>
        <p:txBody>
          <a:bodyPr>
            <a:normAutofit/>
          </a:bodyPr>
          <a:lstStyle/>
          <a:p>
            <a:pPr algn="ctr"/>
            <a:r>
              <a:rPr lang="en-GB" sz="4200" b="1" dirty="0"/>
              <a:t>Dissertation Idea Formulation</a:t>
            </a:r>
            <a:br>
              <a:rPr lang="en-GB" sz="4200" dirty="0">
                <a:solidFill>
                  <a:srgbClr val="705F44"/>
                </a:solidFill>
              </a:rPr>
            </a:br>
            <a:endParaRPr lang="en-GB" sz="4200" dirty="0">
              <a:solidFill>
                <a:srgbClr val="705F44"/>
              </a:solidFill>
            </a:endParaRPr>
          </a:p>
        </p:txBody>
      </p:sp>
      <p:pic>
        <p:nvPicPr>
          <p:cNvPr id="5" name="Picture 4" descr="A group of people sitting at a table&#10;&#10;Description automatically generated with low confidence">
            <a:extLst>
              <a:ext uri="{FF2B5EF4-FFF2-40B4-BE49-F238E27FC236}">
                <a16:creationId xmlns:a16="http://schemas.microsoft.com/office/drawing/2014/main" id="{07E3D5F9-49DC-F294-ADF6-F42C02436E73}"/>
              </a:ext>
            </a:extLst>
          </p:cNvPr>
          <p:cNvPicPr>
            <a:picLocks noChangeAspect="1"/>
          </p:cNvPicPr>
          <p:nvPr/>
        </p:nvPicPr>
        <p:blipFill rotWithShape="1">
          <a:blip r:embed="rId3"/>
          <a:srcRect l="45408" r="21180" b="2"/>
          <a:stretch/>
        </p:blipFill>
        <p:spPr>
          <a:xfrm>
            <a:off x="325368" y="-177654"/>
            <a:ext cx="4077443" cy="6864418"/>
          </a:xfrm>
          <a:prstGeom prst="rect">
            <a:avLst/>
          </a:prstGeom>
        </p:spPr>
      </p:pic>
      <p:sp>
        <p:nvSpPr>
          <p:cNvPr id="3" name="Content Placeholder 2">
            <a:extLst>
              <a:ext uri="{FF2B5EF4-FFF2-40B4-BE49-F238E27FC236}">
                <a16:creationId xmlns:a16="http://schemas.microsoft.com/office/drawing/2014/main" id="{CAD85A55-D5E8-4E51-B63B-62C720C2CF79}"/>
              </a:ext>
            </a:extLst>
          </p:cNvPr>
          <p:cNvSpPr>
            <a:spLocks noGrp="1"/>
          </p:cNvSpPr>
          <p:nvPr>
            <p:ph idx="1"/>
          </p:nvPr>
        </p:nvSpPr>
        <p:spPr>
          <a:xfrm>
            <a:off x="4702557" y="1512916"/>
            <a:ext cx="7284396" cy="4992815"/>
          </a:xfrm>
        </p:spPr>
        <p:txBody>
          <a:bodyPr>
            <a:noAutofit/>
          </a:bodyPr>
          <a:lstStyle/>
          <a:p>
            <a:r>
              <a:rPr lang="en-GB" sz="2000" b="1" dirty="0"/>
              <a:t>One main focus: e.g.</a:t>
            </a:r>
          </a:p>
          <a:p>
            <a:pPr lvl="1"/>
            <a:r>
              <a:rPr lang="en-GB" sz="2000" dirty="0"/>
              <a:t>An investigation into how organisations have adapted their approach to workplace wellbeing in light of the COVID-19 pandemic</a:t>
            </a:r>
          </a:p>
          <a:p>
            <a:pPr lvl="1"/>
            <a:r>
              <a:rPr lang="en-GB" sz="2000" dirty="0"/>
              <a:t>NOT: An investigation into how organisations have adapted their approach to workplace wellbeing in light of the COVID-19 pandemic </a:t>
            </a:r>
            <a:r>
              <a:rPr lang="en-GB" sz="2000" u="sng" dirty="0"/>
              <a:t>and</a:t>
            </a:r>
            <a:r>
              <a:rPr lang="en-GB" sz="2000" dirty="0"/>
              <a:t> how this will continue into the future – No ‘and’</a:t>
            </a:r>
          </a:p>
          <a:p>
            <a:r>
              <a:rPr lang="en-GB" sz="2000" b="1" dirty="0"/>
              <a:t>Supporting objectives (using example above):</a:t>
            </a:r>
          </a:p>
          <a:p>
            <a:pPr lvl="1"/>
            <a:r>
              <a:rPr lang="en-GB" sz="2000" dirty="0"/>
              <a:t>Establish how organisations supported employee wellbeing before the COVID-19 pandemic</a:t>
            </a:r>
          </a:p>
          <a:p>
            <a:pPr lvl="1"/>
            <a:r>
              <a:rPr lang="en-GB" sz="2000" dirty="0"/>
              <a:t>Investigate how organisations now support employee wellbeing as a result of changes driven by the COVID-19 pandemic</a:t>
            </a:r>
          </a:p>
          <a:p>
            <a:pPr lvl="1"/>
            <a:r>
              <a:rPr lang="en-GB" sz="2000" dirty="0"/>
              <a:t>Critically evaluate in what ways have these changes been beneficial and problematic</a:t>
            </a:r>
          </a:p>
          <a:p>
            <a:pPr lvl="1"/>
            <a:r>
              <a:rPr lang="en-GB" sz="2000" dirty="0"/>
              <a:t>Provide recommendations as to how organisations should support employee wellbeing going forward</a:t>
            </a:r>
          </a:p>
          <a:p>
            <a:pPr marL="0" indent="0">
              <a:buNone/>
            </a:pPr>
            <a:endParaRPr lang="en-GB" sz="2000" dirty="0"/>
          </a:p>
          <a:p>
            <a:endParaRPr lang="en-GB" sz="2000" dirty="0"/>
          </a:p>
          <a:p>
            <a:endParaRPr lang="en-GB" sz="2000" dirty="0"/>
          </a:p>
        </p:txBody>
      </p:sp>
    </p:spTree>
    <p:extLst>
      <p:ext uri="{BB962C8B-B14F-4D97-AF65-F5344CB8AC3E}">
        <p14:creationId xmlns:p14="http://schemas.microsoft.com/office/powerpoint/2010/main" val="728529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5C3FE1E-0A7F-41BE-A568-1BF85E2E8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0840" y="0"/>
            <a:ext cx="5471160" cy="6858000"/>
          </a:xfrm>
          <a:prstGeom prst="rect">
            <a:avLst/>
          </a:prstGeom>
          <a:solidFill>
            <a:schemeClr val="bg1">
              <a:lumMod val="8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E7ECBC-72F1-455D-BA8A-833D078E5963}"/>
              </a:ext>
            </a:extLst>
          </p:cNvPr>
          <p:cNvSpPr>
            <a:spLocks noGrp="1"/>
          </p:cNvSpPr>
          <p:nvPr>
            <p:ph type="title"/>
          </p:nvPr>
        </p:nvSpPr>
        <p:spPr>
          <a:xfrm>
            <a:off x="7197213" y="499533"/>
            <a:ext cx="4345858" cy="1658198"/>
          </a:xfrm>
        </p:spPr>
        <p:txBody>
          <a:bodyPr>
            <a:normAutofit/>
          </a:bodyPr>
          <a:lstStyle/>
          <a:p>
            <a:pPr algn="ctr"/>
            <a:r>
              <a:rPr lang="en-GB" sz="3700" b="1" dirty="0"/>
              <a:t>Proposal Structure and Contents</a:t>
            </a:r>
            <a:br>
              <a:rPr lang="en-GB" sz="3700" dirty="0"/>
            </a:br>
            <a:endParaRPr lang="en-GB" sz="3700" dirty="0"/>
          </a:p>
        </p:txBody>
      </p:sp>
      <p:pic>
        <p:nvPicPr>
          <p:cNvPr id="7" name="Graphic 6" descr="Magnifying glass">
            <a:extLst>
              <a:ext uri="{FF2B5EF4-FFF2-40B4-BE49-F238E27FC236}">
                <a16:creationId xmlns:a16="http://schemas.microsoft.com/office/drawing/2014/main" id="{3182F98D-255B-9F8A-82F7-DFCC4801702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5132" y="645106"/>
            <a:ext cx="5247747" cy="5247747"/>
          </a:xfrm>
          <a:prstGeom prst="rect">
            <a:avLst/>
          </a:prstGeom>
        </p:spPr>
      </p:pic>
      <p:sp>
        <p:nvSpPr>
          <p:cNvPr id="3" name="Content Placeholder 2">
            <a:extLst>
              <a:ext uri="{FF2B5EF4-FFF2-40B4-BE49-F238E27FC236}">
                <a16:creationId xmlns:a16="http://schemas.microsoft.com/office/drawing/2014/main" id="{EFDA8AC5-518B-4EB3-BAAC-C02021D28861}"/>
              </a:ext>
            </a:extLst>
          </p:cNvPr>
          <p:cNvSpPr>
            <a:spLocks noGrp="1"/>
          </p:cNvSpPr>
          <p:nvPr>
            <p:ph idx="1"/>
          </p:nvPr>
        </p:nvSpPr>
        <p:spPr>
          <a:xfrm>
            <a:off x="6783185" y="2011679"/>
            <a:ext cx="5303520" cy="4671753"/>
          </a:xfrm>
        </p:spPr>
        <p:txBody>
          <a:bodyPr>
            <a:normAutofit lnSpcReduction="10000"/>
          </a:bodyPr>
          <a:lstStyle/>
          <a:p>
            <a:pPr marL="0" indent="0">
              <a:buNone/>
            </a:pPr>
            <a:r>
              <a:rPr lang="en-GB" sz="3000" dirty="0"/>
              <a:t>Introduction to the proposed       research:</a:t>
            </a:r>
          </a:p>
          <a:p>
            <a:pPr marL="0" indent="0">
              <a:buNone/>
            </a:pPr>
            <a:endParaRPr lang="en-GB" sz="3000" dirty="0"/>
          </a:p>
          <a:p>
            <a:pPr lvl="2">
              <a:buFont typeface="Arial" panose="020B0604020202020204" pitchFamily="34" charset="0"/>
              <a:buChar char="•"/>
            </a:pPr>
            <a:r>
              <a:rPr lang="en-GB" sz="3000" i="0" dirty="0"/>
              <a:t>Working title</a:t>
            </a:r>
          </a:p>
          <a:p>
            <a:pPr marL="0" lvl="2" indent="0">
              <a:buNone/>
            </a:pPr>
            <a:endParaRPr lang="en-GB" sz="3000" i="0" dirty="0"/>
          </a:p>
          <a:p>
            <a:pPr lvl="2">
              <a:buFont typeface="Arial" panose="020B0604020202020204" pitchFamily="34" charset="0"/>
              <a:buChar char="•"/>
            </a:pPr>
            <a:r>
              <a:rPr lang="en-GB" sz="3000" i="0" dirty="0"/>
              <a:t>Background</a:t>
            </a:r>
          </a:p>
          <a:p>
            <a:pPr marL="0" lvl="2" indent="0">
              <a:buNone/>
            </a:pPr>
            <a:endParaRPr lang="en-GB" sz="3000" i="0" dirty="0"/>
          </a:p>
          <a:p>
            <a:pPr lvl="2">
              <a:buFont typeface="Arial" panose="020B0604020202020204" pitchFamily="34" charset="0"/>
              <a:buChar char="•"/>
            </a:pPr>
            <a:r>
              <a:rPr lang="en-GB" sz="3000" i="0" dirty="0"/>
              <a:t>Context</a:t>
            </a:r>
          </a:p>
          <a:p>
            <a:pPr marL="0" lvl="2" indent="0">
              <a:buNone/>
            </a:pPr>
            <a:endParaRPr lang="en-GB" sz="3000" i="0" dirty="0"/>
          </a:p>
          <a:p>
            <a:pPr lvl="2">
              <a:buFont typeface="Arial" panose="020B0604020202020204" pitchFamily="34" charset="0"/>
              <a:buChar char="•"/>
            </a:pPr>
            <a:r>
              <a:rPr lang="en-GB" sz="3000" i="0" dirty="0"/>
              <a:t>Research aim and objectives</a:t>
            </a:r>
          </a:p>
        </p:txBody>
      </p:sp>
    </p:spTree>
    <p:extLst>
      <p:ext uri="{BB962C8B-B14F-4D97-AF65-F5344CB8AC3E}">
        <p14:creationId xmlns:p14="http://schemas.microsoft.com/office/powerpoint/2010/main" val="4099247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64830D-4FAE-4A5F-B3D7-83E4F88BC593}"/>
              </a:ext>
            </a:extLst>
          </p:cNvPr>
          <p:cNvSpPr>
            <a:spLocks noGrp="1"/>
          </p:cNvSpPr>
          <p:nvPr>
            <p:ph idx="1"/>
          </p:nvPr>
        </p:nvSpPr>
        <p:spPr>
          <a:xfrm>
            <a:off x="676656" y="643467"/>
            <a:ext cx="6235869" cy="5584295"/>
          </a:xfrm>
        </p:spPr>
        <p:txBody>
          <a:bodyPr anchor="ctr">
            <a:normAutofit/>
          </a:bodyPr>
          <a:lstStyle/>
          <a:p>
            <a:pPr marL="0" indent="0" algn="ctr">
              <a:buNone/>
            </a:pPr>
            <a:r>
              <a:rPr lang="en-GB" sz="3000" b="1" i="1" dirty="0">
                <a:solidFill>
                  <a:schemeClr val="accent1"/>
                </a:solidFill>
              </a:rPr>
              <a:t>Introduction to the proposed research</a:t>
            </a:r>
          </a:p>
          <a:p>
            <a:pPr marL="0" indent="0" algn="ctr">
              <a:buNone/>
            </a:pPr>
            <a:endParaRPr lang="en-GB" sz="3000" b="1" i="1" dirty="0">
              <a:solidFill>
                <a:schemeClr val="accent1"/>
              </a:solidFill>
            </a:endParaRPr>
          </a:p>
          <a:p>
            <a:pPr marL="538163" lvl="1" indent="-538163">
              <a:buFont typeface="Arial" panose="020B0604020202020204" pitchFamily="34" charset="0"/>
              <a:buChar char="•"/>
            </a:pPr>
            <a:r>
              <a:rPr lang="en-GB" b="1" dirty="0"/>
              <a:t>Research methods – Justification important here</a:t>
            </a:r>
          </a:p>
          <a:p>
            <a:pPr lvl="2">
              <a:buFont typeface="Arial" panose="020B0604020202020204" pitchFamily="34" charset="0"/>
              <a:buChar char="•"/>
            </a:pPr>
            <a:r>
              <a:rPr lang="en-GB" sz="2400" b="1" i="0" dirty="0"/>
              <a:t>Philosophy</a:t>
            </a:r>
          </a:p>
          <a:p>
            <a:pPr lvl="2">
              <a:buFont typeface="Arial" panose="020B0604020202020204" pitchFamily="34" charset="0"/>
              <a:buChar char="•"/>
            </a:pPr>
            <a:r>
              <a:rPr lang="en-GB" sz="2400" b="1" i="0" dirty="0"/>
              <a:t>Approach</a:t>
            </a:r>
          </a:p>
          <a:p>
            <a:pPr lvl="2">
              <a:buFont typeface="Arial" panose="020B0604020202020204" pitchFamily="34" charset="0"/>
              <a:buChar char="•"/>
            </a:pPr>
            <a:r>
              <a:rPr lang="en-GB" sz="2400" b="1" i="0" dirty="0"/>
              <a:t>Strategy and choices (methods)</a:t>
            </a:r>
          </a:p>
          <a:p>
            <a:pPr lvl="2">
              <a:buFont typeface="Arial" panose="020B0604020202020204" pitchFamily="34" charset="0"/>
              <a:buChar char="•"/>
            </a:pPr>
            <a:r>
              <a:rPr lang="en-GB" sz="2400" b="1" i="0" dirty="0"/>
              <a:t>Sample </a:t>
            </a:r>
            <a:r>
              <a:rPr lang="en-GB" sz="2400" b="1" i="0"/>
              <a:t>and size</a:t>
            </a:r>
            <a:endParaRPr lang="en-GB" sz="2400" b="1" i="0" dirty="0"/>
          </a:p>
          <a:p>
            <a:pPr lvl="2">
              <a:buFont typeface="Arial" panose="020B0604020202020204" pitchFamily="34" charset="0"/>
              <a:buChar char="•"/>
            </a:pPr>
            <a:r>
              <a:rPr lang="en-GB" sz="2400" b="1" i="0" dirty="0"/>
              <a:t>Reliability, validity and generalisability</a:t>
            </a:r>
          </a:p>
          <a:p>
            <a:pPr lvl="2">
              <a:buFont typeface="Arial" panose="020B0604020202020204" pitchFamily="34" charset="0"/>
              <a:buChar char="•"/>
            </a:pPr>
            <a:r>
              <a:rPr lang="en-GB" sz="2400" b="1" i="0" dirty="0"/>
              <a:t>Limitations</a:t>
            </a:r>
          </a:p>
          <a:p>
            <a:pPr lvl="2">
              <a:buFont typeface="Arial" panose="020B0604020202020204" pitchFamily="34" charset="0"/>
              <a:buChar char="•"/>
            </a:pPr>
            <a:r>
              <a:rPr lang="en-GB" sz="2400" b="1" i="0" dirty="0"/>
              <a:t>Data analysis</a:t>
            </a:r>
          </a:p>
          <a:p>
            <a:pPr marL="0" lvl="2" indent="0">
              <a:buNone/>
            </a:pPr>
            <a:endParaRPr lang="en-GB" b="1" i="0" dirty="0"/>
          </a:p>
          <a:p>
            <a:pPr marL="0" indent="0">
              <a:buNone/>
            </a:pPr>
            <a:endParaRPr lang="en-GB" b="1" dirty="0"/>
          </a:p>
        </p:txBody>
      </p:sp>
      <p:sp>
        <p:nvSpPr>
          <p:cNvPr id="8" name="Rectangle 7">
            <a:extLst>
              <a:ext uri="{FF2B5EF4-FFF2-40B4-BE49-F238E27FC236}">
                <a16:creationId xmlns:a16="http://schemas.microsoft.com/office/drawing/2014/main" id="{67218665-EA77-40EC-8172-4F17E2DEDB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A95C6E-5A14-42E4-8BFC-1575F71284C7}"/>
              </a:ext>
            </a:extLst>
          </p:cNvPr>
          <p:cNvSpPr>
            <a:spLocks noGrp="1"/>
          </p:cNvSpPr>
          <p:nvPr>
            <p:ph type="title"/>
          </p:nvPr>
        </p:nvSpPr>
        <p:spPr>
          <a:xfrm>
            <a:off x="8199458" y="643467"/>
            <a:ext cx="3349075" cy="5584296"/>
          </a:xfrm>
        </p:spPr>
        <p:txBody>
          <a:bodyPr anchor="ctr">
            <a:normAutofit/>
          </a:bodyPr>
          <a:lstStyle/>
          <a:p>
            <a:pPr algn="ctr"/>
            <a:r>
              <a:rPr lang="en-GB" sz="5000" b="1" dirty="0">
                <a:solidFill>
                  <a:srgbClr val="FFFFFF"/>
                </a:solidFill>
              </a:rPr>
              <a:t>Proposal structure and contents</a:t>
            </a:r>
          </a:p>
        </p:txBody>
      </p:sp>
    </p:spTree>
    <p:extLst>
      <p:ext uri="{BB962C8B-B14F-4D97-AF65-F5344CB8AC3E}">
        <p14:creationId xmlns:p14="http://schemas.microsoft.com/office/powerpoint/2010/main" val="2127749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4B5F1-E602-428A-8D54-3B8B00509D1B}"/>
              </a:ext>
            </a:extLst>
          </p:cNvPr>
          <p:cNvSpPr>
            <a:spLocks noGrp="1"/>
          </p:cNvSpPr>
          <p:nvPr>
            <p:ph type="title"/>
          </p:nvPr>
        </p:nvSpPr>
        <p:spPr>
          <a:xfrm>
            <a:off x="4683125" y="499533"/>
            <a:ext cx="6562726" cy="1658198"/>
          </a:xfrm>
        </p:spPr>
        <p:txBody>
          <a:bodyPr>
            <a:normAutofit/>
          </a:bodyPr>
          <a:lstStyle/>
          <a:p>
            <a:pPr algn="ctr"/>
            <a:r>
              <a:rPr lang="en-GB" sz="4000" b="1" dirty="0"/>
              <a:t>Proposal Structure and Contents</a:t>
            </a:r>
          </a:p>
        </p:txBody>
      </p:sp>
      <p:pic>
        <p:nvPicPr>
          <p:cNvPr id="5" name="Picture 4" descr="Pen placed on top of a signature line">
            <a:extLst>
              <a:ext uri="{FF2B5EF4-FFF2-40B4-BE49-F238E27FC236}">
                <a16:creationId xmlns:a16="http://schemas.microsoft.com/office/drawing/2014/main" id="{51AA0837-19E0-173D-D44B-E2EE9AF56B43}"/>
              </a:ext>
            </a:extLst>
          </p:cNvPr>
          <p:cNvPicPr>
            <a:picLocks noChangeAspect="1"/>
          </p:cNvPicPr>
          <p:nvPr/>
        </p:nvPicPr>
        <p:blipFill rotWithShape="1">
          <a:blip r:embed="rId3"/>
          <a:srcRect l="55123" r="5228" b="-2"/>
          <a:stretch/>
        </p:blipFill>
        <p:spPr>
          <a:xfrm>
            <a:off x="20" y="-6418"/>
            <a:ext cx="4077443" cy="6864418"/>
          </a:xfrm>
          <a:prstGeom prst="rect">
            <a:avLst/>
          </a:prstGeom>
        </p:spPr>
      </p:pic>
      <p:sp>
        <p:nvSpPr>
          <p:cNvPr id="3" name="Content Placeholder 2">
            <a:extLst>
              <a:ext uri="{FF2B5EF4-FFF2-40B4-BE49-F238E27FC236}">
                <a16:creationId xmlns:a16="http://schemas.microsoft.com/office/drawing/2014/main" id="{E2CE91EE-974B-482F-9F5C-97B84FE44224}"/>
              </a:ext>
            </a:extLst>
          </p:cNvPr>
          <p:cNvSpPr>
            <a:spLocks noGrp="1"/>
          </p:cNvSpPr>
          <p:nvPr>
            <p:ph idx="1"/>
          </p:nvPr>
        </p:nvSpPr>
        <p:spPr>
          <a:xfrm>
            <a:off x="4702557" y="2011680"/>
            <a:ext cx="6428994" cy="3766185"/>
          </a:xfrm>
        </p:spPr>
        <p:txBody>
          <a:bodyPr>
            <a:normAutofit/>
          </a:bodyPr>
          <a:lstStyle/>
          <a:p>
            <a:r>
              <a:rPr lang="en-GB" sz="3000" dirty="0"/>
              <a:t>Resources &amp; planning</a:t>
            </a:r>
          </a:p>
          <a:p>
            <a:pPr lvl="2">
              <a:buFont typeface="Arial" panose="020B0604020202020204" pitchFamily="34" charset="0"/>
              <a:buChar char="•"/>
            </a:pPr>
            <a:r>
              <a:rPr lang="en-GB" sz="2500" i="0" dirty="0"/>
              <a:t>What resources will you need?</a:t>
            </a:r>
          </a:p>
          <a:p>
            <a:pPr lvl="2">
              <a:buFont typeface="Arial" panose="020B0604020202020204" pitchFamily="34" charset="0"/>
              <a:buChar char="•"/>
            </a:pPr>
            <a:r>
              <a:rPr lang="en-GB" sz="2500" i="0" dirty="0"/>
              <a:t>Timescales – Gantt Chart</a:t>
            </a:r>
          </a:p>
          <a:p>
            <a:endParaRPr lang="en-GB" dirty="0"/>
          </a:p>
        </p:txBody>
      </p:sp>
    </p:spTree>
    <p:extLst>
      <p:ext uri="{BB962C8B-B14F-4D97-AF65-F5344CB8AC3E}">
        <p14:creationId xmlns:p14="http://schemas.microsoft.com/office/powerpoint/2010/main" val="2040881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6EA1A26-163F-4F15-91F4-F2C51AC9C1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7BFAE0-7741-45C6-80D8-BD17875B52AB}"/>
              </a:ext>
            </a:extLst>
          </p:cNvPr>
          <p:cNvSpPr>
            <a:spLocks noGrp="1"/>
          </p:cNvSpPr>
          <p:nvPr>
            <p:ph type="title"/>
          </p:nvPr>
        </p:nvSpPr>
        <p:spPr>
          <a:xfrm>
            <a:off x="8173212" y="499533"/>
            <a:ext cx="3401568" cy="1920240"/>
          </a:xfrm>
        </p:spPr>
        <p:txBody>
          <a:bodyPr anchor="b">
            <a:normAutofit/>
          </a:bodyPr>
          <a:lstStyle/>
          <a:p>
            <a:pPr algn="ctr"/>
            <a:r>
              <a:rPr lang="en-GB" sz="4000" b="1" dirty="0">
                <a:solidFill>
                  <a:srgbClr val="FFFFFF"/>
                </a:solidFill>
              </a:rPr>
              <a:t>Ethical Approval</a:t>
            </a:r>
            <a:br>
              <a:rPr lang="en-GB" sz="4000" dirty="0">
                <a:solidFill>
                  <a:srgbClr val="FFFFFF"/>
                </a:solidFill>
              </a:rPr>
            </a:br>
            <a:endParaRPr lang="en-GB" sz="4000" dirty="0">
              <a:solidFill>
                <a:srgbClr val="FFFFFF"/>
              </a:solidFill>
            </a:endParaRPr>
          </a:p>
        </p:txBody>
      </p:sp>
      <p:pic>
        <p:nvPicPr>
          <p:cNvPr id="5" name="Picture 4" descr="Scales of justice on blue background">
            <a:extLst>
              <a:ext uri="{FF2B5EF4-FFF2-40B4-BE49-F238E27FC236}">
                <a16:creationId xmlns:a16="http://schemas.microsoft.com/office/drawing/2014/main" id="{14DA2F8B-6A20-4062-B713-BF8B04CD73F4}"/>
              </a:ext>
            </a:extLst>
          </p:cNvPr>
          <p:cNvPicPr>
            <a:picLocks noChangeAspect="1"/>
          </p:cNvPicPr>
          <p:nvPr/>
        </p:nvPicPr>
        <p:blipFill rotWithShape="1">
          <a:blip r:embed="rId3">
            <a:extLst>
              <a:ext uri="{28A0092B-C50C-407E-A947-70E740481C1C}">
                <a14:useLocalDpi xmlns:a14="http://schemas.microsoft.com/office/drawing/2010/main" val="0"/>
              </a:ext>
            </a:extLst>
          </a:blip>
          <a:srcRect l="12146" r="12856" b="-1"/>
          <a:stretch/>
        </p:blipFill>
        <p:spPr>
          <a:xfrm>
            <a:off x="633999" y="640080"/>
            <a:ext cx="6278529" cy="5588101"/>
          </a:xfrm>
          <a:prstGeom prst="rect">
            <a:avLst/>
          </a:prstGeom>
        </p:spPr>
      </p:pic>
      <p:sp>
        <p:nvSpPr>
          <p:cNvPr id="3" name="Content Placeholder 2">
            <a:extLst>
              <a:ext uri="{FF2B5EF4-FFF2-40B4-BE49-F238E27FC236}">
                <a16:creationId xmlns:a16="http://schemas.microsoft.com/office/drawing/2014/main" id="{EEAC4EAD-6694-4147-A44B-61082174AEE3}"/>
              </a:ext>
            </a:extLst>
          </p:cNvPr>
          <p:cNvSpPr>
            <a:spLocks noGrp="1"/>
          </p:cNvSpPr>
          <p:nvPr>
            <p:ph idx="1"/>
          </p:nvPr>
        </p:nvSpPr>
        <p:spPr>
          <a:xfrm>
            <a:off x="8173212" y="2419773"/>
            <a:ext cx="3401568" cy="3358092"/>
          </a:xfrm>
        </p:spPr>
        <p:txBody>
          <a:bodyPr>
            <a:normAutofit/>
          </a:bodyPr>
          <a:lstStyle/>
          <a:p>
            <a:pPr algn="ctr"/>
            <a:r>
              <a:rPr lang="en-GB" sz="2500" b="1" dirty="0"/>
              <a:t>Ethics approval form should be submitted at the same time as your proposal.</a:t>
            </a:r>
          </a:p>
          <a:p>
            <a:pPr marL="0" indent="0" algn="ctr">
              <a:buNone/>
            </a:pPr>
            <a:endParaRPr lang="en-GB" sz="2500" b="1" dirty="0"/>
          </a:p>
          <a:p>
            <a:pPr algn="ctr"/>
            <a:r>
              <a:rPr lang="en-GB" sz="2500" b="1" dirty="0"/>
              <a:t>Can use info from your proposal to complete this.</a:t>
            </a:r>
          </a:p>
        </p:txBody>
      </p:sp>
    </p:spTree>
    <p:extLst>
      <p:ext uri="{BB962C8B-B14F-4D97-AF65-F5344CB8AC3E}">
        <p14:creationId xmlns:p14="http://schemas.microsoft.com/office/powerpoint/2010/main" val="3901197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nterview Questions You Should Ask - DEV Community">
            <a:extLst>
              <a:ext uri="{FF2B5EF4-FFF2-40B4-BE49-F238E27FC236}">
                <a16:creationId xmlns:a16="http://schemas.microsoft.com/office/drawing/2014/main" id="{70E15F86-AFEC-49A4-9680-A4E06D1925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3754" y="1622955"/>
            <a:ext cx="7222850" cy="40447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4497972"/>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FDE4A95027A1143B2785C074D850841" ma:contentTypeVersion="10" ma:contentTypeDescription="Create a new document." ma:contentTypeScope="" ma:versionID="6ab2e826768d7bc420185f9ef8fd4fd4">
  <xsd:schema xmlns:xsd="http://www.w3.org/2001/XMLSchema" xmlns:xs="http://www.w3.org/2001/XMLSchema" xmlns:p="http://schemas.microsoft.com/office/2006/metadata/properties" xmlns:ns2="124aec4c-f557-4449-874b-c8e427c32989" xmlns:ns3="54880abc-2d15-448d-80f0-341d280be7c9" targetNamespace="http://schemas.microsoft.com/office/2006/metadata/properties" ma:root="true" ma:fieldsID="135665ac9b519abae517b0de0f6ce813" ns2:_="" ns3:_="">
    <xsd:import namespace="124aec4c-f557-4449-874b-c8e427c32989"/>
    <xsd:import namespace="54880abc-2d15-448d-80f0-341d280be7c9"/>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MediaServiceSearchProperties" minOccurs="0"/>
                <xsd:element ref="ns3:SharedWithUsers" minOccurs="0"/>
                <xsd:element ref="ns3:SharedWithDetails" minOccurs="0"/>
                <xsd:element ref="ns2:MediaServiceObjectDetectorVersions"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24aec4c-f557-4449-874b-c8e427c3298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dexed="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4880abc-2d15-448d-80f0-341d280be7c9"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0D2D001-4A49-4FA4-8A9E-5706685FDFCF}">
  <ds:schemaRefs>
    <ds:schemaRef ds:uri="http://schemas.microsoft.com/office/2006/metadata/properties"/>
    <ds:schemaRef ds:uri="http://schemas.microsoft.com/office/infopath/2007/PartnerControls"/>
    <ds:schemaRef ds:uri="2ce4962f-c10c-4377-8fd2-85655f6b43c7"/>
    <ds:schemaRef ds:uri="9b086a34-6752-49db-9176-964efce43f64"/>
  </ds:schemaRefs>
</ds:datastoreItem>
</file>

<file path=customXml/itemProps2.xml><?xml version="1.0" encoding="utf-8"?>
<ds:datastoreItem xmlns:ds="http://schemas.openxmlformats.org/officeDocument/2006/customXml" ds:itemID="{7AA6D247-63FF-468E-8D25-DD60BA2C71FE}">
  <ds:schemaRefs>
    <ds:schemaRef ds:uri="http://schemas.microsoft.com/sharepoint/v3/contenttype/forms"/>
  </ds:schemaRefs>
</ds:datastoreItem>
</file>

<file path=customXml/itemProps3.xml><?xml version="1.0" encoding="utf-8"?>
<ds:datastoreItem xmlns:ds="http://schemas.openxmlformats.org/officeDocument/2006/customXml" ds:itemID="{77884724-316B-4A1F-A5AD-D65B3EC14D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24aec4c-f557-4449-874b-c8e427c32989"/>
    <ds:schemaRef ds:uri="54880abc-2d15-448d-80f0-341d280be7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84</TotalTime>
  <Words>1238</Words>
  <Application>Microsoft Office PowerPoint</Application>
  <PresentationFormat>Widescreen</PresentationFormat>
  <Paragraphs>144</Paragraphs>
  <Slides>12</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Calibri Light</vt:lpstr>
      <vt:lpstr>Courier New</vt:lpstr>
      <vt:lpstr>Symbol</vt:lpstr>
      <vt:lpstr>Times New Roman</vt:lpstr>
      <vt:lpstr>Metropolitan</vt:lpstr>
      <vt:lpstr>BMBM6020  Independent Project  Module Introduction</vt:lpstr>
      <vt:lpstr>Today’s session</vt:lpstr>
      <vt:lpstr>Use of Teams / Moodle Page </vt:lpstr>
      <vt:lpstr>Expectations</vt:lpstr>
      <vt:lpstr>Key Documents </vt:lpstr>
      <vt:lpstr>End Product</vt:lpstr>
      <vt:lpstr>Dissertation Idea Formulation </vt:lpstr>
      <vt:lpstr>Proposal Structure and Contents </vt:lpstr>
      <vt:lpstr>Proposal structure and contents</vt:lpstr>
      <vt:lpstr>Proposal Structure and Contents</vt:lpstr>
      <vt:lpstr>Ethical Approval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BMBM6020  Independent Project  Module Introduction</dc:title>
  <dc:creator>Davina Wyn Evans</dc:creator>
  <cp:lastModifiedBy>Davina Wyn Evans</cp:lastModifiedBy>
  <cp:revision>3</cp:revision>
  <dcterms:created xsi:type="dcterms:W3CDTF">2022-10-04T21:02:39Z</dcterms:created>
  <dcterms:modified xsi:type="dcterms:W3CDTF">2023-10-02T14:30:00Z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0x010100FFDE4A95027A1143B2785C074D850841</vt:lpwstr>
  </property>
</Properties>
</file>