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3"/>
  </p:notesMasterIdLst>
  <p:sldIdLst>
    <p:sldId id="276" r:id="rId2"/>
    <p:sldId id="27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8" r:id="rId24"/>
    <p:sldId id="279" r:id="rId25"/>
    <p:sldId id="284" r:id="rId26"/>
    <p:sldId id="280" r:id="rId27"/>
    <p:sldId id="281" r:id="rId28"/>
    <p:sldId id="282" r:id="rId29"/>
    <p:sldId id="283" r:id="rId30"/>
    <p:sldId id="285" r:id="rId31"/>
    <p:sldId id="286" r:id="rId32"/>
    <p:sldId id="287" r:id="rId33"/>
    <p:sldId id="288" r:id="rId34"/>
    <p:sldId id="289" r:id="rId35"/>
    <p:sldId id="290" r:id="rId36"/>
    <p:sldId id="292" r:id="rId37"/>
    <p:sldId id="291" r:id="rId38"/>
    <p:sldId id="293" r:id="rId39"/>
    <p:sldId id="294" r:id="rId40"/>
    <p:sldId id="295" r:id="rId41"/>
    <p:sldId id="298" r:id="rId42"/>
    <p:sldId id="296" r:id="rId43"/>
    <p:sldId id="299" r:id="rId44"/>
    <p:sldId id="297" r:id="rId45"/>
    <p:sldId id="300" r:id="rId46"/>
    <p:sldId id="301" r:id="rId47"/>
    <p:sldId id="303" r:id="rId48"/>
    <p:sldId id="306" r:id="rId49"/>
    <p:sldId id="302" r:id="rId50"/>
    <p:sldId id="304" r:id="rId51"/>
    <p:sldId id="305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81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7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745"/>
    <p:restoredTop sz="94631"/>
  </p:normalViewPr>
  <p:slideViewPr>
    <p:cSldViewPr snapToGrid="0" snapToObjects="1" showGuides="1">
      <p:cViewPr varScale="1">
        <p:scale>
          <a:sx n="70" d="100"/>
          <a:sy n="70" d="100"/>
        </p:scale>
        <p:origin x="184" y="864"/>
      </p:cViewPr>
      <p:guideLst>
        <p:guide orient="horz" pos="2160"/>
        <p:guide pos="681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A1161-1E31-E944-AFC8-CB7DA9EAF2E0}" type="datetimeFigureOut">
              <a:rPr lang="en-US" smtClean="0"/>
              <a:t>2/10/20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10A493-68C5-4946-A021-501F7566D9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971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Pritzker_Architecture_Prize" TargetMode="External"/><Relationship Id="rId13" Type="http://schemas.openxmlformats.org/officeDocument/2006/relationships/hyperlink" Target="https://en.wikipedia.org/wiki/Royal_Gold_Medal" TargetMode="External"/><Relationship Id="rId18" Type="http://schemas.openxmlformats.org/officeDocument/2006/relationships/hyperlink" Target="https://en.wikipedia.org/wiki/Zaha_Hadid#cite_note-Queen_of_curve-5" TargetMode="External"/><Relationship Id="rId26" Type="http://schemas.openxmlformats.org/officeDocument/2006/relationships/hyperlink" Target="https://en.wikipedia.org/wiki/Zaha_Hadid#cite_note-8" TargetMode="External"/><Relationship Id="rId3" Type="http://schemas.openxmlformats.org/officeDocument/2006/relationships/hyperlink" Target="https://en.wikipedia.org/wiki/Dame" TargetMode="External"/><Relationship Id="rId21" Type="http://schemas.openxmlformats.org/officeDocument/2006/relationships/hyperlink" Target="https://en.wikipedia.org/wiki/Eli_and_Edythe_Broad_Art_Museum" TargetMode="External"/><Relationship Id="rId7" Type="http://schemas.openxmlformats.org/officeDocument/2006/relationships/hyperlink" Target="https://en.wikipedia.org/wiki/Iraqi%E2%80%93British" TargetMode="External"/><Relationship Id="rId12" Type="http://schemas.openxmlformats.org/officeDocument/2006/relationships/hyperlink" Target="https://en.wikipedia.org/wiki/Zaha_Hadid#cite_note-2" TargetMode="External"/><Relationship Id="rId17" Type="http://schemas.openxmlformats.org/officeDocument/2006/relationships/hyperlink" Target="https://en.wikipedia.org/wiki/The_Guardian" TargetMode="External"/><Relationship Id="rId25" Type="http://schemas.openxmlformats.org/officeDocument/2006/relationships/hyperlink" Target="https://en.wikipedia.org/wiki/Beijing_Daxing_International_Airport" TargetMode="External"/><Relationship Id="rId2" Type="http://schemas.openxmlformats.org/officeDocument/2006/relationships/slide" Target="../slides/slide9.xml"/><Relationship Id="rId16" Type="http://schemas.openxmlformats.org/officeDocument/2006/relationships/hyperlink" Target="https://en.wikipedia.org/wiki/Zaha_Hadid#cite_note-:2-4" TargetMode="External"/><Relationship Id="rId20" Type="http://schemas.openxmlformats.org/officeDocument/2006/relationships/hyperlink" Target="https://en.wikipedia.org/wiki/London_Aquatics_Centre" TargetMode="External"/><Relationship Id="rId29" Type="http://schemas.openxmlformats.org/officeDocument/2006/relationships/hyperlink" Target="https://en.wikipedia.org/wiki/Qatar" TargetMode="Externa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en.wikipedia.org/wiki/Arabic_language" TargetMode="External"/><Relationship Id="rId11" Type="http://schemas.openxmlformats.org/officeDocument/2006/relationships/hyperlink" Target="https://en.wikipedia.org/wiki/Elizabeth_II" TargetMode="External"/><Relationship Id="rId24" Type="http://schemas.openxmlformats.org/officeDocument/2006/relationships/hyperlink" Target="https://en.wikipedia.org/wiki/Zaha_Hadid#cite_note-Kamin-7" TargetMode="External"/><Relationship Id="rId32" Type="http://schemas.openxmlformats.org/officeDocument/2006/relationships/hyperlink" Target="https://en.wikipedia.org/wiki/Zaha_Hadid#cite_note-FIFA_2022_Stadium-10" TargetMode="External"/><Relationship Id="rId5" Type="http://schemas.openxmlformats.org/officeDocument/2006/relationships/hyperlink" Target="https://en.wikipedia.org/wiki/Royal_Academician" TargetMode="External"/><Relationship Id="rId15" Type="http://schemas.openxmlformats.org/officeDocument/2006/relationships/hyperlink" Target="https://en.wikipedia.org/wiki/Zaha_Hadid#cite_note-award-3" TargetMode="External"/><Relationship Id="rId23" Type="http://schemas.openxmlformats.org/officeDocument/2006/relationships/hyperlink" Target="https://en.wikipedia.org/wiki/Guangzhou_Opera_House" TargetMode="External"/><Relationship Id="rId28" Type="http://schemas.openxmlformats.org/officeDocument/2006/relationships/hyperlink" Target="https://en.wikipedia.org/wiki/Al_Wakrah_Stadium" TargetMode="External"/><Relationship Id="rId10" Type="http://schemas.openxmlformats.org/officeDocument/2006/relationships/hyperlink" Target="https://en.wikipedia.org/wiki/Stirling_Prize" TargetMode="External"/><Relationship Id="rId19" Type="http://schemas.openxmlformats.org/officeDocument/2006/relationships/hyperlink" Target="https://en.wikipedia.org/wiki/Zaha_Hadid#cite_note-6" TargetMode="External"/><Relationship Id="rId31" Type="http://schemas.openxmlformats.org/officeDocument/2006/relationships/hyperlink" Target="https://en.wikipedia.org/wiki/Zaha_Hadid#cite_note-9" TargetMode="External"/><Relationship Id="rId4" Type="http://schemas.openxmlformats.org/officeDocument/2006/relationships/hyperlink" Target="https://en.wikipedia.org/wiki/Dame_Commander_of_the_Order_of_the_British_Empire" TargetMode="External"/><Relationship Id="rId9" Type="http://schemas.openxmlformats.org/officeDocument/2006/relationships/hyperlink" Target="https://en.wikipedia.org/wiki/Zaha_Hadid#cite_note-1" TargetMode="External"/><Relationship Id="rId14" Type="http://schemas.openxmlformats.org/officeDocument/2006/relationships/hyperlink" Target="https://en.wikipedia.org/wiki/Royal_Institute_of_British_Architects" TargetMode="External"/><Relationship Id="rId22" Type="http://schemas.openxmlformats.org/officeDocument/2006/relationships/hyperlink" Target="https://en.wikipedia.org/wiki/MAXXI" TargetMode="External"/><Relationship Id="rId27" Type="http://schemas.openxmlformats.org/officeDocument/2006/relationships/hyperlink" Target="https://en.wikipedia.org/wiki/2017_Brit_Awards" TargetMode="External"/><Relationship Id="rId30" Type="http://schemas.openxmlformats.org/officeDocument/2006/relationships/hyperlink" Target="https://en.wikipedia.org/wiki/2022_FIFA_World_Cup" TargetMode="Externa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chdaily.com/798362/the-creative-process-of-zaha-hadid-as-revealed-through-her-paintings/57c5d201e58ece9a73000142-the-creative-process-of-zaha-hadid-as-revealed-through-her-paintings-image?next_project=no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3058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758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2068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r>
              <a:rPr lang="en-GB" sz="1200" b="1" i="0" kern="1200" cap="all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GOLDMAN SACHS AND CITY OF LONDON CORPORATION FUNDING ARTWORK BY SIMON PERITON AT FARRINGDON STATION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9100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9002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073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6281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Dame"/>
              </a:rPr>
              <a:t>Dame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Zaha Mohammad Hadid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 tooltip="Dame Commander of the Order of the British Empire"/>
              </a:rPr>
              <a:t>DBE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 tooltip="Royal Academician"/>
              </a:rPr>
              <a:t>RA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 tooltip="Arabic language"/>
              </a:rPr>
              <a:t>Arabic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 </a:t>
            </a:r>
            <a:r>
              <a:rPr lang="ar-AE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زها حديد‎ </a:t>
            </a:r>
            <a:r>
              <a:rPr lang="en-GB" sz="1200" b="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Zahā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Ḥadīd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; 31 October 1950 – 31 March 2016) was an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 tooltip="Iraqi–British"/>
              </a:rPr>
              <a:t>Iraqi–British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architect.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She was the first woman to receive the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8" tooltip="Pritzker Architecture Prize"/>
              </a:rPr>
              <a:t>Pritzker Architecture Prize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in 2004.</a:t>
            </a:r>
            <a:r>
              <a:rPr lang="en-GB" sz="1200" b="0" i="0" u="none" strike="noStrike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9"/>
              </a:rPr>
              <a:t>[1]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She received the UK's most prestigious architectural award, the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0" tooltip="Stirling Prize"/>
              </a:rPr>
              <a:t>Stirling Prize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in 2010 and 2011. In 2012, she was made a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Dame"/>
              </a:rPr>
              <a:t>Dame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by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1" tooltip="Elizabeth II"/>
              </a:rPr>
              <a:t>Elizabeth II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services to architecture, and in February, 2016, the month preceding her death,</a:t>
            </a:r>
            <a:r>
              <a:rPr lang="en-GB" sz="1200" b="0" i="0" u="none" strike="noStrike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2"/>
              </a:rPr>
              <a:t>[2]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she became the first and only woman to be awarded the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3" tooltip="Royal Gold Medal"/>
              </a:rPr>
              <a:t>Royal Gold Medal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from the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4" tooltip="Royal Institute of British Architects"/>
              </a:rPr>
              <a:t>Royal Institute of British Architects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en-GB" sz="1200" b="0" i="0" u="none" strike="noStrike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5"/>
              </a:rPr>
              <a:t>[3]</a:t>
            </a:r>
            <a:r>
              <a:rPr lang="en-GB" sz="1200" b="0" i="0" u="none" strike="noStrike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6"/>
              </a:rPr>
              <a:t>[4]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She was described by </a:t>
            </a:r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7" tooltip="The Guardian"/>
              </a:rPr>
              <a:t>The Guardian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of London as the "Queen of the curve",</a:t>
            </a:r>
            <a:r>
              <a:rPr lang="en-GB" sz="1200" b="0" i="0" u="none" strike="noStrike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8"/>
              </a:rPr>
              <a:t>[5]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who "liberated architectural geometry, giving it a whole new expressive identity".</a:t>
            </a:r>
            <a:r>
              <a:rPr lang="en-GB" sz="1200" b="0" i="0" u="none" strike="noStrike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9"/>
              </a:rPr>
              <a:t>[6]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Her major works include the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20" tooltip="London Aquatics Centre"/>
              </a:rPr>
              <a:t>London Aquatics Centre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the 2012 Olympics, Michigan State University's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21" tooltip="Eli and Edythe Broad Art Museum"/>
              </a:rPr>
              <a:t>Broad Art Museum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in the US, the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22" tooltip="MAXXI"/>
              </a:rPr>
              <a:t>MAXXI Museum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in Rome, the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23" tooltip="Guangzhou Opera House"/>
              </a:rPr>
              <a:t>Guangzhou Opera House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in China,</a:t>
            </a:r>
            <a:r>
              <a:rPr lang="en-GB" sz="1200" b="0" i="0" u="none" strike="noStrike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24"/>
              </a:rPr>
              <a:t>[7]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and the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25" tooltip="Beijing Daxing International Airport"/>
              </a:rPr>
              <a:t>Beijing Daxing International Airport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in China.</a:t>
            </a:r>
            <a:r>
              <a:rPr lang="en-GB" sz="1200" b="0" i="0" u="none" strike="noStrike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26"/>
              </a:rPr>
              <a:t>[8]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Some of her awards have been presented posthumously, including the statuette for the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27" tooltip="2017 Brit Awards"/>
              </a:rPr>
              <a:t>2017 Brit Awards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Several of her buildings were still under construction at the time of her death, including the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Daxing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airport and the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28" tooltip="Al Wakrah Stadium"/>
              </a:rPr>
              <a:t>Al Wakrah Stadium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in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29" tooltip="Qatar"/>
              </a:rPr>
              <a:t>Qatar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 venue for the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0" tooltip="2022 FIFA World Cup"/>
              </a:rPr>
              <a:t>2022 FIFA World Cup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en-GB" sz="1200" b="0" i="0" u="none" strike="noStrike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1"/>
              </a:rPr>
              <a:t>[9]</a:t>
            </a:r>
            <a:r>
              <a:rPr lang="en-GB" sz="1200" b="0" i="0" u="none" strike="noStrike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2"/>
              </a:rPr>
              <a:t>[10]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9400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https://www.archdaily.com/798362/the-creative-process-of-zaha-hadid-as-revealed-through-her-paintings/57c5d201e58ece9a73000142-the-creative-process-of-zaha-hadid-as-revealed-through-her-paintings-image?next_project=no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7872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726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3201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9848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2146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9155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2177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5995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6887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1561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45743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2634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18617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57064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56279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31638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0720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metro.co.uk</a:t>
            </a:r>
            <a:r>
              <a:rPr lang="en-US" dirty="0">
                <a:solidFill>
                  <a:schemeClr val="bg1"/>
                </a:solidFill>
              </a:rPr>
              <a:t>/video/camille-walala-transforms-abandoned-petrol-station-2054488/?</a:t>
            </a:r>
            <a:r>
              <a:rPr lang="en-US" dirty="0" err="1">
                <a:solidFill>
                  <a:schemeClr val="bg1"/>
                </a:solidFill>
              </a:rPr>
              <a:t>ito</a:t>
            </a:r>
            <a:r>
              <a:rPr lang="en-US" dirty="0">
                <a:solidFill>
                  <a:schemeClr val="bg1"/>
                </a:solidFill>
              </a:rPr>
              <a:t>=</a:t>
            </a:r>
            <a:r>
              <a:rPr lang="en-US" dirty="0" err="1">
                <a:solidFill>
                  <a:schemeClr val="bg1"/>
                </a:solidFill>
              </a:rPr>
              <a:t>vjs</a:t>
            </a:r>
            <a:r>
              <a:rPr lang="en-US" dirty="0">
                <a:solidFill>
                  <a:schemeClr val="bg1"/>
                </a:solidFill>
              </a:rPr>
              <a:t>-link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90389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67251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16259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62185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72088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38311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81003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51045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45790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46474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07017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8541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43612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90412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15507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2014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55495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10080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243898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5752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30747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40964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282242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61387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423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848FD-957A-A94D-9AEE-2A423FD217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F37ED5-9CD9-7442-B09B-00FC7546B0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37DB02-7340-D943-9039-BA256D4C6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C126-1429-6546-9306-D012BB6FC12E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338697-77FD-E24A-A8F4-9EBF0C611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7E63E3-8A78-164C-9129-56E1E0FC4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F8024-C76B-8942-9AD1-BD7E6CBADC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140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AD429-F276-D54C-BF73-B2BB06999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048FA-8FE6-B040-B7FA-EA636B891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FD4057-780A-6743-BE3F-C1676CD2AD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C126-1429-6546-9306-D012BB6FC12E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3436EB-719A-114E-BA2A-CE45E4FFC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212E8-87B9-764C-A7C0-02D5D3561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F8024-C76B-8942-9AD1-BD7E6CBADC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653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2FD5F-7BEC-6641-938D-397A98204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948F6A-FEB8-F045-95D2-AFF2CD96F1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9FFF42-D33F-D14B-B94B-E92773AAB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C126-1429-6546-9306-D012BB6FC12E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F3CF3B-7D39-3E42-AA91-E791E453F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42E688-3704-8749-9148-39C963845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F8024-C76B-8942-9AD1-BD7E6CBADC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957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45D7F-54E2-4248-85BB-C23FAF699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44CAB-54BC-2344-BBEC-36F893A7DC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57E83-86EC-6140-BC01-6965CBD5D6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1CF4F-EF4A-CF4D-8CEF-DCCE06BEB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C126-1429-6546-9306-D012BB6FC12E}" type="datetimeFigureOut">
              <a:rPr lang="en-US" smtClean="0"/>
              <a:t>2/10/20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4B8420-4CFF-8147-8C21-40BB43AFC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3AEDE9-950B-7F42-B7ED-0DEC419D6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F8024-C76B-8942-9AD1-BD7E6CBADC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748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88378-790D-4F4E-BAAF-626B4D0A1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641BF6-C9BB-BB46-BC92-F9D5204F89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12F8FF-AD95-D843-ABC7-092A675D95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12C06F-5081-2941-9D4F-1DF9C0E3B7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5B8F7F-9F83-E649-AC20-7A3F36EF66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B1A460-6958-0149-A67A-9BC96F07EA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C126-1429-6546-9306-D012BB6FC12E}" type="datetimeFigureOut">
              <a:rPr lang="en-US" smtClean="0"/>
              <a:t>2/10/20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822894B-BD36-754C-98E0-2679808BF9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D50C45-4F15-AC40-AE98-3FF41FD05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F8024-C76B-8942-9AD1-BD7E6CBADC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136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39863-B9D7-AE49-80A3-81F3646DB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9A6430-27CB-E049-AA72-FE3C357B7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C126-1429-6546-9306-D012BB6FC12E}" type="datetimeFigureOut">
              <a:rPr lang="en-US" smtClean="0"/>
              <a:t>2/10/20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2D50EF-81C9-AE45-B632-2B040AB9F1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CC597D-A2DF-A34F-8146-DEEB3588A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F8024-C76B-8942-9AD1-BD7E6CBADC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698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35F7A2-E434-7843-9EE3-AD787476F7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C126-1429-6546-9306-D012BB6FC12E}" type="datetimeFigureOut">
              <a:rPr lang="en-US" smtClean="0"/>
              <a:t>2/10/20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960D92-88B0-9E48-B115-6F1FFA85E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9E5F74-AC7A-A047-9EA8-984B6F6CA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F8024-C76B-8942-9AD1-BD7E6CBADC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228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06C1D-E735-324A-B9B8-2B8483B75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03107-9DB9-B244-8AB3-365CFBFFB8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92030A-DD0A-6B43-9E81-7B680BB6B3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54A472-2F31-DC44-A4F9-C11C127056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C126-1429-6546-9306-D012BB6FC12E}" type="datetimeFigureOut">
              <a:rPr lang="en-US" smtClean="0"/>
              <a:t>2/10/20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9C002C-5D55-E147-91BD-8B91C731A9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66634D-63AB-0D4E-92F5-84DAEF34B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F8024-C76B-8942-9AD1-BD7E6CBADC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772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28F71-74B2-F748-9F79-EA26C9E01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FD691D-AFDB-1349-BF31-AAAC1CC4E2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626921-8A54-2240-B96D-2AADFA5C53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929AF6-9E04-6A49-8A57-B20615ABE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C126-1429-6546-9306-D012BB6FC12E}" type="datetimeFigureOut">
              <a:rPr lang="en-US" smtClean="0"/>
              <a:t>2/10/20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05D9E6-6ED9-F143-88AC-8C6858E00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A3C029-5217-4148-BC15-A8E72CE30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F8024-C76B-8942-9AD1-BD7E6CBADC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56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34DD3-4257-784E-BCAA-32A8CB0D0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EEDAAF-58C8-A444-BF7A-6711C90328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CA5B5B-A004-E541-8AD8-BF1B357238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C126-1429-6546-9306-D012BB6FC12E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50D04A-AAF7-9F4D-8658-60010F8690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F5C695-8028-B749-8FFB-38E318CE2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F8024-C76B-8942-9AD1-BD7E6CBADC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858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B72E5F-DE61-6F4E-A694-19BBB24D55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113C8F-F200-4B41-A785-DB94B4A417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ACB09-39A0-FD41-89A7-426740FD8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AC126-1429-6546-9306-D012BB6FC12E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44F4E-B187-AD45-949E-539A5613B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674D45-CC54-8C40-8279-05975BCA2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F8024-C76B-8942-9AD1-BD7E6CBADC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173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28908A5-E359-CC45-8E4D-3F6FE02A1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1E15B9-78EC-DD42-A292-0BDE78719F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B963C9-07C6-004F-BE87-16D62DBF73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FAC126-1429-6546-9306-D012BB6FC12E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B17FCF-6E24-7D45-99A0-82E3AFCFC8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7EBCA-265C-F143-A42C-3C13EB4A46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DF8024-C76B-8942-9AD1-BD7E6CBADC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62000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6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3.jp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11BF76-035F-C64B-8AAC-7DE684C04040}"/>
              </a:ext>
            </a:extLst>
          </p:cNvPr>
          <p:cNvSpPr txBox="1"/>
          <p:nvPr/>
        </p:nvSpPr>
        <p:spPr>
          <a:xfrm>
            <a:off x="1032933" y="3429000"/>
            <a:ext cx="9313333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HERO IMAGE</a:t>
            </a:r>
          </a:p>
          <a:p>
            <a:r>
              <a:rPr lang="en-US" sz="4000" dirty="0"/>
              <a:t>MOCK-UPS &amp; VISUALISATIONS</a:t>
            </a:r>
          </a:p>
          <a:p>
            <a:r>
              <a:rPr lang="en-US" sz="4000" dirty="0"/>
              <a:t>MOOD-BOARDS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0810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75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4BAEB283-9B59-E041-BE30-FCBA653B1014}"/>
              </a:ext>
            </a:extLst>
          </p:cNvPr>
          <p:cNvSpPr/>
          <p:nvPr/>
        </p:nvSpPr>
        <p:spPr>
          <a:xfrm>
            <a:off x="10429011" y="5282840"/>
            <a:ext cx="808653" cy="808653"/>
          </a:xfrm>
          <a:prstGeom prst="ellipse">
            <a:avLst/>
          </a:prstGeom>
          <a:solidFill>
            <a:srgbClr val="FFFF39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142E020-3583-0245-90A2-45F30B824F7F}"/>
              </a:ext>
            </a:extLst>
          </p:cNvPr>
          <p:cNvSpPr/>
          <p:nvPr/>
        </p:nvSpPr>
        <p:spPr>
          <a:xfrm>
            <a:off x="8838750" y="5088475"/>
            <a:ext cx="808653" cy="808653"/>
          </a:xfrm>
          <a:prstGeom prst="ellipse">
            <a:avLst/>
          </a:prstGeom>
          <a:solidFill>
            <a:srgbClr val="FFFF39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B3A75-426D-C94F-93A1-4E5AF1B0B688}"/>
              </a:ext>
            </a:extLst>
          </p:cNvPr>
          <p:cNvSpPr/>
          <p:nvPr/>
        </p:nvSpPr>
        <p:spPr>
          <a:xfrm>
            <a:off x="8927098" y="3233170"/>
            <a:ext cx="808653" cy="808653"/>
          </a:xfrm>
          <a:prstGeom prst="ellipse">
            <a:avLst/>
          </a:prstGeom>
          <a:solidFill>
            <a:srgbClr val="FFFF39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DB2B675-A051-4F42-AB26-6748A4899644}"/>
              </a:ext>
            </a:extLst>
          </p:cNvPr>
          <p:cNvSpPr/>
          <p:nvPr/>
        </p:nvSpPr>
        <p:spPr>
          <a:xfrm>
            <a:off x="9015446" y="4682074"/>
            <a:ext cx="808653" cy="808653"/>
          </a:xfrm>
          <a:prstGeom prst="ellipse">
            <a:avLst/>
          </a:prstGeom>
          <a:solidFill>
            <a:srgbClr val="FFFF39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904358F-2094-1C48-B468-B7F5AA3E164A}"/>
              </a:ext>
            </a:extLst>
          </p:cNvPr>
          <p:cNvSpPr/>
          <p:nvPr/>
        </p:nvSpPr>
        <p:spPr>
          <a:xfrm>
            <a:off x="6559376" y="5123814"/>
            <a:ext cx="808653" cy="808653"/>
          </a:xfrm>
          <a:prstGeom prst="ellipse">
            <a:avLst/>
          </a:prstGeom>
          <a:solidFill>
            <a:srgbClr val="FFFF39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1C24D50-5FA8-B14F-8C4B-862A43D0AF1F}"/>
              </a:ext>
            </a:extLst>
          </p:cNvPr>
          <p:cNvSpPr/>
          <p:nvPr/>
        </p:nvSpPr>
        <p:spPr>
          <a:xfrm>
            <a:off x="5128142" y="5053135"/>
            <a:ext cx="808653" cy="808653"/>
          </a:xfrm>
          <a:prstGeom prst="ellipse">
            <a:avLst/>
          </a:prstGeom>
          <a:solidFill>
            <a:srgbClr val="FFFF39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67C8EB59-0799-6A46-900D-6CF1F23D48D3}"/>
              </a:ext>
            </a:extLst>
          </p:cNvPr>
          <p:cNvSpPr/>
          <p:nvPr/>
        </p:nvSpPr>
        <p:spPr>
          <a:xfrm>
            <a:off x="4386020" y="3904612"/>
            <a:ext cx="808653" cy="808653"/>
          </a:xfrm>
          <a:prstGeom prst="ellipse">
            <a:avLst/>
          </a:prstGeom>
          <a:solidFill>
            <a:srgbClr val="FFFF39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83BA91D-FF65-0540-82AA-1A3F206151F8}"/>
              </a:ext>
            </a:extLst>
          </p:cNvPr>
          <p:cNvSpPr/>
          <p:nvPr/>
        </p:nvSpPr>
        <p:spPr>
          <a:xfrm>
            <a:off x="5365512" y="3378675"/>
            <a:ext cx="808653" cy="808653"/>
          </a:xfrm>
          <a:prstGeom prst="ellipse">
            <a:avLst/>
          </a:prstGeom>
          <a:solidFill>
            <a:srgbClr val="FFC000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1F0DF69-348B-5949-8E8F-79B9582624BE}"/>
              </a:ext>
            </a:extLst>
          </p:cNvPr>
          <p:cNvSpPr/>
          <p:nvPr/>
        </p:nvSpPr>
        <p:spPr>
          <a:xfrm>
            <a:off x="6830773" y="4379617"/>
            <a:ext cx="1137015" cy="1148523"/>
          </a:xfrm>
          <a:prstGeom prst="ellipse">
            <a:avLst/>
          </a:prstGeom>
          <a:solidFill>
            <a:srgbClr val="FFFF39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D2B98DC-A2F6-2A48-9ADD-42D7144AB370}"/>
              </a:ext>
            </a:extLst>
          </p:cNvPr>
          <p:cNvSpPr/>
          <p:nvPr/>
        </p:nvSpPr>
        <p:spPr>
          <a:xfrm>
            <a:off x="2990124" y="476716"/>
            <a:ext cx="808653" cy="808653"/>
          </a:xfrm>
          <a:prstGeom prst="ellipse">
            <a:avLst/>
          </a:prstGeom>
          <a:solidFill>
            <a:srgbClr val="FFFF39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A5DB9327-2E9F-0B4C-9264-B34E817207DC}"/>
              </a:ext>
            </a:extLst>
          </p:cNvPr>
          <p:cNvSpPr/>
          <p:nvPr/>
        </p:nvSpPr>
        <p:spPr>
          <a:xfrm>
            <a:off x="1257922" y="5490727"/>
            <a:ext cx="913244" cy="913244"/>
          </a:xfrm>
          <a:prstGeom prst="ellipse">
            <a:avLst/>
          </a:prstGeom>
          <a:solidFill>
            <a:srgbClr val="FFC000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287F065-FF20-0448-980E-F7257C0A137E}"/>
              </a:ext>
            </a:extLst>
          </p:cNvPr>
          <p:cNvSpPr/>
          <p:nvPr/>
        </p:nvSpPr>
        <p:spPr>
          <a:xfrm>
            <a:off x="5461667" y="5123813"/>
            <a:ext cx="1137015" cy="1148523"/>
          </a:xfrm>
          <a:prstGeom prst="ellipse">
            <a:avLst/>
          </a:prstGeom>
          <a:solidFill>
            <a:srgbClr val="BD8FDF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76D01283-CA9E-6C4C-8CD7-221654596E4D}"/>
              </a:ext>
            </a:extLst>
          </p:cNvPr>
          <p:cNvSpPr/>
          <p:nvPr/>
        </p:nvSpPr>
        <p:spPr>
          <a:xfrm>
            <a:off x="6910694" y="2488567"/>
            <a:ext cx="1137015" cy="1148523"/>
          </a:xfrm>
          <a:prstGeom prst="ellipse">
            <a:avLst/>
          </a:prstGeom>
          <a:solidFill>
            <a:srgbClr val="BD8FDF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6D26950-7308-E44F-B3BD-8F41F417B812}"/>
              </a:ext>
            </a:extLst>
          </p:cNvPr>
          <p:cNvSpPr/>
          <p:nvPr/>
        </p:nvSpPr>
        <p:spPr>
          <a:xfrm>
            <a:off x="8288919" y="4361541"/>
            <a:ext cx="1137015" cy="1148523"/>
          </a:xfrm>
          <a:prstGeom prst="ellipse">
            <a:avLst/>
          </a:prstGeom>
          <a:solidFill>
            <a:srgbClr val="BD8FDF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3724884-2F4F-984F-9CE4-83B733765C79}"/>
              </a:ext>
            </a:extLst>
          </p:cNvPr>
          <p:cNvSpPr/>
          <p:nvPr/>
        </p:nvSpPr>
        <p:spPr>
          <a:xfrm>
            <a:off x="8927098" y="2102318"/>
            <a:ext cx="808653" cy="808653"/>
          </a:xfrm>
          <a:prstGeom prst="ellipse">
            <a:avLst/>
          </a:prstGeom>
          <a:solidFill>
            <a:srgbClr val="FFFF39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FFCB318-714B-9D4D-8979-244E6EFE0919}"/>
              </a:ext>
            </a:extLst>
          </p:cNvPr>
          <p:cNvSpPr/>
          <p:nvPr/>
        </p:nvSpPr>
        <p:spPr>
          <a:xfrm>
            <a:off x="7495863" y="1943291"/>
            <a:ext cx="808653" cy="808653"/>
          </a:xfrm>
          <a:prstGeom prst="ellipse">
            <a:avLst/>
          </a:prstGeom>
          <a:solidFill>
            <a:srgbClr val="FFFF39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FD5B7F0-5D8E-6A49-A294-D4D95C6F6159}"/>
              </a:ext>
            </a:extLst>
          </p:cNvPr>
          <p:cNvSpPr/>
          <p:nvPr/>
        </p:nvSpPr>
        <p:spPr>
          <a:xfrm>
            <a:off x="3449534" y="1501551"/>
            <a:ext cx="808653" cy="808653"/>
          </a:xfrm>
          <a:prstGeom prst="ellipse">
            <a:avLst/>
          </a:prstGeom>
          <a:solidFill>
            <a:srgbClr val="FFFF39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C02E95CA-3E53-6C4A-9BF3-B75F83A88D86}"/>
              </a:ext>
            </a:extLst>
          </p:cNvPr>
          <p:cNvSpPr/>
          <p:nvPr/>
        </p:nvSpPr>
        <p:spPr>
          <a:xfrm>
            <a:off x="5463863" y="2009824"/>
            <a:ext cx="459408" cy="459408"/>
          </a:xfrm>
          <a:prstGeom prst="ellipse">
            <a:avLst/>
          </a:prstGeom>
          <a:solidFill>
            <a:srgbClr val="FFFF39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F1477AC-FDD2-3E4F-909E-4BA7E1ABAF0A}"/>
              </a:ext>
            </a:extLst>
          </p:cNvPr>
          <p:cNvSpPr/>
          <p:nvPr/>
        </p:nvSpPr>
        <p:spPr>
          <a:xfrm>
            <a:off x="4527377" y="2893301"/>
            <a:ext cx="459408" cy="459408"/>
          </a:xfrm>
          <a:prstGeom prst="ellipse">
            <a:avLst/>
          </a:prstGeom>
          <a:solidFill>
            <a:srgbClr val="FFFF39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57F184D5-B9A5-4341-BE03-BB8E111BAE47}"/>
              </a:ext>
            </a:extLst>
          </p:cNvPr>
          <p:cNvSpPr/>
          <p:nvPr/>
        </p:nvSpPr>
        <p:spPr>
          <a:xfrm>
            <a:off x="4951448" y="3723771"/>
            <a:ext cx="459408" cy="459408"/>
          </a:xfrm>
          <a:prstGeom prst="ellipse">
            <a:avLst/>
          </a:prstGeom>
          <a:solidFill>
            <a:srgbClr val="FFFF39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5BDB5FA3-6B1D-9D4C-9196-86B84DA9078E}"/>
              </a:ext>
            </a:extLst>
          </p:cNvPr>
          <p:cNvSpPr/>
          <p:nvPr/>
        </p:nvSpPr>
        <p:spPr>
          <a:xfrm>
            <a:off x="5022123" y="1833128"/>
            <a:ext cx="459408" cy="459408"/>
          </a:xfrm>
          <a:prstGeom prst="ellipse">
            <a:avLst/>
          </a:prstGeom>
          <a:solidFill>
            <a:srgbClr val="FFFF39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7E0E97FB-D71A-6947-9FBA-F6A1B3188488}"/>
              </a:ext>
            </a:extLst>
          </p:cNvPr>
          <p:cNvSpPr/>
          <p:nvPr/>
        </p:nvSpPr>
        <p:spPr>
          <a:xfrm>
            <a:off x="5145809" y="1603424"/>
            <a:ext cx="459408" cy="459408"/>
          </a:xfrm>
          <a:prstGeom prst="ellipse">
            <a:avLst/>
          </a:prstGeom>
          <a:solidFill>
            <a:srgbClr val="FFFF39">
              <a:alpha val="4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>
              <a:solidFill>
                <a:srgbClr val="BD8FDF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AA33895-B035-8A40-AC85-8F658427B226}"/>
              </a:ext>
            </a:extLst>
          </p:cNvPr>
          <p:cNvSpPr/>
          <p:nvPr/>
        </p:nvSpPr>
        <p:spPr>
          <a:xfrm>
            <a:off x="459858" y="4592853"/>
            <a:ext cx="64508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b="1" i="0" cap="all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klavika-web"/>
              </a:rPr>
              <a:t>GOLDMAN SACHS AND CITY OF LONDON CORPORATION FUNDING ARTWORK BY SIMON PERITON AT FARRINGDON STATION</a:t>
            </a:r>
          </a:p>
        </p:txBody>
      </p:sp>
    </p:spTree>
    <p:extLst>
      <p:ext uri="{BB962C8B-B14F-4D97-AF65-F5344CB8AC3E}">
        <p14:creationId xmlns:p14="http://schemas.microsoft.com/office/powerpoint/2010/main" val="26166576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8B99E74-C2A1-A949-B03C-8917A7C55F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054" y="0"/>
            <a:ext cx="113218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8862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EA8C88D-7FD8-2945-A94B-FAC953C976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765" y="0"/>
            <a:ext cx="106704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1858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0443DA7-8C70-5240-846B-FBA8D69EBE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4845" y="0"/>
            <a:ext cx="49223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714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FF5BACF-BE13-7D41-ABEA-1269FA3FC6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676" y="198966"/>
            <a:ext cx="11676647" cy="6460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7343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6219CC5-545B-C443-93D3-07154FCF68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516" y="281516"/>
            <a:ext cx="11611605" cy="6424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793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DA7649-10EC-6143-9965-C13AD0DBFE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515" y="247649"/>
            <a:ext cx="11734035" cy="6491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6013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058F89-293A-F24B-91BA-6B77EAD132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7605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78859B-23E7-B842-8AA9-88BF3FFE1F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7858" y="76905"/>
            <a:ext cx="10056284" cy="6704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4398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9C65293-A548-D141-B897-0B94A36016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3133" y="273755"/>
            <a:ext cx="9465733" cy="6310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1445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18ACD31-FDC0-E840-B75D-FE10DBA526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0" y="381000"/>
            <a:ext cx="6096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1216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DFCC0BB-A628-5142-A5FC-6B77903EC8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266" y="839289"/>
            <a:ext cx="11819467" cy="3336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5850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BCE712E-66E5-6948-8491-8B92252D7E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9267" y="251178"/>
            <a:ext cx="9533466" cy="6355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8471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BD516F-7F0F-D74C-95FC-64A6B4BBF2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9318" y="190500"/>
            <a:ext cx="7853363" cy="647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7898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A3539D1-696B-464B-AE8B-1268E26932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904" y="0"/>
            <a:ext cx="114821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1420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83AD0A2-D7EF-8C45-AA6B-AB09C5D0E9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861"/>
            <a:ext cx="12192000" cy="6826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618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0F43F9-D0AB-EF44-B0F3-DDF646F208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901" y="0"/>
            <a:ext cx="109001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3288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F3FDDC-F951-0E4F-A565-D5771341D0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763" y="0"/>
            <a:ext cx="108664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2770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64E22E-F00E-054F-98C4-3F2711683E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271" y="0"/>
            <a:ext cx="1086745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8623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9254BCC-3C40-D548-B7E9-2A99B13B1B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495" y="0"/>
            <a:ext cx="103670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4181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97ED2E-743A-8146-9084-5498DC0778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061" y="0"/>
            <a:ext cx="109485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2584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810D1FF-4E53-0A42-B74F-408887869C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448" y="0"/>
            <a:ext cx="106291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0659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FBD6271-5F1E-8643-A02A-272DB76585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1750" y="0"/>
            <a:ext cx="9588500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0566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30B889-EA77-8749-B0AC-BC3F5725E4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450" y="1111250"/>
            <a:ext cx="10579100" cy="463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0748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7427E4E-CBE8-CB4F-B9CF-1441991E6D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3500" y="396875"/>
            <a:ext cx="9525000" cy="6064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2679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4FE9A4C-593E-EA49-A5F5-0BEC54762D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666" y="556176"/>
            <a:ext cx="8720667" cy="5745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2819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E4A896C-8C16-1245-AD36-1C3E266D9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867" y="362655"/>
            <a:ext cx="11108266" cy="6132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5932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6F5C9D5-FB98-684B-A62B-44FE0F0425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6291" y="503765"/>
            <a:ext cx="9079417" cy="6100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9234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E471E83-6C63-CE42-8F14-FA02DD1852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250" y="0"/>
            <a:ext cx="5143500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F49A1FE-328E-F34A-8FC3-9E024C6013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3716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5786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1C63D49-9E82-5F4D-BDB6-9F9ED4FEA6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0"/>
            <a:ext cx="51435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0C59E9B-4A7A-BB4B-AE5C-ECB99CB8D1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840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94651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C57C8A-5905-2E47-B260-52AD4F9531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00" y="0"/>
            <a:ext cx="51435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0B0FD4C-AD83-9F41-9881-A451E0D3EC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5983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21887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239040-07C5-F94E-86C7-D05B36DF2C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59065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B598EC7-FD8C-6A45-83EF-A4C3D3BB4F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8250" y="287867"/>
            <a:ext cx="51435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2908609-CDD8-E740-B6CF-52CBF21D28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00" y="287867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70470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6F6CDAA-D405-604F-9339-90B1BC8506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4975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17AD977-260E-D544-B27A-5CBAA67AF0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14565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3E15A5-44F1-3946-8D2A-926F6C3876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15475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0C45EF5-34C9-FC44-A4DA-EE9280A979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72894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E830EA0-2247-1548-B3F7-C2F97FAA79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17832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B453F6-6B19-924A-84B1-97894DA078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86056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B1C71A-F7EE-E347-9D76-BB1C867DB2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667" t="13601" r="8600" b="6133"/>
          <a:stretch/>
        </p:blipFill>
        <p:spPr>
          <a:xfrm rot="10800000">
            <a:off x="1501380" y="0"/>
            <a:ext cx="931108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9422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7">
            <a:extLst>
              <a:ext uri="{FF2B5EF4-FFF2-40B4-BE49-F238E27FC236}">
                <a16:creationId xmlns:a16="http://schemas.microsoft.com/office/drawing/2014/main" id="{26F24B21-3AE8-524C-B25B-637FA43FFCB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66" t="10133" r="10534" b="10667"/>
          <a:stretch/>
        </p:blipFill>
        <p:spPr>
          <a:xfrm rot="10800000">
            <a:off x="749808" y="0"/>
            <a:ext cx="11064240" cy="7589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56219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7954F65-F457-B54A-AB35-57FD5D5351F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67" t="10933" r="9732" b="9334"/>
          <a:stretch/>
        </p:blipFill>
        <p:spPr>
          <a:xfrm rot="10800000">
            <a:off x="1170431" y="-238956"/>
            <a:ext cx="10221279" cy="7224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923443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F4E69D3-9FB0-674B-A396-2A76627C381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750" t="11468" r="5778" b="7665"/>
          <a:stretch/>
        </p:blipFill>
        <p:spPr>
          <a:xfrm rot="16200000">
            <a:off x="2655498" y="-1469827"/>
            <a:ext cx="6858000" cy="9797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52513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A0DC0B-6643-AC4F-8B47-811A3E0BD8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689" t="13583" r="6891" b="7776"/>
          <a:stretch/>
        </p:blipFill>
        <p:spPr>
          <a:xfrm rot="16200000">
            <a:off x="2778559" y="-1984287"/>
            <a:ext cx="6858000" cy="10826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65219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54CBD9C-8D07-AC4E-BD43-5F42071733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067" t="21600" r="6333"/>
          <a:stretch/>
        </p:blipFill>
        <p:spPr>
          <a:xfrm rot="10800000">
            <a:off x="310895" y="0"/>
            <a:ext cx="11334081" cy="7607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27886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FDA404F-4E10-2A47-973F-9D944BAE60B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505" t="7310" r="3412" b="5525"/>
          <a:stretch/>
        </p:blipFill>
        <p:spPr>
          <a:xfrm rot="16200000">
            <a:off x="2262722" y="-1421475"/>
            <a:ext cx="7128268" cy="9971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34947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A8CAAB4-6285-9240-A149-A97DB4C99D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576" t="5964" r="12331" b="12186"/>
          <a:stretch/>
        </p:blipFill>
        <p:spPr>
          <a:xfrm rot="16200000">
            <a:off x="2532719" y="-1321456"/>
            <a:ext cx="6958288" cy="960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00637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D0CB41-F0AA-BE43-902A-E76025072A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867" t="9333" r="7734" b="8533"/>
          <a:stretch/>
        </p:blipFill>
        <p:spPr>
          <a:xfrm rot="10800000">
            <a:off x="1261872" y="-113926"/>
            <a:ext cx="9665624" cy="6971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47609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743345D-827D-F747-846E-24726B227C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8963" y="0"/>
            <a:ext cx="5143500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931BD9F-4F52-EF4E-B3A5-49C1554962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463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4687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464A1E-49C6-6F45-86EE-5DAE1E97BC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8266" y="0"/>
            <a:ext cx="51435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016282D-7FE0-1843-B4FA-AB4A5D0D66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766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3748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1265</TotalTime>
  <Words>570</Words>
  <Application>Microsoft Macintosh PowerPoint</Application>
  <PresentationFormat>Widescreen</PresentationFormat>
  <Paragraphs>81</Paragraphs>
  <Slides>51</Slides>
  <Notes>50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6" baseType="lpstr">
      <vt:lpstr>Arial</vt:lpstr>
      <vt:lpstr>Calibri</vt:lpstr>
      <vt:lpstr>Calibri Light</vt:lpstr>
      <vt:lpstr>klavika-web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14</cp:revision>
  <dcterms:created xsi:type="dcterms:W3CDTF">2020-01-05T13:27:15Z</dcterms:created>
  <dcterms:modified xsi:type="dcterms:W3CDTF">2020-02-10T12:38:51Z</dcterms:modified>
</cp:coreProperties>
</file>