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5" r:id="rId1"/>
  </p:sldMasterIdLst>
  <p:notesMasterIdLst>
    <p:notesMasterId r:id="rId56"/>
  </p:notesMasterIdLst>
  <p:handoutMasterIdLst>
    <p:handoutMasterId r:id="rId57"/>
  </p:handoutMasterIdLst>
  <p:sldIdLst>
    <p:sldId id="257" r:id="rId2"/>
    <p:sldId id="260" r:id="rId3"/>
    <p:sldId id="315" r:id="rId4"/>
    <p:sldId id="261" r:id="rId5"/>
    <p:sldId id="265" r:id="rId6"/>
    <p:sldId id="263" r:id="rId7"/>
    <p:sldId id="264" r:id="rId8"/>
    <p:sldId id="266" r:id="rId9"/>
    <p:sldId id="262" r:id="rId10"/>
    <p:sldId id="267" r:id="rId11"/>
    <p:sldId id="268" r:id="rId12"/>
    <p:sldId id="269" r:id="rId13"/>
    <p:sldId id="270" r:id="rId14"/>
    <p:sldId id="271" r:id="rId15"/>
    <p:sldId id="272" r:id="rId16"/>
    <p:sldId id="274" r:id="rId17"/>
    <p:sldId id="273" r:id="rId18"/>
    <p:sldId id="275" r:id="rId19"/>
    <p:sldId id="276" r:id="rId20"/>
    <p:sldId id="277" r:id="rId21"/>
    <p:sldId id="278" r:id="rId22"/>
    <p:sldId id="279" r:id="rId23"/>
    <p:sldId id="280" r:id="rId24"/>
    <p:sldId id="316" r:id="rId25"/>
    <p:sldId id="281" r:id="rId26"/>
    <p:sldId id="284" r:id="rId27"/>
    <p:sldId id="282" r:id="rId28"/>
    <p:sldId id="283" r:id="rId29"/>
    <p:sldId id="285" r:id="rId30"/>
    <p:sldId id="286" r:id="rId31"/>
    <p:sldId id="289" r:id="rId32"/>
    <p:sldId id="290" r:id="rId33"/>
    <p:sldId id="291" r:id="rId34"/>
    <p:sldId id="292" r:id="rId35"/>
    <p:sldId id="293" r:id="rId36"/>
    <p:sldId id="294" r:id="rId37"/>
    <p:sldId id="303" r:id="rId38"/>
    <p:sldId id="295" r:id="rId39"/>
    <p:sldId id="297" r:id="rId40"/>
    <p:sldId id="310" r:id="rId41"/>
    <p:sldId id="296" r:id="rId42"/>
    <p:sldId id="298" r:id="rId43"/>
    <p:sldId id="299" r:id="rId44"/>
    <p:sldId id="301" r:id="rId45"/>
    <p:sldId id="311" r:id="rId46"/>
    <p:sldId id="323" r:id="rId47"/>
    <p:sldId id="307" r:id="rId48"/>
    <p:sldId id="312" r:id="rId49"/>
    <p:sldId id="313" r:id="rId50"/>
    <p:sldId id="314" r:id="rId51"/>
    <p:sldId id="321" r:id="rId52"/>
    <p:sldId id="322" r:id="rId53"/>
    <p:sldId id="324" r:id="rId54"/>
    <p:sldId id="325" r:id="rId5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20000"/>
      </a:spcBef>
      <a:spcAft>
        <a:spcPct val="0"/>
      </a:spcAft>
      <a:buFont typeface="Wingdings" pitchFamily="2" charset="2"/>
      <a:buChar char="§"/>
      <a:defRPr sz="32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buFont typeface="Wingdings" pitchFamily="2" charset="2"/>
      <a:buChar char="§"/>
      <a:defRPr sz="32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buFont typeface="Wingdings" pitchFamily="2" charset="2"/>
      <a:buChar char="§"/>
      <a:defRPr sz="32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buFont typeface="Wingdings" pitchFamily="2" charset="2"/>
      <a:buChar char="§"/>
      <a:defRPr sz="32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buFont typeface="Wingdings" pitchFamily="2" charset="2"/>
      <a:buChar char="§"/>
      <a:defRPr sz="32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Jill Berkowitz" initials="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00"/>
    <a:srgbClr val="FAC896"/>
    <a:srgbClr val="FFCC99"/>
    <a:srgbClr val="C0C0C0"/>
    <a:srgbClr val="990033"/>
    <a:srgbClr val="66FF66"/>
    <a:srgbClr val="E6B380"/>
    <a:srgbClr val="FFCCFF"/>
    <a:srgbClr val="0080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22" autoAdjust="0"/>
    <p:restoredTop sz="94595" autoAdjust="0"/>
  </p:normalViewPr>
  <p:slideViewPr>
    <p:cSldViewPr>
      <p:cViewPr varScale="1">
        <p:scale>
          <a:sx n="105" d="100"/>
          <a:sy n="105" d="100"/>
        </p:scale>
        <p:origin x="1050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28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handoutMaster" Target="handoutMasters/handoutMaster1.xml"/><Relationship Id="rId61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44CC50-6433-4746-81A1-89A3030F3F16}" type="datetimeFigureOut">
              <a:rPr lang="en-US" smtClean="0"/>
              <a:t>1/8/2018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2608EB-C0FA-DA44-92E2-352CFE9226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84496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>
                <a:effectLst/>
              </a:defRPr>
            </a:lvl1pPr>
          </a:lstStyle>
          <a:p>
            <a:endParaRPr lang="en-US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>
                <a:effectLst/>
              </a:defRPr>
            </a:lvl1pPr>
          </a:lstStyle>
          <a:p>
            <a:endParaRPr lang="en-US"/>
          </a:p>
        </p:txBody>
      </p:sp>
      <p:sp>
        <p:nvSpPr>
          <p:cNvPr id="153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536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536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>
                <a:effectLst/>
              </a:defRPr>
            </a:lvl1pPr>
          </a:lstStyle>
          <a:p>
            <a:endParaRPr lang="en-US"/>
          </a:p>
        </p:txBody>
      </p:sp>
      <p:sp>
        <p:nvSpPr>
          <p:cNvPr id="1536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>
                <a:effectLst/>
              </a:defRPr>
            </a:lvl1pPr>
          </a:lstStyle>
          <a:p>
            <a:fld id="{D1285FAE-519C-4A15-9700-77D4AD0DB4B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75954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859B73C-530D-4A34-A899-4CDB7C2ACEB0}" type="slidenum">
              <a:rPr lang="en-US"/>
              <a:pPr/>
              <a:t>34</a:t>
            </a:fld>
            <a:endParaRPr lang="en-US"/>
          </a:p>
        </p:txBody>
      </p:sp>
      <p:sp>
        <p:nvSpPr>
          <p:cNvPr id="115507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</p:spPr>
        <p:txBody>
          <a:bodyPr lIns="93662" tIns="47625" rIns="93662" bIns="47625"/>
          <a:lstStyle/>
          <a:p>
            <a:endParaRPr lang="en-AU"/>
          </a:p>
        </p:txBody>
      </p:sp>
      <p:sp>
        <p:nvSpPr>
          <p:cNvPr id="115507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B81CAA7-2E33-4AFD-8903-2FF72B352736}" type="slidenum">
              <a:rPr lang="en-US"/>
              <a:pPr/>
              <a:t>35</a:t>
            </a:fld>
            <a:endParaRPr lang="en-US"/>
          </a:p>
        </p:txBody>
      </p:sp>
      <p:sp>
        <p:nvSpPr>
          <p:cNvPr id="11571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</p:spPr>
        <p:txBody>
          <a:bodyPr lIns="93662" tIns="47625" rIns="93662" bIns="47625"/>
          <a:lstStyle/>
          <a:p>
            <a:endParaRPr lang="en-AU"/>
          </a:p>
        </p:txBody>
      </p:sp>
      <p:sp>
        <p:nvSpPr>
          <p:cNvPr id="11571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5811424-B76E-440A-B81D-FE80C7F147FE}" type="slidenum">
              <a:rPr lang="en-US"/>
              <a:pPr/>
              <a:t>36</a:t>
            </a:fld>
            <a:endParaRPr lang="en-US"/>
          </a:p>
        </p:txBody>
      </p:sp>
      <p:sp>
        <p:nvSpPr>
          <p:cNvPr id="11591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</p:spPr>
        <p:txBody>
          <a:bodyPr lIns="93662" tIns="47625" rIns="93662" bIns="47625"/>
          <a:lstStyle/>
          <a:p>
            <a:endParaRPr lang="en-AU"/>
          </a:p>
        </p:txBody>
      </p:sp>
      <p:sp>
        <p:nvSpPr>
          <p:cNvPr id="115917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762000"/>
            <a:ext cx="7772400" cy="1470025"/>
          </a:xfrm>
        </p:spPr>
        <p:txBody>
          <a:bodyPr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600" i="1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r>
              <a:rPr lang="en-US" sz="4000" b="0" dirty="0" smtClean="0">
                <a:solidFill>
                  <a:srgbClr val="99CC00"/>
                </a:solidFill>
              </a:rPr>
              <a:t>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517775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3600" i="1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pPr algn="l"/>
            <a:r>
              <a:rPr lang="en-US" smtClean="0"/>
              <a:t>Copyright ©2017 John Wiley &amp; Sons, Inc. </a:t>
            </a:r>
            <a:endParaRPr 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5200" y="6356350"/>
            <a:ext cx="1066800" cy="365125"/>
          </a:xfrm>
          <a:prstGeom prst="rect">
            <a:avLst/>
          </a:prstGeom>
        </p:spPr>
        <p:txBody>
          <a:bodyPr/>
          <a:lstStyle>
            <a:lvl1pPr>
              <a:buNone/>
              <a:defRPr sz="1200">
                <a:effectLst/>
              </a:defRPr>
            </a:lvl1pPr>
          </a:lstStyle>
          <a:p>
            <a:r>
              <a:rPr lang="en-US" dirty="0" smtClean="0"/>
              <a:t>16-</a:t>
            </a:r>
            <a:fld id="{57A71D9C-02C3-4FB2-977C-0649346B873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Arial" pitchFamily="34" charset="0"/>
              <a:buChar char="•"/>
              <a:defRPr/>
            </a:lvl1pPr>
            <a:lvl2pPr>
              <a:buFont typeface="Arial" pitchFamily="34" charset="0"/>
              <a:buChar char="•"/>
              <a:defRPr sz="2400"/>
            </a:lvl2pPr>
            <a:lvl3pPr>
              <a:buFont typeface="Arial" pitchFamily="34" charset="0"/>
              <a:buChar char="•"/>
              <a:defRPr/>
            </a:lvl3pPr>
            <a:lvl4pPr>
              <a:buFont typeface="Arial" pitchFamily="34" charset="0"/>
              <a:buChar char="•"/>
              <a:defRPr/>
            </a:lvl4pPr>
            <a:lvl5pPr>
              <a:buFont typeface="Arial" pitchFamily="34" charset="0"/>
              <a:buChar char="•"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5200" y="6356350"/>
            <a:ext cx="1066800" cy="365125"/>
          </a:xfrm>
          <a:prstGeom prst="rect">
            <a:avLst/>
          </a:prstGeom>
        </p:spPr>
        <p:txBody>
          <a:bodyPr/>
          <a:lstStyle>
            <a:lvl1pPr>
              <a:buNone/>
              <a:defRPr sz="1200">
                <a:effectLst/>
              </a:defRPr>
            </a:lvl1pPr>
          </a:lstStyle>
          <a:p>
            <a:r>
              <a:rPr lang="en-US" dirty="0" smtClean="0"/>
              <a:t>16-</a:t>
            </a:r>
            <a:fld id="{57A71D9C-02C3-4FB2-977C-0649346B873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5200" y="6356350"/>
            <a:ext cx="1066800" cy="365125"/>
          </a:xfrm>
          <a:prstGeom prst="rect">
            <a:avLst/>
          </a:prstGeom>
        </p:spPr>
        <p:txBody>
          <a:bodyPr/>
          <a:lstStyle>
            <a:lvl1pPr>
              <a:buNone/>
              <a:defRPr sz="1200">
                <a:effectLst/>
              </a:defRPr>
            </a:lvl1pPr>
          </a:lstStyle>
          <a:p>
            <a:r>
              <a:rPr lang="en-US" dirty="0" smtClean="0"/>
              <a:t>16-</a:t>
            </a:r>
            <a:fld id="{57A71D9C-02C3-4FB2-977C-0649346B873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5200" y="6356350"/>
            <a:ext cx="1066800" cy="365125"/>
          </a:xfrm>
          <a:prstGeom prst="rect">
            <a:avLst/>
          </a:prstGeom>
        </p:spPr>
        <p:txBody>
          <a:bodyPr/>
          <a:lstStyle>
            <a:lvl1pPr>
              <a:buNone/>
              <a:defRPr sz="1200">
                <a:effectLst/>
              </a:defRPr>
            </a:lvl1pPr>
          </a:lstStyle>
          <a:p>
            <a:r>
              <a:rPr lang="en-US" dirty="0" smtClean="0"/>
              <a:t>16-</a:t>
            </a:r>
            <a:fld id="{57A71D9C-02C3-4FB2-977C-0649346B873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3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4"/>
          </p:nvPr>
        </p:nvSpPr>
        <p:spPr>
          <a:xfrm>
            <a:off x="7315200" y="6356350"/>
            <a:ext cx="1066800" cy="365125"/>
          </a:xfrm>
          <a:prstGeom prst="rect">
            <a:avLst/>
          </a:prstGeom>
        </p:spPr>
        <p:txBody>
          <a:bodyPr/>
          <a:lstStyle>
            <a:lvl1pPr>
              <a:buNone/>
              <a:defRPr sz="1200">
                <a:effectLst/>
              </a:defRPr>
            </a:lvl1pPr>
          </a:lstStyle>
          <a:p>
            <a:r>
              <a:rPr lang="en-US" dirty="0" smtClean="0"/>
              <a:t>16-</a:t>
            </a:r>
            <a:fld id="{57A71D9C-02C3-4FB2-977C-0649346B873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5200" y="6356350"/>
            <a:ext cx="1066800" cy="365125"/>
          </a:xfrm>
          <a:prstGeom prst="rect">
            <a:avLst/>
          </a:prstGeom>
        </p:spPr>
        <p:txBody>
          <a:bodyPr/>
          <a:lstStyle>
            <a:lvl1pPr>
              <a:buNone/>
              <a:defRPr sz="1200">
                <a:effectLst/>
              </a:defRPr>
            </a:lvl1pPr>
          </a:lstStyle>
          <a:p>
            <a:r>
              <a:rPr lang="en-US" dirty="0" smtClean="0"/>
              <a:t>16-</a:t>
            </a:r>
            <a:fld id="{57A71D9C-02C3-4FB2-977C-0649346B873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7200" y="6356350"/>
            <a:ext cx="3886200" cy="3651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5200" y="6356350"/>
            <a:ext cx="1066800" cy="365125"/>
          </a:xfrm>
          <a:prstGeom prst="rect">
            <a:avLst/>
          </a:prstGeom>
        </p:spPr>
        <p:txBody>
          <a:bodyPr/>
          <a:lstStyle>
            <a:lvl1pPr>
              <a:buNone/>
              <a:defRPr sz="1200">
                <a:effectLst/>
              </a:defRPr>
            </a:lvl1pPr>
          </a:lstStyle>
          <a:p>
            <a:r>
              <a:rPr lang="en-US" dirty="0" smtClean="0"/>
              <a:t>16-</a:t>
            </a:r>
            <a:fld id="{57A71D9C-02C3-4FB2-977C-0649346B873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5200" y="6356350"/>
            <a:ext cx="1066800" cy="365125"/>
          </a:xfrm>
          <a:prstGeom prst="rect">
            <a:avLst/>
          </a:prstGeom>
        </p:spPr>
        <p:txBody>
          <a:bodyPr/>
          <a:lstStyle>
            <a:lvl1pPr>
              <a:buNone/>
              <a:defRPr sz="1200">
                <a:effectLst/>
              </a:defRPr>
            </a:lvl1pPr>
          </a:lstStyle>
          <a:p>
            <a:r>
              <a:rPr lang="en-US" dirty="0" smtClean="0"/>
              <a:t>16-</a:t>
            </a:r>
            <a:fld id="{57A71D9C-02C3-4FB2-977C-0649346B873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356350"/>
            <a:ext cx="4495800" cy="3651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5200" y="6356350"/>
            <a:ext cx="1066800" cy="365125"/>
          </a:xfrm>
          <a:prstGeom prst="rect">
            <a:avLst/>
          </a:prstGeom>
        </p:spPr>
        <p:txBody>
          <a:bodyPr/>
          <a:lstStyle>
            <a:lvl1pPr>
              <a:buNone/>
              <a:defRPr sz="1200">
                <a:effectLst/>
              </a:defRPr>
            </a:lvl1pPr>
          </a:lstStyle>
          <a:p>
            <a:r>
              <a:rPr lang="en-US" dirty="0" smtClean="0"/>
              <a:t>16-</a:t>
            </a:r>
            <a:fld id="{57A71D9C-02C3-4FB2-977C-0649346B873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356350"/>
            <a:ext cx="4495800" cy="3651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5200" y="6356350"/>
            <a:ext cx="1066800" cy="365125"/>
          </a:xfrm>
          <a:prstGeom prst="rect">
            <a:avLst/>
          </a:prstGeom>
        </p:spPr>
        <p:txBody>
          <a:bodyPr/>
          <a:lstStyle>
            <a:lvl1pPr>
              <a:buNone/>
              <a:defRPr sz="1200">
                <a:effectLst/>
              </a:defRPr>
            </a:lvl1pPr>
          </a:lstStyle>
          <a:p>
            <a:r>
              <a:rPr lang="en-US" dirty="0" smtClean="0"/>
              <a:t>16-</a:t>
            </a:r>
            <a:fld id="{57A71D9C-02C3-4FB2-977C-0649346B873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356350"/>
            <a:ext cx="4495800" cy="3651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5200" y="6356350"/>
            <a:ext cx="1066800" cy="365125"/>
          </a:xfrm>
          <a:prstGeom prst="rect">
            <a:avLst/>
          </a:prstGeom>
        </p:spPr>
        <p:txBody>
          <a:bodyPr/>
          <a:lstStyle>
            <a:lvl1pPr>
              <a:buNone/>
              <a:defRPr sz="1200">
                <a:effectLst/>
              </a:defRPr>
            </a:lvl1pPr>
          </a:lstStyle>
          <a:p>
            <a:r>
              <a:rPr lang="en-US" dirty="0" smtClean="0"/>
              <a:t>16-</a:t>
            </a:r>
            <a:fld id="{57A71D9C-02C3-4FB2-977C-0649346B873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09600"/>
            <a:ext cx="73787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809625" y="2214563"/>
            <a:ext cx="3902075" cy="388143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4100" y="2214563"/>
            <a:ext cx="3903663" cy="388143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pPr algn="l"/>
            <a:r>
              <a:rPr lang="en-US" smtClean="0"/>
              <a:t>Copyright ©2017 John Wiley &amp; Sons, Inc. </a:t>
            </a:r>
            <a:endParaRPr 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5200" y="6356350"/>
            <a:ext cx="1066800" cy="365125"/>
          </a:xfrm>
          <a:prstGeom prst="rect">
            <a:avLst/>
          </a:prstGeom>
        </p:spPr>
        <p:txBody>
          <a:bodyPr/>
          <a:lstStyle>
            <a:lvl1pPr>
              <a:buNone/>
              <a:defRPr sz="1200">
                <a:effectLst/>
              </a:defRPr>
            </a:lvl1pPr>
          </a:lstStyle>
          <a:p>
            <a:r>
              <a:rPr lang="en-US" dirty="0" smtClean="0"/>
              <a:t>16-</a:t>
            </a:r>
            <a:fld id="{57A71D9C-02C3-4FB2-977C-0649346B873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09600"/>
            <a:ext cx="73787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809625" y="2214563"/>
            <a:ext cx="7958138" cy="1863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9625" y="4230688"/>
            <a:ext cx="7958138" cy="18653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5200" y="6356350"/>
            <a:ext cx="1066800" cy="365125"/>
          </a:xfrm>
          <a:prstGeom prst="rect">
            <a:avLst/>
          </a:prstGeom>
        </p:spPr>
        <p:txBody>
          <a:bodyPr/>
          <a:lstStyle>
            <a:lvl1pPr>
              <a:buNone/>
              <a:defRPr sz="1200">
                <a:effectLst/>
              </a:defRPr>
            </a:lvl1pPr>
          </a:lstStyle>
          <a:p>
            <a:r>
              <a:rPr lang="en-US" dirty="0" smtClean="0"/>
              <a:t>16-</a:t>
            </a:r>
            <a:fld id="{57A71D9C-02C3-4FB2-977C-0649346B873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>
  <p:cSld name="Title and Content ov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09600"/>
            <a:ext cx="73787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9625" y="2214563"/>
            <a:ext cx="7958138" cy="1863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9625" y="4230688"/>
            <a:ext cx="7958138" cy="18653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5200" y="6356350"/>
            <a:ext cx="1066800" cy="365125"/>
          </a:xfrm>
          <a:prstGeom prst="rect">
            <a:avLst/>
          </a:prstGeom>
        </p:spPr>
        <p:txBody>
          <a:bodyPr/>
          <a:lstStyle>
            <a:lvl1pPr>
              <a:buNone/>
              <a:defRPr sz="1200">
                <a:effectLst/>
              </a:defRPr>
            </a:lvl1pPr>
          </a:lstStyle>
          <a:p>
            <a:r>
              <a:rPr lang="en-US" dirty="0" smtClean="0"/>
              <a:t>16-</a:t>
            </a:r>
            <a:fld id="{57A71D9C-02C3-4FB2-977C-0649346B873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>
  <p:cSld name="Title and 2 Content ov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09600"/>
            <a:ext cx="73787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809625" y="2214563"/>
            <a:ext cx="3902075" cy="1863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864100" y="2214563"/>
            <a:ext cx="3903663" cy="1863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809625" y="4230688"/>
            <a:ext cx="7958138" cy="18653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5200" y="6356350"/>
            <a:ext cx="1066800" cy="365125"/>
          </a:xfrm>
          <a:prstGeom prst="rect">
            <a:avLst/>
          </a:prstGeom>
        </p:spPr>
        <p:txBody>
          <a:bodyPr/>
          <a:lstStyle>
            <a:lvl1pPr>
              <a:buNone/>
              <a:defRPr sz="1200">
                <a:effectLst/>
              </a:defRPr>
            </a:lvl1pPr>
          </a:lstStyle>
          <a:p>
            <a:r>
              <a:rPr lang="en-US" dirty="0" smtClean="0"/>
              <a:t>16-</a:t>
            </a:r>
            <a:fld id="{57A71D9C-02C3-4FB2-977C-0649346B873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hart">
  <p:cSld name="Title, Text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09600"/>
            <a:ext cx="73787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809625" y="2214563"/>
            <a:ext cx="3902075" cy="388143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hart Placeholder 3"/>
          <p:cNvSpPr>
            <a:spLocks noGrp="1"/>
          </p:cNvSpPr>
          <p:nvPr>
            <p:ph type="chart" sz="half" idx="2"/>
          </p:nvPr>
        </p:nvSpPr>
        <p:spPr>
          <a:xfrm>
            <a:off x="4864100" y="2214563"/>
            <a:ext cx="3903663" cy="3881437"/>
          </a:xfrm>
        </p:spPr>
        <p:txBody>
          <a:bodyPr/>
          <a:lstStyle/>
          <a:p>
            <a:r>
              <a:rPr lang="en-US" smtClean="0"/>
              <a:t>Click icon to add chart</a:t>
            </a:r>
            <a:endParaRPr lang="en-US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5200" y="6356350"/>
            <a:ext cx="1066800" cy="365125"/>
          </a:xfrm>
          <a:prstGeom prst="rect">
            <a:avLst/>
          </a:prstGeom>
        </p:spPr>
        <p:txBody>
          <a:bodyPr/>
          <a:lstStyle>
            <a:lvl1pPr>
              <a:buNone/>
              <a:defRPr sz="1200">
                <a:effectLst/>
              </a:defRPr>
            </a:lvl1pPr>
          </a:lstStyle>
          <a:p>
            <a:r>
              <a:rPr lang="en-US" dirty="0" smtClean="0"/>
              <a:t>16-</a:t>
            </a:r>
            <a:fld id="{57A71D9C-02C3-4FB2-977C-0649346B873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09600"/>
            <a:ext cx="73787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809625" y="2214563"/>
            <a:ext cx="3902075" cy="388143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864100" y="2214563"/>
            <a:ext cx="3903663" cy="1863725"/>
          </a:xfrm>
        </p:spPr>
        <p:txBody>
          <a:bodyPr>
            <a:no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864100" y="4230688"/>
            <a:ext cx="3903663" cy="1865312"/>
          </a:xfrm>
        </p:spPr>
        <p:txBody>
          <a:bodyPr>
            <a:no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5200" y="6356350"/>
            <a:ext cx="1066800" cy="365125"/>
          </a:xfrm>
          <a:prstGeom prst="rect">
            <a:avLst/>
          </a:prstGeom>
        </p:spPr>
        <p:txBody>
          <a:bodyPr/>
          <a:lstStyle>
            <a:lvl1pPr>
              <a:buNone/>
              <a:defRPr sz="1200">
                <a:effectLst/>
              </a:defRPr>
            </a:lvl1pPr>
          </a:lstStyle>
          <a:p>
            <a:r>
              <a:rPr lang="en-US" dirty="0" smtClean="0"/>
              <a:t>16-</a:t>
            </a:r>
            <a:fld id="{57A71D9C-02C3-4FB2-977C-0649346B873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683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Click to edit Master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954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grpSp>
        <p:nvGrpSpPr>
          <p:cNvPr id="4" name="Group 3"/>
          <p:cNvGrpSpPr/>
          <p:nvPr/>
        </p:nvGrpSpPr>
        <p:grpSpPr>
          <a:xfrm>
            <a:off x="-2286" y="0"/>
            <a:ext cx="365760" cy="6858000"/>
            <a:chOff x="0" y="0"/>
            <a:chExt cx="365760" cy="6858000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0"/>
              <a:ext cx="9144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91440" y="0"/>
              <a:ext cx="9144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182880" y="0"/>
              <a:ext cx="91440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274320" y="0"/>
              <a:ext cx="91440" cy="68580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5200" y="6356350"/>
            <a:ext cx="1066800" cy="365125"/>
          </a:xfrm>
          <a:prstGeom prst="rect">
            <a:avLst/>
          </a:prstGeom>
        </p:spPr>
        <p:txBody>
          <a:bodyPr/>
          <a:lstStyle>
            <a:lvl1pPr>
              <a:buNone/>
              <a:defRPr sz="1200">
                <a:effectLst/>
              </a:defRPr>
            </a:lvl1pPr>
          </a:lstStyle>
          <a:p>
            <a:r>
              <a:rPr lang="en-US" dirty="0" smtClean="0"/>
              <a:t>16-</a:t>
            </a:r>
            <a:fld id="{57A71D9C-02C3-4FB2-977C-0649346B873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2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buNone/>
              <a:defRPr sz="1000">
                <a:effectLst/>
              </a:defRPr>
            </a:lvl1pPr>
          </a:lstStyle>
          <a:p>
            <a:r>
              <a:rPr lang="en-US" smtClean="0"/>
              <a:t>Copyright ©2017 John Wiley &amp; Sons, Inc. 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  <p:sldLayoutId id="2147483712" r:id="rId17"/>
  </p:sldLayoutIdLst>
  <p:transition/>
  <p:timing>
    <p:tnLst>
      <p:par>
        <p:cTn id="1" dur="indefinite" restart="never" nodeType="tmRoot"/>
      </p:par>
    </p:tnLst>
  </p:timing>
  <p:hf hdr="0" dt="0"/>
  <p:txStyles>
    <p:titleStyle>
      <a:lvl1pPr algn="ctr" defTabSz="914400" rtl="0" eaLnBrk="1" latinLnBrk="0" hangingPunct="1">
        <a:spcBef>
          <a:spcPct val="0"/>
        </a:spcBef>
        <a:buNone/>
        <a:defRPr lang="en-US" sz="3600" kern="1200" smtClean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342900" marR="0" indent="-342900" algn="l" defTabSz="914400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Tx/>
        <a:buFont typeface="Arial" pitchFamily="34" charset="0"/>
        <a:buChar char="•"/>
        <a:tabLst/>
        <a:defRPr lang="en-US" sz="2800" kern="1200" baseline="0" smtClean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44.xml"/><Relationship Id="rId7" Type="http://schemas.openxmlformats.org/officeDocument/2006/relationships/slide" Target="slide5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51.xml"/><Relationship Id="rId5" Type="http://schemas.openxmlformats.org/officeDocument/2006/relationships/slide" Target="slide47.xml"/><Relationship Id="rId4" Type="http://schemas.openxmlformats.org/officeDocument/2006/relationships/slide" Target="slide4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682488"/>
            <a:ext cx="7772400" cy="1470025"/>
          </a:xfrm>
        </p:spPr>
        <p:txBody>
          <a:bodyPr>
            <a:normAutofit/>
          </a:bodyPr>
          <a:lstStyle/>
          <a:p>
            <a:r>
              <a:rPr lang="en-US" sz="3600" i="1" dirty="0" smtClean="0"/>
              <a:t>Chapter 16</a:t>
            </a:r>
            <a:endParaRPr lang="en-US" sz="3600" i="1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507836"/>
            <a:ext cx="6400800" cy="1752600"/>
          </a:xfrm>
        </p:spPr>
        <p:txBody>
          <a:bodyPr/>
          <a:lstStyle/>
          <a:p>
            <a:r>
              <a:rPr lang="en-US" i="1" dirty="0" smtClean="0"/>
              <a:t>Lean Systems</a:t>
            </a:r>
            <a:endParaRPr lang="en-US" i="1" dirty="0"/>
          </a:p>
        </p:txBody>
      </p:sp>
      <p:sp>
        <p:nvSpPr>
          <p:cNvPr id="4" name="Subtitle 7"/>
          <p:cNvSpPr txBox="1">
            <a:spLocks/>
          </p:cNvSpPr>
          <p:nvPr/>
        </p:nvSpPr>
        <p:spPr>
          <a:xfrm>
            <a:off x="1371596" y="3979092"/>
            <a:ext cx="6400800" cy="13766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lang="en-US" sz="3600" kern="120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 smtClean="0">
                <a:effectLst/>
              </a:rPr>
              <a:t>Russell and Taylor</a:t>
            </a:r>
            <a:endParaRPr lang="en-US" sz="2400" dirty="0">
              <a:effectLst/>
            </a:endParaRPr>
          </a:p>
          <a:p>
            <a:r>
              <a:rPr lang="en-US" sz="2400" dirty="0" smtClean="0">
                <a:effectLst/>
              </a:rPr>
              <a:t>Operations Management, 9th Edition</a:t>
            </a:r>
            <a:endParaRPr lang="en-US" sz="2400" dirty="0">
              <a:effectLst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Lecture Outline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47261" y="1209869"/>
            <a:ext cx="8229600" cy="4525963"/>
          </a:xfrm>
        </p:spPr>
        <p:txBody>
          <a:bodyPr>
            <a:normAutofit/>
          </a:bodyPr>
          <a:lstStyle/>
          <a:p>
            <a:r>
              <a:rPr lang="en-US" dirty="0">
                <a:effectLst/>
                <a:hlinkClick r:id="rId2" action="ppaction://hlinksldjump"/>
              </a:rPr>
              <a:t>Basic Elements of Lean </a:t>
            </a:r>
            <a:r>
              <a:rPr lang="en-US" dirty="0" smtClean="0">
                <a:effectLst/>
                <a:hlinkClick r:id="rId2" action="ppaction://hlinksldjump"/>
              </a:rPr>
              <a:t>Production</a:t>
            </a:r>
            <a:r>
              <a:rPr lang="en-US" dirty="0" smtClean="0">
                <a:effectLst/>
              </a:rPr>
              <a:t> – Slide 4</a:t>
            </a:r>
            <a:endParaRPr lang="en-US" dirty="0">
              <a:effectLst/>
            </a:endParaRPr>
          </a:p>
          <a:p>
            <a:r>
              <a:rPr lang="en-US" dirty="0" smtClean="0">
                <a:effectLst/>
                <a:hlinkClick r:id="rId3" action="ppaction://hlinksldjump"/>
              </a:rPr>
              <a:t>Implementing </a:t>
            </a:r>
            <a:r>
              <a:rPr lang="en-US" dirty="0">
                <a:effectLst/>
                <a:hlinkClick r:id="rId3" action="ppaction://hlinksldjump"/>
              </a:rPr>
              <a:t>Lean </a:t>
            </a:r>
            <a:r>
              <a:rPr lang="en-US" dirty="0" smtClean="0">
                <a:effectLst/>
                <a:hlinkClick r:id="rId3" action="ppaction://hlinksldjump"/>
              </a:rPr>
              <a:t>Systems</a:t>
            </a:r>
            <a:r>
              <a:rPr lang="en-US" dirty="0" smtClean="0"/>
              <a:t> – Slide 44</a:t>
            </a:r>
            <a:endParaRPr lang="en-US" dirty="0">
              <a:effectLst/>
            </a:endParaRPr>
          </a:p>
          <a:p>
            <a:r>
              <a:rPr lang="en-US" dirty="0" smtClean="0">
                <a:hlinkClick r:id="rId4" action="ppaction://hlinksldjump"/>
              </a:rPr>
              <a:t>Lean </a:t>
            </a:r>
            <a:r>
              <a:rPr lang="en-US" dirty="0">
                <a:hlinkClick r:id="rId4" action="ppaction://hlinksldjump"/>
              </a:rPr>
              <a:t>Six Sigma</a:t>
            </a:r>
            <a:r>
              <a:rPr lang="en-US" dirty="0"/>
              <a:t> </a:t>
            </a:r>
            <a:r>
              <a:rPr lang="en-US" dirty="0" smtClean="0"/>
              <a:t>– Slide 46</a:t>
            </a:r>
            <a:endParaRPr lang="en-US" dirty="0"/>
          </a:p>
          <a:p>
            <a:r>
              <a:rPr lang="en-US" dirty="0">
                <a:hlinkClick r:id="rId5" action="ppaction://hlinksldjump"/>
              </a:rPr>
              <a:t>Value Stream Mapping</a:t>
            </a:r>
            <a:r>
              <a:rPr lang="en-US" dirty="0"/>
              <a:t> </a:t>
            </a:r>
            <a:r>
              <a:rPr lang="en-US" dirty="0" smtClean="0"/>
              <a:t>– Slide 47</a:t>
            </a:r>
            <a:endParaRPr lang="en-US" dirty="0"/>
          </a:p>
          <a:p>
            <a:r>
              <a:rPr lang="en-US" dirty="0" smtClean="0">
                <a:hlinkClick r:id="rId6" action="ppaction://hlinksldjump"/>
              </a:rPr>
              <a:t>Lean </a:t>
            </a:r>
            <a:r>
              <a:rPr lang="en-US" dirty="0">
                <a:hlinkClick r:id="rId6" action="ppaction://hlinksldjump"/>
              </a:rPr>
              <a:t>and the </a:t>
            </a:r>
            <a:r>
              <a:rPr lang="en-US" dirty="0" smtClean="0">
                <a:hlinkClick r:id="rId6" action="ppaction://hlinksldjump"/>
              </a:rPr>
              <a:t>Environment</a:t>
            </a:r>
            <a:r>
              <a:rPr lang="en-US" dirty="0"/>
              <a:t> </a:t>
            </a:r>
            <a:r>
              <a:rPr lang="en-US" dirty="0" smtClean="0"/>
              <a:t>– Slide 51</a:t>
            </a:r>
          </a:p>
          <a:p>
            <a:r>
              <a:rPr lang="en-US" dirty="0">
                <a:hlinkClick r:id="rId7" action="ppaction://hlinksldjump"/>
              </a:rPr>
              <a:t>Lean Services</a:t>
            </a:r>
            <a:r>
              <a:rPr lang="en-US" dirty="0"/>
              <a:t> </a:t>
            </a:r>
            <a:r>
              <a:rPr lang="en-US" dirty="0" smtClean="0"/>
              <a:t>– Slide 53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2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Learning Objectives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Explain how the basic elements of lean eliminate waste, create </a:t>
            </a:r>
            <a:r>
              <a:rPr lang="en-US" dirty="0" smtClean="0"/>
              <a:t>flow, </a:t>
            </a:r>
            <a:r>
              <a:rPr lang="en-US" dirty="0"/>
              <a:t>and continuously improve operations</a:t>
            </a:r>
          </a:p>
          <a:p>
            <a:r>
              <a:rPr lang="en-US" dirty="0"/>
              <a:t>Assess the benefits of </a:t>
            </a:r>
            <a:r>
              <a:rPr lang="en-US" dirty="0" smtClean="0"/>
              <a:t>lean </a:t>
            </a:r>
            <a:r>
              <a:rPr lang="en-US" dirty="0"/>
              <a:t>as well as the difficulties in implementing lean systems</a:t>
            </a:r>
          </a:p>
          <a:p>
            <a:r>
              <a:rPr lang="en-US" dirty="0"/>
              <a:t>Explain how the complementary concepts of lean and six sigma work together for process improvement</a:t>
            </a:r>
          </a:p>
          <a:p>
            <a:r>
              <a:rPr lang="en-US" dirty="0"/>
              <a:t>Construct and interpret a value stream map</a:t>
            </a:r>
          </a:p>
          <a:p>
            <a:r>
              <a:rPr lang="en-US" dirty="0"/>
              <a:t>Create strategies for implementing lean in service industries</a:t>
            </a:r>
          </a:p>
          <a:p>
            <a:r>
              <a:rPr lang="en-US" dirty="0"/>
              <a:t>Use lean concepts and techniques to enhance environmental </a:t>
            </a:r>
            <a:r>
              <a:rPr lang="en-US" dirty="0" smtClean="0"/>
              <a:t>initiatives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895621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6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41853"/>
            <a:ext cx="8229600" cy="715962"/>
          </a:xfrm>
        </p:spPr>
        <p:txBody>
          <a:bodyPr/>
          <a:lstStyle/>
          <a:p>
            <a:r>
              <a:rPr lang="en-US" dirty="0" smtClean="0">
                <a:effectLst/>
              </a:rPr>
              <a:t>Basic Elements of Lean </a:t>
            </a:r>
            <a:r>
              <a:rPr lang="en-US" dirty="0">
                <a:effectLst/>
              </a:rPr>
              <a:t>Production</a:t>
            </a:r>
          </a:p>
        </p:txBody>
      </p:sp>
      <p:sp>
        <p:nvSpPr>
          <p:cNvPr id="1095683" name="Rectangle 3"/>
          <p:cNvSpPr>
            <a:spLocks noGrp="1" noChangeArrowheads="1"/>
          </p:cNvSpPr>
          <p:nvPr>
            <p:ph idx="1"/>
          </p:nvPr>
        </p:nvSpPr>
        <p:spPr>
          <a:xfrm>
            <a:off x="447260" y="1299320"/>
            <a:ext cx="8391939" cy="452596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sz="2800" dirty="0">
                <a:effectLst/>
              </a:rPr>
              <a:t>Doing more with less inventory, fewer workers, less space</a:t>
            </a:r>
          </a:p>
          <a:p>
            <a:pPr>
              <a:lnSpc>
                <a:spcPct val="80000"/>
              </a:lnSpc>
            </a:pPr>
            <a:r>
              <a:rPr lang="en-US" sz="2800" dirty="0">
                <a:effectLst/>
              </a:rPr>
              <a:t>Just-in-time (JIT)</a:t>
            </a:r>
          </a:p>
          <a:p>
            <a:pPr lvl="1">
              <a:lnSpc>
                <a:spcPct val="80000"/>
              </a:lnSpc>
            </a:pPr>
            <a:r>
              <a:rPr lang="en-US" sz="2400" dirty="0">
                <a:effectLst/>
              </a:rPr>
              <a:t>smoothing the </a:t>
            </a:r>
            <a:r>
              <a:rPr lang="en-US" sz="2400" i="1" dirty="0">
                <a:effectLst/>
              </a:rPr>
              <a:t>flow </a:t>
            </a:r>
            <a:r>
              <a:rPr lang="en-US" sz="2400" dirty="0">
                <a:effectLst/>
              </a:rPr>
              <a:t>of material to arrive just as it is needed</a:t>
            </a:r>
          </a:p>
          <a:p>
            <a:pPr lvl="1">
              <a:lnSpc>
                <a:spcPct val="80000"/>
              </a:lnSpc>
            </a:pPr>
            <a:r>
              <a:rPr lang="en-US" sz="2400" dirty="0">
                <a:effectLst/>
              </a:rPr>
              <a:t>“JIT” and “Lean Production” are used interchangeably</a:t>
            </a:r>
          </a:p>
          <a:p>
            <a:pPr>
              <a:lnSpc>
                <a:spcPct val="80000"/>
              </a:lnSpc>
            </a:pPr>
            <a:r>
              <a:rPr lang="en-US" sz="2800" dirty="0" err="1">
                <a:effectLst/>
              </a:rPr>
              <a:t>Muda</a:t>
            </a:r>
            <a:endParaRPr lang="en-US" sz="2800" dirty="0">
              <a:effectLst/>
            </a:endParaRPr>
          </a:p>
          <a:p>
            <a:pPr lvl="1">
              <a:lnSpc>
                <a:spcPct val="80000"/>
              </a:lnSpc>
            </a:pPr>
            <a:r>
              <a:rPr lang="en-US" sz="2400" dirty="0">
                <a:effectLst/>
              </a:rPr>
              <a:t>waste, anything other than that which adds value to product or service</a:t>
            </a:r>
            <a:endParaRPr lang="en-US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4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183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Seven Wastes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7" name="Picture 2" descr="fig_16_01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7" r="1193"/>
          <a:stretch/>
        </p:blipFill>
        <p:spPr bwMode="auto">
          <a:xfrm>
            <a:off x="370368" y="1600200"/>
            <a:ext cx="8697432" cy="317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9782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Seven </a:t>
            </a:r>
            <a:r>
              <a:rPr lang="en-US" dirty="0" smtClean="0"/>
              <a:t>Wastes (continued)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7" name="Picture 4" descr="fig_16_01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71" r="8278"/>
          <a:stretch/>
        </p:blipFill>
        <p:spPr bwMode="auto">
          <a:xfrm>
            <a:off x="1106906" y="1600200"/>
            <a:ext cx="7209322" cy="297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0806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Seven </a:t>
            </a:r>
            <a:r>
              <a:rPr lang="en-US" dirty="0" smtClean="0"/>
              <a:t>Wastes (continued)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6" name="Picture 4" descr="fig_16_01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0" r="7085"/>
          <a:stretch/>
        </p:blipFill>
        <p:spPr bwMode="auto">
          <a:xfrm>
            <a:off x="1066800" y="1600200"/>
            <a:ext cx="7419109" cy="32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0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/>
              </a:rPr>
              <a:t>Flexible Resources</a:t>
            </a:r>
          </a:p>
        </p:txBody>
      </p:sp>
      <p:sp>
        <p:nvSpPr>
          <p:cNvPr id="11100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99320"/>
            <a:ext cx="8229600" cy="452596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sz="2800" dirty="0">
                <a:effectLst/>
              </a:rPr>
              <a:t>Multifunctional workers</a:t>
            </a:r>
          </a:p>
          <a:p>
            <a:pPr lvl="1">
              <a:lnSpc>
                <a:spcPct val="80000"/>
              </a:lnSpc>
            </a:pPr>
            <a:r>
              <a:rPr lang="en-US" sz="2400" dirty="0">
                <a:effectLst/>
              </a:rPr>
              <a:t>perform more than one job</a:t>
            </a:r>
          </a:p>
          <a:p>
            <a:pPr>
              <a:lnSpc>
                <a:spcPct val="80000"/>
              </a:lnSpc>
            </a:pPr>
            <a:r>
              <a:rPr lang="en-US" dirty="0"/>
              <a:t>G</a:t>
            </a:r>
            <a:r>
              <a:rPr lang="en-US" sz="2800" dirty="0" smtClean="0">
                <a:effectLst/>
              </a:rPr>
              <a:t>eneral-purpose </a:t>
            </a:r>
            <a:r>
              <a:rPr lang="en-US" sz="2800" dirty="0">
                <a:effectLst/>
              </a:rPr>
              <a:t>machines perform several basic functions</a:t>
            </a:r>
          </a:p>
          <a:p>
            <a:pPr>
              <a:lnSpc>
                <a:spcPct val="80000"/>
              </a:lnSpc>
            </a:pPr>
            <a:endParaRPr lang="en-US" sz="2800" dirty="0" smtClean="0">
              <a:effectLst/>
            </a:endParaRPr>
          </a:p>
          <a:p>
            <a:pPr>
              <a:lnSpc>
                <a:spcPct val="80000"/>
              </a:lnSpc>
            </a:pPr>
            <a:r>
              <a:rPr lang="en-US" sz="2800" dirty="0" smtClean="0">
                <a:effectLst/>
              </a:rPr>
              <a:t>Cycle </a:t>
            </a:r>
            <a:r>
              <a:rPr lang="en-US" sz="2800" dirty="0">
                <a:effectLst/>
              </a:rPr>
              <a:t>time</a:t>
            </a:r>
          </a:p>
          <a:p>
            <a:pPr lvl="1">
              <a:lnSpc>
                <a:spcPct val="80000"/>
              </a:lnSpc>
            </a:pPr>
            <a:r>
              <a:rPr lang="en-US" sz="2400" dirty="0">
                <a:effectLst/>
              </a:rPr>
              <a:t>time required for the worker to complete one pass through the operations assigned</a:t>
            </a:r>
          </a:p>
          <a:p>
            <a:pPr>
              <a:lnSpc>
                <a:spcPct val="80000"/>
              </a:lnSpc>
            </a:pPr>
            <a:r>
              <a:rPr lang="en-US" sz="2800" dirty="0" err="1">
                <a:effectLst/>
              </a:rPr>
              <a:t>Takt</a:t>
            </a:r>
            <a:r>
              <a:rPr lang="en-US" sz="2800" dirty="0">
                <a:effectLst/>
              </a:rPr>
              <a:t> time</a:t>
            </a:r>
          </a:p>
          <a:p>
            <a:pPr lvl="1">
              <a:lnSpc>
                <a:spcPct val="80000"/>
              </a:lnSpc>
            </a:pPr>
            <a:r>
              <a:rPr lang="en-US" sz="2400" dirty="0">
                <a:effectLst/>
              </a:rPr>
              <a:t>paces production to customer demand</a:t>
            </a:r>
            <a:endParaRPr lang="en-US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8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6706" name="Rectangle 2"/>
          <p:cNvSpPr>
            <a:spLocks noGrp="1" noChangeArrowheads="1"/>
          </p:cNvSpPr>
          <p:nvPr>
            <p:ph type="title"/>
          </p:nvPr>
        </p:nvSpPr>
        <p:spPr>
          <a:xfrm>
            <a:off x="895201" y="-28353"/>
            <a:ext cx="7378700" cy="1066800"/>
          </a:xfrm>
        </p:spPr>
        <p:txBody>
          <a:bodyPr/>
          <a:lstStyle/>
          <a:p>
            <a:r>
              <a:rPr lang="en-US" dirty="0" smtClean="0"/>
              <a:t>Elements of Lean Production</a:t>
            </a:r>
            <a:endParaRPr lang="en-US" dirty="0"/>
          </a:p>
        </p:txBody>
      </p:sp>
      <p:sp>
        <p:nvSpPr>
          <p:cNvPr id="10967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809625" y="1323770"/>
            <a:ext cx="3902075" cy="3881437"/>
          </a:xfrm>
        </p:spPr>
        <p:txBody>
          <a:bodyPr/>
          <a:lstStyle/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sz="2000" dirty="0">
                <a:effectLst/>
              </a:rPr>
              <a:t>Flexible resources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sz="2000" dirty="0">
                <a:effectLst/>
              </a:rPr>
              <a:t>Cellular layouts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sz="2000" dirty="0">
                <a:effectLst/>
              </a:rPr>
              <a:t>Pull system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sz="2000" dirty="0">
                <a:effectLst/>
              </a:rPr>
              <a:t>Kanbans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sz="2000" dirty="0">
                <a:effectLst/>
              </a:rPr>
              <a:t>Small lots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 startAt="6"/>
            </a:pPr>
            <a:r>
              <a:rPr lang="en-US" sz="2000" dirty="0">
                <a:effectLst/>
              </a:rPr>
              <a:t>Quick setups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 startAt="6"/>
            </a:pPr>
            <a:r>
              <a:rPr lang="en-US" sz="2000" dirty="0">
                <a:effectLst/>
              </a:rPr>
              <a:t>Uniform production levels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 startAt="6"/>
            </a:pPr>
            <a:r>
              <a:rPr lang="en-US" sz="2000" dirty="0">
                <a:effectLst/>
              </a:rPr>
              <a:t>Quality at the source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 startAt="6"/>
            </a:pPr>
            <a:r>
              <a:rPr lang="en-US" sz="2000" dirty="0">
                <a:effectLst/>
              </a:rPr>
              <a:t>Total productive maintenance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 startAt="6"/>
            </a:pPr>
            <a:r>
              <a:rPr lang="en-US" sz="2000" dirty="0">
                <a:effectLst/>
              </a:rPr>
              <a:t>Supplier networks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7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3962400" cy="365125"/>
          </a:xfrm>
        </p:spPr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pic>
        <p:nvPicPr>
          <p:cNvPr id="2050" name="Picture 2" descr="fig_16_0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1" b="3721"/>
          <a:stretch/>
        </p:blipFill>
        <p:spPr bwMode="auto">
          <a:xfrm>
            <a:off x="5867400" y="838200"/>
            <a:ext cx="2975071" cy="552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1046" name="Rectangle 6"/>
          <p:cNvSpPr>
            <a:spLocks noGrp="1" noChangeArrowheads="1"/>
          </p:cNvSpPr>
          <p:nvPr>
            <p:ph type="title"/>
          </p:nvPr>
        </p:nvSpPr>
        <p:spPr>
          <a:xfrm>
            <a:off x="447261" y="420411"/>
            <a:ext cx="8229600" cy="715962"/>
          </a:xfrm>
        </p:spPr>
        <p:txBody>
          <a:bodyPr>
            <a:normAutofit fontScale="90000"/>
          </a:bodyPr>
          <a:lstStyle/>
          <a:p>
            <a:r>
              <a:rPr lang="en-US" sz="4000" dirty="0">
                <a:effectLst/>
              </a:rPr>
              <a:t>Standard Operating Routine </a:t>
            </a:r>
            <a:r>
              <a:rPr lang="en-US" sz="4000" dirty="0" smtClean="0">
                <a:effectLst/>
              </a:rPr>
              <a:t/>
            </a:r>
            <a:br>
              <a:rPr lang="en-US" sz="4000" dirty="0" smtClean="0">
                <a:effectLst/>
              </a:rPr>
            </a:br>
            <a:r>
              <a:rPr lang="en-US" sz="4000" dirty="0" smtClean="0">
                <a:effectLst/>
              </a:rPr>
              <a:t>for </a:t>
            </a:r>
            <a:r>
              <a:rPr lang="en-US" sz="4000" dirty="0">
                <a:effectLst/>
              </a:rPr>
              <a:t>a Worker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352369"/>
            <a:ext cx="7797800" cy="48791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41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ffectLst/>
              </a:rPr>
              <a:t>Cellular Layouts</a:t>
            </a:r>
          </a:p>
        </p:txBody>
      </p:sp>
      <p:sp>
        <p:nvSpPr>
          <p:cNvPr id="11141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z="2800">
                <a:effectLst/>
              </a:rPr>
              <a:t>Manufacturing cells</a:t>
            </a:r>
          </a:p>
          <a:p>
            <a:pPr lvl="1"/>
            <a:r>
              <a:rPr lang="en-US" sz="2400">
                <a:effectLst/>
              </a:rPr>
              <a:t>comprised of dissimilar machines brought together to manufacture a family of parts</a:t>
            </a:r>
          </a:p>
          <a:p>
            <a:r>
              <a:rPr lang="en-US" sz="2800">
                <a:effectLst/>
              </a:rPr>
              <a:t>Cycle time is adjusted to match takt time by changing worker paths</a:t>
            </a:r>
          </a:p>
          <a:p>
            <a:endParaRPr lang="en-US" sz="280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11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5142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/>
              </a:rPr>
              <a:t>Cells </a:t>
            </a:r>
            <a:r>
              <a:rPr lang="en-US" dirty="0" smtClean="0">
                <a:effectLst/>
              </a:rPr>
              <a:t>With </a:t>
            </a:r>
            <a:r>
              <a:rPr lang="en-US" dirty="0">
                <a:effectLst/>
              </a:rPr>
              <a:t>Worker Routes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838200"/>
            <a:ext cx="7391400" cy="5544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82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>
                <a:effectLst/>
              </a:rPr>
              <a:t>Worker Routes Lengthen </a:t>
            </a:r>
            <a:r>
              <a:rPr lang="en-US" sz="4000" dirty="0" smtClean="0">
                <a:effectLst/>
              </a:rPr>
              <a:t/>
            </a:r>
            <a:br>
              <a:rPr lang="en-US" sz="4000" dirty="0" smtClean="0">
                <a:effectLst/>
              </a:rPr>
            </a:br>
            <a:r>
              <a:rPr lang="en-US" sz="4000" dirty="0" smtClean="0">
                <a:effectLst/>
              </a:rPr>
              <a:t>as </a:t>
            </a:r>
            <a:r>
              <a:rPr lang="en-US" sz="4000" dirty="0">
                <a:effectLst/>
              </a:rPr>
              <a:t>Volume Decreases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066800"/>
            <a:ext cx="7051674" cy="52900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92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effectLst/>
              </a:rPr>
              <a:t>The Pull </a:t>
            </a:r>
            <a:r>
              <a:rPr lang="en-US" dirty="0">
                <a:effectLst/>
              </a:rPr>
              <a:t>System</a:t>
            </a:r>
          </a:p>
        </p:txBody>
      </p:sp>
      <p:sp>
        <p:nvSpPr>
          <p:cNvPr id="1119238" name="Rectangle 6"/>
          <p:cNvSpPr>
            <a:spLocks noGrp="1" noChangeArrowheads="1"/>
          </p:cNvSpPr>
          <p:nvPr>
            <p:ph idx="1"/>
          </p:nvPr>
        </p:nvSpPr>
        <p:spPr>
          <a:xfrm>
            <a:off x="447260" y="1295054"/>
            <a:ext cx="8544339" cy="452596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sz="2800" dirty="0"/>
              <a:t>Material is pulled through the system when needed</a:t>
            </a:r>
          </a:p>
          <a:p>
            <a:pPr>
              <a:lnSpc>
                <a:spcPct val="80000"/>
              </a:lnSpc>
            </a:pPr>
            <a:r>
              <a:rPr lang="en-US" sz="2800" dirty="0"/>
              <a:t>Reversal of traditional push system where material is pushed according to a schedule</a:t>
            </a:r>
          </a:p>
          <a:p>
            <a:pPr>
              <a:lnSpc>
                <a:spcPct val="80000"/>
              </a:lnSpc>
            </a:pPr>
            <a:r>
              <a:rPr lang="en-US" sz="2800" dirty="0"/>
              <a:t>Forces cooperation</a:t>
            </a:r>
          </a:p>
          <a:p>
            <a:pPr>
              <a:lnSpc>
                <a:spcPct val="80000"/>
              </a:lnSpc>
            </a:pPr>
            <a:r>
              <a:rPr lang="en-US" sz="2800" dirty="0"/>
              <a:t>Prevent over and underproduction</a:t>
            </a:r>
          </a:p>
          <a:p>
            <a:pPr>
              <a:lnSpc>
                <a:spcPct val="80000"/>
              </a:lnSpc>
            </a:pPr>
            <a:r>
              <a:rPr lang="en-US" sz="2800" dirty="0"/>
              <a:t>While push systems rely on a predetermined schedule, pull systems rely on customer requests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14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12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Kanbans</a:t>
            </a:r>
          </a:p>
        </p:txBody>
      </p:sp>
      <p:sp>
        <p:nvSpPr>
          <p:cNvPr id="1121283" name="Rectangle 3"/>
          <p:cNvSpPr>
            <a:spLocks noGrp="1" noChangeArrowheads="1"/>
          </p:cNvSpPr>
          <p:nvPr>
            <p:ph idx="1"/>
          </p:nvPr>
        </p:nvSpPr>
        <p:spPr>
          <a:xfrm>
            <a:off x="458442" y="1219200"/>
            <a:ext cx="8228358" cy="3119437"/>
          </a:xfrm>
        </p:spPr>
        <p:txBody>
          <a:bodyPr/>
          <a:lstStyle/>
          <a:p>
            <a:r>
              <a:rPr lang="en-US" sz="2800" dirty="0"/>
              <a:t>Card which indicates standard quantity of production</a:t>
            </a:r>
          </a:p>
          <a:p>
            <a:r>
              <a:rPr lang="en-US" sz="2800" dirty="0"/>
              <a:t>Derived from two-bin inventory system</a:t>
            </a:r>
          </a:p>
          <a:p>
            <a:r>
              <a:rPr lang="en-US" sz="2800" dirty="0"/>
              <a:t>Maintain discipline of pull production</a:t>
            </a:r>
          </a:p>
          <a:p>
            <a:r>
              <a:rPr lang="en-US" sz="2800" dirty="0"/>
              <a:t>Authorize production and movement of goods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15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tle 26"/>
          <p:cNvSpPr>
            <a:spLocks noGrp="1"/>
          </p:cNvSpPr>
          <p:nvPr>
            <p:ph type="title"/>
          </p:nvPr>
        </p:nvSpPr>
        <p:spPr>
          <a:xfrm>
            <a:off x="457200" y="149088"/>
            <a:ext cx="8229600" cy="71596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Origin of </a:t>
            </a:r>
            <a:r>
              <a:rPr lang="en-US" dirty="0" smtClean="0"/>
              <a:t>Kanban</a:t>
            </a:r>
            <a:endParaRPr lang="en-US" dirty="0"/>
          </a:p>
        </p:txBody>
      </p:sp>
      <p:sp>
        <p:nvSpPr>
          <p:cNvPr id="24" name="Footer Placeholder 2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6" name="Rectangle 6"/>
          <p:cNvSpPr txBox="1">
            <a:spLocks noChangeArrowheads="1"/>
          </p:cNvSpPr>
          <p:nvPr/>
        </p:nvSpPr>
        <p:spPr>
          <a:xfrm>
            <a:off x="457200" y="161731"/>
            <a:ext cx="8229600" cy="7159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994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390"/>
          <a:stretch/>
        </p:blipFill>
        <p:spPr bwMode="auto">
          <a:xfrm>
            <a:off x="629092" y="1295400"/>
            <a:ext cx="8133908" cy="32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231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Sample Kanban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371599"/>
            <a:ext cx="8672623" cy="37725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4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Kanban</a:t>
            </a:r>
          </a:p>
        </p:txBody>
      </p:sp>
      <p:sp>
        <p:nvSpPr>
          <p:cNvPr id="112742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313413"/>
            <a:ext cx="4483100" cy="3881437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US" dirty="0">
                <a:effectLst/>
              </a:rPr>
              <a:t>Production kanban</a:t>
            </a:r>
          </a:p>
          <a:p>
            <a:pPr lvl="1">
              <a:lnSpc>
                <a:spcPct val="80000"/>
              </a:lnSpc>
            </a:pPr>
            <a:r>
              <a:rPr lang="en-US" dirty="0">
                <a:effectLst/>
              </a:rPr>
              <a:t>authorizes production of goods</a:t>
            </a:r>
          </a:p>
          <a:p>
            <a:pPr>
              <a:lnSpc>
                <a:spcPct val="80000"/>
              </a:lnSpc>
            </a:pPr>
            <a:r>
              <a:rPr lang="en-US" dirty="0">
                <a:effectLst/>
              </a:rPr>
              <a:t>Withdrawal kanban</a:t>
            </a:r>
          </a:p>
          <a:p>
            <a:pPr lvl="1">
              <a:lnSpc>
                <a:spcPct val="80000"/>
              </a:lnSpc>
            </a:pPr>
            <a:r>
              <a:rPr lang="en-US" dirty="0">
                <a:effectLst/>
              </a:rPr>
              <a:t>authorizes movement of goods</a:t>
            </a:r>
          </a:p>
          <a:p>
            <a:pPr>
              <a:lnSpc>
                <a:spcPct val="80000"/>
              </a:lnSpc>
            </a:pPr>
            <a:r>
              <a:rPr lang="en-US" dirty="0">
                <a:effectLst/>
              </a:rPr>
              <a:t>Kanban square</a:t>
            </a:r>
          </a:p>
          <a:p>
            <a:pPr lvl="1">
              <a:lnSpc>
                <a:spcPct val="80000"/>
              </a:lnSpc>
            </a:pPr>
            <a:r>
              <a:rPr lang="en-US" dirty="0">
                <a:effectLst/>
              </a:rPr>
              <a:t>a marked area designated to hold items</a:t>
            </a:r>
          </a:p>
        </p:txBody>
      </p:sp>
      <p:sp>
        <p:nvSpPr>
          <p:cNvPr id="1127428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876800" y="1313413"/>
            <a:ext cx="4267200" cy="3881438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dirty="0">
                <a:effectLst/>
              </a:rPr>
              <a:t>Signal kanban</a:t>
            </a:r>
          </a:p>
          <a:p>
            <a:pPr lvl="1">
              <a:lnSpc>
                <a:spcPct val="90000"/>
              </a:lnSpc>
            </a:pPr>
            <a:r>
              <a:rPr lang="en-US" dirty="0" smtClean="0">
                <a:effectLst/>
              </a:rPr>
              <a:t>triangular </a:t>
            </a:r>
            <a:r>
              <a:rPr lang="en-US" dirty="0">
                <a:effectLst/>
              </a:rPr>
              <a:t>kanban </a:t>
            </a:r>
            <a:r>
              <a:rPr lang="en-US" dirty="0" smtClean="0">
                <a:effectLst/>
              </a:rPr>
              <a:t>to </a:t>
            </a:r>
            <a:r>
              <a:rPr lang="en-US" dirty="0">
                <a:effectLst/>
              </a:rPr>
              <a:t>signal production at the previous workstation</a:t>
            </a:r>
          </a:p>
          <a:p>
            <a:pPr>
              <a:lnSpc>
                <a:spcPct val="90000"/>
              </a:lnSpc>
            </a:pPr>
            <a:r>
              <a:rPr lang="en-US" dirty="0">
                <a:effectLst/>
              </a:rPr>
              <a:t>Material kanban</a:t>
            </a:r>
          </a:p>
          <a:p>
            <a:pPr lvl="1">
              <a:lnSpc>
                <a:spcPct val="90000"/>
              </a:lnSpc>
            </a:pPr>
            <a:r>
              <a:rPr lang="en-US" dirty="0" smtClean="0">
                <a:effectLst/>
              </a:rPr>
              <a:t>to </a:t>
            </a:r>
            <a:r>
              <a:rPr lang="en-US" dirty="0">
                <a:effectLst/>
              </a:rPr>
              <a:t>order material in advance of a process</a:t>
            </a:r>
          </a:p>
          <a:p>
            <a:pPr>
              <a:lnSpc>
                <a:spcPct val="90000"/>
              </a:lnSpc>
            </a:pPr>
            <a:r>
              <a:rPr lang="en-US" dirty="0">
                <a:effectLst/>
              </a:rPr>
              <a:t>Supplier kanban</a:t>
            </a:r>
          </a:p>
          <a:p>
            <a:pPr lvl="1">
              <a:lnSpc>
                <a:spcPct val="90000"/>
              </a:lnSpc>
            </a:pPr>
            <a:r>
              <a:rPr lang="en-US" dirty="0">
                <a:effectLst/>
              </a:rPr>
              <a:t>rotates between the factory and suppliers</a:t>
            </a:r>
            <a:endParaRPr lang="en-US" sz="2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18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Dual Kanban System</a:t>
            </a:r>
            <a:endParaRPr lang="en-US" dirty="0"/>
          </a:p>
        </p:txBody>
      </p:sp>
      <p:sp>
        <p:nvSpPr>
          <p:cNvPr id="3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984" y="1349454"/>
            <a:ext cx="8681484" cy="4365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Kanbans</a:t>
            </a:r>
            <a:endParaRPr lang="en-US" dirty="0"/>
          </a:p>
        </p:txBody>
      </p:sp>
      <p:sp>
        <p:nvSpPr>
          <p:cNvPr id="3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990600" y="1371600"/>
            <a:ext cx="7162800" cy="317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Kanbans</a:t>
            </a:r>
          </a:p>
        </p:txBody>
      </p:sp>
      <p:sp>
        <p:nvSpPr>
          <p:cNvPr id="3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990600" y="1447800"/>
            <a:ext cx="7162800" cy="32547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Determining Number of </a:t>
            </a:r>
            <a:r>
              <a:rPr lang="en-US" dirty="0" smtClean="0"/>
              <a:t>Kanbans</a:t>
            </a:r>
            <a:endParaRPr lang="en-US" dirty="0"/>
          </a:p>
        </p:txBody>
      </p:sp>
      <p:sp>
        <p:nvSpPr>
          <p:cNvPr id="16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grpSp>
        <p:nvGrpSpPr>
          <p:cNvPr id="20" name="Group 19"/>
          <p:cNvGrpSpPr/>
          <p:nvPr/>
        </p:nvGrpSpPr>
        <p:grpSpPr>
          <a:xfrm>
            <a:off x="457200" y="1143000"/>
            <a:ext cx="8382000" cy="4267200"/>
            <a:chOff x="381000" y="990600"/>
            <a:chExt cx="8382000" cy="4267200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19" name="Rectangle 18"/>
            <p:cNvSpPr/>
            <p:nvPr/>
          </p:nvSpPr>
          <p:spPr>
            <a:xfrm>
              <a:off x="381000" y="990600"/>
              <a:ext cx="8382000" cy="4267200"/>
            </a:xfrm>
            <a:prstGeom prst="rect">
              <a:avLst/>
            </a:prstGeom>
            <a:grp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32549" name="Rectangle 5"/>
            <p:cNvSpPr>
              <a:spLocks noChangeArrowheads="1"/>
            </p:cNvSpPr>
            <p:nvPr/>
          </p:nvSpPr>
          <p:spPr bwMode="auto">
            <a:xfrm>
              <a:off x="1371600" y="2743200"/>
              <a:ext cx="6127750" cy="2225675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>
                <a:spcBef>
                  <a:spcPct val="0"/>
                </a:spcBef>
                <a:buFontTx/>
                <a:buNone/>
                <a:tabLst>
                  <a:tab pos="1143000" algn="r"/>
                  <a:tab pos="1241425" algn="l"/>
                </a:tabLst>
              </a:pPr>
              <a:r>
                <a:rPr lang="en-US" sz="2000" dirty="0">
                  <a:effectLst/>
                </a:rPr>
                <a:t>where</a:t>
              </a:r>
            </a:p>
            <a:p>
              <a:pPr eaLnBrk="0" hangingPunct="0">
                <a:spcBef>
                  <a:spcPct val="0"/>
                </a:spcBef>
                <a:buFontTx/>
                <a:buNone/>
                <a:tabLst>
                  <a:tab pos="1143000" algn="r"/>
                  <a:tab pos="1241425" algn="l"/>
                </a:tabLst>
              </a:pPr>
              <a:endParaRPr lang="en-US" sz="2000" dirty="0">
                <a:effectLst/>
              </a:endParaRPr>
            </a:p>
            <a:p>
              <a:pPr eaLnBrk="0" hangingPunct="0">
                <a:spcBef>
                  <a:spcPct val="0"/>
                </a:spcBef>
                <a:buFontTx/>
                <a:buNone/>
                <a:tabLst>
                  <a:tab pos="1143000" algn="r"/>
                  <a:tab pos="1241425" algn="l"/>
                </a:tabLst>
              </a:pPr>
              <a:r>
                <a:rPr lang="en-US" sz="2000" i="1" dirty="0">
                  <a:effectLst/>
                </a:rPr>
                <a:t>	N</a:t>
              </a:r>
              <a:r>
                <a:rPr lang="en-US" sz="2000" dirty="0">
                  <a:effectLst/>
                </a:rPr>
                <a:t> 	= number of kanbans or containers</a:t>
              </a:r>
            </a:p>
            <a:p>
              <a:pPr eaLnBrk="0" hangingPunct="0">
                <a:spcBef>
                  <a:spcPct val="0"/>
                </a:spcBef>
                <a:buFontTx/>
                <a:buNone/>
                <a:tabLst>
                  <a:tab pos="1143000" algn="r"/>
                  <a:tab pos="1241425" algn="l"/>
                </a:tabLst>
              </a:pPr>
              <a:r>
                <a:rPr lang="en-US" sz="2000" i="1" dirty="0">
                  <a:effectLst/>
                </a:rPr>
                <a:t>	d</a:t>
              </a:r>
              <a:r>
                <a:rPr lang="en-US" sz="2000" dirty="0">
                  <a:effectLst/>
                </a:rPr>
                <a:t> 	= average demand over some time period</a:t>
              </a:r>
            </a:p>
            <a:p>
              <a:pPr eaLnBrk="0" hangingPunct="0">
                <a:spcBef>
                  <a:spcPct val="0"/>
                </a:spcBef>
                <a:buFontTx/>
                <a:buNone/>
                <a:tabLst>
                  <a:tab pos="1143000" algn="r"/>
                  <a:tab pos="1241425" algn="l"/>
                </a:tabLst>
              </a:pPr>
              <a:r>
                <a:rPr lang="en-US" sz="2000" i="1" dirty="0">
                  <a:effectLst/>
                </a:rPr>
                <a:t>	L</a:t>
              </a:r>
              <a:r>
                <a:rPr lang="en-US" sz="2000" dirty="0">
                  <a:effectLst/>
                </a:rPr>
                <a:t> 	= lead time to replenish an order</a:t>
              </a:r>
            </a:p>
            <a:p>
              <a:pPr eaLnBrk="0" hangingPunct="0">
                <a:spcBef>
                  <a:spcPct val="0"/>
                </a:spcBef>
                <a:buFontTx/>
                <a:buNone/>
                <a:tabLst>
                  <a:tab pos="1143000" algn="r"/>
                  <a:tab pos="1241425" algn="l"/>
                </a:tabLst>
              </a:pPr>
              <a:r>
                <a:rPr lang="en-US" sz="2000" i="1" dirty="0">
                  <a:effectLst/>
                </a:rPr>
                <a:t>	S</a:t>
              </a:r>
              <a:r>
                <a:rPr lang="en-US" sz="2000" dirty="0">
                  <a:effectLst/>
                </a:rPr>
                <a:t> 	= safety stock</a:t>
              </a:r>
            </a:p>
            <a:p>
              <a:pPr eaLnBrk="0" hangingPunct="0">
                <a:spcBef>
                  <a:spcPct val="0"/>
                </a:spcBef>
                <a:buFontTx/>
                <a:buNone/>
                <a:tabLst>
                  <a:tab pos="1143000" algn="r"/>
                  <a:tab pos="1241425" algn="l"/>
                </a:tabLst>
              </a:pPr>
              <a:r>
                <a:rPr lang="en-US" sz="2000" i="1" dirty="0">
                  <a:effectLst/>
                </a:rPr>
                <a:t>	C</a:t>
              </a:r>
              <a:r>
                <a:rPr lang="en-US" sz="2000" dirty="0">
                  <a:effectLst/>
                </a:rPr>
                <a:t> 	= container size</a:t>
              </a:r>
            </a:p>
          </p:txBody>
        </p:sp>
        <p:grpSp>
          <p:nvGrpSpPr>
            <p:cNvPr id="1132550" name="Group 6"/>
            <p:cNvGrpSpPr>
              <a:grpSpLocks/>
            </p:cNvGrpSpPr>
            <p:nvPr/>
          </p:nvGrpSpPr>
          <p:grpSpPr bwMode="auto">
            <a:xfrm>
              <a:off x="481013" y="1265583"/>
              <a:ext cx="8151812" cy="830263"/>
              <a:chOff x="313" y="1680"/>
              <a:chExt cx="5135" cy="523"/>
            </a:xfrm>
            <a:grpFill/>
          </p:grpSpPr>
          <p:sp>
            <p:nvSpPr>
              <p:cNvPr id="1132551" name="Rectangle 7"/>
              <p:cNvSpPr>
                <a:spLocks noChangeArrowheads="1"/>
              </p:cNvSpPr>
              <p:nvPr/>
            </p:nvSpPr>
            <p:spPr bwMode="auto">
              <a:xfrm>
                <a:off x="313" y="1834"/>
                <a:ext cx="1355" cy="250"/>
              </a:xfrm>
              <a:prstGeom prst="rect">
                <a:avLst/>
              </a:prstGeom>
              <a:grp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eaLnBrk="0" hangingPunct="0">
                  <a:spcBef>
                    <a:spcPct val="0"/>
                  </a:spcBef>
                  <a:buFontTx/>
                  <a:buNone/>
                </a:pPr>
                <a:r>
                  <a:rPr lang="en-US" sz="2000" dirty="0">
                    <a:effectLst/>
                  </a:rPr>
                  <a:t>No. of Kanbans =</a:t>
                </a:r>
              </a:p>
            </p:txBody>
          </p:sp>
          <p:grpSp>
            <p:nvGrpSpPr>
              <p:cNvPr id="1132552" name="Group 8"/>
              <p:cNvGrpSpPr>
                <a:grpSpLocks/>
              </p:cNvGrpSpPr>
              <p:nvPr/>
            </p:nvGrpSpPr>
            <p:grpSpPr bwMode="auto">
              <a:xfrm>
                <a:off x="1723" y="1680"/>
                <a:ext cx="3725" cy="523"/>
                <a:chOff x="1669" y="1581"/>
                <a:chExt cx="3725" cy="523"/>
              </a:xfrm>
              <a:grpFill/>
            </p:grpSpPr>
            <p:sp>
              <p:nvSpPr>
                <p:cNvPr id="1132553" name="Rectangle 9"/>
                <p:cNvSpPr>
                  <a:spLocks noChangeArrowheads="1"/>
                </p:cNvSpPr>
                <p:nvPr/>
              </p:nvSpPr>
              <p:spPr bwMode="auto">
                <a:xfrm>
                  <a:off x="1753" y="1581"/>
                  <a:ext cx="3556" cy="523"/>
                </a:xfrm>
                <a:prstGeom prst="rect">
                  <a:avLst/>
                </a:prstGeom>
                <a:grp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none">
                  <a:spAutoFit/>
                </a:bodyPr>
                <a:lstStyle/>
                <a:p>
                  <a:pPr algn="ctr" eaLnBrk="0" hangingPunct="0">
                    <a:lnSpc>
                      <a:spcPct val="120000"/>
                    </a:lnSpc>
                    <a:spcBef>
                      <a:spcPct val="0"/>
                    </a:spcBef>
                    <a:buFontTx/>
                    <a:buNone/>
                  </a:pPr>
                  <a:r>
                    <a:rPr lang="en-US" sz="2000">
                      <a:effectLst/>
                    </a:rPr>
                    <a:t>average demand during lead time + safety stock</a:t>
                  </a:r>
                </a:p>
                <a:p>
                  <a:pPr algn="ctr" eaLnBrk="0" hangingPunct="0">
                    <a:lnSpc>
                      <a:spcPct val="120000"/>
                    </a:lnSpc>
                    <a:spcBef>
                      <a:spcPct val="0"/>
                    </a:spcBef>
                    <a:buFontTx/>
                    <a:buNone/>
                  </a:pPr>
                  <a:r>
                    <a:rPr lang="en-US" sz="2000">
                      <a:effectLst/>
                    </a:rPr>
                    <a:t>container size</a:t>
                  </a:r>
                </a:p>
              </p:txBody>
            </p:sp>
            <p:sp>
              <p:nvSpPr>
                <p:cNvPr id="1132554" name="Line 10"/>
                <p:cNvSpPr>
                  <a:spLocks noChangeShapeType="1"/>
                </p:cNvSpPr>
                <p:nvPr/>
              </p:nvSpPr>
              <p:spPr bwMode="auto">
                <a:xfrm>
                  <a:off x="1669" y="1875"/>
                  <a:ext cx="3725" cy="0"/>
                </a:xfrm>
                <a:prstGeom prst="line">
                  <a:avLst/>
                </a:prstGeom>
                <a:grp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>
                    <a:effectLst/>
                  </a:endParaRPr>
                </a:p>
              </p:txBody>
            </p:sp>
          </p:grpSp>
        </p:grpSp>
        <p:grpSp>
          <p:nvGrpSpPr>
            <p:cNvPr id="1132555" name="Group 11"/>
            <p:cNvGrpSpPr>
              <a:grpSpLocks/>
            </p:cNvGrpSpPr>
            <p:nvPr/>
          </p:nvGrpSpPr>
          <p:grpSpPr bwMode="auto">
            <a:xfrm>
              <a:off x="3751263" y="2286000"/>
              <a:ext cx="1627187" cy="762000"/>
              <a:chOff x="1703" y="2129"/>
              <a:chExt cx="1025" cy="480"/>
            </a:xfrm>
            <a:grpFill/>
          </p:grpSpPr>
          <p:sp>
            <p:nvSpPr>
              <p:cNvPr id="1132556" name="Rectangle 12"/>
              <p:cNvSpPr>
                <a:spLocks noChangeArrowheads="1"/>
              </p:cNvSpPr>
              <p:nvPr/>
            </p:nvSpPr>
            <p:spPr bwMode="auto">
              <a:xfrm>
                <a:off x="1703" y="2250"/>
                <a:ext cx="413" cy="250"/>
              </a:xfrm>
              <a:prstGeom prst="rect">
                <a:avLst/>
              </a:prstGeom>
              <a:grp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eaLnBrk="0" hangingPunct="0">
                  <a:spcBef>
                    <a:spcPct val="0"/>
                  </a:spcBef>
                  <a:buFontTx/>
                  <a:buNone/>
                </a:pPr>
                <a:r>
                  <a:rPr lang="en-US" sz="2000" i="1" dirty="0">
                    <a:effectLst/>
                  </a:rPr>
                  <a:t>N</a:t>
                </a:r>
                <a:r>
                  <a:rPr lang="en-US" sz="2000" dirty="0">
                    <a:effectLst/>
                  </a:rPr>
                  <a:t>  =</a:t>
                </a:r>
              </a:p>
            </p:txBody>
          </p:sp>
          <p:grpSp>
            <p:nvGrpSpPr>
              <p:cNvPr id="1132557" name="Group 13"/>
              <p:cNvGrpSpPr>
                <a:grpSpLocks/>
              </p:cNvGrpSpPr>
              <p:nvPr/>
            </p:nvGrpSpPr>
            <p:grpSpPr bwMode="auto">
              <a:xfrm>
                <a:off x="2146" y="2129"/>
                <a:ext cx="582" cy="480"/>
                <a:chOff x="2173" y="2102"/>
                <a:chExt cx="582" cy="480"/>
              </a:xfrm>
              <a:grpFill/>
            </p:grpSpPr>
            <p:sp>
              <p:nvSpPr>
                <p:cNvPr id="1132558" name="Rectangle 14"/>
                <p:cNvSpPr>
                  <a:spLocks noChangeArrowheads="1"/>
                </p:cNvSpPr>
                <p:nvPr/>
              </p:nvSpPr>
              <p:spPr bwMode="auto">
                <a:xfrm>
                  <a:off x="2173" y="2102"/>
                  <a:ext cx="582" cy="480"/>
                </a:xfrm>
                <a:prstGeom prst="rect">
                  <a:avLst/>
                </a:prstGeom>
                <a:grp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none">
                  <a:spAutoFit/>
                </a:bodyPr>
                <a:lstStyle/>
                <a:p>
                  <a:pPr algn="ctr" eaLnBrk="0" hangingPunct="0">
                    <a:lnSpc>
                      <a:spcPct val="110000"/>
                    </a:lnSpc>
                    <a:spcBef>
                      <a:spcPct val="0"/>
                    </a:spcBef>
                    <a:buFontTx/>
                    <a:buNone/>
                  </a:pPr>
                  <a:r>
                    <a:rPr lang="en-US" sz="2000" i="1">
                      <a:effectLst/>
                    </a:rPr>
                    <a:t>dL</a:t>
                  </a:r>
                  <a:r>
                    <a:rPr lang="en-US" sz="2000">
                      <a:effectLst/>
                    </a:rPr>
                    <a:t> + </a:t>
                  </a:r>
                  <a:r>
                    <a:rPr lang="en-US" sz="2000" i="1">
                      <a:effectLst/>
                    </a:rPr>
                    <a:t>S</a:t>
                  </a:r>
                </a:p>
                <a:p>
                  <a:pPr algn="ctr" eaLnBrk="0" hangingPunct="0">
                    <a:lnSpc>
                      <a:spcPct val="110000"/>
                    </a:lnSpc>
                    <a:spcBef>
                      <a:spcPct val="0"/>
                    </a:spcBef>
                    <a:buFontTx/>
                    <a:buNone/>
                  </a:pPr>
                  <a:r>
                    <a:rPr lang="en-US" sz="2000" i="1">
                      <a:effectLst/>
                    </a:rPr>
                    <a:t>C</a:t>
                  </a:r>
                </a:p>
              </p:txBody>
            </p:sp>
            <p:sp>
              <p:nvSpPr>
                <p:cNvPr id="1132559" name="Line 15"/>
                <p:cNvSpPr>
                  <a:spLocks noChangeShapeType="1"/>
                </p:cNvSpPr>
                <p:nvPr/>
              </p:nvSpPr>
              <p:spPr bwMode="auto">
                <a:xfrm>
                  <a:off x="2206" y="2355"/>
                  <a:ext cx="516" cy="0"/>
                </a:xfrm>
                <a:prstGeom prst="line">
                  <a:avLst/>
                </a:prstGeom>
                <a:grp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>
                    <a:effectLst/>
                  </a:endParaRPr>
                </a:p>
              </p:txBody>
            </p:sp>
          </p:grpSp>
        </p:grpSp>
        <p:sp>
          <p:nvSpPr>
            <p:cNvPr id="1132560" name="Line 16"/>
            <p:cNvSpPr>
              <a:spLocks noChangeShapeType="1"/>
            </p:cNvSpPr>
            <p:nvPr/>
          </p:nvSpPr>
          <p:spPr bwMode="auto">
            <a:xfrm>
              <a:off x="4572000" y="2367280"/>
              <a:ext cx="152400" cy="0"/>
            </a:xfrm>
            <a:prstGeom prst="line">
              <a:avLst/>
            </a:prstGeom>
            <a:grpFill/>
            <a:ln w="25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endParaRPr lang="en-US">
                <a:effectLst/>
              </a:endParaRPr>
            </a:p>
          </p:txBody>
        </p:sp>
        <p:sp>
          <p:nvSpPr>
            <p:cNvPr id="1132563" name="Line 19"/>
            <p:cNvSpPr>
              <a:spLocks noChangeShapeType="1"/>
            </p:cNvSpPr>
            <p:nvPr/>
          </p:nvSpPr>
          <p:spPr bwMode="auto">
            <a:xfrm>
              <a:off x="2514600" y="4065931"/>
              <a:ext cx="152400" cy="0"/>
            </a:xfrm>
            <a:prstGeom prst="line">
              <a:avLst/>
            </a:prstGeom>
            <a:grpFill/>
            <a:ln w="25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endParaRPr lang="en-US">
                <a:effectLst/>
              </a:endParaRPr>
            </a:p>
          </p:txBody>
        </p:sp>
      </p:grp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22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Determining Number of Kanbans</a:t>
            </a:r>
          </a:p>
        </p:txBody>
      </p:sp>
      <p:sp>
        <p:nvSpPr>
          <p:cNvPr id="18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grpSp>
        <p:nvGrpSpPr>
          <p:cNvPr id="3" name="Group 2"/>
          <p:cNvGrpSpPr/>
          <p:nvPr/>
        </p:nvGrpSpPr>
        <p:grpSpPr>
          <a:xfrm>
            <a:off x="1828800" y="1285461"/>
            <a:ext cx="5334000" cy="4648200"/>
            <a:chOff x="1828800" y="1285461"/>
            <a:chExt cx="5334000" cy="4648200"/>
          </a:xfrm>
        </p:grpSpPr>
        <p:sp>
          <p:nvSpPr>
            <p:cNvPr id="21" name="Rectangle 20"/>
            <p:cNvSpPr/>
            <p:nvPr/>
          </p:nvSpPr>
          <p:spPr>
            <a:xfrm>
              <a:off x="1828800" y="1285461"/>
              <a:ext cx="5334000" cy="46482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33573" name="Rectangle 5"/>
            <p:cNvSpPr>
              <a:spLocks noChangeArrowheads="1"/>
            </p:cNvSpPr>
            <p:nvPr/>
          </p:nvSpPr>
          <p:spPr bwMode="auto">
            <a:xfrm>
              <a:off x="2789238" y="1514061"/>
              <a:ext cx="3499676" cy="13849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>
                <a:lnSpc>
                  <a:spcPct val="90000"/>
                </a:lnSpc>
                <a:buFontTx/>
                <a:buNone/>
                <a:tabLst>
                  <a:tab pos="381000" algn="r"/>
                  <a:tab pos="479425" algn="l"/>
                </a:tabLst>
              </a:pPr>
              <a:r>
                <a:rPr lang="en-US" sz="2000" dirty="0">
                  <a:effectLst/>
                </a:rPr>
                <a:t>	</a:t>
              </a:r>
              <a:r>
                <a:rPr lang="en-US" sz="2000" i="1" dirty="0">
                  <a:effectLst/>
                </a:rPr>
                <a:t>d</a:t>
              </a:r>
              <a:r>
                <a:rPr lang="en-US" sz="2000" dirty="0">
                  <a:effectLst/>
                </a:rPr>
                <a:t> 	= 150 bottles per hour</a:t>
              </a:r>
            </a:p>
            <a:p>
              <a:pPr>
                <a:lnSpc>
                  <a:spcPct val="90000"/>
                </a:lnSpc>
                <a:buFontTx/>
                <a:buNone/>
                <a:tabLst>
                  <a:tab pos="381000" algn="r"/>
                  <a:tab pos="479425" algn="l"/>
                </a:tabLst>
              </a:pPr>
              <a:r>
                <a:rPr lang="en-US" sz="2000" dirty="0">
                  <a:effectLst/>
                </a:rPr>
                <a:t>	</a:t>
              </a:r>
              <a:r>
                <a:rPr lang="en-US" sz="2000" i="1" dirty="0">
                  <a:effectLst/>
                </a:rPr>
                <a:t>L</a:t>
              </a:r>
              <a:r>
                <a:rPr lang="en-US" sz="2000" dirty="0">
                  <a:effectLst/>
                </a:rPr>
                <a:t> 	= 30 minutes = 0.5 hours</a:t>
              </a:r>
            </a:p>
            <a:p>
              <a:pPr>
                <a:lnSpc>
                  <a:spcPct val="90000"/>
                </a:lnSpc>
                <a:buFontTx/>
                <a:buNone/>
                <a:tabLst>
                  <a:tab pos="381000" algn="r"/>
                  <a:tab pos="479425" algn="l"/>
                </a:tabLst>
              </a:pPr>
              <a:r>
                <a:rPr lang="en-US" sz="2000" dirty="0">
                  <a:effectLst/>
                </a:rPr>
                <a:t>	</a:t>
              </a:r>
              <a:r>
                <a:rPr lang="en-US" sz="2000" i="1" dirty="0">
                  <a:effectLst/>
                </a:rPr>
                <a:t>S</a:t>
              </a:r>
              <a:r>
                <a:rPr lang="en-US" sz="2000" dirty="0">
                  <a:effectLst/>
                </a:rPr>
                <a:t> 	= </a:t>
              </a:r>
              <a:r>
                <a:rPr lang="en-US" sz="2000" dirty="0" smtClean="0">
                  <a:effectLst/>
                </a:rPr>
                <a:t>0.10 (</a:t>
              </a:r>
              <a:r>
                <a:rPr lang="en-US" sz="2000" dirty="0">
                  <a:effectLst/>
                </a:rPr>
                <a:t>150 x 0.5) = 7.5</a:t>
              </a:r>
            </a:p>
            <a:p>
              <a:pPr>
                <a:lnSpc>
                  <a:spcPct val="90000"/>
                </a:lnSpc>
                <a:buFontTx/>
                <a:buNone/>
                <a:tabLst>
                  <a:tab pos="381000" algn="r"/>
                  <a:tab pos="479425" algn="l"/>
                </a:tabLst>
              </a:pPr>
              <a:r>
                <a:rPr lang="en-US" sz="2000" dirty="0">
                  <a:effectLst/>
                </a:rPr>
                <a:t>	</a:t>
              </a:r>
              <a:r>
                <a:rPr lang="en-US" sz="2000" i="1" dirty="0">
                  <a:effectLst/>
                </a:rPr>
                <a:t>C</a:t>
              </a:r>
              <a:r>
                <a:rPr lang="en-US" sz="2000" dirty="0">
                  <a:effectLst/>
                </a:rPr>
                <a:t> 	= 25 bottles</a:t>
              </a:r>
              <a:endParaRPr lang="en-US" sz="1800" dirty="0">
                <a:effectLst/>
              </a:endParaRPr>
            </a:p>
          </p:txBody>
        </p:sp>
        <p:grpSp>
          <p:nvGrpSpPr>
            <p:cNvPr id="1133575" name="Group 7"/>
            <p:cNvGrpSpPr>
              <a:grpSpLocks/>
            </p:cNvGrpSpPr>
            <p:nvPr/>
          </p:nvGrpSpPr>
          <p:grpSpPr bwMode="auto">
            <a:xfrm>
              <a:off x="1905000" y="3263487"/>
              <a:ext cx="2066925" cy="1208088"/>
              <a:chOff x="931" y="2470"/>
              <a:chExt cx="1302" cy="761"/>
            </a:xfrm>
            <a:noFill/>
          </p:grpSpPr>
          <p:sp>
            <p:nvSpPr>
              <p:cNvPr id="1133576" name="Rectangle 8"/>
              <p:cNvSpPr>
                <a:spLocks noChangeArrowheads="1"/>
              </p:cNvSpPr>
              <p:nvPr/>
            </p:nvSpPr>
            <p:spPr bwMode="auto">
              <a:xfrm>
                <a:off x="931" y="2591"/>
                <a:ext cx="1302" cy="640"/>
              </a:xfrm>
              <a:prstGeom prst="rect">
                <a:avLst/>
              </a:prstGeom>
              <a:grp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eaLnBrk="0" hangingPunct="0">
                  <a:spcBef>
                    <a:spcPct val="0"/>
                  </a:spcBef>
                  <a:buFontTx/>
                  <a:buNone/>
                  <a:tabLst>
                    <a:tab pos="282575" algn="r"/>
                    <a:tab pos="381000" algn="l"/>
                  </a:tabLst>
                </a:pPr>
                <a:r>
                  <a:rPr lang="en-US" sz="2000" i="1" dirty="0">
                    <a:effectLst/>
                  </a:rPr>
                  <a:t>	N	</a:t>
                </a:r>
                <a:r>
                  <a:rPr lang="en-US" sz="2000" dirty="0">
                    <a:effectLst/>
                  </a:rPr>
                  <a:t>=                 =</a:t>
                </a:r>
              </a:p>
              <a:p>
                <a:pPr eaLnBrk="0" hangingPunct="0">
                  <a:spcBef>
                    <a:spcPct val="0"/>
                  </a:spcBef>
                  <a:buFontTx/>
                  <a:buNone/>
                  <a:tabLst>
                    <a:tab pos="282575" algn="r"/>
                    <a:tab pos="381000" algn="l"/>
                  </a:tabLst>
                </a:pPr>
                <a:endParaRPr lang="en-US" sz="2000" dirty="0">
                  <a:effectLst/>
                </a:endParaRPr>
              </a:p>
              <a:p>
                <a:pPr eaLnBrk="0" hangingPunct="0">
                  <a:spcBef>
                    <a:spcPct val="0"/>
                  </a:spcBef>
                  <a:buFontTx/>
                  <a:buNone/>
                  <a:tabLst>
                    <a:tab pos="282575" algn="r"/>
                    <a:tab pos="381000" algn="l"/>
                  </a:tabLst>
                </a:pPr>
                <a:r>
                  <a:rPr lang="en-US" sz="2000" dirty="0">
                    <a:effectLst/>
                  </a:rPr>
                  <a:t>		</a:t>
                </a:r>
              </a:p>
            </p:txBody>
          </p:sp>
          <p:grpSp>
            <p:nvGrpSpPr>
              <p:cNvPr id="1133577" name="Group 9"/>
              <p:cNvGrpSpPr>
                <a:grpSpLocks/>
              </p:cNvGrpSpPr>
              <p:nvPr/>
            </p:nvGrpSpPr>
            <p:grpSpPr bwMode="auto">
              <a:xfrm>
                <a:off x="1399" y="2470"/>
                <a:ext cx="587" cy="485"/>
                <a:chOff x="2171" y="2102"/>
                <a:chExt cx="587" cy="485"/>
              </a:xfrm>
              <a:grpFill/>
            </p:grpSpPr>
            <p:sp>
              <p:nvSpPr>
                <p:cNvPr id="1133578" name="Rectangle 10"/>
                <p:cNvSpPr>
                  <a:spLocks noChangeArrowheads="1"/>
                </p:cNvSpPr>
                <p:nvPr/>
              </p:nvSpPr>
              <p:spPr bwMode="auto">
                <a:xfrm>
                  <a:off x="2171" y="2102"/>
                  <a:ext cx="587" cy="485"/>
                </a:xfrm>
                <a:prstGeom prst="rect">
                  <a:avLst/>
                </a:prstGeom>
                <a:grp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none">
                  <a:spAutoFit/>
                </a:bodyPr>
                <a:lstStyle/>
                <a:p>
                  <a:pPr algn="ctr" eaLnBrk="0" hangingPunct="0">
                    <a:lnSpc>
                      <a:spcPct val="110000"/>
                    </a:lnSpc>
                    <a:spcBef>
                      <a:spcPct val="0"/>
                    </a:spcBef>
                    <a:buFontTx/>
                    <a:buNone/>
                  </a:pPr>
                  <a:r>
                    <a:rPr lang="en-US" sz="2000" i="1">
                      <a:effectLst/>
                    </a:rPr>
                    <a:t>dL</a:t>
                  </a:r>
                  <a:r>
                    <a:rPr lang="en-US" sz="2000">
                      <a:effectLst/>
                    </a:rPr>
                    <a:t> + </a:t>
                  </a:r>
                  <a:r>
                    <a:rPr lang="en-US" sz="2000" i="1">
                      <a:effectLst/>
                    </a:rPr>
                    <a:t>S</a:t>
                  </a:r>
                </a:p>
                <a:p>
                  <a:pPr algn="ctr" eaLnBrk="0" hangingPunct="0">
                    <a:lnSpc>
                      <a:spcPct val="110000"/>
                    </a:lnSpc>
                    <a:spcBef>
                      <a:spcPct val="0"/>
                    </a:spcBef>
                    <a:buFontTx/>
                    <a:buNone/>
                  </a:pPr>
                  <a:r>
                    <a:rPr lang="en-US" sz="2000" i="1">
                      <a:effectLst/>
                    </a:rPr>
                    <a:t>C</a:t>
                  </a:r>
                </a:p>
              </p:txBody>
            </p:sp>
            <p:sp>
              <p:nvSpPr>
                <p:cNvPr id="1133579" name="Line 11"/>
                <p:cNvSpPr>
                  <a:spLocks noChangeShapeType="1"/>
                </p:cNvSpPr>
                <p:nvPr/>
              </p:nvSpPr>
              <p:spPr bwMode="auto">
                <a:xfrm>
                  <a:off x="2206" y="2355"/>
                  <a:ext cx="516" cy="0"/>
                </a:xfrm>
                <a:prstGeom prst="line">
                  <a:avLst/>
                </a:prstGeom>
                <a:grp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>
                    <a:effectLst/>
                  </a:endParaRPr>
                </a:p>
              </p:txBody>
            </p:sp>
          </p:grpSp>
        </p:grpSp>
        <p:sp>
          <p:nvSpPr>
            <p:cNvPr id="1133589" name="Line 21"/>
            <p:cNvSpPr>
              <a:spLocks noChangeShapeType="1"/>
            </p:cNvSpPr>
            <p:nvPr/>
          </p:nvSpPr>
          <p:spPr bwMode="auto">
            <a:xfrm>
              <a:off x="3124200" y="1563464"/>
              <a:ext cx="152400" cy="0"/>
            </a:xfrm>
            <a:prstGeom prst="line">
              <a:avLst/>
            </a:prstGeom>
            <a:solidFill>
              <a:schemeClr val="tx2">
                <a:lumMod val="20000"/>
                <a:lumOff val="80000"/>
              </a:schemeClr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endParaRPr lang="en-US">
                <a:effectLst/>
              </a:endParaRPr>
            </a:p>
          </p:txBody>
        </p:sp>
        <p:sp>
          <p:nvSpPr>
            <p:cNvPr id="1133590" name="Line 22"/>
            <p:cNvSpPr>
              <a:spLocks noChangeShapeType="1"/>
            </p:cNvSpPr>
            <p:nvPr/>
          </p:nvSpPr>
          <p:spPr bwMode="auto">
            <a:xfrm>
              <a:off x="2743200" y="3358736"/>
              <a:ext cx="152400" cy="0"/>
            </a:xfrm>
            <a:prstGeom prst="line">
              <a:avLst/>
            </a:prstGeom>
            <a:solidFill>
              <a:schemeClr val="tx2">
                <a:lumMod val="20000"/>
                <a:lumOff val="80000"/>
              </a:schemeClr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endParaRPr lang="en-US">
                <a:effectLst/>
              </a:endParaRPr>
            </a:p>
          </p:txBody>
        </p:sp>
      </p:grp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23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Determining Number of Kanbans</a:t>
            </a:r>
          </a:p>
        </p:txBody>
      </p:sp>
      <p:sp>
        <p:nvSpPr>
          <p:cNvPr id="18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grpSp>
        <p:nvGrpSpPr>
          <p:cNvPr id="3" name="Group 2"/>
          <p:cNvGrpSpPr/>
          <p:nvPr/>
        </p:nvGrpSpPr>
        <p:grpSpPr>
          <a:xfrm>
            <a:off x="1828800" y="1285461"/>
            <a:ext cx="5334000" cy="4648200"/>
            <a:chOff x="1828800" y="1285461"/>
            <a:chExt cx="5334000" cy="4648200"/>
          </a:xfrm>
        </p:grpSpPr>
        <p:sp>
          <p:nvSpPr>
            <p:cNvPr id="21" name="Rectangle 20"/>
            <p:cNvSpPr/>
            <p:nvPr/>
          </p:nvSpPr>
          <p:spPr>
            <a:xfrm>
              <a:off x="1828800" y="1285461"/>
              <a:ext cx="5334000" cy="46482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33573" name="Rectangle 5"/>
            <p:cNvSpPr>
              <a:spLocks noChangeArrowheads="1"/>
            </p:cNvSpPr>
            <p:nvPr/>
          </p:nvSpPr>
          <p:spPr bwMode="auto">
            <a:xfrm>
              <a:off x="2789238" y="1514061"/>
              <a:ext cx="3499676" cy="13849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>
                <a:lnSpc>
                  <a:spcPct val="90000"/>
                </a:lnSpc>
                <a:buFontTx/>
                <a:buNone/>
                <a:tabLst>
                  <a:tab pos="381000" algn="r"/>
                  <a:tab pos="479425" algn="l"/>
                </a:tabLst>
              </a:pPr>
              <a:r>
                <a:rPr lang="en-US" sz="2000" dirty="0">
                  <a:effectLst/>
                </a:rPr>
                <a:t>	</a:t>
              </a:r>
              <a:r>
                <a:rPr lang="en-US" sz="2000" i="1" dirty="0">
                  <a:effectLst/>
                </a:rPr>
                <a:t>d</a:t>
              </a:r>
              <a:r>
                <a:rPr lang="en-US" sz="2000" dirty="0">
                  <a:effectLst/>
                </a:rPr>
                <a:t> 	= 150 bottles per hour</a:t>
              </a:r>
            </a:p>
            <a:p>
              <a:pPr>
                <a:lnSpc>
                  <a:spcPct val="90000"/>
                </a:lnSpc>
                <a:buFontTx/>
                <a:buNone/>
                <a:tabLst>
                  <a:tab pos="381000" algn="r"/>
                  <a:tab pos="479425" algn="l"/>
                </a:tabLst>
              </a:pPr>
              <a:r>
                <a:rPr lang="en-US" sz="2000" dirty="0">
                  <a:effectLst/>
                </a:rPr>
                <a:t>	</a:t>
              </a:r>
              <a:r>
                <a:rPr lang="en-US" sz="2000" i="1" dirty="0">
                  <a:effectLst/>
                </a:rPr>
                <a:t>L</a:t>
              </a:r>
              <a:r>
                <a:rPr lang="en-US" sz="2000" dirty="0">
                  <a:effectLst/>
                </a:rPr>
                <a:t> 	= 30 minutes = 0.5 hours</a:t>
              </a:r>
            </a:p>
            <a:p>
              <a:pPr>
                <a:lnSpc>
                  <a:spcPct val="90000"/>
                </a:lnSpc>
                <a:buFontTx/>
                <a:buNone/>
                <a:tabLst>
                  <a:tab pos="381000" algn="r"/>
                  <a:tab pos="479425" algn="l"/>
                </a:tabLst>
              </a:pPr>
              <a:r>
                <a:rPr lang="en-US" sz="2000" dirty="0">
                  <a:effectLst/>
                </a:rPr>
                <a:t>	</a:t>
              </a:r>
              <a:r>
                <a:rPr lang="en-US" sz="2000" i="1" dirty="0">
                  <a:effectLst/>
                </a:rPr>
                <a:t>S</a:t>
              </a:r>
              <a:r>
                <a:rPr lang="en-US" sz="2000" dirty="0">
                  <a:effectLst/>
                </a:rPr>
                <a:t> 	= </a:t>
              </a:r>
              <a:r>
                <a:rPr lang="en-US" sz="2000" dirty="0" smtClean="0">
                  <a:effectLst/>
                </a:rPr>
                <a:t>0.10 (</a:t>
              </a:r>
              <a:r>
                <a:rPr lang="en-US" sz="2000" dirty="0">
                  <a:effectLst/>
                </a:rPr>
                <a:t>150 x 0.5) = 7.5</a:t>
              </a:r>
            </a:p>
            <a:p>
              <a:pPr>
                <a:lnSpc>
                  <a:spcPct val="90000"/>
                </a:lnSpc>
                <a:buFontTx/>
                <a:buNone/>
                <a:tabLst>
                  <a:tab pos="381000" algn="r"/>
                  <a:tab pos="479425" algn="l"/>
                </a:tabLst>
              </a:pPr>
              <a:r>
                <a:rPr lang="en-US" sz="2000" dirty="0">
                  <a:effectLst/>
                </a:rPr>
                <a:t>	</a:t>
              </a:r>
              <a:r>
                <a:rPr lang="en-US" sz="2000" i="1" dirty="0">
                  <a:effectLst/>
                </a:rPr>
                <a:t>C</a:t>
              </a:r>
              <a:r>
                <a:rPr lang="en-US" sz="2000" dirty="0">
                  <a:effectLst/>
                </a:rPr>
                <a:t> 	= 25 bottles</a:t>
              </a:r>
              <a:endParaRPr lang="en-US" sz="1800" dirty="0">
                <a:effectLst/>
              </a:endParaRPr>
            </a:p>
          </p:txBody>
        </p:sp>
        <p:sp>
          <p:nvSpPr>
            <p:cNvPr id="1133574" name="Rectangle 6"/>
            <p:cNvSpPr>
              <a:spLocks noChangeArrowheads="1"/>
            </p:cNvSpPr>
            <p:nvPr/>
          </p:nvSpPr>
          <p:spPr bwMode="auto">
            <a:xfrm>
              <a:off x="2163763" y="4904961"/>
              <a:ext cx="4873625" cy="7016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eaLnBrk="0" hangingPunct="0">
                <a:spcBef>
                  <a:spcPct val="0"/>
                </a:spcBef>
                <a:buFontTx/>
                <a:buNone/>
              </a:pPr>
              <a:r>
                <a:rPr lang="en-US" sz="2000" dirty="0">
                  <a:effectLst/>
                </a:rPr>
                <a:t>Round up to 4 (to allow some slack) or down to 3 (to force improvement)</a:t>
              </a:r>
            </a:p>
          </p:txBody>
        </p:sp>
        <p:grpSp>
          <p:nvGrpSpPr>
            <p:cNvPr id="1133575" name="Group 7"/>
            <p:cNvGrpSpPr>
              <a:grpSpLocks/>
            </p:cNvGrpSpPr>
            <p:nvPr/>
          </p:nvGrpSpPr>
          <p:grpSpPr bwMode="auto">
            <a:xfrm>
              <a:off x="1905000" y="3206337"/>
              <a:ext cx="5226050" cy="1477963"/>
              <a:chOff x="931" y="2434"/>
              <a:chExt cx="3292" cy="931"/>
            </a:xfrm>
            <a:noFill/>
          </p:grpSpPr>
          <p:sp>
            <p:nvSpPr>
              <p:cNvPr id="1133576" name="Rectangle 8"/>
              <p:cNvSpPr>
                <a:spLocks noChangeArrowheads="1"/>
              </p:cNvSpPr>
              <p:nvPr/>
            </p:nvSpPr>
            <p:spPr bwMode="auto">
              <a:xfrm>
                <a:off x="931" y="2591"/>
                <a:ext cx="3292" cy="640"/>
              </a:xfrm>
              <a:prstGeom prst="rect">
                <a:avLst/>
              </a:prstGeom>
              <a:grp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eaLnBrk="0" hangingPunct="0">
                  <a:spcBef>
                    <a:spcPct val="0"/>
                  </a:spcBef>
                  <a:buFontTx/>
                  <a:buNone/>
                  <a:tabLst>
                    <a:tab pos="282575" algn="r"/>
                    <a:tab pos="381000" algn="l"/>
                  </a:tabLst>
                </a:pPr>
                <a:r>
                  <a:rPr lang="en-US" sz="2000" i="1" dirty="0">
                    <a:effectLst/>
                  </a:rPr>
                  <a:t>	N	</a:t>
                </a:r>
                <a:r>
                  <a:rPr lang="en-US" sz="2000" dirty="0">
                    <a:effectLst/>
                  </a:rPr>
                  <a:t>=                 =</a:t>
                </a:r>
              </a:p>
              <a:p>
                <a:pPr eaLnBrk="0" hangingPunct="0">
                  <a:spcBef>
                    <a:spcPct val="0"/>
                  </a:spcBef>
                  <a:buFontTx/>
                  <a:buNone/>
                  <a:tabLst>
                    <a:tab pos="282575" algn="r"/>
                    <a:tab pos="381000" algn="l"/>
                  </a:tabLst>
                </a:pPr>
                <a:endParaRPr lang="en-US" sz="2000" dirty="0">
                  <a:effectLst/>
                </a:endParaRPr>
              </a:p>
              <a:p>
                <a:pPr eaLnBrk="0" hangingPunct="0">
                  <a:spcBef>
                    <a:spcPct val="0"/>
                  </a:spcBef>
                  <a:buFontTx/>
                  <a:buNone/>
                  <a:tabLst>
                    <a:tab pos="282575" algn="r"/>
                    <a:tab pos="381000" algn="l"/>
                  </a:tabLst>
                </a:pPr>
                <a:r>
                  <a:rPr lang="en-US" sz="2000" dirty="0">
                    <a:effectLst/>
                  </a:rPr>
                  <a:t>		=                   = 3.3 kanbans or containers</a:t>
                </a:r>
              </a:p>
            </p:txBody>
          </p:sp>
          <p:grpSp>
            <p:nvGrpSpPr>
              <p:cNvPr id="1133577" name="Group 9"/>
              <p:cNvGrpSpPr>
                <a:grpSpLocks/>
              </p:cNvGrpSpPr>
              <p:nvPr/>
            </p:nvGrpSpPr>
            <p:grpSpPr bwMode="auto">
              <a:xfrm>
                <a:off x="1399" y="2470"/>
                <a:ext cx="587" cy="485"/>
                <a:chOff x="2171" y="2102"/>
                <a:chExt cx="587" cy="485"/>
              </a:xfrm>
              <a:grpFill/>
            </p:grpSpPr>
            <p:sp>
              <p:nvSpPr>
                <p:cNvPr id="1133578" name="Rectangle 10"/>
                <p:cNvSpPr>
                  <a:spLocks noChangeArrowheads="1"/>
                </p:cNvSpPr>
                <p:nvPr/>
              </p:nvSpPr>
              <p:spPr bwMode="auto">
                <a:xfrm>
                  <a:off x="2171" y="2102"/>
                  <a:ext cx="587" cy="485"/>
                </a:xfrm>
                <a:prstGeom prst="rect">
                  <a:avLst/>
                </a:prstGeom>
                <a:grp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none">
                  <a:spAutoFit/>
                </a:bodyPr>
                <a:lstStyle/>
                <a:p>
                  <a:pPr algn="ctr" eaLnBrk="0" hangingPunct="0">
                    <a:lnSpc>
                      <a:spcPct val="110000"/>
                    </a:lnSpc>
                    <a:spcBef>
                      <a:spcPct val="0"/>
                    </a:spcBef>
                    <a:buFontTx/>
                    <a:buNone/>
                  </a:pPr>
                  <a:r>
                    <a:rPr lang="en-US" sz="2000" i="1">
                      <a:effectLst/>
                    </a:rPr>
                    <a:t>dL</a:t>
                  </a:r>
                  <a:r>
                    <a:rPr lang="en-US" sz="2000">
                      <a:effectLst/>
                    </a:rPr>
                    <a:t> + </a:t>
                  </a:r>
                  <a:r>
                    <a:rPr lang="en-US" sz="2000" i="1">
                      <a:effectLst/>
                    </a:rPr>
                    <a:t>S</a:t>
                  </a:r>
                </a:p>
                <a:p>
                  <a:pPr algn="ctr" eaLnBrk="0" hangingPunct="0">
                    <a:lnSpc>
                      <a:spcPct val="110000"/>
                    </a:lnSpc>
                    <a:spcBef>
                      <a:spcPct val="0"/>
                    </a:spcBef>
                    <a:buFontTx/>
                    <a:buNone/>
                  </a:pPr>
                  <a:r>
                    <a:rPr lang="en-US" sz="2000" i="1">
                      <a:effectLst/>
                    </a:rPr>
                    <a:t>C</a:t>
                  </a:r>
                </a:p>
              </p:txBody>
            </p:sp>
            <p:sp>
              <p:nvSpPr>
                <p:cNvPr id="1133579" name="Line 11"/>
                <p:cNvSpPr>
                  <a:spLocks noChangeShapeType="1"/>
                </p:cNvSpPr>
                <p:nvPr/>
              </p:nvSpPr>
              <p:spPr bwMode="auto">
                <a:xfrm>
                  <a:off x="2206" y="2355"/>
                  <a:ext cx="516" cy="0"/>
                </a:xfrm>
                <a:prstGeom prst="line">
                  <a:avLst/>
                </a:prstGeom>
                <a:grp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>
                    <a:effectLst/>
                  </a:endParaRPr>
                </a:p>
              </p:txBody>
            </p:sp>
          </p:grpSp>
          <p:grpSp>
            <p:nvGrpSpPr>
              <p:cNvPr id="1133580" name="Group 12"/>
              <p:cNvGrpSpPr>
                <a:grpSpLocks/>
              </p:cNvGrpSpPr>
              <p:nvPr/>
            </p:nvGrpSpPr>
            <p:grpSpPr bwMode="auto">
              <a:xfrm>
                <a:off x="2216" y="2434"/>
                <a:ext cx="1294" cy="523"/>
                <a:chOff x="2829" y="2372"/>
                <a:chExt cx="1294" cy="523"/>
              </a:xfrm>
              <a:grpFill/>
            </p:grpSpPr>
            <p:sp>
              <p:nvSpPr>
                <p:cNvPr id="1133581" name="Rectangle 13"/>
                <p:cNvSpPr>
                  <a:spLocks noChangeArrowheads="1"/>
                </p:cNvSpPr>
                <p:nvPr/>
              </p:nvSpPr>
              <p:spPr bwMode="auto">
                <a:xfrm>
                  <a:off x="2829" y="2372"/>
                  <a:ext cx="1294" cy="523"/>
                </a:xfrm>
                <a:prstGeom prst="rect">
                  <a:avLst/>
                </a:prstGeom>
                <a:grp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none">
                  <a:spAutoFit/>
                </a:bodyPr>
                <a:lstStyle/>
                <a:p>
                  <a:pPr algn="ctr" eaLnBrk="0" hangingPunct="0">
                    <a:lnSpc>
                      <a:spcPct val="120000"/>
                    </a:lnSpc>
                    <a:spcBef>
                      <a:spcPct val="0"/>
                    </a:spcBef>
                    <a:buFontTx/>
                    <a:buNone/>
                  </a:pPr>
                  <a:r>
                    <a:rPr lang="en-US" sz="2000">
                      <a:effectLst/>
                    </a:rPr>
                    <a:t>(150 x 0.5) + 7.5</a:t>
                  </a:r>
                </a:p>
                <a:p>
                  <a:pPr algn="ctr" eaLnBrk="0" hangingPunct="0">
                    <a:lnSpc>
                      <a:spcPct val="120000"/>
                    </a:lnSpc>
                    <a:spcBef>
                      <a:spcPct val="0"/>
                    </a:spcBef>
                    <a:buFontTx/>
                    <a:buNone/>
                  </a:pPr>
                  <a:r>
                    <a:rPr lang="en-US" sz="2000">
                      <a:effectLst/>
                    </a:rPr>
                    <a:t>25</a:t>
                  </a:r>
                </a:p>
              </p:txBody>
            </p:sp>
            <p:sp>
              <p:nvSpPr>
                <p:cNvPr id="1133582" name="Line 14"/>
                <p:cNvSpPr>
                  <a:spLocks noChangeShapeType="1"/>
                </p:cNvSpPr>
                <p:nvPr/>
              </p:nvSpPr>
              <p:spPr bwMode="auto">
                <a:xfrm>
                  <a:off x="2881" y="2658"/>
                  <a:ext cx="1191" cy="0"/>
                </a:xfrm>
                <a:prstGeom prst="line">
                  <a:avLst/>
                </a:prstGeom>
                <a:grp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>
                    <a:effectLst/>
                  </a:endParaRPr>
                </a:p>
              </p:txBody>
            </p:sp>
          </p:grpSp>
          <p:grpSp>
            <p:nvGrpSpPr>
              <p:cNvPr id="1133583" name="Group 15"/>
              <p:cNvGrpSpPr>
                <a:grpSpLocks/>
              </p:cNvGrpSpPr>
              <p:nvPr/>
            </p:nvGrpSpPr>
            <p:grpSpPr bwMode="auto">
              <a:xfrm>
                <a:off x="1388" y="2842"/>
                <a:ext cx="703" cy="523"/>
                <a:chOff x="4108" y="1669"/>
                <a:chExt cx="703" cy="523"/>
              </a:xfrm>
              <a:grpFill/>
            </p:grpSpPr>
            <p:sp>
              <p:nvSpPr>
                <p:cNvPr id="1133584" name="Rectangle 16"/>
                <p:cNvSpPr>
                  <a:spLocks noChangeArrowheads="1"/>
                </p:cNvSpPr>
                <p:nvPr/>
              </p:nvSpPr>
              <p:spPr bwMode="auto">
                <a:xfrm>
                  <a:off x="4108" y="1669"/>
                  <a:ext cx="703" cy="523"/>
                </a:xfrm>
                <a:prstGeom prst="rect">
                  <a:avLst/>
                </a:prstGeom>
                <a:grp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none">
                  <a:spAutoFit/>
                </a:bodyPr>
                <a:lstStyle/>
                <a:p>
                  <a:pPr algn="ctr" eaLnBrk="0" hangingPunct="0">
                    <a:lnSpc>
                      <a:spcPct val="120000"/>
                    </a:lnSpc>
                    <a:spcBef>
                      <a:spcPct val="0"/>
                    </a:spcBef>
                    <a:buFontTx/>
                    <a:buNone/>
                  </a:pPr>
                  <a:r>
                    <a:rPr lang="en-US" sz="2000">
                      <a:effectLst/>
                    </a:rPr>
                    <a:t>75 + 7.5</a:t>
                  </a:r>
                </a:p>
                <a:p>
                  <a:pPr algn="ctr" eaLnBrk="0" hangingPunct="0">
                    <a:lnSpc>
                      <a:spcPct val="120000"/>
                    </a:lnSpc>
                    <a:spcBef>
                      <a:spcPct val="0"/>
                    </a:spcBef>
                    <a:buFontTx/>
                    <a:buNone/>
                  </a:pPr>
                  <a:r>
                    <a:rPr lang="en-US" sz="2000">
                      <a:effectLst/>
                    </a:rPr>
                    <a:t>25</a:t>
                  </a:r>
                </a:p>
              </p:txBody>
            </p:sp>
            <p:sp>
              <p:nvSpPr>
                <p:cNvPr id="1133585" name="Line 17"/>
                <p:cNvSpPr>
                  <a:spLocks noChangeShapeType="1"/>
                </p:cNvSpPr>
                <p:nvPr/>
              </p:nvSpPr>
              <p:spPr bwMode="auto">
                <a:xfrm>
                  <a:off x="4149" y="1938"/>
                  <a:ext cx="622" cy="0"/>
                </a:xfrm>
                <a:prstGeom prst="line">
                  <a:avLst/>
                </a:prstGeom>
                <a:grp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>
                    <a:effectLst/>
                  </a:endParaRPr>
                </a:p>
              </p:txBody>
            </p:sp>
          </p:grpSp>
        </p:grpSp>
        <p:sp>
          <p:nvSpPr>
            <p:cNvPr id="1133589" name="Line 21"/>
            <p:cNvSpPr>
              <a:spLocks noChangeShapeType="1"/>
            </p:cNvSpPr>
            <p:nvPr/>
          </p:nvSpPr>
          <p:spPr bwMode="auto">
            <a:xfrm>
              <a:off x="3124200" y="1563464"/>
              <a:ext cx="152400" cy="0"/>
            </a:xfrm>
            <a:prstGeom prst="line">
              <a:avLst/>
            </a:prstGeom>
            <a:solidFill>
              <a:schemeClr val="tx2">
                <a:lumMod val="20000"/>
                <a:lumOff val="80000"/>
              </a:schemeClr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endParaRPr lang="en-US">
                <a:effectLst/>
              </a:endParaRPr>
            </a:p>
          </p:txBody>
        </p:sp>
        <p:sp>
          <p:nvSpPr>
            <p:cNvPr id="1133590" name="Line 22"/>
            <p:cNvSpPr>
              <a:spLocks noChangeShapeType="1"/>
            </p:cNvSpPr>
            <p:nvPr/>
          </p:nvSpPr>
          <p:spPr bwMode="auto">
            <a:xfrm>
              <a:off x="2743200" y="3358736"/>
              <a:ext cx="152400" cy="0"/>
            </a:xfrm>
            <a:prstGeom prst="line">
              <a:avLst/>
            </a:prstGeom>
            <a:solidFill>
              <a:schemeClr val="tx2">
                <a:lumMod val="20000"/>
                <a:lumOff val="80000"/>
              </a:schemeClr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endParaRPr lang="en-US">
                <a:effectLst/>
              </a:endParaRPr>
            </a:p>
          </p:txBody>
        </p:sp>
      </p:grp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883285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4600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Small Lots</a:t>
            </a:r>
          </a:p>
        </p:txBody>
      </p:sp>
      <p:sp>
        <p:nvSpPr>
          <p:cNvPr id="1134601" name="Rectangle 9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Require less space and capital investment</a:t>
            </a:r>
          </a:p>
          <a:p>
            <a:r>
              <a:rPr lang="en-US"/>
              <a:t>Move processes closer together</a:t>
            </a:r>
          </a:p>
          <a:p>
            <a:r>
              <a:rPr lang="en-US"/>
              <a:t>Make quality problems easier to detect</a:t>
            </a:r>
          </a:p>
          <a:p>
            <a:r>
              <a:rPr lang="en-US"/>
              <a:t>Make processes more dependent on each other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25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07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Components of Lead Time</a:t>
            </a:r>
          </a:p>
        </p:txBody>
      </p:sp>
      <p:sp>
        <p:nvSpPr>
          <p:cNvPr id="11407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5237"/>
            <a:ext cx="8229600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800" dirty="0"/>
              <a:t>Processing time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Reduce number of items or improve efficiency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Move time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Reduce distances, simplify movements, standardize routings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Waiting time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Better scheduling, sufficient capacity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Setup time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Generally the biggest bottleneck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26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Reduced Inventory Makes Problems Visible</a:t>
            </a:r>
            <a:endParaRPr lang="en-US" dirty="0"/>
          </a:p>
        </p:txBody>
      </p:sp>
      <p:sp>
        <p:nvSpPr>
          <p:cNvPr id="5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371600" y="1371600"/>
            <a:ext cx="6505499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Reduced Inventory Makes Problems Visible</a:t>
            </a:r>
          </a:p>
        </p:txBody>
      </p:sp>
      <p:sp>
        <p:nvSpPr>
          <p:cNvPr id="7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343239" y="1373965"/>
            <a:ext cx="6462979" cy="386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1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Quick Setups</a:t>
            </a:r>
          </a:p>
        </p:txBody>
      </p:sp>
      <p:sp>
        <p:nvSpPr>
          <p:cNvPr id="114176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47261" y="1245705"/>
            <a:ext cx="4038600" cy="4525963"/>
          </a:xfrm>
        </p:spPr>
        <p:txBody>
          <a:bodyPr>
            <a:normAutofit fontScale="92500"/>
          </a:bodyPr>
          <a:lstStyle/>
          <a:p>
            <a:r>
              <a:rPr lang="en-US" dirty="0"/>
              <a:t>Internal setup</a:t>
            </a:r>
          </a:p>
          <a:p>
            <a:pPr lvl="1"/>
            <a:r>
              <a:rPr lang="en-US" dirty="0"/>
              <a:t>Can be performed only when a process is stopped</a:t>
            </a:r>
          </a:p>
          <a:p>
            <a:r>
              <a:rPr lang="en-US" dirty="0"/>
              <a:t>External setup</a:t>
            </a:r>
          </a:p>
          <a:p>
            <a:pPr lvl="1"/>
            <a:r>
              <a:rPr lang="en-US" dirty="0"/>
              <a:t>Can be performed in advance</a:t>
            </a:r>
          </a:p>
          <a:p>
            <a:endParaRPr lang="en-US" dirty="0"/>
          </a:p>
        </p:txBody>
      </p:sp>
      <p:sp>
        <p:nvSpPr>
          <p:cNvPr id="1141764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638261" y="1245705"/>
            <a:ext cx="4038600" cy="4525963"/>
          </a:xfrm>
        </p:spPr>
        <p:txBody>
          <a:bodyPr>
            <a:normAutofit fontScale="92500"/>
          </a:bodyPr>
          <a:lstStyle/>
          <a:p>
            <a:pPr marL="533400" indent="-533400"/>
            <a:r>
              <a:rPr lang="en-US" dirty="0"/>
              <a:t>SMED Principles</a:t>
            </a:r>
          </a:p>
          <a:p>
            <a:pPr marL="914400" lvl="1" indent="-457200"/>
            <a:r>
              <a:rPr lang="en-US" dirty="0"/>
              <a:t>Separate internal setup from external setup</a:t>
            </a:r>
          </a:p>
          <a:p>
            <a:pPr marL="914400" lvl="1" indent="-457200"/>
            <a:r>
              <a:rPr lang="en-US" dirty="0"/>
              <a:t>Convert internal setup to external setup</a:t>
            </a:r>
          </a:p>
          <a:p>
            <a:pPr marL="914400" lvl="1" indent="-457200"/>
            <a:r>
              <a:rPr lang="en-US" dirty="0"/>
              <a:t>Streamline all aspects of setup</a:t>
            </a:r>
          </a:p>
          <a:p>
            <a:pPr marL="914400" lvl="1" indent="-457200"/>
            <a:r>
              <a:rPr lang="en-US" dirty="0"/>
              <a:t>Perform setup activities in parallel or eliminate them entirely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29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38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1609"/>
            <a:ext cx="8229600" cy="715962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000" dirty="0" smtClean="0"/>
              <a:t>Some Common Techniques </a:t>
            </a:r>
            <a:r>
              <a:rPr lang="en-US" sz="4000" dirty="0"/>
              <a:t>for Reducing Setup Time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4600" y="1143000"/>
            <a:ext cx="4445798" cy="5011842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99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/>
              </a:rPr>
              <a:t>Uniform Production Levels</a:t>
            </a:r>
          </a:p>
        </p:txBody>
      </p:sp>
      <p:sp>
        <p:nvSpPr>
          <p:cNvPr id="114995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95054"/>
            <a:ext cx="8229600" cy="452596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sz="2800" dirty="0"/>
              <a:t>Result from smoothing production </a:t>
            </a:r>
            <a:r>
              <a:rPr lang="en-US" sz="2800" dirty="0" smtClean="0"/>
              <a:t>requirements </a:t>
            </a:r>
            <a:r>
              <a:rPr lang="en-US" sz="2800" dirty="0"/>
              <a:t>on final assembly line</a:t>
            </a:r>
          </a:p>
          <a:p>
            <a:pPr>
              <a:lnSpc>
                <a:spcPct val="80000"/>
              </a:lnSpc>
            </a:pPr>
            <a:r>
              <a:rPr lang="en-US" sz="2800" dirty="0"/>
              <a:t>Kanban systems can handle +/- 10% demand changes</a:t>
            </a:r>
          </a:p>
          <a:p>
            <a:pPr>
              <a:lnSpc>
                <a:spcPct val="80000"/>
              </a:lnSpc>
            </a:pPr>
            <a:r>
              <a:rPr lang="en-US" sz="2800" dirty="0"/>
              <a:t>Reduce variability with more accurate forecasts</a:t>
            </a:r>
          </a:p>
          <a:p>
            <a:pPr>
              <a:lnSpc>
                <a:spcPct val="80000"/>
              </a:lnSpc>
            </a:pPr>
            <a:r>
              <a:rPr lang="en-US" sz="2800" dirty="0"/>
              <a:t>Smooth demand across planning horizon</a:t>
            </a:r>
          </a:p>
          <a:p>
            <a:pPr>
              <a:lnSpc>
                <a:spcPct val="80000"/>
              </a:lnSpc>
            </a:pPr>
            <a:r>
              <a:rPr lang="en-US" sz="2800" dirty="0"/>
              <a:t>Mixed-model assembly steadies component production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31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Mixed-Model Sequencing</a:t>
            </a:r>
            <a:endParaRPr lang="en-US" dirty="0"/>
          </a:p>
        </p:txBody>
      </p:sp>
      <p:sp>
        <p:nvSpPr>
          <p:cNvPr id="4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pic>
        <p:nvPicPr>
          <p:cNvPr id="1150981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8261" y="1066800"/>
            <a:ext cx="7478712" cy="5233988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32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200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ffectLst/>
              </a:rPr>
              <a:t>Quality at the Source</a:t>
            </a:r>
          </a:p>
        </p:txBody>
      </p:sp>
      <p:sp>
        <p:nvSpPr>
          <p:cNvPr id="115200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77078" y="1285461"/>
            <a:ext cx="4038600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400" dirty="0">
                <a:effectLst/>
              </a:rPr>
              <a:t>Visual control</a:t>
            </a:r>
          </a:p>
          <a:p>
            <a:pPr lvl="1">
              <a:lnSpc>
                <a:spcPct val="90000"/>
              </a:lnSpc>
            </a:pPr>
            <a:r>
              <a:rPr lang="en-US" sz="2000" dirty="0">
                <a:effectLst/>
              </a:rPr>
              <a:t>makes problems visible</a:t>
            </a:r>
          </a:p>
          <a:p>
            <a:pPr>
              <a:lnSpc>
                <a:spcPct val="90000"/>
              </a:lnSpc>
            </a:pPr>
            <a:endParaRPr lang="en-US" sz="2400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sz="2400" dirty="0" err="1">
                <a:effectLst/>
              </a:rPr>
              <a:t>Poka</a:t>
            </a:r>
            <a:r>
              <a:rPr lang="en-US" sz="2400" dirty="0">
                <a:effectLst/>
              </a:rPr>
              <a:t>-yokes</a:t>
            </a:r>
          </a:p>
          <a:p>
            <a:pPr lvl="1">
              <a:lnSpc>
                <a:spcPct val="90000"/>
              </a:lnSpc>
            </a:pPr>
            <a:r>
              <a:rPr lang="en-US" sz="2000" dirty="0">
                <a:effectLst/>
              </a:rPr>
              <a:t>prevent defects from </a:t>
            </a:r>
            <a:r>
              <a:rPr lang="en-US" sz="2000" dirty="0" smtClean="0">
                <a:effectLst/>
              </a:rPr>
              <a:t>occurring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US" sz="2000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effectLst/>
              </a:rPr>
              <a:t>Kaizen</a:t>
            </a:r>
          </a:p>
          <a:p>
            <a:pPr lvl="1">
              <a:lnSpc>
                <a:spcPct val="90000"/>
              </a:lnSpc>
            </a:pPr>
            <a:r>
              <a:rPr lang="en-US" sz="2000" dirty="0">
                <a:effectLst/>
              </a:rPr>
              <a:t>a system of continuous improvement; “change for the good of all”</a:t>
            </a:r>
          </a:p>
        </p:txBody>
      </p:sp>
      <p:sp>
        <p:nvSpPr>
          <p:cNvPr id="1152005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68078" y="1285461"/>
            <a:ext cx="4038600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400" dirty="0" err="1">
                <a:effectLst/>
              </a:rPr>
              <a:t>Jidoka</a:t>
            </a:r>
            <a:endParaRPr lang="en-US" sz="2400" dirty="0">
              <a:effectLst/>
            </a:endParaRPr>
          </a:p>
          <a:p>
            <a:pPr lvl="1">
              <a:lnSpc>
                <a:spcPct val="90000"/>
              </a:lnSpc>
            </a:pPr>
            <a:r>
              <a:rPr lang="en-US" sz="2000" dirty="0">
                <a:effectLst/>
              </a:rPr>
              <a:t>authority to stop the production </a:t>
            </a:r>
            <a:r>
              <a:rPr lang="en-US" sz="2000" dirty="0" smtClean="0">
                <a:effectLst/>
              </a:rPr>
              <a:t>line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US" sz="2000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sz="2400" dirty="0" err="1">
                <a:effectLst/>
              </a:rPr>
              <a:t>Andons</a:t>
            </a:r>
            <a:endParaRPr lang="en-US" sz="2400" dirty="0">
              <a:effectLst/>
            </a:endParaRPr>
          </a:p>
          <a:p>
            <a:pPr lvl="1">
              <a:lnSpc>
                <a:spcPct val="90000"/>
              </a:lnSpc>
            </a:pPr>
            <a:r>
              <a:rPr lang="en-US" sz="2000" dirty="0">
                <a:effectLst/>
              </a:rPr>
              <a:t>call lights that signal quality </a:t>
            </a:r>
            <a:r>
              <a:rPr lang="en-US" sz="2000" dirty="0" smtClean="0">
                <a:effectLst/>
              </a:rPr>
              <a:t>problems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US" sz="2000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effectLst/>
              </a:rPr>
              <a:t>Under-capacity scheduling</a:t>
            </a:r>
          </a:p>
          <a:p>
            <a:pPr lvl="1">
              <a:lnSpc>
                <a:spcPct val="90000"/>
              </a:lnSpc>
            </a:pPr>
            <a:r>
              <a:rPr lang="en-US" sz="2000" dirty="0">
                <a:effectLst/>
              </a:rPr>
              <a:t>leaves time for planning, problem solving, and maintenance</a:t>
            </a:r>
            <a:endParaRPr lang="en-US" sz="2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33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4050" name="Rectangle 2"/>
          <p:cNvSpPr>
            <a:spLocks noGrp="1" noChangeArrowheads="1"/>
          </p:cNvSpPr>
          <p:nvPr>
            <p:ph type="title"/>
          </p:nvPr>
        </p:nvSpPr>
        <p:spPr>
          <a:xfrm>
            <a:off x="1712844" y="72888"/>
            <a:ext cx="5715000" cy="885825"/>
          </a:xfrm>
          <a:noFill/>
          <a:ln/>
        </p:spPr>
        <p:txBody>
          <a:bodyPr lIns="90488" tIns="44450" rIns="90488" bIns="44450">
            <a:normAutofit fontScale="90000"/>
          </a:bodyPr>
          <a:lstStyle/>
          <a:p>
            <a:r>
              <a:rPr lang="en-US" sz="4000" dirty="0"/>
              <a:t>Examples of Visual Control</a:t>
            </a:r>
          </a:p>
        </p:txBody>
      </p:sp>
      <p:sp>
        <p:nvSpPr>
          <p:cNvPr id="6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34</a:t>
            </a:fld>
            <a:endParaRPr lang="en-US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85800" y="1320801"/>
            <a:ext cx="7808485" cy="29784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6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295400" y="9939"/>
            <a:ext cx="6553200" cy="990600"/>
          </a:xfrm>
          <a:noFill/>
          <a:ln/>
        </p:spPr>
        <p:txBody>
          <a:bodyPr lIns="90488" tIns="44450" rIns="90488" bIns="44450">
            <a:normAutofit/>
          </a:bodyPr>
          <a:lstStyle/>
          <a:p>
            <a:r>
              <a:rPr lang="en-US" dirty="0"/>
              <a:t>Examples of Visual </a:t>
            </a:r>
            <a:r>
              <a:rPr lang="en-US" dirty="0" smtClean="0"/>
              <a:t>Control</a:t>
            </a:r>
            <a:endParaRPr lang="en-US" dirty="0"/>
          </a:p>
        </p:txBody>
      </p:sp>
      <p:sp>
        <p:nvSpPr>
          <p:cNvPr id="6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35</a:t>
            </a:fld>
            <a:endParaRPr lang="en-US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8" t="2434" r="1308" b="2841"/>
          <a:stretch/>
        </p:blipFill>
        <p:spPr bwMode="auto">
          <a:xfrm>
            <a:off x="619225" y="1341925"/>
            <a:ext cx="7895692" cy="3195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8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477617" y="26505"/>
            <a:ext cx="6172200" cy="990600"/>
          </a:xfrm>
          <a:noFill/>
          <a:ln/>
        </p:spPr>
        <p:txBody>
          <a:bodyPr lIns="90488" tIns="44450" rIns="90488" bIns="44450">
            <a:noAutofit/>
          </a:bodyPr>
          <a:lstStyle/>
          <a:p>
            <a:r>
              <a:rPr lang="en-US" dirty="0"/>
              <a:t>Examples of Visual </a:t>
            </a:r>
            <a:r>
              <a:rPr lang="en-US" dirty="0" smtClean="0"/>
              <a:t>Control</a:t>
            </a:r>
            <a:endParaRPr lang="en-US" dirty="0"/>
          </a:p>
        </p:txBody>
      </p:sp>
      <p:sp>
        <p:nvSpPr>
          <p:cNvPr id="6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36</a:t>
            </a:fld>
            <a:endParaRPr lang="en-US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" r="1435" b="3044"/>
          <a:stretch/>
        </p:blipFill>
        <p:spPr bwMode="auto">
          <a:xfrm>
            <a:off x="716114" y="1342725"/>
            <a:ext cx="7742086" cy="322027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1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5 </a:t>
            </a:r>
            <a:r>
              <a:rPr lang="en-US" dirty="0" smtClean="0"/>
              <a:t>Why’s</a:t>
            </a:r>
            <a:endParaRPr lang="en-US" dirty="0"/>
          </a:p>
        </p:txBody>
      </p:sp>
      <p:sp>
        <p:nvSpPr>
          <p:cNvPr id="11714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59564"/>
            <a:ext cx="8229600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dirty="0" smtClean="0"/>
              <a:t>A key part in </a:t>
            </a:r>
            <a:r>
              <a:rPr lang="en-US" dirty="0"/>
              <a:t>an effective Kaizen is finding the root cause of a problem and eliminating it</a:t>
            </a:r>
          </a:p>
          <a:p>
            <a:pPr>
              <a:lnSpc>
                <a:spcPct val="90000"/>
              </a:lnSpc>
            </a:pPr>
            <a:r>
              <a:rPr lang="en-US" dirty="0"/>
              <a:t>A practice of asking “why?” repeatedly until the underlying cause is identified (usually requiring five questions)</a:t>
            </a:r>
          </a:p>
          <a:p>
            <a:pPr>
              <a:lnSpc>
                <a:spcPct val="90000"/>
              </a:lnSpc>
            </a:pPr>
            <a:r>
              <a:rPr lang="en-US" dirty="0"/>
              <a:t>Simple, yet powerful technique for finding the root cause of a </a:t>
            </a:r>
            <a:r>
              <a:rPr lang="en-US" dirty="0" smtClean="0"/>
              <a:t>problem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37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0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32522" y="122583"/>
            <a:ext cx="8915400" cy="762000"/>
          </a:xfrm>
        </p:spPr>
        <p:txBody>
          <a:bodyPr>
            <a:normAutofit/>
          </a:bodyPr>
          <a:lstStyle/>
          <a:p>
            <a:r>
              <a:rPr lang="en-US" dirty="0"/>
              <a:t>Total Productive Maintenance (TPM)</a:t>
            </a:r>
          </a:p>
        </p:txBody>
      </p:sp>
      <p:sp>
        <p:nvSpPr>
          <p:cNvPr id="11601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99950"/>
            <a:ext cx="8229600" cy="4525963"/>
          </a:xfrm>
        </p:spPr>
        <p:txBody>
          <a:bodyPr/>
          <a:lstStyle/>
          <a:p>
            <a:r>
              <a:rPr lang="en-US" dirty="0"/>
              <a:t>Breakdown maintenance</a:t>
            </a:r>
          </a:p>
          <a:p>
            <a:pPr lvl="1"/>
            <a:r>
              <a:rPr lang="en-US" dirty="0"/>
              <a:t>Repairs to make failed machine operational</a:t>
            </a:r>
          </a:p>
          <a:p>
            <a:r>
              <a:rPr lang="en-US" dirty="0"/>
              <a:t>Preventive maintenance</a:t>
            </a:r>
          </a:p>
          <a:p>
            <a:pPr lvl="1"/>
            <a:r>
              <a:rPr lang="en-US" dirty="0"/>
              <a:t>System of periodic inspection and maintenance to keep machines operating</a:t>
            </a:r>
          </a:p>
          <a:p>
            <a:r>
              <a:rPr lang="en-US" dirty="0"/>
              <a:t>TPM combines preventive maintenance and total quality concepts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38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5S Workplace Scan</a:t>
            </a:r>
            <a:endParaRPr lang="en-US" dirty="0"/>
          </a:p>
        </p:txBody>
      </p:sp>
      <p:sp>
        <p:nvSpPr>
          <p:cNvPr id="13" name="Footer Placeholder 1"/>
          <p:cNvSpPr>
            <a:spLocks noGrp="1"/>
          </p:cNvSpPr>
          <p:nvPr>
            <p:ph type="ftr" sz="quarter" idx="3"/>
          </p:nvPr>
        </p:nvSpPr>
        <p:spPr>
          <a:noFill/>
        </p:spPr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grpSp>
        <p:nvGrpSpPr>
          <p:cNvPr id="22" name="Group 21"/>
          <p:cNvGrpSpPr/>
          <p:nvPr/>
        </p:nvGrpSpPr>
        <p:grpSpPr>
          <a:xfrm>
            <a:off x="366776" y="1203297"/>
            <a:ext cx="8711184" cy="4542183"/>
            <a:chOff x="366776" y="1203297"/>
            <a:chExt cx="8711184" cy="4542183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1162246" name="Rectangle 6"/>
            <p:cNvSpPr>
              <a:spLocks noChangeArrowheads="1"/>
            </p:cNvSpPr>
            <p:nvPr/>
          </p:nvSpPr>
          <p:spPr bwMode="auto">
            <a:xfrm>
              <a:off x="377951" y="1729077"/>
              <a:ext cx="2011680" cy="4016403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lIns="0" tIns="0" rIns="0" bIns="0"/>
            <a:lstStyle/>
            <a:p>
              <a:pPr marL="342900" indent="-342900" defTabSz="165100">
                <a:spcBef>
                  <a:spcPct val="0"/>
                </a:spcBef>
                <a:buFont typeface="Wingdings" pitchFamily="2" charset="2"/>
                <a:buNone/>
              </a:pPr>
              <a:r>
                <a:rPr lang="en-US" sz="1800" dirty="0" smtClean="0">
                  <a:effectLst/>
                </a:rPr>
                <a:t>  </a:t>
              </a:r>
              <a:r>
                <a:rPr lang="en-US" sz="1800" dirty="0" err="1" smtClean="0">
                  <a:effectLst/>
                </a:rPr>
                <a:t>Seiri</a:t>
              </a:r>
              <a:endParaRPr lang="en-US" sz="1800" dirty="0" smtClean="0">
                <a:effectLst/>
              </a:endParaRPr>
            </a:p>
            <a:p>
              <a:pPr marL="342900" indent="-342900" defTabSz="165100">
                <a:spcBef>
                  <a:spcPct val="0"/>
                </a:spcBef>
                <a:buFont typeface="Wingdings" pitchFamily="2" charset="2"/>
                <a:buNone/>
              </a:pPr>
              <a:r>
                <a:rPr lang="en-US" sz="1800" dirty="0" smtClean="0">
                  <a:effectLst/>
                </a:rPr>
                <a:t>  (</a:t>
              </a:r>
              <a:r>
                <a:rPr lang="en-US" sz="1800" i="1" dirty="0" smtClean="0">
                  <a:effectLst/>
                </a:rPr>
                <a:t>sort</a:t>
              </a:r>
              <a:r>
                <a:rPr lang="en-US" sz="1800" dirty="0">
                  <a:effectLst/>
                </a:rPr>
                <a:t>)</a:t>
              </a:r>
            </a:p>
            <a:p>
              <a:pPr marL="342900" indent="-342900" defTabSz="165100">
                <a:spcBef>
                  <a:spcPct val="0"/>
                </a:spcBef>
              </a:pPr>
              <a:endParaRPr lang="en-US" sz="1800" dirty="0">
                <a:effectLst/>
              </a:endParaRPr>
            </a:p>
            <a:p>
              <a:pPr marL="342900" indent="-342900" defTabSz="165100">
                <a:spcBef>
                  <a:spcPct val="0"/>
                </a:spcBef>
              </a:pPr>
              <a:endParaRPr lang="en-US" sz="1800" dirty="0">
                <a:effectLst/>
              </a:endParaRPr>
            </a:p>
            <a:p>
              <a:pPr marL="342900" indent="-342900" defTabSz="165100">
                <a:spcBef>
                  <a:spcPct val="0"/>
                </a:spcBef>
              </a:pPr>
              <a:endParaRPr lang="en-US" sz="1800" dirty="0" smtClean="0">
                <a:effectLst/>
              </a:endParaRPr>
            </a:p>
            <a:p>
              <a:pPr marL="342900" indent="-342900" defTabSz="165100">
                <a:spcBef>
                  <a:spcPct val="0"/>
                </a:spcBef>
              </a:pPr>
              <a:endParaRPr lang="en-US" sz="1800" dirty="0">
                <a:effectLst/>
              </a:endParaRPr>
            </a:p>
            <a:p>
              <a:pPr marL="342900" indent="-342900" defTabSz="165100">
                <a:spcBef>
                  <a:spcPct val="0"/>
                </a:spcBef>
                <a:buFont typeface="Wingdings" pitchFamily="2" charset="2"/>
                <a:buNone/>
              </a:pPr>
              <a:r>
                <a:rPr lang="en-US" sz="1800" dirty="0" smtClean="0">
                  <a:effectLst/>
                </a:rPr>
                <a:t>  </a:t>
              </a:r>
              <a:r>
                <a:rPr lang="en-US" sz="1800" dirty="0" err="1" smtClean="0">
                  <a:effectLst/>
                </a:rPr>
                <a:t>Seiton</a:t>
              </a:r>
              <a:r>
                <a:rPr lang="en-US" sz="1800" dirty="0" smtClean="0">
                  <a:effectLst/>
                </a:rPr>
                <a:t> </a:t>
              </a:r>
            </a:p>
            <a:p>
              <a:pPr marL="342900" indent="-342900" defTabSz="165100">
                <a:spcBef>
                  <a:spcPct val="0"/>
                </a:spcBef>
                <a:buFont typeface="Wingdings" pitchFamily="2" charset="2"/>
                <a:buNone/>
              </a:pPr>
              <a:r>
                <a:rPr lang="en-US" sz="1800" dirty="0" smtClean="0">
                  <a:effectLst/>
                </a:rPr>
                <a:t>  (</a:t>
              </a:r>
              <a:r>
                <a:rPr lang="en-US" sz="1800" i="1" dirty="0" smtClean="0">
                  <a:effectLst/>
                </a:rPr>
                <a:t>set </a:t>
              </a:r>
              <a:r>
                <a:rPr lang="en-US" sz="1800" i="1" dirty="0">
                  <a:effectLst/>
                </a:rPr>
                <a:t>in order</a:t>
              </a:r>
              <a:r>
                <a:rPr lang="en-US" sz="1800" dirty="0">
                  <a:effectLst/>
                </a:rPr>
                <a:t>)</a:t>
              </a:r>
            </a:p>
            <a:p>
              <a:pPr marL="342900" indent="-342900" defTabSz="165100">
                <a:spcBef>
                  <a:spcPct val="0"/>
                </a:spcBef>
              </a:pPr>
              <a:endParaRPr lang="en-US" sz="1800" dirty="0" smtClean="0">
                <a:effectLst/>
              </a:endParaRPr>
            </a:p>
            <a:p>
              <a:pPr marL="342900" indent="-342900" defTabSz="165100">
                <a:spcBef>
                  <a:spcPct val="0"/>
                </a:spcBef>
              </a:pPr>
              <a:endParaRPr lang="en-US" sz="1800" dirty="0">
                <a:effectLst/>
              </a:endParaRPr>
            </a:p>
            <a:p>
              <a:pPr marL="342900" indent="-342900" defTabSz="165100">
                <a:spcBef>
                  <a:spcPct val="0"/>
                </a:spcBef>
              </a:pPr>
              <a:endParaRPr lang="en-US" sz="1800" dirty="0">
                <a:effectLst/>
              </a:endParaRPr>
            </a:p>
            <a:p>
              <a:pPr marL="342900" indent="-342900" defTabSz="165100">
                <a:spcBef>
                  <a:spcPct val="0"/>
                </a:spcBef>
                <a:buFont typeface="Wingdings" pitchFamily="2" charset="2"/>
                <a:buNone/>
              </a:pPr>
              <a:r>
                <a:rPr lang="en-US" sz="1800" dirty="0" smtClean="0">
                  <a:effectLst/>
                </a:rPr>
                <a:t>  </a:t>
              </a:r>
              <a:r>
                <a:rPr lang="en-US" sz="1800" dirty="0" err="1" smtClean="0">
                  <a:effectLst/>
                </a:rPr>
                <a:t>Seisou</a:t>
              </a:r>
              <a:r>
                <a:rPr lang="en-US" sz="1800" dirty="0" smtClean="0">
                  <a:effectLst/>
                </a:rPr>
                <a:t> </a:t>
              </a:r>
            </a:p>
            <a:p>
              <a:pPr marL="342900" indent="-342900" defTabSz="165100">
                <a:spcBef>
                  <a:spcPct val="0"/>
                </a:spcBef>
                <a:buFont typeface="Wingdings" pitchFamily="2" charset="2"/>
                <a:buNone/>
              </a:pPr>
              <a:r>
                <a:rPr lang="en-US" sz="1800" dirty="0" smtClean="0">
                  <a:effectLst/>
                </a:rPr>
                <a:t>  (</a:t>
              </a:r>
              <a:r>
                <a:rPr lang="en-US" sz="1800" i="1" dirty="0">
                  <a:effectLst/>
                </a:rPr>
                <a:t>shine</a:t>
              </a:r>
              <a:r>
                <a:rPr lang="en-US" sz="1800" dirty="0">
                  <a:effectLst/>
                </a:rPr>
                <a:t>)</a:t>
              </a:r>
            </a:p>
            <a:p>
              <a:pPr marL="342900" indent="-342900" defTabSz="165100">
                <a:spcBef>
                  <a:spcPct val="0"/>
                </a:spcBef>
              </a:pPr>
              <a:endParaRPr lang="en-US" sz="1800" dirty="0">
                <a:effectLst/>
              </a:endParaRPr>
            </a:p>
            <a:p>
              <a:pPr marL="342900" indent="-342900" defTabSz="165100">
                <a:spcBef>
                  <a:spcPct val="0"/>
                </a:spcBef>
              </a:pPr>
              <a:endParaRPr lang="en-US" sz="1800" dirty="0">
                <a:effectLst/>
              </a:endParaRPr>
            </a:p>
            <a:p>
              <a:pPr marL="342900" indent="-342900" defTabSz="165100">
                <a:spcBef>
                  <a:spcPct val="0"/>
                </a:spcBef>
              </a:pPr>
              <a:endParaRPr lang="en-US" sz="1800" dirty="0">
                <a:effectLst/>
              </a:endParaRPr>
            </a:p>
            <a:p>
              <a:pPr marL="342900" indent="-342900" defTabSz="165100">
                <a:spcBef>
                  <a:spcPct val="0"/>
                </a:spcBef>
                <a:buFont typeface="Wingdings" pitchFamily="2" charset="2"/>
                <a:buNone/>
              </a:pPr>
              <a:endParaRPr lang="en-US" sz="1800" dirty="0">
                <a:effectLst/>
              </a:endParaRPr>
            </a:p>
          </p:txBody>
        </p:sp>
        <p:sp>
          <p:nvSpPr>
            <p:cNvPr id="1162252" name="Rectangle 12"/>
            <p:cNvSpPr>
              <a:spLocks noChangeArrowheads="1"/>
            </p:cNvSpPr>
            <p:nvPr/>
          </p:nvSpPr>
          <p:spPr bwMode="auto">
            <a:xfrm>
              <a:off x="377951" y="1203297"/>
              <a:ext cx="2011680" cy="52322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marL="381000" indent="-381000" algn="ctr">
                <a:buFont typeface="Wingdings" pitchFamily="2" charset="2"/>
                <a:buNone/>
              </a:pPr>
              <a:r>
                <a:rPr lang="en-US" sz="2800" dirty="0">
                  <a:effectLst/>
                </a:rPr>
                <a:t>5S Scan</a:t>
              </a:r>
            </a:p>
          </p:txBody>
        </p:sp>
        <p:sp>
          <p:nvSpPr>
            <p:cNvPr id="1162245" name="Rectangle 5"/>
            <p:cNvSpPr>
              <a:spLocks noChangeArrowheads="1"/>
            </p:cNvSpPr>
            <p:nvPr/>
          </p:nvSpPr>
          <p:spPr bwMode="auto">
            <a:xfrm>
              <a:off x="2382962" y="1736697"/>
              <a:ext cx="2103120" cy="4008783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 marL="120650" indent="-120650">
                <a:spcBef>
                  <a:spcPct val="0"/>
                </a:spcBef>
              </a:pPr>
              <a:r>
                <a:rPr lang="en-US" sz="1600" dirty="0">
                  <a:effectLst/>
                </a:rPr>
                <a:t>Keep only what you need </a:t>
              </a:r>
            </a:p>
            <a:p>
              <a:pPr marL="120650" indent="-120650">
                <a:spcBef>
                  <a:spcPct val="0"/>
                </a:spcBef>
              </a:pPr>
              <a:endParaRPr lang="en-US" sz="1600" dirty="0">
                <a:effectLst/>
              </a:endParaRPr>
            </a:p>
            <a:p>
              <a:pPr marL="120650" indent="-120650">
                <a:spcBef>
                  <a:spcPct val="0"/>
                </a:spcBef>
              </a:pPr>
              <a:endParaRPr lang="en-US" sz="1600" dirty="0">
                <a:effectLst/>
              </a:endParaRPr>
            </a:p>
            <a:p>
              <a:pPr marL="120650" indent="-120650">
                <a:spcBef>
                  <a:spcPct val="0"/>
                </a:spcBef>
              </a:pPr>
              <a:endParaRPr lang="en-US" sz="1600" dirty="0" smtClean="0">
                <a:effectLst/>
              </a:endParaRPr>
            </a:p>
            <a:p>
              <a:pPr marL="120650" indent="-120650">
                <a:spcBef>
                  <a:spcPct val="0"/>
                </a:spcBef>
              </a:pPr>
              <a:endParaRPr lang="en-US" sz="1600" dirty="0">
                <a:effectLst/>
              </a:endParaRPr>
            </a:p>
            <a:p>
              <a:pPr marL="120650" indent="-120650">
                <a:spcBef>
                  <a:spcPct val="0"/>
                </a:spcBef>
              </a:pPr>
              <a:r>
                <a:rPr lang="en-US" sz="1600" dirty="0">
                  <a:effectLst/>
                </a:rPr>
                <a:t>A place for everything and everything in its place </a:t>
              </a:r>
              <a:endParaRPr lang="en-US" sz="1600" dirty="0" smtClean="0">
                <a:effectLst/>
              </a:endParaRPr>
            </a:p>
            <a:p>
              <a:pPr marL="120650" indent="-120650">
                <a:spcBef>
                  <a:spcPct val="0"/>
                </a:spcBef>
              </a:pPr>
              <a:endParaRPr lang="en-US" sz="1600" dirty="0">
                <a:effectLst/>
              </a:endParaRPr>
            </a:p>
            <a:p>
              <a:pPr marL="120650" indent="-120650">
                <a:spcBef>
                  <a:spcPct val="0"/>
                </a:spcBef>
              </a:pPr>
              <a:r>
                <a:rPr lang="en-US" sz="1600" dirty="0">
                  <a:effectLst/>
                </a:rPr>
                <a:t>Cleaning, and looking for ways to keep clean and organized</a:t>
              </a:r>
            </a:p>
            <a:p>
              <a:pPr marL="120650" indent="-120650">
                <a:spcBef>
                  <a:spcPct val="0"/>
                </a:spcBef>
              </a:pPr>
              <a:endParaRPr lang="en-US" sz="1600" dirty="0">
                <a:effectLst/>
              </a:endParaRPr>
            </a:p>
          </p:txBody>
        </p:sp>
        <p:sp>
          <p:nvSpPr>
            <p:cNvPr id="1162253" name="Rectangle 13"/>
            <p:cNvSpPr>
              <a:spLocks noChangeArrowheads="1"/>
            </p:cNvSpPr>
            <p:nvPr/>
          </p:nvSpPr>
          <p:spPr bwMode="auto">
            <a:xfrm>
              <a:off x="2382962" y="1203297"/>
              <a:ext cx="2103120" cy="52322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marL="381000" indent="-381000" algn="ctr">
                <a:buFont typeface="Wingdings" pitchFamily="2" charset="2"/>
                <a:buNone/>
              </a:pPr>
              <a:r>
                <a:rPr lang="en-US" sz="2800">
                  <a:effectLst/>
                </a:rPr>
                <a:t>Goal</a:t>
              </a:r>
            </a:p>
          </p:txBody>
        </p:sp>
        <p:sp>
          <p:nvSpPr>
            <p:cNvPr id="1162244" name="Rectangle 4"/>
            <p:cNvSpPr>
              <a:spLocks noChangeArrowheads="1"/>
            </p:cNvSpPr>
            <p:nvPr/>
          </p:nvSpPr>
          <p:spPr bwMode="auto">
            <a:xfrm>
              <a:off x="4490720" y="1736697"/>
              <a:ext cx="4572000" cy="4008783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 marL="120650" indent="-120650">
                <a:spcBef>
                  <a:spcPct val="0"/>
                </a:spcBef>
              </a:pPr>
              <a:r>
                <a:rPr lang="en-US" sz="1600" dirty="0">
                  <a:effectLst/>
                </a:rPr>
                <a:t>Unneeded equipment, tools, furniture; unneeded items on walls, bulletins; items blocking aisles or stacked in corners; unneeded inventory, supplies, parts; safety </a:t>
              </a:r>
              <a:r>
                <a:rPr lang="en-US" sz="1600" dirty="0" smtClean="0">
                  <a:effectLst/>
                </a:rPr>
                <a:t>hazards</a:t>
              </a:r>
            </a:p>
            <a:p>
              <a:pPr marL="120650" indent="-120650">
                <a:spcBef>
                  <a:spcPct val="0"/>
                </a:spcBef>
              </a:pPr>
              <a:endParaRPr lang="en-US" sz="1600" dirty="0">
                <a:effectLst/>
              </a:endParaRPr>
            </a:p>
            <a:p>
              <a:pPr marL="120650" indent="-120650">
                <a:spcBef>
                  <a:spcPct val="0"/>
                </a:spcBef>
              </a:pPr>
              <a:r>
                <a:rPr lang="en-US" sz="1600" dirty="0">
                  <a:effectLst/>
                </a:rPr>
                <a:t>Items not in their correct places; correct places not obvious; aisles, workstations, &amp; equipment locations not indicated; items not put away immediately after </a:t>
              </a:r>
              <a:r>
                <a:rPr lang="en-US" sz="1600" dirty="0" smtClean="0">
                  <a:effectLst/>
                </a:rPr>
                <a:t>use</a:t>
              </a:r>
            </a:p>
            <a:p>
              <a:pPr marL="120650" indent="-120650">
                <a:spcBef>
                  <a:spcPct val="0"/>
                </a:spcBef>
              </a:pPr>
              <a:endParaRPr lang="en-US" sz="1600" dirty="0">
                <a:effectLst/>
              </a:endParaRPr>
            </a:p>
            <a:p>
              <a:pPr marL="120650" indent="-120650">
                <a:spcBef>
                  <a:spcPct val="0"/>
                </a:spcBef>
              </a:pPr>
              <a:r>
                <a:rPr lang="en-US" sz="1600" dirty="0">
                  <a:effectLst/>
                </a:rPr>
                <a:t>Floors, walls, stairs, equipment, &amp; surfaces not clean; cleaning materials not easily accessible; lines, labels, signs broken or unclean; other cleaning </a:t>
              </a:r>
              <a:r>
                <a:rPr lang="en-US" sz="1600" dirty="0" smtClean="0">
                  <a:effectLst/>
                </a:rPr>
                <a:t>problems</a:t>
              </a:r>
              <a:endParaRPr lang="en-US" sz="1600" dirty="0">
                <a:effectLst/>
              </a:endParaRPr>
            </a:p>
          </p:txBody>
        </p:sp>
        <p:sp>
          <p:nvSpPr>
            <p:cNvPr id="1162254" name="Rectangle 14"/>
            <p:cNvSpPr>
              <a:spLocks noChangeArrowheads="1"/>
            </p:cNvSpPr>
            <p:nvPr/>
          </p:nvSpPr>
          <p:spPr bwMode="auto">
            <a:xfrm>
              <a:off x="4490720" y="1203297"/>
              <a:ext cx="4572000" cy="52322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marL="381000" indent="-381000">
                <a:buFont typeface="Wingdings" pitchFamily="2" charset="2"/>
                <a:buNone/>
              </a:pPr>
              <a:r>
                <a:rPr lang="en-US" sz="2800" dirty="0">
                  <a:effectLst/>
                </a:rPr>
                <a:t>Eliminate or Correct</a:t>
              </a:r>
            </a:p>
          </p:txBody>
        </p:sp>
        <p:sp>
          <p:nvSpPr>
            <p:cNvPr id="1162248" name="Line 8"/>
            <p:cNvSpPr>
              <a:spLocks noChangeShapeType="1"/>
            </p:cNvSpPr>
            <p:nvPr/>
          </p:nvSpPr>
          <p:spPr bwMode="auto">
            <a:xfrm>
              <a:off x="366776" y="3124200"/>
              <a:ext cx="8711184" cy="0"/>
            </a:xfrm>
            <a:prstGeom prst="line">
              <a:avLst/>
            </a:prstGeom>
            <a:grp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endParaRPr lang="en-US"/>
            </a:p>
          </p:txBody>
        </p:sp>
        <p:sp>
          <p:nvSpPr>
            <p:cNvPr id="1162249" name="Line 9"/>
            <p:cNvSpPr>
              <a:spLocks noChangeShapeType="1"/>
            </p:cNvSpPr>
            <p:nvPr/>
          </p:nvSpPr>
          <p:spPr bwMode="auto">
            <a:xfrm>
              <a:off x="391160" y="4292600"/>
              <a:ext cx="8686800" cy="0"/>
            </a:xfrm>
            <a:prstGeom prst="line">
              <a:avLst/>
            </a:prstGeom>
            <a:grp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endParaRPr lang="en-US"/>
            </a:p>
          </p:txBody>
        </p:sp>
      </p:grp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39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 dirty="0"/>
          </a:p>
        </p:txBody>
      </p:sp>
      <p:grpSp>
        <p:nvGrpSpPr>
          <p:cNvPr id="20" name="Group 19"/>
          <p:cNvGrpSpPr/>
          <p:nvPr/>
        </p:nvGrpSpPr>
        <p:grpSpPr>
          <a:xfrm>
            <a:off x="304800" y="1249016"/>
            <a:ext cx="8763000" cy="3195984"/>
            <a:chOff x="304800" y="1249016"/>
            <a:chExt cx="8763000" cy="3195984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1162246" name="Rectangle 6"/>
            <p:cNvSpPr>
              <a:spLocks noChangeArrowheads="1"/>
            </p:cNvSpPr>
            <p:nvPr/>
          </p:nvSpPr>
          <p:spPr bwMode="auto">
            <a:xfrm>
              <a:off x="304800" y="1793240"/>
              <a:ext cx="2054351" cy="265176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lIns="0" tIns="0" rIns="0" bIns="0"/>
            <a:lstStyle/>
            <a:p>
              <a:pPr marL="342900" indent="-342900" defTabSz="165100">
                <a:spcBef>
                  <a:spcPct val="0"/>
                </a:spcBef>
                <a:buFont typeface="Wingdings" pitchFamily="2" charset="2"/>
                <a:buNone/>
              </a:pPr>
              <a:r>
                <a:rPr lang="en-US" sz="1800" dirty="0" smtClean="0">
                  <a:effectLst/>
                </a:rPr>
                <a:t>  </a:t>
              </a:r>
              <a:r>
                <a:rPr lang="en-US" sz="1800" dirty="0" err="1" smtClean="0">
                  <a:effectLst/>
                </a:rPr>
                <a:t>Seiketsu</a:t>
              </a:r>
              <a:endParaRPr lang="en-US" sz="1800" dirty="0" smtClean="0">
                <a:effectLst/>
              </a:endParaRPr>
            </a:p>
            <a:p>
              <a:pPr marL="342900" indent="-342900" defTabSz="165100">
                <a:spcBef>
                  <a:spcPct val="0"/>
                </a:spcBef>
                <a:buFont typeface="Wingdings" pitchFamily="2" charset="2"/>
                <a:buNone/>
              </a:pPr>
              <a:r>
                <a:rPr lang="en-US" sz="1800" dirty="0" smtClean="0">
                  <a:effectLst/>
                </a:rPr>
                <a:t>  (</a:t>
              </a:r>
              <a:r>
                <a:rPr lang="en-US" sz="1800" i="1" dirty="0" smtClean="0">
                  <a:effectLst/>
                </a:rPr>
                <a:t>standardize</a:t>
              </a:r>
              <a:r>
                <a:rPr lang="en-US" sz="1800" dirty="0">
                  <a:effectLst/>
                </a:rPr>
                <a:t>)</a:t>
              </a:r>
            </a:p>
            <a:p>
              <a:pPr marL="342900" indent="-342900" defTabSz="165100">
                <a:spcBef>
                  <a:spcPct val="0"/>
                </a:spcBef>
              </a:pPr>
              <a:endParaRPr lang="en-US" sz="1800" dirty="0" smtClean="0">
                <a:effectLst/>
              </a:endParaRPr>
            </a:p>
            <a:p>
              <a:pPr marL="342900" indent="-342900" defTabSz="165100">
                <a:spcBef>
                  <a:spcPct val="0"/>
                </a:spcBef>
              </a:pPr>
              <a:endParaRPr lang="en-US" sz="1800" dirty="0">
                <a:effectLst/>
              </a:endParaRPr>
            </a:p>
            <a:p>
              <a:pPr marL="342900" indent="-342900" defTabSz="165100">
                <a:spcBef>
                  <a:spcPct val="0"/>
                </a:spcBef>
              </a:pPr>
              <a:endParaRPr lang="en-US" sz="1800" dirty="0">
                <a:effectLst/>
              </a:endParaRPr>
            </a:p>
            <a:p>
              <a:pPr marL="342900" indent="-342900" defTabSz="165100">
                <a:spcBef>
                  <a:spcPct val="0"/>
                </a:spcBef>
                <a:buFont typeface="Wingdings" pitchFamily="2" charset="2"/>
                <a:buNone/>
              </a:pPr>
              <a:r>
                <a:rPr lang="en-US" sz="1800" dirty="0" smtClean="0">
                  <a:effectLst/>
                </a:rPr>
                <a:t>  </a:t>
              </a:r>
              <a:r>
                <a:rPr lang="en-US" sz="1800" dirty="0" err="1" smtClean="0">
                  <a:effectLst/>
                </a:rPr>
                <a:t>Shisuke</a:t>
              </a:r>
              <a:r>
                <a:rPr lang="en-US" sz="1800" dirty="0" smtClean="0">
                  <a:effectLst/>
                </a:rPr>
                <a:t> </a:t>
              </a:r>
            </a:p>
            <a:p>
              <a:pPr marL="342900" indent="-342900" defTabSz="165100">
                <a:spcBef>
                  <a:spcPct val="0"/>
                </a:spcBef>
                <a:buFont typeface="Wingdings" pitchFamily="2" charset="2"/>
                <a:buNone/>
              </a:pPr>
              <a:r>
                <a:rPr lang="en-US" sz="1800" dirty="0" smtClean="0">
                  <a:effectLst/>
                </a:rPr>
                <a:t>  (</a:t>
              </a:r>
              <a:r>
                <a:rPr lang="en-US" sz="1800" i="1" dirty="0">
                  <a:effectLst/>
                </a:rPr>
                <a:t>sustain</a:t>
              </a:r>
              <a:r>
                <a:rPr lang="en-US" sz="1800" dirty="0">
                  <a:effectLst/>
                </a:rPr>
                <a:t>)</a:t>
              </a:r>
            </a:p>
          </p:txBody>
        </p:sp>
        <p:sp>
          <p:nvSpPr>
            <p:cNvPr id="1162252" name="Rectangle 12"/>
            <p:cNvSpPr>
              <a:spLocks noChangeArrowheads="1"/>
            </p:cNvSpPr>
            <p:nvPr/>
          </p:nvSpPr>
          <p:spPr bwMode="auto">
            <a:xfrm>
              <a:off x="304800" y="1249016"/>
              <a:ext cx="2054351" cy="54864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marL="381000" indent="-381000" algn="ctr">
                <a:buFont typeface="Wingdings" pitchFamily="2" charset="2"/>
                <a:buNone/>
              </a:pPr>
              <a:r>
                <a:rPr lang="en-US" sz="2800" dirty="0">
                  <a:effectLst/>
                </a:rPr>
                <a:t>5S Scan</a:t>
              </a:r>
            </a:p>
          </p:txBody>
        </p:sp>
        <p:sp>
          <p:nvSpPr>
            <p:cNvPr id="1162245" name="Rectangle 5"/>
            <p:cNvSpPr>
              <a:spLocks noChangeArrowheads="1"/>
            </p:cNvSpPr>
            <p:nvPr/>
          </p:nvSpPr>
          <p:spPr bwMode="auto">
            <a:xfrm>
              <a:off x="2372802" y="1793240"/>
              <a:ext cx="2103120" cy="265176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 marL="120650" indent="-120650">
                <a:spcBef>
                  <a:spcPct val="0"/>
                </a:spcBef>
              </a:pPr>
              <a:r>
                <a:rPr lang="en-US" sz="1600" dirty="0" smtClean="0">
                  <a:effectLst/>
                </a:rPr>
                <a:t>Maintaining </a:t>
              </a:r>
              <a:r>
                <a:rPr lang="en-US" sz="1600" dirty="0">
                  <a:effectLst/>
                </a:rPr>
                <a:t>and monitoring the first three </a:t>
              </a:r>
              <a:r>
                <a:rPr lang="en-US" sz="1600" dirty="0" smtClean="0">
                  <a:effectLst/>
                </a:rPr>
                <a:t>categories</a:t>
              </a:r>
            </a:p>
            <a:p>
              <a:pPr marL="120650" indent="-120650">
                <a:spcBef>
                  <a:spcPct val="0"/>
                </a:spcBef>
              </a:pPr>
              <a:endParaRPr lang="en-US" sz="1600" dirty="0" smtClean="0">
                <a:effectLst/>
              </a:endParaRPr>
            </a:p>
            <a:p>
              <a:pPr marL="120650" indent="-120650">
                <a:spcBef>
                  <a:spcPct val="0"/>
                </a:spcBef>
              </a:pPr>
              <a:endParaRPr lang="en-US" sz="1600" dirty="0">
                <a:effectLst/>
              </a:endParaRPr>
            </a:p>
            <a:p>
              <a:pPr marL="120650" indent="-120650">
                <a:spcBef>
                  <a:spcPct val="0"/>
                </a:spcBef>
              </a:pPr>
              <a:r>
                <a:rPr lang="en-US" sz="1600" dirty="0">
                  <a:effectLst/>
                </a:rPr>
                <a:t>Sticking to the rules</a:t>
              </a:r>
            </a:p>
          </p:txBody>
        </p:sp>
        <p:sp>
          <p:nvSpPr>
            <p:cNvPr id="1162253" name="Rectangle 13"/>
            <p:cNvSpPr>
              <a:spLocks noChangeArrowheads="1"/>
            </p:cNvSpPr>
            <p:nvPr/>
          </p:nvSpPr>
          <p:spPr bwMode="auto">
            <a:xfrm>
              <a:off x="2372802" y="1249016"/>
              <a:ext cx="2103120" cy="54864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marL="381000" indent="-381000" algn="ctr">
                <a:buFont typeface="Wingdings" pitchFamily="2" charset="2"/>
                <a:buNone/>
              </a:pPr>
              <a:r>
                <a:rPr lang="en-US" sz="2800">
                  <a:effectLst/>
                </a:rPr>
                <a:t>Goal</a:t>
              </a:r>
            </a:p>
          </p:txBody>
        </p:sp>
        <p:sp>
          <p:nvSpPr>
            <p:cNvPr id="1162244" name="Rectangle 4"/>
            <p:cNvSpPr>
              <a:spLocks noChangeArrowheads="1"/>
            </p:cNvSpPr>
            <p:nvPr/>
          </p:nvSpPr>
          <p:spPr bwMode="auto">
            <a:xfrm>
              <a:off x="4480560" y="1793240"/>
              <a:ext cx="4572000" cy="265176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 marL="120650" indent="-120650">
                <a:spcBef>
                  <a:spcPct val="0"/>
                </a:spcBef>
              </a:pPr>
              <a:r>
                <a:rPr lang="en-US" sz="1600" dirty="0" smtClean="0">
                  <a:effectLst/>
                </a:rPr>
                <a:t>Necessary </a:t>
              </a:r>
              <a:r>
                <a:rPr lang="en-US" sz="1600" dirty="0">
                  <a:effectLst/>
                </a:rPr>
                <a:t>information not visible; standards not known; checklists missing; quantities and limits not easily recognizable; items can’t be located within 30 </a:t>
              </a:r>
              <a:r>
                <a:rPr lang="en-US" sz="1600" dirty="0" smtClean="0">
                  <a:effectLst/>
                </a:rPr>
                <a:t>seconds</a:t>
              </a:r>
            </a:p>
            <a:p>
              <a:pPr marL="120650" indent="-120650">
                <a:spcBef>
                  <a:spcPct val="0"/>
                </a:spcBef>
              </a:pPr>
              <a:endParaRPr lang="en-US" sz="1600" dirty="0">
                <a:effectLst/>
              </a:endParaRPr>
            </a:p>
            <a:p>
              <a:pPr marL="120650" indent="-120650">
                <a:spcBef>
                  <a:spcPct val="0"/>
                </a:spcBef>
              </a:pPr>
              <a:r>
                <a:rPr lang="en-US" sz="1600" dirty="0">
                  <a:effectLst/>
                </a:rPr>
                <a:t>Number of workers without 5S training; number of daily 5S inspections not performed; number of personal items not stored; number of times job aids not available or up-to-date</a:t>
              </a:r>
            </a:p>
          </p:txBody>
        </p:sp>
        <p:sp>
          <p:nvSpPr>
            <p:cNvPr id="1162254" name="Rectangle 14"/>
            <p:cNvSpPr>
              <a:spLocks noChangeArrowheads="1"/>
            </p:cNvSpPr>
            <p:nvPr/>
          </p:nvSpPr>
          <p:spPr bwMode="auto">
            <a:xfrm>
              <a:off x="4480560" y="1249017"/>
              <a:ext cx="4572000" cy="54864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marL="381000" indent="-381000">
                <a:buFont typeface="Wingdings" pitchFamily="2" charset="2"/>
                <a:buNone/>
              </a:pPr>
              <a:r>
                <a:rPr lang="en-US" sz="2800" dirty="0">
                  <a:effectLst/>
                </a:rPr>
                <a:t>Eliminate or Correct</a:t>
              </a:r>
            </a:p>
          </p:txBody>
        </p:sp>
        <p:sp>
          <p:nvSpPr>
            <p:cNvPr id="1162248" name="Line 8"/>
            <p:cNvSpPr>
              <a:spLocks noChangeShapeType="1"/>
            </p:cNvSpPr>
            <p:nvPr/>
          </p:nvSpPr>
          <p:spPr bwMode="auto">
            <a:xfrm>
              <a:off x="356616" y="2880360"/>
              <a:ext cx="8711184" cy="0"/>
            </a:xfrm>
            <a:prstGeom prst="line">
              <a:avLst/>
            </a:prstGeom>
            <a:grp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endParaRPr lang="en-US"/>
            </a:p>
          </p:txBody>
        </p:sp>
      </p:grpSp>
      <p:sp>
        <p:nvSpPr>
          <p:cNvPr id="17" name="Title 19"/>
          <p:cNvSpPr txBox="1">
            <a:spLocks/>
          </p:cNvSpPr>
          <p:nvPr/>
        </p:nvSpPr>
        <p:spPr>
          <a:xfrm>
            <a:off x="447040" y="192211"/>
            <a:ext cx="8229600" cy="71596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5S Workplace Scan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40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1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TPM Requirements</a:t>
            </a:r>
          </a:p>
        </p:txBody>
      </p:sp>
      <p:sp>
        <p:nvSpPr>
          <p:cNvPr id="11612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00558"/>
            <a:ext cx="8229600" cy="4525963"/>
          </a:xfrm>
        </p:spPr>
        <p:txBody>
          <a:bodyPr/>
          <a:lstStyle/>
          <a:p>
            <a:r>
              <a:rPr lang="en-US" sz="2800" dirty="0"/>
              <a:t>Design products that can be easily produced on existing machines</a:t>
            </a:r>
          </a:p>
          <a:p>
            <a:pPr>
              <a:lnSpc>
                <a:spcPct val="80000"/>
              </a:lnSpc>
            </a:pPr>
            <a:r>
              <a:rPr lang="en-US" sz="2800" dirty="0"/>
              <a:t>Design machines for easier operation, changeover, maintenance</a:t>
            </a:r>
          </a:p>
          <a:p>
            <a:pPr>
              <a:lnSpc>
                <a:spcPct val="80000"/>
              </a:lnSpc>
            </a:pPr>
            <a:r>
              <a:rPr lang="en-US" sz="2800" dirty="0"/>
              <a:t>Train and retrain workers to operate machines</a:t>
            </a:r>
          </a:p>
          <a:p>
            <a:pPr>
              <a:lnSpc>
                <a:spcPct val="80000"/>
              </a:lnSpc>
            </a:pPr>
            <a:r>
              <a:rPr lang="en-US" sz="2800" dirty="0"/>
              <a:t>Purchase machines that maximize productive potential</a:t>
            </a:r>
          </a:p>
          <a:p>
            <a:pPr>
              <a:lnSpc>
                <a:spcPct val="80000"/>
              </a:lnSpc>
            </a:pPr>
            <a:r>
              <a:rPr lang="en-US" sz="2800" dirty="0"/>
              <a:t>Design preventive maintenance plan spanning life of machine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41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3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ffectLst/>
              </a:rPr>
              <a:t>Supplier Networks</a:t>
            </a:r>
          </a:p>
        </p:txBody>
      </p:sp>
      <p:sp>
        <p:nvSpPr>
          <p:cNvPr id="1163267" name="Rectangle 3"/>
          <p:cNvSpPr>
            <a:spLocks noGrp="1" noChangeArrowheads="1"/>
          </p:cNvSpPr>
          <p:nvPr>
            <p:ph idx="1"/>
          </p:nvPr>
        </p:nvSpPr>
        <p:spPr>
          <a:xfrm>
            <a:off x="447040" y="1214120"/>
            <a:ext cx="7924800" cy="3886200"/>
          </a:xfrm>
        </p:spPr>
        <p:txBody>
          <a:bodyPr/>
          <a:lstStyle/>
          <a:p>
            <a:r>
              <a:rPr lang="en-US" sz="2800" dirty="0">
                <a:effectLst/>
              </a:rPr>
              <a:t>Long-term supplier contracts</a:t>
            </a:r>
          </a:p>
          <a:p>
            <a:r>
              <a:rPr lang="en-US" sz="2800" dirty="0">
                <a:effectLst/>
              </a:rPr>
              <a:t>Synchronized production</a:t>
            </a:r>
          </a:p>
          <a:p>
            <a:r>
              <a:rPr lang="en-US" sz="2800" dirty="0">
                <a:effectLst/>
              </a:rPr>
              <a:t>Supplier certification</a:t>
            </a:r>
          </a:p>
          <a:p>
            <a:r>
              <a:rPr lang="en-US" sz="2800" dirty="0">
                <a:effectLst/>
              </a:rPr>
              <a:t>Mixed loads and frequent deliveries</a:t>
            </a:r>
          </a:p>
          <a:p>
            <a:r>
              <a:rPr lang="en-US" sz="2800" dirty="0">
                <a:effectLst/>
              </a:rPr>
              <a:t>Precise delivery schedules</a:t>
            </a:r>
          </a:p>
          <a:p>
            <a:r>
              <a:rPr lang="en-US" sz="2800" dirty="0">
                <a:effectLst/>
              </a:rPr>
              <a:t>Standardized, sequenced delivery</a:t>
            </a:r>
          </a:p>
          <a:p>
            <a:r>
              <a:rPr lang="en-US" sz="2800" dirty="0">
                <a:effectLst/>
              </a:rPr>
              <a:t>Locating in close proximity to the customer</a:t>
            </a:r>
            <a:endParaRPr lang="en-US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42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4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>
                <a:effectLst/>
              </a:rPr>
              <a:t>Benefits of Lean Production</a:t>
            </a:r>
          </a:p>
        </p:txBody>
      </p:sp>
      <p:sp>
        <p:nvSpPr>
          <p:cNvPr id="11642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2800" dirty="0">
                <a:effectLst/>
              </a:rPr>
              <a:t>Reduced inventory</a:t>
            </a:r>
          </a:p>
          <a:p>
            <a:r>
              <a:rPr lang="en-US" sz="2800" dirty="0">
                <a:effectLst/>
              </a:rPr>
              <a:t>Improved quality</a:t>
            </a:r>
          </a:p>
          <a:p>
            <a:r>
              <a:rPr lang="en-US" sz="2800" dirty="0">
                <a:effectLst/>
              </a:rPr>
              <a:t>Lower costs</a:t>
            </a:r>
          </a:p>
          <a:p>
            <a:r>
              <a:rPr lang="en-US" sz="2800" dirty="0">
                <a:effectLst/>
              </a:rPr>
              <a:t>Reduced space requirements</a:t>
            </a:r>
          </a:p>
          <a:p>
            <a:r>
              <a:rPr lang="en-US" sz="2800" dirty="0">
                <a:effectLst/>
              </a:rPr>
              <a:t>Shorter lead time</a:t>
            </a:r>
          </a:p>
          <a:p>
            <a:r>
              <a:rPr lang="en-US" sz="2800" dirty="0">
                <a:effectLst/>
              </a:rPr>
              <a:t>Increased </a:t>
            </a:r>
            <a:r>
              <a:rPr lang="en-US" sz="2800" dirty="0" smtClean="0">
                <a:effectLst/>
              </a:rPr>
              <a:t>productivity</a:t>
            </a:r>
          </a:p>
          <a:p>
            <a:pPr>
              <a:lnSpc>
                <a:spcPct val="90000"/>
              </a:lnSpc>
            </a:pPr>
            <a:r>
              <a:rPr lang="en-US" dirty="0"/>
              <a:t>Greater flexibility</a:t>
            </a:r>
          </a:p>
          <a:p>
            <a:pPr>
              <a:lnSpc>
                <a:spcPct val="90000"/>
              </a:lnSpc>
            </a:pPr>
            <a:r>
              <a:rPr lang="en-US" dirty="0"/>
              <a:t>Better relations with suppliers</a:t>
            </a:r>
          </a:p>
          <a:p>
            <a:pPr>
              <a:lnSpc>
                <a:spcPct val="90000"/>
              </a:lnSpc>
            </a:pPr>
            <a:r>
              <a:rPr lang="en-US" dirty="0"/>
              <a:t>Simplified scheduling and control activities</a:t>
            </a:r>
          </a:p>
          <a:p>
            <a:pPr>
              <a:lnSpc>
                <a:spcPct val="90000"/>
              </a:lnSpc>
            </a:pPr>
            <a:r>
              <a:rPr lang="en-US" dirty="0"/>
              <a:t>Increased capacity</a:t>
            </a:r>
          </a:p>
          <a:p>
            <a:pPr>
              <a:lnSpc>
                <a:spcPct val="90000"/>
              </a:lnSpc>
            </a:pPr>
            <a:r>
              <a:rPr lang="en-US" dirty="0"/>
              <a:t>Better use of human resources</a:t>
            </a:r>
          </a:p>
          <a:p>
            <a:pPr>
              <a:lnSpc>
                <a:spcPct val="90000"/>
              </a:lnSpc>
            </a:pPr>
            <a:r>
              <a:rPr lang="en-US" dirty="0"/>
              <a:t>More product </a:t>
            </a:r>
            <a:r>
              <a:rPr lang="en-US" dirty="0" smtClean="0"/>
              <a:t>variety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43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6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/>
              </a:rPr>
              <a:t>Implementing Lean </a:t>
            </a:r>
            <a:r>
              <a:rPr lang="en-US" dirty="0" smtClean="0">
                <a:effectLst/>
              </a:rPr>
              <a:t>Systems</a:t>
            </a:r>
            <a:endParaRPr lang="en-US" dirty="0">
              <a:effectLst/>
            </a:endParaRPr>
          </a:p>
        </p:txBody>
      </p:sp>
      <p:sp>
        <p:nvSpPr>
          <p:cNvPr id="1166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09040"/>
            <a:ext cx="7958138" cy="2890838"/>
          </a:xfrm>
        </p:spPr>
        <p:txBody>
          <a:bodyPr/>
          <a:lstStyle/>
          <a:p>
            <a:r>
              <a:rPr lang="en-US" dirty="0"/>
              <a:t>Use lean production to finely tune an operating system</a:t>
            </a:r>
          </a:p>
          <a:p>
            <a:r>
              <a:rPr lang="en-US" dirty="0"/>
              <a:t>Somewhat different in USA than Japan</a:t>
            </a:r>
          </a:p>
          <a:p>
            <a:r>
              <a:rPr lang="en-US" dirty="0"/>
              <a:t>Lean production is still evolving</a:t>
            </a:r>
          </a:p>
          <a:p>
            <a:r>
              <a:rPr lang="en-US" dirty="0"/>
              <a:t>Lean production is not for everyone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44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Drawbacks of Lean Production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Highly variable demand</a:t>
            </a:r>
          </a:p>
          <a:p>
            <a:r>
              <a:rPr lang="en-US" dirty="0" smtClean="0"/>
              <a:t>Large variety of low-volume products</a:t>
            </a:r>
          </a:p>
          <a:p>
            <a:r>
              <a:rPr lang="en-US" dirty="0" smtClean="0"/>
              <a:t>Custom engineered products</a:t>
            </a:r>
          </a:p>
          <a:p>
            <a:r>
              <a:rPr lang="en-US" dirty="0" smtClean="0"/>
              <a:t>Mass production parts</a:t>
            </a:r>
          </a:p>
          <a:p>
            <a:r>
              <a:rPr lang="en-US" dirty="0" smtClean="0"/>
              <a:t>Unexpected changes in demand or supply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45</a:t>
            </a:fld>
            <a:endParaRPr lang="en-US" dirty="0"/>
          </a:p>
        </p:txBody>
      </p:sp>
    </p:spTree>
  </p:cSld>
  <p:clrMapOvr>
    <a:masterClrMapping/>
  </p:clrMapOvr>
  <p:transition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4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Lean Six Sigma</a:t>
            </a:r>
          </a:p>
        </p:txBody>
      </p:sp>
      <p:sp>
        <p:nvSpPr>
          <p:cNvPr id="11745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0669"/>
            <a:ext cx="8229600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800" dirty="0"/>
              <a:t>Lean and Six Sigma are natural partners for process improvement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Lean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Eliminates waste and creates flow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More continuous improvement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Six Sigma 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Reduces variability and enhances process capabilities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Requires breakthrough improvements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8412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5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Value Stream Mapping (VSM)</a:t>
            </a:r>
            <a:endParaRPr lang="en-US" dirty="0"/>
          </a:p>
        </p:txBody>
      </p:sp>
      <p:sp>
        <p:nvSpPr>
          <p:cNvPr id="1175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 tool for analyzing process flows and eliminating waste</a:t>
            </a:r>
          </a:p>
          <a:p>
            <a:r>
              <a:rPr lang="en-US" dirty="0" smtClean="0"/>
              <a:t>Specialized icons related to </a:t>
            </a:r>
          </a:p>
          <a:p>
            <a:pPr lvl="1"/>
            <a:r>
              <a:rPr lang="en-US" dirty="0" smtClean="0"/>
              <a:t>lean production</a:t>
            </a:r>
          </a:p>
          <a:p>
            <a:pPr lvl="1"/>
            <a:r>
              <a:rPr lang="en-US" dirty="0" smtClean="0"/>
              <a:t>material and information flows</a:t>
            </a:r>
          </a:p>
          <a:p>
            <a:pPr lvl="1"/>
            <a:r>
              <a:rPr lang="en-US" dirty="0" smtClean="0"/>
              <a:t>“aha” Kaizen bursts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47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VSM Symbols in Microsoft Visio</a:t>
            </a:r>
            <a:endParaRPr lang="en-US" dirty="0"/>
          </a:p>
        </p:txBody>
      </p:sp>
      <p:pic>
        <p:nvPicPr>
          <p:cNvPr id="6" name="Content Placeholder 5" descr="Exhibit 16.2.t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09600" y="1066800"/>
            <a:ext cx="8246179" cy="4648200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48</a:t>
            </a:fld>
            <a:endParaRPr lang="en-US" dirty="0"/>
          </a:p>
        </p:txBody>
      </p:sp>
    </p:spTree>
  </p:cSld>
  <p:clrMapOvr>
    <a:masterClrMapping/>
  </p:clrMapOvr>
  <p:transition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Simple Value Stream Map</a:t>
            </a:r>
            <a:endParaRPr lang="en-US" dirty="0"/>
          </a:p>
        </p:txBody>
      </p:sp>
      <p:pic>
        <p:nvPicPr>
          <p:cNvPr id="6" name="Content Placeholder 5" descr="Exhibit 16.3.t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47762" y="1562894"/>
            <a:ext cx="6848475" cy="3990975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49</a:t>
            </a:fld>
            <a:endParaRPr lang="en-US" dirty="0"/>
          </a:p>
        </p:txBody>
      </p:sp>
    </p:spTree>
  </p:cSld>
  <p:clrMapOvr>
    <a:masterClrMapping/>
  </p:clrMapOvr>
  <p:transition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Emergency Room VSM</a:t>
            </a:r>
            <a:endParaRPr lang="en-US" dirty="0"/>
          </a:p>
        </p:txBody>
      </p:sp>
      <p:pic>
        <p:nvPicPr>
          <p:cNvPr id="6" name="Content Placeholder 5" descr="Exhibit 16.4.t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66800" y="1143000"/>
            <a:ext cx="7010400" cy="1905000"/>
          </a:xfrm>
          <a:ln>
            <a:solidFill>
              <a:schemeClr val="tx1"/>
            </a:solidFill>
          </a:ln>
        </p:spPr>
      </p:pic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pic>
        <p:nvPicPr>
          <p:cNvPr id="7" name="Content Placeholder 5" descr="Exhibit 16.4.tif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838200" y="3733800"/>
            <a:ext cx="7467600" cy="2286000"/>
          </a:xfrm>
          <a:prstGeom prst="rect">
            <a:avLst/>
          </a:prstGeom>
          <a:ln>
            <a:solidFill>
              <a:schemeClr val="tx1"/>
            </a:solidFill>
          </a:ln>
        </p:spPr>
      </p:pic>
      <p:cxnSp>
        <p:nvCxnSpPr>
          <p:cNvPr id="9" name="Shape 8"/>
          <p:cNvCxnSpPr>
            <a:stCxn id="6" idx="3"/>
            <a:endCxn id="7" idx="1"/>
          </p:cNvCxnSpPr>
          <p:nvPr/>
        </p:nvCxnSpPr>
        <p:spPr>
          <a:xfrm flipH="1">
            <a:off x="838200" y="2095500"/>
            <a:ext cx="7239000" cy="2781300"/>
          </a:xfrm>
          <a:prstGeom prst="bentConnector5">
            <a:avLst>
              <a:gd name="adj1" fmla="val -3158"/>
              <a:gd name="adj2" fmla="val 46575"/>
              <a:gd name="adj3" fmla="val 103158"/>
            </a:avLst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50</a:t>
            </a:fld>
            <a:endParaRPr lang="en-US" dirty="0"/>
          </a:p>
        </p:txBody>
      </p:sp>
    </p:spTree>
  </p:cSld>
  <p:clrMapOvr>
    <a:masterClrMapping/>
  </p:clrMapOvr>
  <p:transition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Lean and the Environment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Identify environmental waste along with other forms</a:t>
            </a:r>
          </a:p>
          <a:p>
            <a:r>
              <a:rPr lang="en-US" dirty="0" smtClean="0"/>
              <a:t>These can indicate poor process design</a:t>
            </a:r>
          </a:p>
          <a:p>
            <a:r>
              <a:rPr lang="en-US" dirty="0" smtClean="0"/>
              <a:t>Reduce costs of</a:t>
            </a:r>
          </a:p>
          <a:p>
            <a:pPr lvl="1"/>
            <a:r>
              <a:rPr lang="en-US" dirty="0"/>
              <a:t>m</a:t>
            </a:r>
            <a:r>
              <a:rPr lang="en-US" dirty="0" smtClean="0"/>
              <a:t>aterial</a:t>
            </a:r>
          </a:p>
          <a:p>
            <a:pPr lvl="1"/>
            <a:r>
              <a:rPr lang="en-US" dirty="0"/>
              <a:t>e</a:t>
            </a:r>
            <a:r>
              <a:rPr lang="en-US" dirty="0" smtClean="0"/>
              <a:t>nergy</a:t>
            </a:r>
          </a:p>
          <a:p>
            <a:pPr lvl="1"/>
            <a:r>
              <a:rPr lang="en-US" dirty="0" smtClean="0"/>
              <a:t>regulatory compliance</a:t>
            </a:r>
          </a:p>
          <a:p>
            <a:r>
              <a:rPr lang="en-US" dirty="0" smtClean="0"/>
              <a:t>Reduce worker health and safety risks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51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4132732"/>
      </p:ext>
    </p:extLst>
  </p:cSld>
  <p:clrMapOvr>
    <a:masterClrMapping/>
  </p:clrMapOvr>
  <p:transition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U.S. Environmental Protection Agency (EPA) Recommendations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8567"/>
            <a:ext cx="8229600" cy="4525963"/>
          </a:xfrm>
        </p:spPr>
        <p:txBody>
          <a:bodyPr>
            <a:normAutofit/>
          </a:bodyPr>
          <a:lstStyle/>
          <a:p>
            <a:r>
              <a:rPr lang="en-US" dirty="0" smtClean="0"/>
              <a:t>Commit to eliminate environmental waste</a:t>
            </a:r>
          </a:p>
          <a:p>
            <a:r>
              <a:rPr lang="en-US" dirty="0" smtClean="0"/>
              <a:t>Involve staff with environmental expertise in planning for &amp; implementing lean events</a:t>
            </a:r>
          </a:p>
          <a:p>
            <a:r>
              <a:rPr lang="en-US" dirty="0" smtClean="0"/>
              <a:t>Find &amp; drive out environmental waste in specific processes by using lean tools</a:t>
            </a:r>
          </a:p>
          <a:p>
            <a:r>
              <a:rPr lang="en-US" dirty="0" smtClean="0"/>
              <a:t>Empower &amp; enable workers to eliminate environmental waste in their work areas</a:t>
            </a:r>
          </a:p>
          <a:p>
            <a:r>
              <a:rPr lang="en-US" dirty="0" smtClean="0"/>
              <a:t>Use environmental, health, &amp; safety icons in VSM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52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7061859"/>
      </p:ext>
    </p:extLst>
  </p:cSld>
  <p:clrMapOvr>
    <a:masterClrMapping/>
  </p:clrMapOvr>
  <p:transition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Lean Services</a:t>
            </a:r>
          </a:p>
        </p:txBody>
      </p:sp>
      <p:sp>
        <p:nvSpPr>
          <p:cNvPr id="1167364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effectLst/>
              </a:rPr>
              <a:t>Basic elements of lean production apply equally to services</a:t>
            </a:r>
          </a:p>
          <a:p>
            <a:r>
              <a:rPr lang="en-US" dirty="0">
                <a:effectLst/>
              </a:rPr>
              <a:t>Most prevalent applications</a:t>
            </a:r>
          </a:p>
          <a:p>
            <a:pPr lvl="1"/>
            <a:r>
              <a:rPr lang="en-US" dirty="0">
                <a:effectLst/>
              </a:rPr>
              <a:t>lean retailing</a:t>
            </a:r>
          </a:p>
          <a:p>
            <a:pPr lvl="1"/>
            <a:r>
              <a:rPr lang="en-US" dirty="0">
                <a:effectLst/>
              </a:rPr>
              <a:t>lean banking</a:t>
            </a:r>
          </a:p>
          <a:p>
            <a:pPr lvl="1"/>
            <a:r>
              <a:rPr lang="en-US" dirty="0">
                <a:effectLst/>
              </a:rPr>
              <a:t>lean health </a:t>
            </a:r>
            <a:r>
              <a:rPr lang="en-US" dirty="0" smtClean="0">
                <a:effectLst/>
              </a:rPr>
              <a:t>care</a:t>
            </a:r>
          </a:p>
          <a:p>
            <a:pPr lvl="1"/>
            <a:r>
              <a:rPr lang="en-US" dirty="0" smtClean="0"/>
              <a:t>supply chain</a:t>
            </a:r>
            <a:endParaRPr lang="en-US" dirty="0">
              <a:effectLst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53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500230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2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Leaning the Supply Chain</a:t>
            </a:r>
          </a:p>
        </p:txBody>
      </p:sp>
      <p:sp>
        <p:nvSpPr>
          <p:cNvPr id="11724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40349"/>
            <a:ext cx="8458200" cy="485565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 smtClean="0"/>
              <a:t>“Pulling</a:t>
            </a:r>
            <a:r>
              <a:rPr lang="en-US" sz="2800" dirty="0"/>
              <a:t>” a smooth flow of material through a series of suppliers to support frequent replenishment orders and changes in customer demand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Firms need to share information and coordinate demand forecasts, production planning, and inventory replenishment with suppliers and supplier’s suppliers throughout supply </a:t>
            </a:r>
            <a:r>
              <a:rPr lang="en-US" sz="2800" dirty="0" smtClean="0"/>
              <a:t>chain</a:t>
            </a:r>
            <a:endParaRPr lang="en-US" dirty="0"/>
          </a:p>
          <a:p>
            <a:r>
              <a:rPr lang="en-US" dirty="0"/>
              <a:t>Build a highly collaborative business environment</a:t>
            </a:r>
          </a:p>
          <a:p>
            <a:r>
              <a:rPr lang="en-US" dirty="0"/>
              <a:t>Adopt the technology to support your system</a:t>
            </a:r>
          </a:p>
          <a:p>
            <a:r>
              <a:rPr lang="en-US" dirty="0"/>
              <a:t>Consider “</a:t>
            </a:r>
            <a:r>
              <a:rPr lang="en-US" dirty="0" err="1" smtClean="0"/>
              <a:t>nearshoring</a:t>
            </a:r>
            <a:r>
              <a:rPr lang="en-US" dirty="0" smtClean="0"/>
              <a:t>”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Copyright ©2017 John Wiley &amp; Sons, Inc. </a:t>
            </a:r>
            <a:endParaRPr 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US" smtClean="0"/>
              <a:t>16-</a:t>
            </a:r>
            <a:fld id="{57A71D9C-02C3-4FB2-977C-0649346B8735}" type="slidenum">
              <a:rPr lang="en-US" smtClean="0"/>
              <a:pPr/>
              <a:t>54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958368"/>
      </p:ext>
    </p:extLst>
  </p:cSld>
  <p:clrMapOvr>
    <a:masterClrMapping/>
  </p:clrMapOvr>
</p:sld>
</file>

<file path=ppt/theme/theme1.xml><?xml version="1.0" encoding="utf-8"?>
<a:theme xmlns:a="http://schemas.openxmlformats.org/drawingml/2006/main" name="Beige_green_May_2010_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Template_Russell_8th_ed</Template>
  <TotalTime>8867</TotalTime>
  <Words>2020</Words>
  <Application>Microsoft Office PowerPoint</Application>
  <PresentationFormat>On-screen Show (4:3)</PresentationFormat>
  <Paragraphs>428</Paragraphs>
  <Slides>54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58" baseType="lpstr">
      <vt:lpstr>Arial</vt:lpstr>
      <vt:lpstr>Calibri</vt:lpstr>
      <vt:lpstr>Wingdings</vt:lpstr>
      <vt:lpstr>Beige_green_May_2010_theme</vt:lpstr>
      <vt:lpstr>Chapter 16</vt:lpstr>
      <vt:lpstr>Lecture Outline</vt:lpstr>
      <vt:lpstr>Learning Objectives</vt:lpstr>
      <vt:lpstr>Basic Elements of Lean Production</vt:lpstr>
      <vt:lpstr>The Seven Wastes</vt:lpstr>
      <vt:lpstr>The Seven Wastes (continued)</vt:lpstr>
      <vt:lpstr>The Seven Wastes (continued)</vt:lpstr>
      <vt:lpstr>Flexible Resources</vt:lpstr>
      <vt:lpstr>Elements of Lean Production</vt:lpstr>
      <vt:lpstr>Standard Operating Routine  for a Worker</vt:lpstr>
      <vt:lpstr>Cellular Layouts</vt:lpstr>
      <vt:lpstr>Cells With Worker Routes</vt:lpstr>
      <vt:lpstr>Worker Routes Lengthen  as Volume Decreases</vt:lpstr>
      <vt:lpstr>The Pull System</vt:lpstr>
      <vt:lpstr>Kanbans</vt:lpstr>
      <vt:lpstr>Origin of Kanban</vt:lpstr>
      <vt:lpstr>Sample Kanban</vt:lpstr>
      <vt:lpstr>Types of Kanban</vt:lpstr>
      <vt:lpstr>Dual Kanban System</vt:lpstr>
      <vt:lpstr>Other Kanbans</vt:lpstr>
      <vt:lpstr>Other Kanbans</vt:lpstr>
      <vt:lpstr>Determining Number of Kanbans</vt:lpstr>
      <vt:lpstr>Determining Number of Kanbans</vt:lpstr>
      <vt:lpstr>Determining Number of Kanbans</vt:lpstr>
      <vt:lpstr>Small Lots</vt:lpstr>
      <vt:lpstr>Components of Lead Time</vt:lpstr>
      <vt:lpstr>Reduced Inventory Makes Problems Visible</vt:lpstr>
      <vt:lpstr>Reduced Inventory Makes Problems Visible</vt:lpstr>
      <vt:lpstr>Quick Setups</vt:lpstr>
      <vt:lpstr>Some Common Techniques for Reducing Setup Time</vt:lpstr>
      <vt:lpstr>Uniform Production Levels</vt:lpstr>
      <vt:lpstr>Mixed-Model Sequencing</vt:lpstr>
      <vt:lpstr>Quality at the Source</vt:lpstr>
      <vt:lpstr>Examples of Visual Control</vt:lpstr>
      <vt:lpstr>Examples of Visual Control</vt:lpstr>
      <vt:lpstr>Examples of Visual Control</vt:lpstr>
      <vt:lpstr>5 Why’s</vt:lpstr>
      <vt:lpstr>Total Productive Maintenance (TPM)</vt:lpstr>
      <vt:lpstr>5S Workplace Scan</vt:lpstr>
      <vt:lpstr>PowerPoint Presentation</vt:lpstr>
      <vt:lpstr>TPM Requirements</vt:lpstr>
      <vt:lpstr>Supplier Networks</vt:lpstr>
      <vt:lpstr>Benefits of Lean Production</vt:lpstr>
      <vt:lpstr>Implementing Lean Systems</vt:lpstr>
      <vt:lpstr>Drawbacks of Lean Production</vt:lpstr>
      <vt:lpstr>Lean Six Sigma</vt:lpstr>
      <vt:lpstr>Value Stream Mapping (VSM)</vt:lpstr>
      <vt:lpstr>VSM Symbols in Microsoft Visio</vt:lpstr>
      <vt:lpstr>A Simple Value Stream Map</vt:lpstr>
      <vt:lpstr>Emergency Room VSM</vt:lpstr>
      <vt:lpstr>Lean and the Environment</vt:lpstr>
      <vt:lpstr>U.S. Environmental Protection Agency (EPA) Recommendations</vt:lpstr>
      <vt:lpstr>Lean Services</vt:lpstr>
      <vt:lpstr>Leaning the Supply Chain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Lean Production</dc:title>
  <dc:creator>Lance Matheson</dc:creator>
  <cp:lastModifiedBy>Irina Neaga</cp:lastModifiedBy>
  <cp:revision>168</cp:revision>
  <dcterms:created xsi:type="dcterms:W3CDTF">2004-12-04T04:02:51Z</dcterms:created>
  <dcterms:modified xsi:type="dcterms:W3CDTF">2018-01-08T15:11:33Z</dcterms:modified>
</cp:coreProperties>
</file>