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22" d="100"/>
          <a:sy n="22" d="100"/>
        </p:scale>
        <p:origin x="30" y="20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1B95A-7CBB-47CA-B268-9F173F9CB2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54F7E7-6F97-4A48-89A1-A8B59195F2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2479DE-FCDD-48AC-B587-400AFF61A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1592C-2719-4DD5-BAC5-71FC77B93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D77D34-94DD-4477-A57F-A26BA466C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28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1A420-87B1-4432-AD79-A817E6F02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4C037-07AD-4B84-865C-FE683F077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DEE2C-DF57-42D9-AA2F-20C014940C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94315-F284-4146-8845-AB515BBA4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1F817A-18AA-4976-8E7B-BA4F14CA6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216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F588A-CC11-45C8-9565-AB42F6BF6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E46B98-DE07-41E7-85B4-71A495EF6F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0BA535-B8AD-41E1-ADAD-439BCDFBF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53434-1527-4939-ADC5-502AFD44E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AC7CD-134D-4421-BDBB-19EB98C99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572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5E5F5-AE66-4286-8BEA-6AB715EDC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8F62A-598B-43F1-A10F-3F05F728D5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372F83-7021-4671-BB83-604C43A263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D390B8-7D0E-4D7E-8EB6-520EAD390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7C6DFC-9279-46EB-967A-1CED544AA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4F8077-3371-4769-A36E-E033B975A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374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6EA6B-5B36-44D0-8171-90BAD1EEB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38F382-42DB-4AD4-A5FD-FB1ADBA3EA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536F4-9FB4-4A8C-AE8E-2CD683787D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F9E5F6-9123-477F-8B82-EA98DB67C8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F373DC-708C-491E-8D29-3136EEB294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17538D-2D83-44AA-9812-E438B7918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37E0AE-E1BB-469B-824A-4AB990DE5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3F5531-3BD7-4FAD-BF7F-AFAE92442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345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C3432-CE05-4BC2-A503-8714AD30F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33F590-136F-4F6B-AE43-4C709FF51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8D680D-288C-4857-A8CC-8F8755AFD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0CA4DE-D909-48A7-A691-024FEDB0B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525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0105FC-D40C-491C-B8D3-5E5F57BA6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8D191B-739E-4EBB-8888-E7E58AA14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DB2BAE-6DF4-4612-9272-381641959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768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5083D-AB4B-464A-AB33-9734DA135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9FC86-D10C-4443-ADDB-AE9CD5930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5651A2-92CC-4C53-8F2F-98A7AE2F00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680610-C928-4715-9A8F-EA976903B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CBFDBE-C269-4412-8079-8A2D225DC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589BC0-5A37-47D5-937B-E1D6483AB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022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4E9B3-9EFC-4FD0-BA27-FB32DBE36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E13A99-4704-4360-AE11-44798FCE1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6083D2-14B1-45F0-98DA-2BF015C3E1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4BCF08-65D9-4D7F-B680-FF13A7074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8B8C3B-3DDE-4CCC-A91A-52B0DFAA8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384BB3-DFE0-4BDC-806C-C51F83321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176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2F804-AEB4-47C1-A330-C1DC41625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326F92-FFCA-458C-8D9E-2BBB96F41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FC002-826C-4BAC-8246-1F0C6B578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B5C46B-277A-44BF-AA89-73034BAAA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D9D541-BD43-47BB-ABB3-04E77431F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944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DF6109-4598-4995-B240-FD442C1A4E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1A9FB7-88C7-406B-8F0E-1C96F0D5C7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AEDE1-D427-4848-AE35-DE2F77CCF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E47059-9E90-4800-AABC-C5A2F495C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1337AC-6C9C-46A0-9DF2-9CA370E40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460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6D682A-80A2-438F-82ED-785E4C66E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50CFB3-99F6-47B3-8307-98CB8BFB2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328AE-A490-4A03-BB9B-B2A5BECE96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D1593-2477-4D90-821E-8256C167A3DB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6432C-1931-4DA1-A34E-5200C24F0F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D8A6B-7CB8-44F2-BA64-9BF8BE29B8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8A91FD-459C-4220-A7E9-AD2ADCD34C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855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241EE7-40D4-4ACB-A2DD-A348C404B1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2818" y="1370171"/>
            <a:ext cx="5085580" cy="2387600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Histories of Conquest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E9BCEA-9EAD-4011-9447-4639E1A55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818" y="3849845"/>
            <a:ext cx="5085580" cy="1881751"/>
          </a:xfrm>
        </p:spPr>
        <p:txBody>
          <a:bodyPr>
            <a:normAutofit/>
          </a:bodyPr>
          <a:lstStyle/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9802" y="832686"/>
            <a:ext cx="1104943" cy="107496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F550C6-A5EE-48DB-9036-F85A40D3D1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9251" b="1"/>
          <a:stretch/>
        </p:blipFill>
        <p:spPr>
          <a:xfrm>
            <a:off x="6520859" y="795510"/>
            <a:ext cx="5137520" cy="5137520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2154" y="4925384"/>
            <a:ext cx="876704" cy="876704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4433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6645C0-E4BD-46AC-BB42-CB09EC8C6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Anglo-Saxon England </a:t>
            </a:r>
            <a:br>
              <a:rPr lang="en-GB" b="1" dirty="0">
                <a:solidFill>
                  <a:schemeClr val="accent2"/>
                </a:solidFill>
              </a:rPr>
            </a:br>
            <a:r>
              <a:rPr lang="en-GB" b="1" dirty="0">
                <a:solidFill>
                  <a:schemeClr val="accent2"/>
                </a:solidFill>
              </a:rPr>
              <a:t>(Before the Normans)</a:t>
            </a: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3011F-C3AE-47DE-A093-21055239C5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56919" y="469638"/>
            <a:ext cx="2878409" cy="1792281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000" dirty="0"/>
              <a:t>King Edward the Confessor</a:t>
            </a:r>
          </a:p>
          <a:p>
            <a:r>
              <a:rPr lang="en-GB" sz="2000" dirty="0"/>
              <a:t>Living in exile</a:t>
            </a:r>
          </a:p>
          <a:p>
            <a:r>
              <a:rPr lang="en-GB" sz="2000" dirty="0"/>
              <a:t>Pious</a:t>
            </a:r>
          </a:p>
          <a:p>
            <a:r>
              <a:rPr lang="en-GB" sz="2000" dirty="0"/>
              <a:t>Gentle</a:t>
            </a:r>
          </a:p>
          <a:p>
            <a:r>
              <a:rPr lang="en-GB" sz="2000" dirty="0"/>
              <a:t>Fair</a:t>
            </a:r>
          </a:p>
          <a:p>
            <a:r>
              <a:rPr lang="en-GB" sz="2000" dirty="0"/>
              <a:t>No heirs </a:t>
            </a: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A526A5-6AA1-4A8E-8DD1-144127084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799403" y="2566719"/>
            <a:ext cx="3040912" cy="36619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Earl </a:t>
            </a:r>
            <a:r>
              <a:rPr lang="en-GB" sz="2000" dirty="0" err="1"/>
              <a:t>Godwine</a:t>
            </a:r>
            <a:endParaRPr lang="en-GB" sz="2000" dirty="0"/>
          </a:p>
          <a:p>
            <a:r>
              <a:rPr lang="en-GB" sz="2000" dirty="0"/>
              <a:t>First English statesman who was neither king or priest</a:t>
            </a:r>
          </a:p>
          <a:p>
            <a:r>
              <a:rPr lang="en-GB" sz="2000" dirty="0"/>
              <a:t>Shrewd, eloquent, ambitious</a:t>
            </a:r>
          </a:p>
          <a:p>
            <a:r>
              <a:rPr lang="en-GB" sz="2000" dirty="0"/>
              <a:t>Effective military leader</a:t>
            </a:r>
          </a:p>
          <a:p>
            <a:r>
              <a:rPr lang="en-GB" sz="2000" dirty="0"/>
              <a:t>Connected</a:t>
            </a:r>
          </a:p>
          <a:p>
            <a:r>
              <a:rPr lang="en-GB" sz="2000" dirty="0"/>
              <a:t>Had many heirs</a:t>
            </a:r>
          </a:p>
        </p:txBody>
      </p:sp>
    </p:spTree>
    <p:extLst>
      <p:ext uri="{BB962C8B-B14F-4D97-AF65-F5344CB8AC3E}">
        <p14:creationId xmlns:p14="http://schemas.microsoft.com/office/powerpoint/2010/main" val="36316843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59FFCA2-E489-4857-A2FF-BE1E9B4598F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3364" r="-1" b="4197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FED94-2637-4BBA-85B8-74CCF1E0C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85749"/>
            <a:ext cx="9265771" cy="622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chemeClr val="accent2"/>
                </a:solidFill>
              </a:rPr>
              <a:t>Harold Godwinson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5BFF5-C526-47E3-9621-881181D1D6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8063" y="4856921"/>
            <a:ext cx="9565028" cy="12492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400" dirty="0"/>
              <a:t>Took over from his father</a:t>
            </a:r>
          </a:p>
          <a:p>
            <a:r>
              <a:rPr lang="en-US" sz="1400" dirty="0"/>
              <a:t>Governed the realm for 12 years</a:t>
            </a:r>
          </a:p>
          <a:p>
            <a:r>
              <a:rPr lang="en-US" sz="1400" dirty="0"/>
              <a:t>Even turned against his brother Tostig to keep on good terms with the king</a:t>
            </a:r>
          </a:p>
          <a:p>
            <a:r>
              <a:rPr lang="en-US" sz="1400" dirty="0"/>
              <a:t>But – did he make a vow to the Duke of Normandy?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9201145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A6C24-DD20-4BAF-BDB5-1DBB71445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accent2"/>
                </a:solidFill>
              </a:rPr>
              <a:t>King Harold takes the throne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F2B2D5-6AEE-4C15-94B6-38B00A2B62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64612" y="4750893"/>
            <a:ext cx="4087305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/>
              <a:t>‘with the consent of all the kingdom’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C040700-9079-40BE-9603-58D2511D721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5297" r="22442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089328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B185AB2-0EDB-4BC3-B00A-E16918017F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024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6E7AEA-D097-4D0A-9038-0E1BCC885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85749"/>
            <a:ext cx="9265771" cy="622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But William is waiting in the wings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80775-7A10-4045-ADC2-0B2C233FF9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8063" y="4856921"/>
            <a:ext cx="9565028" cy="12492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dirty="0"/>
              <a:t>David Crouch on 1066: not opportunistic, but</a:t>
            </a:r>
          </a:p>
          <a:p>
            <a:pPr marL="0" indent="0">
              <a:buNone/>
            </a:pPr>
            <a:r>
              <a:rPr lang="en-US" sz="1800" dirty="0"/>
              <a:t>‘The product of a long history of cross-channel involvement and careful calculation’</a:t>
            </a:r>
          </a:p>
        </p:txBody>
      </p:sp>
    </p:spTree>
    <p:extLst>
      <p:ext uri="{BB962C8B-B14F-4D97-AF65-F5344CB8AC3E}">
        <p14:creationId xmlns:p14="http://schemas.microsoft.com/office/powerpoint/2010/main" val="3226484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F070-1F10-4364-A534-A39BEC888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chemeClr val="accent2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3F3F3F"/>
                </a:solidFill>
              </a:rPr>
              <a:t>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A5058-10A3-4E88-9226-1762C55CB2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6915" y="2888250"/>
            <a:ext cx="4297351" cy="295977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/>
              <a:t>William:</a:t>
            </a:r>
          </a:p>
          <a:p>
            <a:r>
              <a:rPr lang="en-GB" sz="2000"/>
              <a:t>No support from within England itself</a:t>
            </a:r>
          </a:p>
          <a:p>
            <a:r>
              <a:rPr lang="en-GB" sz="2000"/>
              <a:t>Not much support in Normandy</a:t>
            </a:r>
          </a:p>
          <a:p>
            <a:r>
              <a:rPr lang="en-GB" sz="2000"/>
              <a:t>No boats . . . And a Channel to cross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53A312-D64B-4C5F-98ED-CD64F47EAE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7731" y="2888250"/>
            <a:ext cx="4292594" cy="295977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/>
              <a:t>Harold:</a:t>
            </a:r>
          </a:p>
          <a:p>
            <a:r>
              <a:rPr lang="en-GB" sz="2000"/>
              <a:t>William’s imminent invasion</a:t>
            </a:r>
          </a:p>
          <a:p>
            <a:r>
              <a:rPr lang="en-GB" sz="2000"/>
              <a:t>Harold Hardrada’s imminent invasion</a:t>
            </a:r>
          </a:p>
          <a:p>
            <a:r>
              <a:rPr lang="en-GB" sz="2000"/>
              <a:t>No standing army – land-fyrd only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1940246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4AB1BB0-66CE-4EF5-A0F7-1EF762A8543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-1" b="2900"/>
          <a:stretch/>
        </p:blipFill>
        <p:spPr>
          <a:xfrm>
            <a:off x="5182104" y="10"/>
            <a:ext cx="7009896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6858000"/>
                </a:lnTo>
                <a:lnTo>
                  <a:pt x="21616" y="6858000"/>
                </a:lnTo>
                <a:lnTo>
                  <a:pt x="129867" y="6647018"/>
                </a:lnTo>
                <a:cubicBezTo>
                  <a:pt x="1043295" y="4758249"/>
                  <a:pt x="1332296" y="2559611"/>
                  <a:pt x="814641" y="380651"/>
                </a:cubicBezTo>
                <a:lnTo>
                  <a:pt x="714685" y="1"/>
                </a:lnTo>
                <a:lnTo>
                  <a:pt x="0" y="1"/>
                </a:ln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FDF4720-5445-47BE-89FE-E40D1AE6F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AC8710B4-A815-4082-9E4F-F13A00070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3A3E7-E4EC-46AF-9F6B-F77540636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1396289"/>
            <a:ext cx="478245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2"/>
                </a:solidFill>
              </a:rPr>
              <a:t>1066 and all that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F4C47-233C-4034-8FE8-821161C140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4672" y="2871982"/>
            <a:ext cx="4782458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Hardrada invaded Yorkshire</a:t>
            </a:r>
          </a:p>
          <a:p>
            <a:r>
              <a:rPr lang="en-US" sz="2400" dirty="0"/>
              <a:t>The Battle of Stamford Bridge</a:t>
            </a:r>
          </a:p>
          <a:p>
            <a:r>
              <a:rPr lang="en-US" sz="2400" dirty="0"/>
              <a:t>William landed at Pevensey</a:t>
            </a:r>
          </a:p>
          <a:p>
            <a:r>
              <a:rPr lang="en-US" sz="2400" dirty="0"/>
              <a:t>The Battle of Hastings</a:t>
            </a:r>
          </a:p>
          <a:p>
            <a:r>
              <a:rPr lang="en-US" sz="2400" dirty="0"/>
              <a:t>Harold died (or did he?!)</a:t>
            </a:r>
          </a:p>
          <a:p>
            <a:r>
              <a:rPr lang="en-US" sz="2400" dirty="0"/>
              <a:t>William was crowned king of England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9943907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8833" y="685800"/>
            <a:ext cx="5004061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602C61-9C94-430F-82E3-F31FB01B1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6447" y="1084521"/>
            <a:ext cx="4019107" cy="13613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kern="1200" dirty="0">
                <a:solidFill>
                  <a:schemeClr val="accent2">
                    <a:alpha val="60000"/>
                  </a:schemeClr>
                </a:solidFill>
                <a:latin typeface="+mj-lt"/>
                <a:ea typeface="+mj-ea"/>
                <a:cs typeface="+mj-cs"/>
              </a:rPr>
              <a:t>What the histories say . . .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F873686-30B0-4D0D-95EC-4808348FF9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0306" r="7811"/>
          <a:stretch/>
        </p:blipFill>
        <p:spPr>
          <a:xfrm>
            <a:off x="680483" y="685795"/>
            <a:ext cx="2931299" cy="54864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8BBCFE-33CF-4119-8E88-7B7B1B17F9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07712" y="2732739"/>
            <a:ext cx="3976577" cy="30832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lnSpc>
                <a:spcPct val="100000"/>
              </a:lnSpc>
              <a:spcBef>
                <a:spcPts val="1200"/>
              </a:spcBef>
            </a:pPr>
            <a:r>
              <a:rPr lang="en-US" sz="1400" dirty="0">
                <a:solidFill>
                  <a:schemeClr val="bg1"/>
                </a:solidFill>
                <a:effectLst/>
              </a:rPr>
              <a:t>Why was William of Poitiers writing a history of the deeds of William the Conqueror?</a:t>
            </a:r>
          </a:p>
          <a:p>
            <a:pPr marL="0" lvl="0" indent="0">
              <a:lnSpc>
                <a:spcPct val="100000"/>
              </a:lnSpc>
              <a:spcBef>
                <a:spcPts val="1200"/>
              </a:spcBef>
            </a:pPr>
            <a:r>
              <a:rPr lang="en-US" sz="1400" dirty="0">
                <a:solidFill>
                  <a:schemeClr val="bg1"/>
                </a:solidFill>
                <a:effectLst/>
              </a:rPr>
              <a:t>Why do the creators of these records disagree about the events they are recording?</a:t>
            </a:r>
          </a:p>
          <a:p>
            <a:pPr marL="0" lvl="0" indent="0">
              <a:lnSpc>
                <a:spcPct val="100000"/>
              </a:lnSpc>
              <a:spcBef>
                <a:spcPts val="1200"/>
              </a:spcBef>
              <a:spcAft>
                <a:spcPts val="1000"/>
              </a:spcAft>
            </a:pPr>
            <a:r>
              <a:rPr lang="en-US" sz="1400" dirty="0">
                <a:solidFill>
                  <a:schemeClr val="bg1"/>
                </a:solidFill>
                <a:effectLst/>
              </a:rPr>
              <a:t>Which one do you think is the most reliable and why?</a:t>
            </a:r>
          </a:p>
          <a:p>
            <a:pPr marL="0" indent="0">
              <a:lnSpc>
                <a:spcPct val="100000"/>
              </a:lnSpc>
              <a:spcBef>
                <a:spcPts val="1200"/>
              </a:spcBef>
            </a:pPr>
            <a:r>
              <a:rPr lang="en-US" sz="1400" dirty="0">
                <a:solidFill>
                  <a:schemeClr val="bg1"/>
                </a:solidFill>
                <a:effectLst/>
              </a:rPr>
              <a:t>Why was the </a:t>
            </a:r>
            <a:r>
              <a:rPr lang="en-US" sz="1400" i="1" dirty="0">
                <a:solidFill>
                  <a:schemeClr val="bg1"/>
                </a:solidFill>
                <a:effectLst/>
              </a:rPr>
              <a:t>Chronicon ex </a:t>
            </a:r>
            <a:r>
              <a:rPr lang="en-US" sz="1400" i="1" dirty="0" err="1">
                <a:solidFill>
                  <a:schemeClr val="bg1"/>
                </a:solidFill>
                <a:effectLst/>
              </a:rPr>
              <a:t>chronicis</a:t>
            </a:r>
            <a:r>
              <a:rPr lang="en-US" sz="1400" dirty="0">
                <a:solidFill>
                  <a:schemeClr val="bg1"/>
                </a:solidFill>
                <a:effectLst/>
              </a:rPr>
              <a:t> recording events which had occurred 50 years earlier, and why do they disagree with the other two?</a:t>
            </a:r>
            <a:endParaRPr lang="en-US" sz="140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B7FFF34-401E-48B3-9262-5E5CE3445A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459" r="9245"/>
          <a:stretch/>
        </p:blipFill>
        <p:spPr>
          <a:xfrm>
            <a:off x="8606117" y="685805"/>
            <a:ext cx="2905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1805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277</Words>
  <Application>Microsoft Office PowerPoint</Application>
  <PresentationFormat>Widescreen</PresentationFormat>
  <Paragraphs>45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Histories of Conquest</vt:lpstr>
      <vt:lpstr>Anglo-Saxon England  (Before the Normans)</vt:lpstr>
      <vt:lpstr>Harold Godwinson</vt:lpstr>
      <vt:lpstr>King Harold takes the throne</vt:lpstr>
      <vt:lpstr>But William is waiting in the wings</vt:lpstr>
      <vt:lpstr>Problems</vt:lpstr>
      <vt:lpstr>1066 and all that</vt:lpstr>
      <vt:lpstr>What the histories say . . 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Histories of Conquest</dc:title>
  <dc:creator>Harriet Webster</dc:creator>
  <cp:lastModifiedBy>Harriet Webster</cp:lastModifiedBy>
  <cp:revision>1</cp:revision>
  <dcterms:created xsi:type="dcterms:W3CDTF">2020-10-27T16:01:41Z</dcterms:created>
  <dcterms:modified xsi:type="dcterms:W3CDTF">2020-10-27T16:04:16Z</dcterms:modified>
</cp:coreProperties>
</file>