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4"/>
  </p:notesMasterIdLst>
  <p:sldIdLst>
    <p:sldId id="256" r:id="rId2"/>
    <p:sldId id="257" r:id="rId3"/>
    <p:sldId id="263" r:id="rId4"/>
    <p:sldId id="259" r:id="rId5"/>
    <p:sldId id="260" r:id="rId6"/>
    <p:sldId id="310" r:id="rId7"/>
    <p:sldId id="261" r:id="rId8"/>
    <p:sldId id="262" r:id="rId9"/>
    <p:sldId id="264" r:id="rId10"/>
    <p:sldId id="265" r:id="rId11"/>
    <p:sldId id="266" r:id="rId12"/>
    <p:sldId id="278" r:id="rId13"/>
    <p:sldId id="267" r:id="rId14"/>
    <p:sldId id="268" r:id="rId15"/>
    <p:sldId id="269" r:id="rId16"/>
    <p:sldId id="279" r:id="rId17"/>
    <p:sldId id="280" r:id="rId18"/>
    <p:sldId id="272" r:id="rId19"/>
    <p:sldId id="270" r:id="rId20"/>
    <p:sldId id="309" r:id="rId21"/>
    <p:sldId id="273" r:id="rId22"/>
    <p:sldId id="275" r:id="rId23"/>
    <p:sldId id="276" r:id="rId24"/>
    <p:sldId id="277" r:id="rId25"/>
    <p:sldId id="281" r:id="rId26"/>
    <p:sldId id="284" r:id="rId27"/>
    <p:sldId id="282" r:id="rId28"/>
    <p:sldId id="283" r:id="rId29"/>
    <p:sldId id="311" r:id="rId30"/>
    <p:sldId id="285" r:id="rId31"/>
    <p:sldId id="286" r:id="rId32"/>
    <p:sldId id="287" r:id="rId33"/>
    <p:sldId id="288" r:id="rId34"/>
    <p:sldId id="307" r:id="rId35"/>
    <p:sldId id="289" r:id="rId36"/>
    <p:sldId id="290" r:id="rId37"/>
    <p:sldId id="291" r:id="rId38"/>
    <p:sldId id="292" r:id="rId39"/>
    <p:sldId id="293" r:id="rId40"/>
    <p:sldId id="294" r:id="rId41"/>
    <p:sldId id="297" r:id="rId42"/>
    <p:sldId id="295" r:id="rId43"/>
    <p:sldId id="299" r:id="rId44"/>
    <p:sldId id="300" r:id="rId45"/>
    <p:sldId id="301" r:id="rId46"/>
    <p:sldId id="296" r:id="rId47"/>
    <p:sldId id="298" r:id="rId48"/>
    <p:sldId id="302" r:id="rId49"/>
    <p:sldId id="303" r:id="rId50"/>
    <p:sldId id="305" r:id="rId51"/>
    <p:sldId id="306" r:id="rId52"/>
    <p:sldId id="308"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2" d="100"/>
          <a:sy n="92" d="100"/>
        </p:scale>
        <p:origin x="94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D504968-EFA1-453F-9413-53A5A577DEF0}" type="datetimeFigureOut">
              <a:rPr lang="en-GB" smtClean="0"/>
              <a:pPr/>
              <a:t>02/02/2018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D4A36B-4C09-43BB-AF20-E047D86F05A9}" type="slidenum">
              <a:rPr lang="en-GB" smtClean="0"/>
              <a:pPr/>
              <a:t>‹#›</a:t>
            </a:fld>
            <a:endParaRPr lang="en-GB"/>
          </a:p>
        </p:txBody>
      </p:sp>
    </p:spTree>
    <p:extLst>
      <p:ext uri="{BB962C8B-B14F-4D97-AF65-F5344CB8AC3E}">
        <p14:creationId xmlns:p14="http://schemas.microsoft.com/office/powerpoint/2010/main" val="2370538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AD4A36B-4C09-43BB-AF20-E047D86F05A9}" type="slidenum">
              <a:rPr lang="en-GB" smtClean="0"/>
              <a:pPr/>
              <a:t>7</a:t>
            </a:fld>
            <a:endParaRPr lang="en-GB"/>
          </a:p>
        </p:txBody>
      </p:sp>
    </p:spTree>
    <p:extLst>
      <p:ext uri="{BB962C8B-B14F-4D97-AF65-F5344CB8AC3E}">
        <p14:creationId xmlns:p14="http://schemas.microsoft.com/office/powerpoint/2010/main" val="1969128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Showing</a:t>
            </a:r>
            <a:r>
              <a:rPr lang="en-GB" baseline="0" dirty="0" smtClean="0"/>
              <a:t> painting to </a:t>
            </a:r>
            <a:r>
              <a:rPr lang="en-GB" baseline="0" dirty="0" err="1" smtClean="0"/>
              <a:t>Bucephalas</a:t>
            </a:r>
            <a:r>
              <a:rPr lang="en-GB" baseline="0" dirty="0" smtClean="0"/>
              <a:t>, horse neighs, You see, O king, the horse is really a far better judge of art than you are</a:t>
            </a:r>
            <a:endParaRPr lang="en-GB" dirty="0"/>
          </a:p>
        </p:txBody>
      </p:sp>
      <p:sp>
        <p:nvSpPr>
          <p:cNvPr id="4" name="Slide Number Placeholder 3"/>
          <p:cNvSpPr>
            <a:spLocks noGrp="1"/>
          </p:cNvSpPr>
          <p:nvPr>
            <p:ph type="sldNum" sz="quarter" idx="10"/>
          </p:nvPr>
        </p:nvSpPr>
        <p:spPr/>
        <p:txBody>
          <a:bodyPr/>
          <a:lstStyle/>
          <a:p>
            <a:fld id="{BAD4A36B-4C09-43BB-AF20-E047D86F05A9}" type="slidenum">
              <a:rPr lang="en-GB" smtClean="0"/>
              <a:pPr/>
              <a:t>10</a:t>
            </a:fld>
            <a:endParaRPr lang="en-GB"/>
          </a:p>
        </p:txBody>
      </p:sp>
    </p:spTree>
    <p:extLst>
      <p:ext uri="{BB962C8B-B14F-4D97-AF65-F5344CB8AC3E}">
        <p14:creationId xmlns:p14="http://schemas.microsoft.com/office/powerpoint/2010/main" val="449094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B7DB9AA2-47C6-4401-98B3-D0BC11859D63}" type="datetimeFigureOut">
              <a:rPr lang="en-GB" smtClean="0"/>
              <a:pPr/>
              <a:t>02/02/2018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FFCFB1D-AD70-4430-804C-7F217869F48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B7DB9AA2-47C6-4401-98B3-D0BC11859D63}" type="datetimeFigureOut">
              <a:rPr lang="en-GB" smtClean="0"/>
              <a:pPr/>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FFCFB1D-AD70-4430-804C-7F217869F48B}"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B7DB9AA2-47C6-4401-98B3-D0BC11859D63}" type="datetimeFigureOut">
              <a:rPr lang="en-GB" smtClean="0"/>
              <a:pPr/>
              <a:t>02/02/2018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FFCFB1D-AD70-4430-804C-7F217869F48B}"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B7DB9AA2-47C6-4401-98B3-D0BC11859D63}" type="datetimeFigureOut">
              <a:rPr lang="en-GB" smtClean="0"/>
              <a:pPr/>
              <a:t>02/02/2018</a:t>
            </a:fld>
            <a:endParaRPr lang="en-GB"/>
          </a:p>
        </p:txBody>
      </p:sp>
      <p:sp>
        <p:nvSpPr>
          <p:cNvPr id="10" name="Slide Number Placeholder 9"/>
          <p:cNvSpPr>
            <a:spLocks noGrp="1"/>
          </p:cNvSpPr>
          <p:nvPr>
            <p:ph type="sldNum" sz="quarter" idx="16"/>
          </p:nvPr>
        </p:nvSpPr>
        <p:spPr/>
        <p:txBody>
          <a:bodyPr rtlCol="0"/>
          <a:lstStyle/>
          <a:p>
            <a:fld id="{AFFCFB1D-AD70-4430-804C-7F217869F48B}"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B7DB9AA2-47C6-4401-98B3-D0BC11859D63}" type="datetimeFigureOut">
              <a:rPr lang="en-GB" smtClean="0"/>
              <a:pPr/>
              <a:t>02/02/2018</a:t>
            </a:fld>
            <a:endParaRPr lang="en-GB"/>
          </a:p>
        </p:txBody>
      </p:sp>
      <p:sp>
        <p:nvSpPr>
          <p:cNvPr id="12" name="Slide Number Placeholder 11"/>
          <p:cNvSpPr>
            <a:spLocks noGrp="1"/>
          </p:cNvSpPr>
          <p:nvPr>
            <p:ph type="sldNum" sz="quarter" idx="16"/>
          </p:nvPr>
        </p:nvSpPr>
        <p:spPr/>
        <p:txBody>
          <a:bodyPr rtlCol="0"/>
          <a:lstStyle/>
          <a:p>
            <a:fld id="{AFFCFB1D-AD70-4430-804C-7F217869F48B}"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7DB9AA2-47C6-4401-98B3-D0BC11859D63}" type="datetimeFigureOut">
              <a:rPr lang="en-GB" smtClean="0"/>
              <a:pPr/>
              <a:t>02/02/2018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FFCFB1D-AD70-4430-804C-7F217869F48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B9AA2-47C6-4401-98B3-D0BC11859D63}" type="datetimeFigureOut">
              <a:rPr lang="en-GB" smtClean="0"/>
              <a:pPr/>
              <a:t>02/02/2018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FFCFB1D-AD70-4430-804C-7F217869F48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7DB9AA2-47C6-4401-98B3-D0BC11859D63}" type="datetimeFigureOut">
              <a:rPr lang="en-GB" smtClean="0"/>
              <a:pPr/>
              <a:t>02/02/2018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FFCFB1D-AD70-4430-804C-7F217869F48B}"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B7DB9AA2-47C6-4401-98B3-D0BC11859D63}" type="datetimeFigureOut">
              <a:rPr lang="en-GB" smtClean="0"/>
              <a:pPr/>
              <a:t>02/02/2018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FFCFB1D-AD70-4430-804C-7F217869F48B}"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7DB9AA2-47C6-4401-98B3-D0BC11859D63}" type="datetimeFigureOut">
              <a:rPr lang="en-GB" smtClean="0"/>
              <a:pPr/>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CFB1D-AD70-4430-804C-7F217869F48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B7DB9AA2-47C6-4401-98B3-D0BC11859D63}" type="datetimeFigureOut">
              <a:rPr lang="en-GB" smtClean="0"/>
              <a:pPr/>
              <a:t>02/02/2018</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FFCFB1D-AD70-4430-804C-7F217869F48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B7DB9AA2-47C6-4401-98B3-D0BC11859D63}" type="datetimeFigureOut">
              <a:rPr lang="en-GB" smtClean="0"/>
              <a:pPr/>
              <a:t>02/02/2018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FFCFB1D-AD70-4430-804C-7F217869F48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jstor.org/stable/265752" TargetMode="External"/><Relationship Id="rId2" Type="http://schemas.openxmlformats.org/officeDocument/2006/relationships/hyperlink" Target="http://www.jstor.org/stable/28445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Alexander the Great and the Hellenistic World</a:t>
            </a:r>
            <a:endParaRPr lang="en-GB" dirty="0"/>
          </a:p>
        </p:txBody>
      </p:sp>
      <p:sp>
        <p:nvSpPr>
          <p:cNvPr id="3" name="Subtitle 2"/>
          <p:cNvSpPr>
            <a:spLocks noGrp="1"/>
          </p:cNvSpPr>
          <p:nvPr>
            <p:ph type="subTitle" idx="1"/>
          </p:nvPr>
        </p:nvSpPr>
        <p:spPr/>
        <p:txBody>
          <a:bodyPr/>
          <a:lstStyle/>
          <a:p>
            <a:pPr>
              <a:defRPr/>
            </a:pPr>
            <a:r>
              <a:rPr lang="en-GB" dirty="0"/>
              <a:t>Lecture </a:t>
            </a:r>
            <a:r>
              <a:rPr lang="en-GB" dirty="0" smtClean="0"/>
              <a:t>03: From </a:t>
            </a:r>
            <a:r>
              <a:rPr lang="en-GB" dirty="0" err="1" smtClean="0"/>
              <a:t>Granicus</a:t>
            </a:r>
            <a:r>
              <a:rPr lang="en-GB" dirty="0" smtClean="0"/>
              <a:t> to Egypt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Aftermath of </a:t>
            </a:r>
            <a:r>
              <a:rPr lang="en-GB" dirty="0" err="1" smtClean="0"/>
              <a:t>Granicus</a:t>
            </a:r>
            <a:endParaRPr lang="en-GB" dirty="0"/>
          </a:p>
        </p:txBody>
      </p:sp>
      <p:sp>
        <p:nvSpPr>
          <p:cNvPr id="3" name="Content Placeholder 2"/>
          <p:cNvSpPr>
            <a:spLocks noGrp="1"/>
          </p:cNvSpPr>
          <p:nvPr>
            <p:ph sz="quarter" idx="1"/>
          </p:nvPr>
        </p:nvSpPr>
        <p:spPr/>
        <p:txBody>
          <a:bodyPr/>
          <a:lstStyle/>
          <a:p>
            <a:r>
              <a:rPr lang="en-GB" dirty="0" smtClean="0"/>
              <a:t>Access to Asia Minor</a:t>
            </a:r>
          </a:p>
          <a:p>
            <a:r>
              <a:rPr lang="en-GB" dirty="0" smtClean="0"/>
              <a:t>Propaganda victory</a:t>
            </a:r>
          </a:p>
          <a:p>
            <a:r>
              <a:rPr lang="en-GB" dirty="0" smtClean="0"/>
              <a:t>Where to next?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Map of Alexander’s Campaigns</a:t>
            </a:r>
            <a:endParaRPr lang="en-GB" dirty="0"/>
          </a:p>
        </p:txBody>
      </p:sp>
      <p:sp>
        <p:nvSpPr>
          <p:cNvPr id="3" name="Content Placeholder 2"/>
          <p:cNvSpPr>
            <a:spLocks noGrp="1"/>
          </p:cNvSpPr>
          <p:nvPr>
            <p:ph sz="quarter" idx="1"/>
          </p:nvPr>
        </p:nvSpPr>
        <p:spPr/>
        <p:txBody>
          <a:bodyPr/>
          <a:lstStyle/>
          <a:p>
            <a:endParaRPr lang="en-GB"/>
          </a:p>
        </p:txBody>
      </p:sp>
      <p:pic>
        <p:nvPicPr>
          <p:cNvPr id="4" name="Picture 2" descr="http://www.grahamphillips.net/Alexander/Alexander%27s_campaigns_map.jpg"/>
          <p:cNvPicPr>
            <a:picLocks noChangeAspect="1" noChangeArrowheads="1"/>
          </p:cNvPicPr>
          <p:nvPr/>
        </p:nvPicPr>
        <p:blipFill>
          <a:blip r:embed="rId2" cstate="print"/>
          <a:srcRect/>
          <a:stretch>
            <a:fillRect/>
          </a:stretch>
        </p:blipFill>
        <p:spPr bwMode="auto">
          <a:xfrm>
            <a:off x="0" y="1628800"/>
            <a:ext cx="9139107" cy="508518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Phrygia and the league</a:t>
            </a:r>
            <a:endParaRPr lang="en-GB" dirty="0"/>
          </a:p>
        </p:txBody>
      </p:sp>
      <p:sp>
        <p:nvSpPr>
          <p:cNvPr id="3" name="Content Placeholder 2"/>
          <p:cNvSpPr>
            <a:spLocks noGrp="1"/>
          </p:cNvSpPr>
          <p:nvPr>
            <p:ph sz="quarter" idx="1"/>
          </p:nvPr>
        </p:nvSpPr>
        <p:spPr/>
        <p:txBody>
          <a:bodyPr/>
          <a:lstStyle/>
          <a:p>
            <a:r>
              <a:rPr lang="en-GB" dirty="0" err="1" smtClean="0"/>
              <a:t>Calas</a:t>
            </a:r>
            <a:r>
              <a:rPr lang="en-GB" dirty="0" smtClean="0"/>
              <a:t> </a:t>
            </a:r>
            <a:r>
              <a:rPr lang="en-GB" dirty="0" smtClean="0">
                <a:sym typeface="Wingdings" pitchFamily="2" charset="2"/>
              </a:rPr>
              <a:t> replaces the Persian satrap of </a:t>
            </a:r>
            <a:r>
              <a:rPr lang="en-GB" dirty="0" err="1" smtClean="0">
                <a:sym typeface="Wingdings" pitchFamily="2" charset="2"/>
              </a:rPr>
              <a:t>Phyrgia</a:t>
            </a:r>
            <a:endParaRPr lang="en-GB" dirty="0" smtClean="0">
              <a:sym typeface="Wingdings" pitchFamily="2" charset="2"/>
            </a:endParaRPr>
          </a:p>
          <a:p>
            <a:r>
              <a:rPr lang="en-GB" dirty="0" smtClean="0">
                <a:sym typeface="Wingdings" pitchFamily="2" charset="2"/>
              </a:rPr>
              <a:t>Alexander of </a:t>
            </a:r>
            <a:r>
              <a:rPr lang="en-GB" dirty="0" err="1" smtClean="0">
                <a:sym typeface="Wingdings" pitchFamily="2" charset="2"/>
              </a:rPr>
              <a:t>Lyncestis</a:t>
            </a:r>
            <a:r>
              <a:rPr lang="en-GB" dirty="0" smtClean="0">
                <a:sym typeface="Wingdings" pitchFamily="2" charset="2"/>
              </a:rPr>
              <a:t> is put in charge of all league troops (except the </a:t>
            </a:r>
            <a:r>
              <a:rPr lang="en-GB" dirty="0" err="1" smtClean="0">
                <a:sym typeface="Wingdings" pitchFamily="2" charset="2"/>
              </a:rPr>
              <a:t>Argives</a:t>
            </a:r>
            <a:r>
              <a:rPr lang="en-GB" dirty="0" smtClean="0">
                <a:sym typeface="Wingdings" pitchFamily="2" charset="2"/>
              </a:rPr>
              <a:t>)</a:t>
            </a:r>
          </a:p>
          <a:p>
            <a:r>
              <a:rPr lang="en-GB" dirty="0" smtClean="0">
                <a:sym typeface="Wingdings" pitchFamily="2" charset="2"/>
              </a:rPr>
              <a:t>Alexander is put in charge of securing Phrygia under the command of </a:t>
            </a:r>
            <a:r>
              <a:rPr lang="en-GB" dirty="0" err="1" smtClean="0">
                <a:sym typeface="Wingdings" pitchFamily="2" charset="2"/>
              </a:rPr>
              <a:t>Calas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Memnon</a:t>
            </a:r>
            <a:r>
              <a:rPr lang="en-GB" dirty="0" smtClean="0"/>
              <a:t> and the Persians</a:t>
            </a:r>
            <a:endParaRPr lang="en-GB" dirty="0"/>
          </a:p>
        </p:txBody>
      </p:sp>
      <p:sp>
        <p:nvSpPr>
          <p:cNvPr id="3" name="Content Placeholder 2"/>
          <p:cNvSpPr>
            <a:spLocks noGrp="1"/>
          </p:cNvSpPr>
          <p:nvPr>
            <p:ph sz="quarter" idx="1"/>
          </p:nvPr>
        </p:nvSpPr>
        <p:spPr/>
        <p:txBody>
          <a:bodyPr/>
          <a:lstStyle/>
          <a:p>
            <a:r>
              <a:rPr lang="en-GB" dirty="0" smtClean="0"/>
              <a:t>Retreat to Miletus</a:t>
            </a:r>
          </a:p>
          <a:p>
            <a:r>
              <a:rPr lang="en-GB" dirty="0" smtClean="0"/>
              <a:t>Control of the sea</a:t>
            </a:r>
          </a:p>
          <a:p>
            <a:endParaRPr lang="en-GB" dirty="0" smtClean="0"/>
          </a:p>
          <a:p>
            <a:endParaRPr lang="en-GB" dirty="0"/>
          </a:p>
        </p:txBody>
      </p:sp>
      <p:pic>
        <p:nvPicPr>
          <p:cNvPr id="1026" name="Picture 2" descr="F:\Photos\2010-08-21 Turkey August 2010\Turkey August 2010 342.JPG"/>
          <p:cNvPicPr>
            <a:picLocks noChangeAspect="1" noChangeArrowheads="1"/>
          </p:cNvPicPr>
          <p:nvPr/>
        </p:nvPicPr>
        <p:blipFill>
          <a:blip r:embed="rId2" cstate="print"/>
          <a:srcRect t="24161"/>
          <a:stretch>
            <a:fillRect/>
          </a:stretch>
        </p:blipFill>
        <p:spPr bwMode="auto">
          <a:xfrm>
            <a:off x="5004048" y="1412776"/>
            <a:ext cx="3707904" cy="1874695"/>
          </a:xfrm>
          <a:prstGeom prst="rect">
            <a:avLst/>
          </a:prstGeom>
          <a:noFill/>
        </p:spPr>
      </p:pic>
      <p:pic>
        <p:nvPicPr>
          <p:cNvPr id="1027" name="Picture 3" descr="F:\Photos\2010-08-21 Turkey August 2010\Turkey August 2010 311.JPG"/>
          <p:cNvPicPr>
            <a:picLocks noChangeAspect="1" noChangeArrowheads="1"/>
          </p:cNvPicPr>
          <p:nvPr/>
        </p:nvPicPr>
        <p:blipFill>
          <a:blip r:embed="rId3" cstate="print"/>
          <a:srcRect t="29480" b="18363"/>
          <a:stretch>
            <a:fillRect/>
          </a:stretch>
        </p:blipFill>
        <p:spPr bwMode="auto">
          <a:xfrm>
            <a:off x="179512" y="3429000"/>
            <a:ext cx="8697785" cy="302433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Cities in Asia Minor</a:t>
            </a:r>
            <a:endParaRPr lang="en-GB" dirty="0"/>
          </a:p>
        </p:txBody>
      </p:sp>
      <p:pic>
        <p:nvPicPr>
          <p:cNvPr id="1026" name="Picture 2" descr="http://gbgm-umc.org/umw/jesusandwomen/maps/asiaminor.gif"/>
          <p:cNvPicPr>
            <a:picLocks noGrp="1" noChangeAspect="1" noChangeArrowheads="1"/>
          </p:cNvPicPr>
          <p:nvPr>
            <p:ph sz="quarter" idx="1"/>
          </p:nvPr>
        </p:nvPicPr>
        <p:blipFill>
          <a:blip r:embed="rId2" cstate="print"/>
          <a:srcRect/>
          <a:stretch>
            <a:fillRect/>
          </a:stretch>
        </p:blipFill>
        <p:spPr bwMode="auto">
          <a:xfrm>
            <a:off x="0" y="1386839"/>
            <a:ext cx="9144001" cy="547116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Sardis</a:t>
            </a:r>
            <a:endParaRPr lang="en-GB" dirty="0"/>
          </a:p>
        </p:txBody>
      </p:sp>
      <p:sp>
        <p:nvSpPr>
          <p:cNvPr id="3" name="Content Placeholder 2"/>
          <p:cNvSpPr>
            <a:spLocks noGrp="1"/>
          </p:cNvSpPr>
          <p:nvPr>
            <p:ph sz="quarter" idx="1"/>
          </p:nvPr>
        </p:nvSpPr>
        <p:spPr>
          <a:xfrm>
            <a:off x="457200" y="1600200"/>
            <a:ext cx="4330824" cy="4525963"/>
          </a:xfrm>
        </p:spPr>
        <p:txBody>
          <a:bodyPr>
            <a:normAutofit fontScale="92500" lnSpcReduction="20000"/>
          </a:bodyPr>
          <a:lstStyle/>
          <a:p>
            <a:pPr>
              <a:buNone/>
            </a:pPr>
            <a:r>
              <a:rPr lang="en-GB" dirty="0" smtClean="0"/>
              <a:t>Capital of Lydian Satrapy:</a:t>
            </a:r>
          </a:p>
          <a:p>
            <a:r>
              <a:rPr lang="en-GB" dirty="0" smtClean="0"/>
              <a:t>Recovering his forces, Alexander led them down through Lydia and took over the city of the </a:t>
            </a:r>
            <a:r>
              <a:rPr lang="en-GB" dirty="0" err="1" smtClean="0"/>
              <a:t>Sardians</a:t>
            </a:r>
            <a:r>
              <a:rPr lang="en-GB" dirty="0" smtClean="0"/>
              <a:t> with its citadels and, what is more, the treasures stored therein, for </a:t>
            </a:r>
            <a:r>
              <a:rPr lang="en-GB" dirty="0" err="1" smtClean="0"/>
              <a:t>Mithrines</a:t>
            </a:r>
            <a:r>
              <a:rPr lang="en-GB" dirty="0" smtClean="0"/>
              <a:t> the satrap surrendered them without resistance.</a:t>
            </a:r>
          </a:p>
          <a:p>
            <a:pPr algn="r">
              <a:buNone/>
            </a:pPr>
            <a:r>
              <a:rPr lang="en-GB" dirty="0" err="1" smtClean="0"/>
              <a:t>Diodorus</a:t>
            </a:r>
            <a:r>
              <a:rPr lang="en-GB" dirty="0" smtClean="0"/>
              <a:t> 17.21.7</a:t>
            </a:r>
            <a:endParaRPr lang="en-GB" dirty="0"/>
          </a:p>
        </p:txBody>
      </p:sp>
      <p:pic>
        <p:nvPicPr>
          <p:cNvPr id="2050" name="Picture 2" descr="http://www.ancientanatolia.com/historical/maps/ancientregions1.gif"/>
          <p:cNvPicPr>
            <a:picLocks noChangeAspect="1" noChangeArrowheads="1"/>
          </p:cNvPicPr>
          <p:nvPr/>
        </p:nvPicPr>
        <p:blipFill>
          <a:blip r:embed="rId3" cstate="print"/>
          <a:srcRect/>
          <a:stretch>
            <a:fillRect/>
          </a:stretch>
        </p:blipFill>
        <p:spPr bwMode="auto">
          <a:xfrm>
            <a:off x="4788024" y="2276872"/>
            <a:ext cx="3983236" cy="324036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Re-arranging satrapies</a:t>
            </a:r>
            <a:endParaRPr lang="en-GB" dirty="0"/>
          </a:p>
        </p:txBody>
      </p:sp>
      <p:sp>
        <p:nvSpPr>
          <p:cNvPr id="3" name="Content Placeholder 2"/>
          <p:cNvSpPr>
            <a:spLocks noGrp="1"/>
          </p:cNvSpPr>
          <p:nvPr>
            <p:ph sz="quarter" idx="1"/>
          </p:nvPr>
        </p:nvSpPr>
        <p:spPr/>
        <p:txBody>
          <a:bodyPr/>
          <a:lstStyle/>
          <a:p>
            <a:r>
              <a:rPr lang="en-GB" dirty="0" smtClean="0"/>
              <a:t>Persian satrap (</a:t>
            </a:r>
            <a:r>
              <a:rPr lang="en-GB" dirty="0" err="1" smtClean="0"/>
              <a:t>Spithridates</a:t>
            </a:r>
            <a:r>
              <a:rPr lang="en-GB" dirty="0" smtClean="0"/>
              <a:t>) </a:t>
            </a:r>
            <a:r>
              <a:rPr lang="en-GB" dirty="0" smtClean="0">
                <a:sym typeface="Wingdings" pitchFamily="2" charset="2"/>
              </a:rPr>
              <a:t> </a:t>
            </a:r>
            <a:r>
              <a:rPr lang="en-GB" dirty="0" err="1" smtClean="0">
                <a:sym typeface="Wingdings" pitchFamily="2" charset="2"/>
              </a:rPr>
              <a:t>Asander</a:t>
            </a:r>
            <a:r>
              <a:rPr lang="en-GB" dirty="0" smtClean="0">
                <a:sym typeface="Wingdings" pitchFamily="2" charset="2"/>
              </a:rPr>
              <a:t>, brother of </a:t>
            </a:r>
            <a:r>
              <a:rPr lang="en-GB" dirty="0" err="1" smtClean="0">
                <a:sym typeface="Wingdings" pitchFamily="2" charset="2"/>
              </a:rPr>
              <a:t>Parmenio</a:t>
            </a:r>
            <a:endParaRPr lang="en-GB" dirty="0" smtClean="0">
              <a:sym typeface="Wingdings" pitchFamily="2" charset="2"/>
            </a:endParaRPr>
          </a:p>
          <a:p>
            <a:r>
              <a:rPr lang="en-GB" dirty="0" smtClean="0">
                <a:sym typeface="Wingdings" pitchFamily="2" charset="2"/>
              </a:rPr>
              <a:t>Commander of the fortress (at Sardis), Pausanias, one of his companions</a:t>
            </a:r>
          </a:p>
          <a:p>
            <a:r>
              <a:rPr lang="en-GB" dirty="0" err="1" smtClean="0">
                <a:sym typeface="Wingdings" pitchFamily="2" charset="2"/>
              </a:rPr>
              <a:t>Argives</a:t>
            </a:r>
            <a:r>
              <a:rPr lang="en-GB" dirty="0" smtClean="0">
                <a:sym typeface="Wingdings" pitchFamily="2" charset="2"/>
              </a:rPr>
              <a:t> are the garrison</a:t>
            </a:r>
          </a:p>
          <a:p>
            <a:r>
              <a:rPr lang="en-GB" dirty="0" smtClean="0">
                <a:sym typeface="Wingdings" pitchFamily="2" charset="2"/>
              </a:rPr>
              <a:t>New department to collect taxes, chief financial office is Nicias (a Macedonian)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Ephesus</a:t>
            </a:r>
            <a:endParaRPr lang="en-GB" dirty="0"/>
          </a:p>
        </p:txBody>
      </p:sp>
      <p:sp>
        <p:nvSpPr>
          <p:cNvPr id="3" name="Content Placeholder 2"/>
          <p:cNvSpPr>
            <a:spLocks noGrp="1"/>
          </p:cNvSpPr>
          <p:nvPr>
            <p:ph sz="quarter" idx="1"/>
          </p:nvPr>
        </p:nvSpPr>
        <p:spPr>
          <a:xfrm>
            <a:off x="4644008" y="1600200"/>
            <a:ext cx="4042792" cy="4525963"/>
          </a:xfrm>
        </p:spPr>
        <p:txBody>
          <a:bodyPr>
            <a:normAutofit fontScale="92500" lnSpcReduction="10000"/>
          </a:bodyPr>
          <a:lstStyle/>
          <a:p>
            <a:r>
              <a:rPr lang="en-GB" dirty="0" smtClean="0"/>
              <a:t>336 </a:t>
            </a:r>
            <a:r>
              <a:rPr lang="en-GB" dirty="0" err="1" smtClean="0"/>
              <a:t>Parmenio</a:t>
            </a:r>
            <a:r>
              <a:rPr lang="en-GB" dirty="0" smtClean="0"/>
              <a:t> took Ephesus and there was a statue of Philip in the temple of Artemis. </a:t>
            </a:r>
          </a:p>
          <a:p>
            <a:r>
              <a:rPr lang="en-GB" dirty="0" smtClean="0"/>
              <a:t>334ish back in Persian control</a:t>
            </a:r>
          </a:p>
          <a:p>
            <a:r>
              <a:rPr lang="en-GB" dirty="0" smtClean="0"/>
              <a:t>Siege, city goes to Alexander</a:t>
            </a:r>
          </a:p>
          <a:p>
            <a:r>
              <a:rPr lang="en-GB" dirty="0" smtClean="0"/>
              <a:t>Refuses to let Alexander pay for the restoration of the temple</a:t>
            </a:r>
          </a:p>
        </p:txBody>
      </p:sp>
      <p:pic>
        <p:nvPicPr>
          <p:cNvPr id="19458" name="Picture 2" descr="F:\Photos\2010-08-21 Turkey August 2010\Turkey August 2010 423.JPG"/>
          <p:cNvPicPr>
            <a:picLocks noChangeAspect="1" noChangeArrowheads="1"/>
          </p:cNvPicPr>
          <p:nvPr/>
        </p:nvPicPr>
        <p:blipFill>
          <a:blip r:embed="rId2" cstate="print"/>
          <a:srcRect/>
          <a:stretch>
            <a:fillRect/>
          </a:stretch>
        </p:blipFill>
        <p:spPr bwMode="auto">
          <a:xfrm>
            <a:off x="0" y="0"/>
            <a:ext cx="4427984" cy="2951989"/>
          </a:xfrm>
          <a:prstGeom prst="rect">
            <a:avLst/>
          </a:prstGeom>
          <a:noFill/>
        </p:spPr>
      </p:pic>
      <p:pic>
        <p:nvPicPr>
          <p:cNvPr id="19460" name="Picture 4" descr="http://imagesoftheworld.org/Ephesus/info-01.jpg"/>
          <p:cNvPicPr>
            <a:picLocks noChangeAspect="1" noChangeArrowheads="1"/>
          </p:cNvPicPr>
          <p:nvPr/>
        </p:nvPicPr>
        <p:blipFill>
          <a:blip r:embed="rId3" cstate="print"/>
          <a:srcRect/>
          <a:stretch>
            <a:fillRect/>
          </a:stretch>
        </p:blipFill>
        <p:spPr bwMode="auto">
          <a:xfrm>
            <a:off x="-1" y="3140968"/>
            <a:ext cx="4618133" cy="345638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and Apelles</a:t>
            </a:r>
            <a:endParaRPr lang="en-GB" dirty="0"/>
          </a:p>
        </p:txBody>
      </p:sp>
      <p:sp>
        <p:nvSpPr>
          <p:cNvPr id="8" name="Content Placeholder 7"/>
          <p:cNvSpPr>
            <a:spLocks noGrp="1"/>
          </p:cNvSpPr>
          <p:nvPr>
            <p:ph sz="quarter" idx="1"/>
          </p:nvPr>
        </p:nvSpPr>
        <p:spPr/>
        <p:txBody>
          <a:bodyPr/>
          <a:lstStyle/>
          <a:p>
            <a:r>
              <a:rPr lang="en-GB" dirty="0" smtClean="0"/>
              <a:t>Agrees to let Apelles paint his portrait</a:t>
            </a:r>
          </a:p>
          <a:p>
            <a:r>
              <a:rPr lang="en-GB" dirty="0" smtClean="0"/>
              <a:t>Apelles paints a portrait of Alexander on </a:t>
            </a:r>
            <a:r>
              <a:rPr lang="en-GB" dirty="0" err="1" smtClean="0"/>
              <a:t>Bucephalas</a:t>
            </a:r>
            <a:endParaRPr lang="en-GB" dirty="0" smtClean="0"/>
          </a:p>
          <a:p>
            <a:r>
              <a:rPr lang="en-GB" dirty="0" smtClean="0"/>
              <a:t>Alexander hates it</a:t>
            </a:r>
          </a:p>
          <a:p>
            <a:r>
              <a:rPr lang="en-GB" dirty="0" smtClean="0"/>
              <a:t>Attempt 2:</a:t>
            </a:r>
          </a:p>
          <a:p>
            <a:r>
              <a:rPr lang="en-GB" dirty="0" smtClean="0"/>
              <a:t>Alexander as Zeus</a:t>
            </a:r>
            <a:endParaRPr lang="en-GB" dirty="0"/>
          </a:p>
        </p:txBody>
      </p:sp>
      <p:pic>
        <p:nvPicPr>
          <p:cNvPr id="24580" name="Picture 4" descr="http://www.mlahanas.de/Greeks/Bios/AlexanderPorusCoin.jpg"/>
          <p:cNvPicPr>
            <a:picLocks noGrp="1" noChangeAspect="1" noChangeArrowheads="1"/>
          </p:cNvPicPr>
          <p:nvPr>
            <p:ph sz="quarter" idx="2"/>
          </p:nvPr>
        </p:nvPicPr>
        <p:blipFill>
          <a:blip r:embed="rId3" cstate="print"/>
          <a:srcRect r="48952"/>
          <a:stretch>
            <a:fillRect/>
          </a:stretch>
        </p:blipFill>
        <p:spPr bwMode="auto">
          <a:xfrm>
            <a:off x="4283968" y="4149080"/>
            <a:ext cx="2525907" cy="2520280"/>
          </a:xfrm>
          <a:prstGeom prst="rect">
            <a:avLst/>
          </a:prstGeom>
          <a:noFill/>
        </p:spPr>
      </p:pic>
      <p:pic>
        <p:nvPicPr>
          <p:cNvPr id="24578" name="Picture 2" descr="http://trixiefantastic.files.wordpress.com/2009/11/david-napoleon-crossing-the-alps.jpg"/>
          <p:cNvPicPr>
            <a:picLocks noChangeAspect="1" noChangeArrowheads="1"/>
          </p:cNvPicPr>
          <p:nvPr/>
        </p:nvPicPr>
        <p:blipFill>
          <a:blip r:embed="rId4" cstate="print"/>
          <a:srcRect/>
          <a:stretch>
            <a:fillRect/>
          </a:stretch>
        </p:blipFill>
        <p:spPr bwMode="auto">
          <a:xfrm>
            <a:off x="6300192" y="1196752"/>
            <a:ext cx="2486819" cy="2921889"/>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Fate of Asia Minor</a:t>
            </a:r>
            <a:endParaRPr lang="en-GB" dirty="0"/>
          </a:p>
        </p:txBody>
      </p:sp>
      <p:sp>
        <p:nvSpPr>
          <p:cNvPr id="6" name="Content Placeholder 5"/>
          <p:cNvSpPr>
            <a:spLocks noGrp="1"/>
          </p:cNvSpPr>
          <p:nvPr>
            <p:ph sz="quarter" idx="1"/>
          </p:nvPr>
        </p:nvSpPr>
        <p:spPr/>
        <p:txBody>
          <a:bodyPr/>
          <a:lstStyle/>
          <a:p>
            <a:r>
              <a:rPr lang="en-GB" dirty="0" err="1" smtClean="0"/>
              <a:t>Parmenio</a:t>
            </a:r>
            <a:r>
              <a:rPr lang="en-GB" dirty="0" smtClean="0"/>
              <a:t> is to go accept the surrender of the cities of Ionia, Lydia, and Aeolis. </a:t>
            </a:r>
          </a:p>
          <a:p>
            <a:r>
              <a:rPr lang="en-GB" dirty="0" smtClean="0"/>
              <a:t>Oligarchies/Tyrannies are to be replaced with “democracies”</a:t>
            </a:r>
          </a:p>
          <a:p>
            <a:r>
              <a:rPr lang="en-GB" dirty="0" smtClean="0"/>
              <a:t>Local laws and customs to remain the same</a:t>
            </a:r>
          </a:p>
          <a:p>
            <a:r>
              <a:rPr lang="en-GB" dirty="0" smtClean="0"/>
              <a:t>Tribute to Persians to be removed</a:t>
            </a:r>
          </a:p>
          <a:p>
            <a:r>
              <a:rPr lang="en-GB" dirty="0" smtClean="0"/>
              <a:t>Cities to join the league and pay contributions to the campaign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 of </a:t>
            </a:r>
            <a:r>
              <a:rPr lang="en-GB" dirty="0" err="1" smtClean="0"/>
              <a:t>Priene</a:t>
            </a:r>
            <a:r>
              <a:rPr lang="en-GB" dirty="0" smtClean="0"/>
              <a:t>?</a:t>
            </a:r>
            <a:endParaRPr lang="en-GB" dirty="0"/>
          </a:p>
        </p:txBody>
      </p:sp>
      <p:sp>
        <p:nvSpPr>
          <p:cNvPr id="3" name="Content Placeholder 2"/>
          <p:cNvSpPr>
            <a:spLocks noGrp="1"/>
          </p:cNvSpPr>
          <p:nvPr>
            <p:ph sz="quarter" idx="1"/>
          </p:nvPr>
        </p:nvSpPr>
        <p:spPr/>
        <p:txBody>
          <a:bodyPr/>
          <a:lstStyle/>
          <a:p>
            <a:r>
              <a:rPr lang="en-GB" dirty="0" err="1" smtClean="0"/>
              <a:t>Priene</a:t>
            </a:r>
            <a:r>
              <a:rPr lang="en-GB" dirty="0" smtClean="0"/>
              <a:t> refuses to be liberated</a:t>
            </a:r>
          </a:p>
          <a:p>
            <a:r>
              <a:rPr lang="en-GB" dirty="0" smtClean="0"/>
              <a:t>Garrison</a:t>
            </a:r>
          </a:p>
          <a:p>
            <a:r>
              <a:rPr lang="en-GB" i="1" dirty="0" err="1" smtClean="0"/>
              <a:t>Syntaxeis</a:t>
            </a:r>
            <a:endParaRPr lang="en-GB" i="1" dirty="0" smtClean="0"/>
          </a:p>
          <a:p>
            <a:r>
              <a:rPr lang="en-GB" dirty="0" smtClean="0"/>
              <a:t>Dedication of a temple to Athena </a:t>
            </a:r>
            <a:r>
              <a:rPr lang="en-GB" dirty="0" err="1" smtClean="0"/>
              <a:t>Polias</a:t>
            </a:r>
            <a:endParaRPr lang="en-GB" dirty="0" smtClean="0"/>
          </a:p>
          <a:p>
            <a:endParaRPr lang="en-GB" dirty="0"/>
          </a:p>
        </p:txBody>
      </p:sp>
      <p:pic>
        <p:nvPicPr>
          <p:cNvPr id="1026" name="Picture 2" descr="http://www.livius.org/a/turkey/priene/inscr_priene_alexander.JPG"/>
          <p:cNvPicPr>
            <a:picLocks noChangeAspect="1" noChangeArrowheads="1"/>
          </p:cNvPicPr>
          <p:nvPr/>
        </p:nvPicPr>
        <p:blipFill>
          <a:blip r:embed="rId2" cstate="print"/>
          <a:srcRect/>
          <a:stretch>
            <a:fillRect/>
          </a:stretch>
        </p:blipFill>
        <p:spPr bwMode="auto">
          <a:xfrm>
            <a:off x="1115616" y="3933056"/>
            <a:ext cx="6667500" cy="27813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Miletos</a:t>
            </a:r>
            <a:endParaRPr lang="en-GB" dirty="0"/>
          </a:p>
        </p:txBody>
      </p:sp>
      <p:sp>
        <p:nvSpPr>
          <p:cNvPr id="3" name="Content Placeholder 2"/>
          <p:cNvSpPr>
            <a:spLocks noGrp="1"/>
          </p:cNvSpPr>
          <p:nvPr>
            <p:ph sz="quarter" idx="1"/>
          </p:nvPr>
        </p:nvSpPr>
        <p:spPr>
          <a:xfrm>
            <a:off x="457200" y="1600200"/>
            <a:ext cx="8229600" cy="5141168"/>
          </a:xfrm>
        </p:spPr>
        <p:txBody>
          <a:bodyPr>
            <a:normAutofit fontScale="77500" lnSpcReduction="20000"/>
          </a:bodyPr>
          <a:lstStyle/>
          <a:p>
            <a:pPr marL="180975" indent="269875">
              <a:buNone/>
              <a:tabLst>
                <a:tab pos="271463" algn="l"/>
              </a:tabLst>
            </a:pPr>
            <a:r>
              <a:rPr lang="en-GB" dirty="0" smtClean="0"/>
              <a:t>The Persians had about 400 ships, but </a:t>
            </a:r>
            <a:r>
              <a:rPr lang="en-GB" dirty="0" err="1" smtClean="0"/>
              <a:t>Parmenio</a:t>
            </a:r>
            <a:r>
              <a:rPr lang="en-GB" dirty="0" smtClean="0"/>
              <a:t>, in spite of their numerical superiority, urged Alexander to engage. He did, undoubtedly, believe that a sea-fight would go in favour of the Greeks, but the real reason for his confidence was a sign from heaven – an eagle which had been seen on the beach just astern of Alexander’s ships….</a:t>
            </a:r>
          </a:p>
          <a:p>
            <a:pPr marL="180975" indent="269875">
              <a:buNone/>
              <a:tabLst>
                <a:tab pos="271463" algn="l"/>
              </a:tabLst>
            </a:pPr>
            <a:r>
              <a:rPr lang="en-GB" dirty="0" smtClean="0"/>
              <a:t>Alexander replied that </a:t>
            </a:r>
            <a:r>
              <a:rPr lang="en-GB" dirty="0" err="1" smtClean="0"/>
              <a:t>Parmenio</a:t>
            </a:r>
            <a:r>
              <a:rPr lang="en-GB" dirty="0" smtClean="0"/>
              <a:t> was mistaken, and that he had wrongly interpreted the omen. In the first place, it was absurd to rush blindly into a naval engagement against greatly superior forces…. </a:t>
            </a:r>
          </a:p>
          <a:p>
            <a:pPr marL="180975" indent="269875">
              <a:buNone/>
              <a:tabLst>
                <a:tab pos="271463" algn="l"/>
              </a:tabLst>
            </a:pPr>
            <a:r>
              <a:rPr lang="en-GB" dirty="0" smtClean="0"/>
              <a:t>…the appearance of the eagle was, without a doubt, a favourable sign; but the fact that it had been seen on shore surely indicated that it was his army, not his navy, which would render the Persian fleet powerless- he would, as it were, win his sea battle from the land</a:t>
            </a:r>
          </a:p>
          <a:p>
            <a:pPr algn="r">
              <a:buNone/>
            </a:pPr>
            <a:r>
              <a:rPr lang="en-GB" dirty="0" err="1" smtClean="0"/>
              <a:t>Arrian</a:t>
            </a:r>
            <a:r>
              <a:rPr lang="en-GB" dirty="0" smtClean="0"/>
              <a:t> 1.18-19</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Arrian</a:t>
            </a:r>
            <a:r>
              <a:rPr lang="en-GB" dirty="0" smtClean="0"/>
              <a:t> 1.20</a:t>
            </a:r>
            <a:endParaRPr lang="en-GB" dirty="0"/>
          </a:p>
        </p:txBody>
      </p:sp>
      <p:sp>
        <p:nvSpPr>
          <p:cNvPr id="3" name="Content Placeholder 2"/>
          <p:cNvSpPr>
            <a:spLocks noGrp="1"/>
          </p:cNvSpPr>
          <p:nvPr>
            <p:ph sz="quarter" idx="1"/>
          </p:nvPr>
        </p:nvSpPr>
        <p:spPr/>
        <p:txBody>
          <a:bodyPr>
            <a:normAutofit fontScale="92500" lnSpcReduction="10000"/>
          </a:bodyPr>
          <a:lstStyle/>
          <a:p>
            <a:pPr marL="90488" indent="360363">
              <a:buNone/>
            </a:pPr>
            <a:r>
              <a:rPr lang="en-GB" dirty="0" smtClean="0"/>
              <a:t>Alexander now decided to disband his fleet. He had not, at the moment, the money for maintaining it; he knew that it was no match for the Persian navy, and he had no wish to subject any part of his strength, in ships or men, to the risk of disaster. Moreover, now that his army was master of the continent, he was well aware that a fleet was no longer of any use to him: by seizing the coastal towns he could reduce the Persian navy to impotence, for they would then have no port on the Asian coast which they could use, and no source of replacement for their crews.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Fleet</a:t>
            </a:r>
            <a:endParaRPr lang="en-GB" dirty="0"/>
          </a:p>
        </p:txBody>
      </p:sp>
      <p:sp>
        <p:nvSpPr>
          <p:cNvPr id="3" name="Content Placeholder 2"/>
          <p:cNvSpPr>
            <a:spLocks noGrp="1"/>
          </p:cNvSpPr>
          <p:nvPr>
            <p:ph sz="quarter" idx="1"/>
          </p:nvPr>
        </p:nvSpPr>
        <p:spPr/>
        <p:txBody>
          <a:bodyPr/>
          <a:lstStyle/>
          <a:p>
            <a:r>
              <a:rPr lang="en-GB" dirty="0" smtClean="0"/>
              <a:t>Disbanded after siege of Miletus</a:t>
            </a:r>
          </a:p>
          <a:p>
            <a:pPr lvl="1"/>
            <a:r>
              <a:rPr lang="en-GB" dirty="0" smtClean="0"/>
              <a:t>Cost – 100 talents a month</a:t>
            </a:r>
          </a:p>
          <a:p>
            <a:pPr lvl="1"/>
            <a:r>
              <a:rPr lang="en-GB" dirty="0" smtClean="0"/>
              <a:t>Macedonians would fight better without the possibility of retreat</a:t>
            </a:r>
          </a:p>
          <a:p>
            <a:pPr lvl="1"/>
            <a:r>
              <a:rPr lang="en-GB" dirty="0" smtClean="0"/>
              <a:t>New strategy</a:t>
            </a:r>
          </a:p>
          <a:p>
            <a:pPr lvl="2"/>
            <a:r>
              <a:rPr lang="en-GB" dirty="0" smtClean="0"/>
              <a:t>Capture all of the ports from the landward side</a:t>
            </a:r>
          </a:p>
          <a:p>
            <a:pPr lvl="1"/>
            <a:r>
              <a:rPr lang="en-GB" dirty="0" smtClean="0"/>
              <a:t>Distrust of Greek allies?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Miletus to </a:t>
            </a:r>
            <a:r>
              <a:rPr lang="en-GB" dirty="0" err="1" smtClean="0"/>
              <a:t>Gordium</a:t>
            </a:r>
            <a:endParaRPr lang="en-GB" dirty="0"/>
          </a:p>
        </p:txBody>
      </p:sp>
      <p:sp>
        <p:nvSpPr>
          <p:cNvPr id="3" name="Content Placeholder 2"/>
          <p:cNvSpPr>
            <a:spLocks noGrp="1"/>
          </p:cNvSpPr>
          <p:nvPr>
            <p:ph sz="quarter" idx="1"/>
          </p:nvPr>
        </p:nvSpPr>
        <p:spPr/>
        <p:txBody>
          <a:bodyPr/>
          <a:lstStyle/>
          <a:p>
            <a:r>
              <a:rPr lang="en-GB" dirty="0" smtClean="0"/>
              <a:t>Persian fleet withdraws to Halicarnassus</a:t>
            </a:r>
          </a:p>
          <a:p>
            <a:r>
              <a:rPr lang="en-GB" dirty="0" smtClean="0"/>
              <a:t>Alexander gains an alliance with Queen </a:t>
            </a:r>
            <a:r>
              <a:rPr lang="en-GB" dirty="0" err="1" smtClean="0"/>
              <a:t>Ada</a:t>
            </a:r>
            <a:r>
              <a:rPr lang="en-GB" dirty="0" smtClean="0"/>
              <a:t> (older sister of </a:t>
            </a:r>
            <a:r>
              <a:rPr lang="en-GB" dirty="0" err="1" smtClean="0"/>
              <a:t>Pixodarus</a:t>
            </a:r>
            <a:r>
              <a:rPr lang="en-GB" dirty="0" smtClean="0"/>
              <a:t>) to restore her in Halicarnassus (she adopts him as her son)</a:t>
            </a:r>
          </a:p>
          <a:p>
            <a:r>
              <a:rPr lang="en-GB" dirty="0" smtClean="0"/>
              <a:t>Successful but destructive siege</a:t>
            </a:r>
          </a:p>
          <a:p>
            <a:r>
              <a:rPr lang="en-GB" dirty="0" err="1" smtClean="0"/>
              <a:t>Ada</a:t>
            </a:r>
            <a:r>
              <a:rPr lang="en-GB" dirty="0" smtClean="0"/>
              <a:t> now satrap of Caria</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Miletus to </a:t>
            </a:r>
            <a:r>
              <a:rPr lang="en-GB" dirty="0" err="1" smtClean="0"/>
              <a:t>Gordium</a:t>
            </a:r>
            <a:endParaRPr lang="en-GB" dirty="0"/>
          </a:p>
        </p:txBody>
      </p:sp>
      <p:sp>
        <p:nvSpPr>
          <p:cNvPr id="3" name="Content Placeholder 2"/>
          <p:cNvSpPr>
            <a:spLocks noGrp="1"/>
          </p:cNvSpPr>
          <p:nvPr>
            <p:ph sz="quarter" idx="1"/>
          </p:nvPr>
        </p:nvSpPr>
        <p:spPr>
          <a:xfrm>
            <a:off x="457200" y="1600201"/>
            <a:ext cx="8229600" cy="2044824"/>
          </a:xfrm>
        </p:spPr>
        <p:txBody>
          <a:bodyPr>
            <a:normAutofit/>
          </a:bodyPr>
          <a:lstStyle/>
          <a:p>
            <a:r>
              <a:rPr lang="en-GB" dirty="0" smtClean="0"/>
              <a:t>Alexander goes through Lycia, </a:t>
            </a:r>
            <a:r>
              <a:rPr lang="en-GB" dirty="0" err="1" smtClean="0"/>
              <a:t>Pamphylia</a:t>
            </a:r>
            <a:r>
              <a:rPr lang="en-GB" dirty="0" smtClean="0"/>
              <a:t> and </a:t>
            </a:r>
            <a:r>
              <a:rPr lang="en-GB" dirty="0" err="1" smtClean="0"/>
              <a:t>Pisidia</a:t>
            </a:r>
            <a:endParaRPr lang="en-GB" dirty="0" smtClean="0"/>
          </a:p>
          <a:p>
            <a:r>
              <a:rPr lang="en-GB" dirty="0" smtClean="0"/>
              <a:t>Some minor resistance particularly from mountain tribes</a:t>
            </a:r>
            <a:endParaRPr lang="en-GB" dirty="0"/>
          </a:p>
        </p:txBody>
      </p:sp>
      <p:pic>
        <p:nvPicPr>
          <p:cNvPr id="37890" name="Picture 2" descr="F:\Photos\Pisidia Survey Project 2009\IMG_2390.JPG"/>
          <p:cNvPicPr>
            <a:picLocks noChangeAspect="1" noChangeArrowheads="1"/>
          </p:cNvPicPr>
          <p:nvPr/>
        </p:nvPicPr>
        <p:blipFill>
          <a:blip r:embed="rId2" cstate="print"/>
          <a:srcRect/>
          <a:stretch>
            <a:fillRect/>
          </a:stretch>
        </p:blipFill>
        <p:spPr bwMode="auto">
          <a:xfrm>
            <a:off x="4644008" y="3429000"/>
            <a:ext cx="4224082" cy="3168352"/>
          </a:xfrm>
          <a:prstGeom prst="rect">
            <a:avLst/>
          </a:prstGeom>
          <a:noFill/>
        </p:spPr>
      </p:pic>
      <p:pic>
        <p:nvPicPr>
          <p:cNvPr id="37891" name="Picture 3" descr="F:\Photos\Pisidia Survey Project Pictures 2008\Dumlutash 05.JPG"/>
          <p:cNvPicPr>
            <a:picLocks noChangeAspect="1" noChangeArrowheads="1"/>
          </p:cNvPicPr>
          <p:nvPr/>
        </p:nvPicPr>
        <p:blipFill>
          <a:blip r:embed="rId3" cstate="print"/>
          <a:srcRect/>
          <a:stretch>
            <a:fillRect/>
          </a:stretch>
        </p:blipFill>
        <p:spPr bwMode="auto">
          <a:xfrm>
            <a:off x="179512" y="3501008"/>
            <a:ext cx="4187619" cy="3140714"/>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Ruler of the world?</a:t>
            </a:r>
            <a:endParaRPr lang="en-GB" dirty="0"/>
          </a:p>
        </p:txBody>
      </p:sp>
      <p:sp>
        <p:nvSpPr>
          <p:cNvPr id="3" name="Content Placeholder 2"/>
          <p:cNvSpPr>
            <a:spLocks noGrp="1"/>
          </p:cNvSpPr>
          <p:nvPr>
            <p:ph sz="quarter" idx="1"/>
          </p:nvPr>
        </p:nvSpPr>
        <p:spPr>
          <a:xfrm>
            <a:off x="457200" y="1600200"/>
            <a:ext cx="8229600" cy="5069160"/>
          </a:xfrm>
        </p:spPr>
        <p:txBody>
          <a:bodyPr>
            <a:normAutofit fontScale="85000" lnSpcReduction="20000"/>
          </a:bodyPr>
          <a:lstStyle/>
          <a:p>
            <a:pPr indent="19050">
              <a:buNone/>
            </a:pPr>
            <a:r>
              <a:rPr lang="en-GB" dirty="0" smtClean="0"/>
              <a:t>When he captured </a:t>
            </a:r>
            <a:r>
              <a:rPr lang="en-GB" dirty="0" err="1" smtClean="0"/>
              <a:t>Gordium</a:t>
            </a:r>
            <a:r>
              <a:rPr lang="en-GB" dirty="0" smtClean="0"/>
              <a:t>, which is reputed to have been the home of the ancient king Midas, he saw the celebrated chariot which was fastened to its yoke by the bark of the cornel-tree, and heard the legend which was believed by all the barbarians, that the fates had decreed that the man who untied the knot was destined to become the ruler of the whole world. According to most writers the fastenings were so elaborately intertwined and coiled upon one another that their ends were hidden: in consequence Alexander did not know what to do, and in the end loosened the knot by cutting through it with his sword, whereupon the many ends sprang into view. But according to </a:t>
            </a:r>
            <a:r>
              <a:rPr lang="en-GB" dirty="0" err="1" smtClean="0"/>
              <a:t>Aristobulus</a:t>
            </a:r>
            <a:r>
              <a:rPr lang="en-GB" dirty="0" smtClean="0"/>
              <a:t> he unfastened it quite easily by removing the pin which secured the yoke to the pole of the chariot, and then pulling out the yoke itself. </a:t>
            </a:r>
          </a:p>
          <a:p>
            <a:pPr indent="19050" algn="r">
              <a:buNone/>
            </a:pPr>
            <a:r>
              <a:rPr lang="en-GB" dirty="0" smtClean="0"/>
              <a:t>Plutarch, </a:t>
            </a:r>
            <a:r>
              <a:rPr lang="en-GB" i="1" dirty="0" smtClean="0"/>
              <a:t>Life of Alexander</a:t>
            </a:r>
            <a:r>
              <a:rPr lang="en-GB" i="1" dirty="0"/>
              <a:t> </a:t>
            </a:r>
            <a:r>
              <a:rPr lang="en-GB" i="1" dirty="0" smtClean="0"/>
              <a:t>18</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Gordium</a:t>
            </a:r>
            <a:r>
              <a:rPr lang="en-GB" dirty="0" smtClean="0"/>
              <a:t> to Issus</a:t>
            </a:r>
            <a:endParaRPr lang="en-GB" dirty="0"/>
          </a:p>
        </p:txBody>
      </p:sp>
      <p:sp>
        <p:nvSpPr>
          <p:cNvPr id="3" name="Content Placeholder 2"/>
          <p:cNvSpPr>
            <a:spLocks noGrp="1"/>
          </p:cNvSpPr>
          <p:nvPr>
            <p:ph sz="quarter" idx="1"/>
          </p:nvPr>
        </p:nvSpPr>
        <p:spPr/>
        <p:txBody>
          <a:bodyPr>
            <a:normAutofit/>
          </a:bodyPr>
          <a:lstStyle/>
          <a:p>
            <a:r>
              <a:rPr lang="en-GB" dirty="0" err="1" smtClean="0"/>
              <a:t>Gordium</a:t>
            </a:r>
            <a:r>
              <a:rPr lang="en-GB" dirty="0" smtClean="0"/>
              <a:t> to Ankara (Ancyra)</a:t>
            </a:r>
          </a:p>
          <a:p>
            <a:pPr lvl="1"/>
            <a:r>
              <a:rPr lang="en-GB" dirty="0" err="1" smtClean="0"/>
              <a:t>Paphlagonians</a:t>
            </a:r>
            <a:r>
              <a:rPr lang="en-GB" dirty="0" smtClean="0"/>
              <a:t> offer to submit if he does not invade</a:t>
            </a:r>
          </a:p>
          <a:p>
            <a:pPr lvl="2"/>
            <a:r>
              <a:rPr lang="en-GB" dirty="0" smtClean="0"/>
              <a:t>Nominally under the satrap of </a:t>
            </a:r>
            <a:r>
              <a:rPr lang="en-GB" dirty="0" err="1" smtClean="0"/>
              <a:t>Phyrgia</a:t>
            </a:r>
            <a:endParaRPr lang="en-GB" dirty="0" smtClean="0"/>
          </a:p>
          <a:p>
            <a:pPr lvl="1"/>
            <a:r>
              <a:rPr lang="en-GB" dirty="0" smtClean="0"/>
              <a:t>Cappadocia surrenders west of the </a:t>
            </a:r>
            <a:r>
              <a:rPr lang="en-GB" dirty="0" err="1" smtClean="0"/>
              <a:t>Halys</a:t>
            </a:r>
            <a:r>
              <a:rPr lang="en-GB" dirty="0" smtClean="0"/>
              <a:t> and some ways east</a:t>
            </a:r>
          </a:p>
          <a:p>
            <a:pPr lvl="2"/>
            <a:r>
              <a:rPr lang="en-GB" dirty="0" smtClean="0"/>
              <a:t>Local baron remains in power</a:t>
            </a:r>
          </a:p>
          <a:p>
            <a:pPr lvl="1"/>
            <a:r>
              <a:rPr lang="en-GB" dirty="0" smtClean="0"/>
              <a:t>Locals offer vague promises while he is there, rebel when he is gone</a:t>
            </a:r>
          </a:p>
          <a:p>
            <a:r>
              <a:rPr lang="en-GB" dirty="0" err="1" smtClean="0"/>
              <a:t>Memnon</a:t>
            </a:r>
            <a:r>
              <a:rPr lang="en-GB" dirty="0" smtClean="0"/>
              <a:t> dies!</a:t>
            </a:r>
          </a:p>
          <a:p>
            <a:pPr lvl="2"/>
            <a:endParaRPr lang="en-GB" dirty="0" smtClean="0"/>
          </a:p>
          <a:p>
            <a:pPr lvl="2"/>
            <a:endParaRPr lang="en-GB"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Map of Alexander’s Campaigns</a:t>
            </a:r>
            <a:endParaRPr lang="en-GB" dirty="0"/>
          </a:p>
        </p:txBody>
      </p:sp>
      <p:sp>
        <p:nvSpPr>
          <p:cNvPr id="3" name="Content Placeholder 2"/>
          <p:cNvSpPr>
            <a:spLocks noGrp="1"/>
          </p:cNvSpPr>
          <p:nvPr>
            <p:ph sz="quarter" idx="1"/>
          </p:nvPr>
        </p:nvSpPr>
        <p:spPr/>
        <p:txBody>
          <a:bodyPr/>
          <a:lstStyle/>
          <a:p>
            <a:endParaRPr lang="en-GB"/>
          </a:p>
        </p:txBody>
      </p:sp>
      <p:pic>
        <p:nvPicPr>
          <p:cNvPr id="4" name="Picture 2" descr="http://www.grahamphillips.net/Alexander/Alexander%27s_campaigns_map.jpg"/>
          <p:cNvPicPr>
            <a:picLocks noChangeAspect="1" noChangeArrowheads="1"/>
          </p:cNvPicPr>
          <p:nvPr/>
        </p:nvPicPr>
        <p:blipFill>
          <a:blip r:embed="rId2" cstate="print"/>
          <a:srcRect/>
          <a:stretch>
            <a:fillRect/>
          </a:stretch>
        </p:blipFill>
        <p:spPr bwMode="auto">
          <a:xfrm>
            <a:off x="0" y="1628800"/>
            <a:ext cx="9139107" cy="5085184"/>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v Alexander: Round 1</a:t>
            </a:r>
            <a:endParaRPr lang="en-GB" dirty="0"/>
          </a:p>
        </p:txBody>
      </p:sp>
      <p:sp>
        <p:nvSpPr>
          <p:cNvPr id="3" name="Content Placeholder 2"/>
          <p:cNvSpPr>
            <a:spLocks noGrp="1"/>
          </p:cNvSpPr>
          <p:nvPr>
            <p:ph sz="quarter" idx="1"/>
          </p:nvPr>
        </p:nvSpPr>
        <p:spPr>
          <a:xfrm>
            <a:off x="251520" y="1556792"/>
            <a:ext cx="4906888" cy="4525963"/>
          </a:xfrm>
        </p:spPr>
        <p:txBody>
          <a:bodyPr>
            <a:normAutofit/>
          </a:bodyPr>
          <a:lstStyle/>
          <a:p>
            <a:r>
              <a:rPr lang="en-GB" dirty="0" smtClean="0"/>
              <a:t>Darius gathers troops in Babylon</a:t>
            </a:r>
          </a:p>
          <a:p>
            <a:r>
              <a:rPr lang="en-GB" dirty="0" smtClean="0"/>
              <a:t>Alexander is in Cappadocia in August</a:t>
            </a:r>
          </a:p>
          <a:p>
            <a:r>
              <a:rPr lang="en-GB" dirty="0" smtClean="0"/>
              <a:t>Alexander must pass through the Cilician Gates</a:t>
            </a:r>
          </a:p>
          <a:p>
            <a:r>
              <a:rPr lang="en-GB" dirty="0" smtClean="0"/>
              <a:t>Before the highway, barely wide enough for 2 camels to pass each other</a:t>
            </a:r>
          </a:p>
          <a:p>
            <a:endParaRPr lang="en-GB" dirty="0"/>
          </a:p>
        </p:txBody>
      </p:sp>
      <p:pic>
        <p:nvPicPr>
          <p:cNvPr id="27650" name="Picture 2" descr="http://farm3.static.flickr.com/2143/2159737140_e2fb3e99b7.jpg"/>
          <p:cNvPicPr>
            <a:picLocks noChangeAspect="1" noChangeArrowheads="1"/>
          </p:cNvPicPr>
          <p:nvPr/>
        </p:nvPicPr>
        <p:blipFill>
          <a:blip r:embed="rId2" cstate="print"/>
          <a:srcRect/>
          <a:stretch>
            <a:fillRect/>
          </a:stretch>
        </p:blipFill>
        <p:spPr bwMode="auto">
          <a:xfrm>
            <a:off x="5364088" y="1340768"/>
            <a:ext cx="3456384" cy="2308864"/>
          </a:xfrm>
          <a:prstGeom prst="rect">
            <a:avLst/>
          </a:prstGeom>
          <a:noFill/>
        </p:spPr>
      </p:pic>
      <p:pic>
        <p:nvPicPr>
          <p:cNvPr id="27651" name="Picture 3"/>
          <p:cNvPicPr>
            <a:picLocks noChangeAspect="1" noChangeArrowheads="1"/>
          </p:cNvPicPr>
          <p:nvPr/>
        </p:nvPicPr>
        <p:blipFill>
          <a:blip r:embed="rId3" cstate="print"/>
          <a:srcRect l="12334" t="30760" r="38842" b="11281"/>
          <a:stretch>
            <a:fillRect/>
          </a:stretch>
        </p:blipFill>
        <p:spPr bwMode="auto">
          <a:xfrm>
            <a:off x="5292080" y="3933056"/>
            <a:ext cx="3672408" cy="2724689"/>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Cilician Gates</a:t>
            </a:r>
            <a:endParaRPr lang="en-GB" dirty="0"/>
          </a:p>
        </p:txBody>
      </p:sp>
      <p:sp>
        <p:nvSpPr>
          <p:cNvPr id="3" name="Content Placeholder 2"/>
          <p:cNvSpPr>
            <a:spLocks noGrp="1"/>
          </p:cNvSpPr>
          <p:nvPr>
            <p:ph sz="quarter" idx="1"/>
          </p:nvPr>
        </p:nvSpPr>
        <p:spPr/>
        <p:txBody>
          <a:bodyPr/>
          <a:lstStyle/>
          <a:p>
            <a:r>
              <a:rPr lang="en-GB" dirty="0" err="1" smtClean="0"/>
              <a:t>Arsames</a:t>
            </a:r>
            <a:r>
              <a:rPr lang="en-GB" dirty="0" smtClean="0"/>
              <a:t> does not put all his forces across the gates</a:t>
            </a:r>
          </a:p>
          <a:p>
            <a:r>
              <a:rPr lang="en-GB" dirty="0" smtClean="0"/>
              <a:t>Leaves a small force and then devastates the land behind the gates</a:t>
            </a:r>
          </a:p>
          <a:p>
            <a:r>
              <a:rPr lang="en-GB" dirty="0" smtClean="0"/>
              <a:t>Wrong lessons learned from </a:t>
            </a:r>
            <a:r>
              <a:rPr lang="en-GB" dirty="0" err="1" smtClean="0"/>
              <a:t>Granicus</a:t>
            </a:r>
            <a:endParaRPr lang="en-GB" dirty="0" smtClean="0"/>
          </a:p>
          <a:p>
            <a:r>
              <a:rPr lang="en-GB" dirty="0" smtClean="0"/>
              <a:t>Alexander marches through the gates largely unopposed</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River </a:t>
            </a:r>
            <a:r>
              <a:rPr lang="en-GB" dirty="0" err="1" smtClean="0"/>
              <a:t>Cydnus</a:t>
            </a:r>
            <a:endParaRPr lang="en-GB" dirty="0"/>
          </a:p>
        </p:txBody>
      </p:sp>
      <p:sp>
        <p:nvSpPr>
          <p:cNvPr id="3" name="Content Placeholder 2"/>
          <p:cNvSpPr>
            <a:spLocks noGrp="1"/>
          </p:cNvSpPr>
          <p:nvPr>
            <p:ph sz="quarter" idx="1"/>
          </p:nvPr>
        </p:nvSpPr>
        <p:spPr>
          <a:xfrm>
            <a:off x="457200" y="1600200"/>
            <a:ext cx="3826768" cy="4525963"/>
          </a:xfrm>
        </p:spPr>
        <p:txBody>
          <a:bodyPr/>
          <a:lstStyle/>
          <a:p>
            <a:r>
              <a:rPr lang="en-GB" dirty="0" smtClean="0"/>
              <a:t>Cilician plain in August is hot! (Avg. temp in 30s)</a:t>
            </a:r>
          </a:p>
          <a:p>
            <a:r>
              <a:rPr lang="en-GB" dirty="0" smtClean="0"/>
              <a:t>Alexander reaches the river jumps in</a:t>
            </a:r>
          </a:p>
          <a:p>
            <a:r>
              <a:rPr lang="en-GB" smtClean="0"/>
              <a:t>Gets sick</a:t>
            </a:r>
            <a:endParaRPr lang="en-GB" dirty="0"/>
          </a:p>
        </p:txBody>
      </p:sp>
      <p:pic>
        <p:nvPicPr>
          <p:cNvPr id="34818" name="Picture 2" descr="http://www.welcometohosanna.com/PAULS_MISSIONARY_JOURNEYS/TarsusImages/tarsusCayiCydnusRiver.jpg"/>
          <p:cNvPicPr>
            <a:picLocks noChangeAspect="1" noChangeArrowheads="1"/>
          </p:cNvPicPr>
          <p:nvPr/>
        </p:nvPicPr>
        <p:blipFill>
          <a:blip r:embed="rId2" cstate="print"/>
          <a:srcRect/>
          <a:stretch>
            <a:fillRect/>
          </a:stretch>
        </p:blipFill>
        <p:spPr bwMode="auto">
          <a:xfrm>
            <a:off x="4427984" y="1844824"/>
            <a:ext cx="4448175" cy="333375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signs of a conspiracy?</a:t>
            </a:r>
            <a:endParaRPr lang="en-GB" dirty="0"/>
          </a:p>
        </p:txBody>
      </p:sp>
      <p:sp>
        <p:nvSpPr>
          <p:cNvPr id="3" name="Content Placeholder 2"/>
          <p:cNvSpPr>
            <a:spLocks noGrp="1"/>
          </p:cNvSpPr>
          <p:nvPr>
            <p:ph sz="quarter" idx="1"/>
          </p:nvPr>
        </p:nvSpPr>
        <p:spPr/>
        <p:txBody>
          <a:bodyPr>
            <a:normAutofit fontScale="92500" lnSpcReduction="20000"/>
          </a:bodyPr>
          <a:lstStyle/>
          <a:p>
            <a:pPr indent="-71438">
              <a:buNone/>
            </a:pPr>
            <a:r>
              <a:rPr lang="en-GB" dirty="0" smtClean="0"/>
              <a:t>All his doctors but one despaired of his life; but Philip of </a:t>
            </a:r>
            <a:r>
              <a:rPr lang="en-GB" dirty="0" err="1" smtClean="0"/>
              <a:t>Acarnania</a:t>
            </a:r>
            <a:r>
              <a:rPr lang="en-GB" dirty="0" smtClean="0"/>
              <a:t>, who attended him and was not only a trusted physician but a good soldier as well, proposed to give him a purgative. Alexander consented to take it, and just as Philip was preparing the draught, Alexander was handed a note from </a:t>
            </a:r>
            <a:r>
              <a:rPr lang="en-GB" dirty="0" err="1" smtClean="0"/>
              <a:t>Parmenio</a:t>
            </a:r>
            <a:r>
              <a:rPr lang="en-GB" dirty="0" smtClean="0"/>
              <a:t>. ‘Beware of Philip,’ the note read; ‘I am informed that he has been bribed by Darius to poison you.’ Alexander read the warning, and with the paper still in his hand took the cup of medicine and then passed the note to Philip. Philip read it, and while he was reading Alexander swallowed the dose.</a:t>
            </a:r>
          </a:p>
          <a:p>
            <a:pPr algn="r">
              <a:buNone/>
            </a:pPr>
            <a:r>
              <a:rPr lang="en-GB" dirty="0" err="1" smtClean="0"/>
              <a:t>Arrian</a:t>
            </a:r>
            <a:r>
              <a:rPr lang="en-GB" dirty="0" smtClean="0"/>
              <a:t> </a:t>
            </a:r>
            <a:r>
              <a:rPr lang="en-GB" i="1" dirty="0" smtClean="0"/>
              <a:t>Anabasis </a:t>
            </a:r>
            <a:r>
              <a:rPr lang="en-GB" dirty="0" smtClean="0"/>
              <a:t>2.4</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Tarsus and Issus</a:t>
            </a:r>
            <a:endParaRPr lang="en-GB" dirty="0"/>
          </a:p>
        </p:txBody>
      </p:sp>
      <p:sp>
        <p:nvSpPr>
          <p:cNvPr id="3" name="Content Placeholder 2"/>
          <p:cNvSpPr>
            <a:spLocks noGrp="1"/>
          </p:cNvSpPr>
          <p:nvPr>
            <p:ph sz="quarter" idx="1"/>
          </p:nvPr>
        </p:nvSpPr>
        <p:spPr/>
        <p:txBody>
          <a:bodyPr/>
          <a:lstStyle/>
          <a:p>
            <a:r>
              <a:rPr lang="en-GB" dirty="0" smtClean="0"/>
              <a:t>Alexander recovers slowly</a:t>
            </a:r>
          </a:p>
          <a:p>
            <a:r>
              <a:rPr lang="en-GB" dirty="0" err="1" smtClean="0"/>
              <a:t>Parmenio</a:t>
            </a:r>
            <a:r>
              <a:rPr lang="en-GB" dirty="0" smtClean="0"/>
              <a:t> to reconnoitre both passes into Cilicia</a:t>
            </a:r>
          </a:p>
          <a:p>
            <a:r>
              <a:rPr lang="en-GB" dirty="0" smtClean="0"/>
              <a:t>Alexander as conqueror</a:t>
            </a:r>
          </a:p>
          <a:p>
            <a:r>
              <a:rPr lang="en-GB" dirty="0" smtClean="0"/>
              <a:t>Takes mint at Tarsus and begins to issue his own coinage</a:t>
            </a:r>
          </a:p>
          <a:p>
            <a:r>
              <a:rPr lang="en-GB" dirty="0" smtClean="0"/>
              <a:t>Alexander and </a:t>
            </a:r>
            <a:r>
              <a:rPr lang="en-GB" dirty="0" err="1" smtClean="0"/>
              <a:t>Parmenio</a:t>
            </a:r>
            <a:r>
              <a:rPr lang="en-GB" dirty="0" smtClean="0"/>
              <a:t> make a base at Issus</a:t>
            </a:r>
          </a:p>
          <a:p>
            <a:endParaRPr lang="en-GB" dirty="0"/>
          </a:p>
        </p:txBody>
      </p:sp>
      <p:pic>
        <p:nvPicPr>
          <p:cNvPr id="28674" name="Picture 2" descr="Alexander AR OBV"/>
          <p:cNvPicPr>
            <a:picLocks noChangeAspect="1" noChangeArrowheads="1"/>
          </p:cNvPicPr>
          <p:nvPr/>
        </p:nvPicPr>
        <p:blipFill>
          <a:blip r:embed="rId2" cstate="print"/>
          <a:srcRect/>
          <a:stretch>
            <a:fillRect/>
          </a:stretch>
        </p:blipFill>
        <p:spPr bwMode="auto">
          <a:xfrm>
            <a:off x="2339752" y="4797152"/>
            <a:ext cx="1905000" cy="1905000"/>
          </a:xfrm>
          <a:prstGeom prst="rect">
            <a:avLst/>
          </a:prstGeom>
          <a:noFill/>
        </p:spPr>
      </p:pic>
      <p:pic>
        <p:nvPicPr>
          <p:cNvPr id="28676" name="Picture 4" descr="Alexander AR REV"/>
          <p:cNvPicPr>
            <a:picLocks noChangeAspect="1" noChangeArrowheads="1"/>
          </p:cNvPicPr>
          <p:nvPr/>
        </p:nvPicPr>
        <p:blipFill>
          <a:blip r:embed="rId3" cstate="print"/>
          <a:srcRect/>
          <a:stretch>
            <a:fillRect/>
          </a:stretch>
        </p:blipFill>
        <p:spPr bwMode="auto">
          <a:xfrm>
            <a:off x="4211960" y="4797152"/>
            <a:ext cx="1905000" cy="190500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arrives</a:t>
            </a:r>
            <a:endParaRPr lang="en-GB" dirty="0"/>
          </a:p>
        </p:txBody>
      </p:sp>
      <p:sp>
        <p:nvSpPr>
          <p:cNvPr id="3" name="Content Placeholder 2"/>
          <p:cNvSpPr>
            <a:spLocks noGrp="1"/>
          </p:cNvSpPr>
          <p:nvPr>
            <p:ph sz="quarter" idx="1"/>
          </p:nvPr>
        </p:nvSpPr>
        <p:spPr/>
        <p:txBody>
          <a:bodyPr/>
          <a:lstStyle/>
          <a:p>
            <a:r>
              <a:rPr lang="en-GB" dirty="0" smtClean="0"/>
              <a:t>Darius makes camp at Sochi</a:t>
            </a:r>
          </a:p>
          <a:p>
            <a:r>
              <a:rPr lang="en-GB" dirty="0" smtClean="0"/>
              <a:t>East of the Syrian Gates</a:t>
            </a:r>
          </a:p>
          <a:p>
            <a:r>
              <a:rPr lang="en-GB" dirty="0" smtClean="0"/>
              <a:t>Large plain</a:t>
            </a:r>
          </a:p>
          <a:p>
            <a:r>
              <a:rPr lang="en-GB" dirty="0" smtClean="0"/>
              <a:t>Should Alexander wait at Issus or attack?</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8914" name="Picture 2" descr="http://www.emersonkent.com/images/battle_of_issus.jpg"/>
          <p:cNvPicPr>
            <a:picLocks noChangeAspect="1" noChangeArrowheads="1"/>
          </p:cNvPicPr>
          <p:nvPr/>
        </p:nvPicPr>
        <p:blipFill>
          <a:blip r:embed="rId2" cstate="print"/>
          <a:srcRect/>
          <a:stretch>
            <a:fillRect/>
          </a:stretch>
        </p:blipFill>
        <p:spPr bwMode="auto">
          <a:xfrm>
            <a:off x="323528" y="0"/>
            <a:ext cx="8820472" cy="6829206"/>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moves south</a:t>
            </a:r>
            <a:endParaRPr lang="en-GB" dirty="0"/>
          </a:p>
        </p:txBody>
      </p:sp>
      <p:sp>
        <p:nvSpPr>
          <p:cNvPr id="3" name="Content Placeholder 2"/>
          <p:cNvSpPr>
            <a:spLocks noGrp="1"/>
          </p:cNvSpPr>
          <p:nvPr>
            <p:ph sz="quarter" idx="1"/>
          </p:nvPr>
        </p:nvSpPr>
        <p:spPr/>
        <p:txBody>
          <a:bodyPr/>
          <a:lstStyle/>
          <a:p>
            <a:r>
              <a:rPr lang="en-GB" dirty="0" smtClean="0"/>
              <a:t>Alexander moves through the Pillar of Jonah to </a:t>
            </a:r>
            <a:r>
              <a:rPr lang="en-GB" dirty="0" err="1" smtClean="0"/>
              <a:t>Myriandrus</a:t>
            </a:r>
            <a:endParaRPr lang="en-GB" dirty="0" smtClean="0"/>
          </a:p>
          <a:p>
            <a:r>
              <a:rPr lang="en-GB" dirty="0" smtClean="0"/>
              <a:t>Darius moves through the </a:t>
            </a:r>
            <a:r>
              <a:rPr lang="en-GB" dirty="0" err="1" smtClean="0"/>
              <a:t>Amanic</a:t>
            </a:r>
            <a:r>
              <a:rPr lang="en-GB" dirty="0" smtClean="0"/>
              <a:t> gates</a:t>
            </a:r>
          </a:p>
          <a:p>
            <a:r>
              <a:rPr lang="en-GB" dirty="0" smtClean="0"/>
              <a:t>Darius captures Alexander’s wounded that he left at Issus</a:t>
            </a:r>
          </a:p>
          <a:p>
            <a:r>
              <a:rPr lang="en-GB" dirty="0" smtClean="0"/>
              <a:t>Alexander is caught in a trap</a:t>
            </a:r>
          </a:p>
          <a:p>
            <a:endParaRPr lang="en-GB" dirty="0" smtClean="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8914" name="Picture 2" descr="http://www.emersonkent.com/images/battle_of_issus.jpg"/>
          <p:cNvPicPr>
            <a:picLocks noChangeAspect="1" noChangeArrowheads="1"/>
          </p:cNvPicPr>
          <p:nvPr/>
        </p:nvPicPr>
        <p:blipFill>
          <a:blip r:embed="rId2" cstate="print"/>
          <a:srcRect/>
          <a:stretch>
            <a:fillRect/>
          </a:stretch>
        </p:blipFill>
        <p:spPr bwMode="auto">
          <a:xfrm>
            <a:off x="323528" y="0"/>
            <a:ext cx="8820472" cy="6829206"/>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Issus</a:t>
            </a:r>
            <a:endParaRPr lang="en-GB" dirty="0"/>
          </a:p>
        </p:txBody>
      </p:sp>
      <p:sp>
        <p:nvSpPr>
          <p:cNvPr id="3" name="Content Placeholder 2"/>
          <p:cNvSpPr>
            <a:spLocks noGrp="1"/>
          </p:cNvSpPr>
          <p:nvPr>
            <p:ph sz="quarter" idx="1"/>
          </p:nvPr>
        </p:nvSpPr>
        <p:spPr/>
        <p:txBody>
          <a:bodyPr/>
          <a:lstStyle/>
          <a:p>
            <a:r>
              <a:rPr lang="en-GB" dirty="0" smtClean="0"/>
              <a:t>Darius takes a defensive position on the north bank of the </a:t>
            </a:r>
            <a:r>
              <a:rPr lang="en-GB" dirty="0" err="1" smtClean="0"/>
              <a:t>Pinarus</a:t>
            </a:r>
            <a:r>
              <a:rPr lang="en-GB" dirty="0" smtClean="0"/>
              <a:t> river</a:t>
            </a:r>
          </a:p>
          <a:p>
            <a:r>
              <a:rPr lang="en-GB" dirty="0" smtClean="0"/>
              <a:t>Alexander has to win: a draw is as good as a loss</a:t>
            </a:r>
          </a:p>
          <a:p>
            <a:r>
              <a:rPr lang="en-GB" dirty="0" smtClean="0"/>
              <a:t>Alexander marches the 12 miles to Issus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endParaRPr lang="en-GB"/>
          </a:p>
        </p:txBody>
      </p:sp>
      <p:pic>
        <p:nvPicPr>
          <p:cNvPr id="41986" name="Picture 2" descr="Map of the Battle of Issus, 333 BC - Initial Situation"/>
          <p:cNvPicPr>
            <a:picLocks noChangeAspect="1" noChangeArrowheads="1"/>
          </p:cNvPicPr>
          <p:nvPr/>
        </p:nvPicPr>
        <p:blipFill>
          <a:blip r:embed="rId2" cstate="print"/>
          <a:srcRect/>
          <a:stretch>
            <a:fillRect/>
          </a:stretch>
        </p:blipFill>
        <p:spPr bwMode="auto">
          <a:xfrm>
            <a:off x="0" y="0"/>
            <a:ext cx="8858556" cy="6858000"/>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endParaRPr lang="en-GB"/>
          </a:p>
        </p:txBody>
      </p:sp>
      <p:pic>
        <p:nvPicPr>
          <p:cNvPr id="46082" name="Picture 2" descr="Map of the Battle of Issus, 333 BC - Decisive Action"/>
          <p:cNvPicPr>
            <a:picLocks noChangeAspect="1" noChangeArrowheads="1"/>
          </p:cNvPicPr>
          <p:nvPr/>
        </p:nvPicPr>
        <p:blipFill>
          <a:blip r:embed="rId2" cstate="print"/>
          <a:srcRect/>
          <a:stretch>
            <a:fillRect/>
          </a:stretch>
        </p:blipFill>
        <p:spPr bwMode="auto">
          <a:xfrm>
            <a:off x="0" y="0"/>
            <a:ext cx="8858556" cy="6858000"/>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escapes</a:t>
            </a:r>
            <a:endParaRPr lang="en-GB" dirty="0"/>
          </a:p>
        </p:txBody>
      </p:sp>
      <p:sp>
        <p:nvSpPr>
          <p:cNvPr id="3" name="Content Placeholder 2"/>
          <p:cNvSpPr>
            <a:spLocks noGrp="1"/>
          </p:cNvSpPr>
          <p:nvPr>
            <p:ph sz="quarter" idx="1"/>
          </p:nvPr>
        </p:nvSpPr>
        <p:spPr/>
        <p:txBody>
          <a:bodyPr>
            <a:normAutofit/>
          </a:bodyPr>
          <a:lstStyle/>
          <a:p>
            <a:r>
              <a:rPr lang="en-GB" dirty="0" smtClean="0"/>
              <a:t>Alexander breaks through arches on the right flank</a:t>
            </a:r>
          </a:p>
          <a:p>
            <a:r>
              <a:rPr lang="en-GB" dirty="0" smtClean="0"/>
              <a:t>Battle in centre goes well for Persians</a:t>
            </a:r>
          </a:p>
          <a:p>
            <a:r>
              <a:rPr lang="en-GB" dirty="0" smtClean="0"/>
              <a:t>Alexander goes towards Darius, who flees</a:t>
            </a:r>
          </a:p>
          <a:p>
            <a:r>
              <a:rPr lang="en-GB" dirty="0" smtClean="0"/>
              <a:t>Alexander turns to pursue, but receives message that the Phalanx needs help</a:t>
            </a:r>
          </a:p>
          <a:p>
            <a:r>
              <a:rPr lang="en-GB" dirty="0" smtClean="0"/>
              <a:t>Alexander turns his cavalry into the flank of the mercenaries</a:t>
            </a:r>
          </a:p>
          <a:p>
            <a:r>
              <a:rPr lang="en-GB" dirty="0" smtClean="0"/>
              <a:t>Chaos ensues</a:t>
            </a:r>
          </a:p>
          <a:p>
            <a:endParaRPr lang="en-GB" dirty="0"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Issus</a:t>
            </a:r>
            <a:endParaRPr lang="en-GB" dirty="0"/>
          </a:p>
        </p:txBody>
      </p:sp>
      <p:pic>
        <p:nvPicPr>
          <p:cNvPr id="1026" name="Picture 2" descr="http://www.corbisimages.com/images/67/CBDA24A4-47CE-4468-A1F7-4123ECBB0710/DL001515.jpg"/>
          <p:cNvPicPr>
            <a:picLocks noChangeAspect="1" noChangeArrowheads="1"/>
          </p:cNvPicPr>
          <p:nvPr/>
        </p:nvPicPr>
        <p:blipFill>
          <a:blip r:embed="rId2" cstate="print"/>
          <a:srcRect/>
          <a:stretch>
            <a:fillRect/>
          </a:stretch>
        </p:blipFill>
        <p:spPr bwMode="auto">
          <a:xfrm>
            <a:off x="76410" y="1556792"/>
            <a:ext cx="9067590" cy="5157192"/>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Camp</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3,000 talents</a:t>
            </a:r>
          </a:p>
          <a:p>
            <a:r>
              <a:rPr lang="en-GB" dirty="0" smtClean="0"/>
              <a:t>Persian women</a:t>
            </a:r>
          </a:p>
          <a:p>
            <a:r>
              <a:rPr lang="en-GB" dirty="0" smtClean="0"/>
              <a:t>Royal Persian women</a:t>
            </a:r>
          </a:p>
          <a:p>
            <a:r>
              <a:rPr lang="en-GB" dirty="0" smtClean="0"/>
              <a:t>Royal pavilion</a:t>
            </a:r>
          </a:p>
          <a:p>
            <a:endParaRPr lang="en-GB" dirty="0" smtClean="0"/>
          </a:p>
          <a:p>
            <a:pPr>
              <a:buNone/>
            </a:pPr>
            <a:r>
              <a:rPr lang="en-GB" dirty="0" smtClean="0"/>
              <a:t>“let us wash off the sweat of battle in Darius’s bath” “No, in Alexander’s bath, now,” remarked one of his companions. ‘The conqueror takes over the possessions of the conquered and they should be called his.’ </a:t>
            </a:r>
          </a:p>
          <a:p>
            <a:pPr algn="r">
              <a:buNone/>
            </a:pPr>
            <a:r>
              <a:rPr lang="en-GB" dirty="0" smtClean="0"/>
              <a:t>Plutarch </a:t>
            </a:r>
            <a:r>
              <a:rPr lang="en-GB" i="1" dirty="0" smtClean="0"/>
              <a:t>Life of Alexander</a:t>
            </a:r>
            <a:r>
              <a:rPr lang="en-GB" dirty="0" smtClean="0"/>
              <a:t> 20</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Pursuit?</a:t>
            </a:r>
            <a:endParaRPr lang="en-GB" dirty="0"/>
          </a:p>
        </p:txBody>
      </p:sp>
      <p:sp>
        <p:nvSpPr>
          <p:cNvPr id="3" name="Content Placeholder 2"/>
          <p:cNvSpPr>
            <a:spLocks noGrp="1"/>
          </p:cNvSpPr>
          <p:nvPr>
            <p:ph sz="quarter" idx="1"/>
          </p:nvPr>
        </p:nvSpPr>
        <p:spPr/>
        <p:txBody>
          <a:bodyPr/>
          <a:lstStyle/>
          <a:p>
            <a:r>
              <a:rPr lang="en-GB" dirty="0" smtClean="0"/>
              <a:t>Darius flees to Babylon to attempt to regroup</a:t>
            </a:r>
          </a:p>
          <a:p>
            <a:r>
              <a:rPr lang="en-GB" dirty="0" smtClean="0"/>
              <a:t>Alexander moves south</a:t>
            </a:r>
          </a:p>
          <a:p>
            <a:r>
              <a:rPr lang="en-GB" dirty="0" smtClean="0"/>
              <a:t>Syria and Palestine surrender</a:t>
            </a:r>
          </a:p>
          <a:p>
            <a:endParaRPr lang="en-GB" dirty="0" smtClean="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Letter (Spurious?)</a:t>
            </a:r>
            <a:endParaRPr lang="en-GB" dirty="0"/>
          </a:p>
        </p:txBody>
      </p:sp>
      <p:sp>
        <p:nvSpPr>
          <p:cNvPr id="3" name="Content Placeholder 2"/>
          <p:cNvSpPr>
            <a:spLocks noGrp="1"/>
          </p:cNvSpPr>
          <p:nvPr>
            <p:ph sz="quarter" idx="1"/>
          </p:nvPr>
        </p:nvSpPr>
        <p:spPr>
          <a:xfrm>
            <a:off x="612648" y="1600200"/>
            <a:ext cx="8153400" cy="5257800"/>
          </a:xfrm>
        </p:spPr>
        <p:txBody>
          <a:bodyPr>
            <a:noAutofit/>
          </a:bodyPr>
          <a:lstStyle/>
          <a:p>
            <a:r>
              <a:rPr lang="en-GB" sz="2000" dirty="0" smtClean="0"/>
              <a:t>Philip and </a:t>
            </a:r>
            <a:r>
              <a:rPr lang="en-GB" sz="2000" dirty="0" err="1" smtClean="0"/>
              <a:t>Arataxerxes</a:t>
            </a:r>
            <a:r>
              <a:rPr lang="en-GB" sz="2000" dirty="0" smtClean="0"/>
              <a:t> were on terms of friendship and alliance; but upon the accession of </a:t>
            </a:r>
            <a:r>
              <a:rPr lang="en-GB" sz="2000" dirty="0" err="1" smtClean="0"/>
              <a:t>Artaxerxes</a:t>
            </a:r>
            <a:r>
              <a:rPr lang="en-GB" sz="2000" dirty="0" smtClean="0"/>
              <a:t>’ son arses, Philip was guilty of unprovoked aggression against him. Now since Darius’ reign began, Alexander has sent no representative to his court to confirm the former friendship and alliance between the two kingdoms; on the contrary, he has crossed into Asia with his armed forces and done much damage to the Persians. For this reason Darius took the field in defence of his country and of his ancestral throne. The issue of battle was as some god willed; and now Darius the King ask Alexander to restore from captivity his wife, his mother, and his children, and is willing to make friends with him and be his ally. For this cause he urges Alexander to send to him, in company with Meniscus and </a:t>
            </a:r>
            <a:r>
              <a:rPr lang="en-GB" sz="2000" dirty="0" err="1" smtClean="0"/>
              <a:t>Arsimas</a:t>
            </a:r>
            <a:r>
              <a:rPr lang="en-GB" sz="2000" dirty="0" smtClean="0"/>
              <a:t> who have brought this request, representatives of his own in order that proper guarantees may be exchanged.</a:t>
            </a:r>
          </a:p>
          <a:p>
            <a:pPr algn="r">
              <a:buNone/>
            </a:pPr>
            <a:r>
              <a:rPr lang="en-GB" sz="2000" dirty="0" err="1" smtClean="0"/>
              <a:t>Arrian</a:t>
            </a:r>
            <a:r>
              <a:rPr lang="en-GB" sz="2000" dirty="0" smtClean="0"/>
              <a:t> 2.14</a:t>
            </a:r>
            <a:endParaRPr lang="en-GB" sz="2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Did Alexander suppress the real letter?</a:t>
            </a:r>
            <a:endParaRPr lang="en-GB" dirty="0"/>
          </a:p>
        </p:txBody>
      </p:sp>
      <p:sp>
        <p:nvSpPr>
          <p:cNvPr id="3" name="Content Placeholder 2"/>
          <p:cNvSpPr>
            <a:spLocks noGrp="1"/>
          </p:cNvSpPr>
          <p:nvPr>
            <p:ph sz="quarter" idx="1"/>
          </p:nvPr>
        </p:nvSpPr>
        <p:spPr/>
        <p:txBody>
          <a:bodyPr/>
          <a:lstStyle/>
          <a:p>
            <a:r>
              <a:rPr lang="en-GB" dirty="0" smtClean="0"/>
              <a:t> Alexander summoned his Friends to a council and concealed the real letter. Forging another more in accord with his interests he introduced it to his advisers and sent the envoys away empty handed.</a:t>
            </a:r>
          </a:p>
          <a:p>
            <a:pPr algn="r">
              <a:buNone/>
            </a:pPr>
            <a:r>
              <a:rPr lang="en-GB" dirty="0" smtClean="0"/>
              <a:t> </a:t>
            </a:r>
            <a:r>
              <a:rPr lang="en-GB" dirty="0" err="1" smtClean="0"/>
              <a:t>Diodorus</a:t>
            </a:r>
            <a:r>
              <a:rPr lang="en-GB" dirty="0" smtClean="0"/>
              <a:t> 17.39.2</a:t>
            </a:r>
          </a:p>
          <a:p>
            <a:endParaRPr lang="en-GB" dirty="0" smtClean="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plans</a:t>
            </a:r>
            <a:endParaRPr lang="en-GB" dirty="0"/>
          </a:p>
        </p:txBody>
      </p:sp>
      <p:sp>
        <p:nvSpPr>
          <p:cNvPr id="3" name="Content Placeholder 2"/>
          <p:cNvSpPr>
            <a:spLocks noGrp="1"/>
          </p:cNvSpPr>
          <p:nvPr>
            <p:ph sz="quarter" idx="1"/>
          </p:nvPr>
        </p:nvSpPr>
        <p:spPr/>
        <p:txBody>
          <a:bodyPr/>
          <a:lstStyle/>
          <a:p>
            <a:r>
              <a:rPr lang="en-GB" dirty="0" smtClean="0"/>
              <a:t>Control Aegean</a:t>
            </a:r>
          </a:p>
          <a:p>
            <a:r>
              <a:rPr lang="en-GB" dirty="0" smtClean="0"/>
              <a:t>Give money and ships to King </a:t>
            </a:r>
            <a:r>
              <a:rPr lang="en-GB" dirty="0" err="1" smtClean="0"/>
              <a:t>Agis</a:t>
            </a:r>
            <a:r>
              <a:rPr lang="en-GB" dirty="0" smtClean="0"/>
              <a:t> in Sparta</a:t>
            </a:r>
          </a:p>
          <a:p>
            <a:r>
              <a:rPr lang="en-GB" dirty="0" smtClean="0"/>
              <a:t>Retake the Hellespont</a:t>
            </a:r>
          </a:p>
          <a:p>
            <a:r>
              <a:rPr lang="en-GB" dirty="0" smtClean="0"/>
              <a:t>Support revolts in Cappadocia and </a:t>
            </a:r>
            <a:r>
              <a:rPr lang="en-GB" dirty="0" err="1" smtClean="0"/>
              <a:t>Paphlagonia</a:t>
            </a:r>
            <a:endParaRPr lang="en-GB" dirty="0"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Sidon</a:t>
            </a:r>
            <a:endParaRPr lang="en-GB" dirty="0"/>
          </a:p>
        </p:txBody>
      </p:sp>
      <p:sp>
        <p:nvSpPr>
          <p:cNvPr id="3" name="Content Placeholder 2"/>
          <p:cNvSpPr>
            <a:spLocks noGrp="1"/>
          </p:cNvSpPr>
          <p:nvPr>
            <p:ph sz="quarter" idx="1"/>
          </p:nvPr>
        </p:nvSpPr>
        <p:spPr>
          <a:xfrm>
            <a:off x="467544" y="1700808"/>
            <a:ext cx="8229600" cy="2188840"/>
          </a:xfrm>
        </p:spPr>
        <p:txBody>
          <a:bodyPr>
            <a:normAutofit fontScale="85000" lnSpcReduction="20000"/>
          </a:bodyPr>
          <a:lstStyle/>
          <a:p>
            <a:r>
              <a:rPr lang="en-GB" dirty="0" smtClean="0"/>
              <a:t>Alexander continues south</a:t>
            </a:r>
          </a:p>
          <a:p>
            <a:r>
              <a:rPr lang="en-GB" dirty="0" err="1" smtClean="0"/>
              <a:t>Parmenio</a:t>
            </a:r>
            <a:r>
              <a:rPr lang="en-GB" dirty="0" smtClean="0"/>
              <a:t> takes Damascus and its large treasury</a:t>
            </a:r>
          </a:p>
          <a:p>
            <a:r>
              <a:rPr lang="en-GB" dirty="0" smtClean="0"/>
              <a:t>In Sidon, the locals had killed their prince and offered Alexander to chose a replacement</a:t>
            </a:r>
          </a:p>
          <a:p>
            <a:r>
              <a:rPr lang="en-GB" dirty="0" smtClean="0"/>
              <a:t>He lets </a:t>
            </a:r>
            <a:r>
              <a:rPr lang="en-GB" dirty="0" err="1" smtClean="0"/>
              <a:t>Hephaestion</a:t>
            </a:r>
            <a:r>
              <a:rPr lang="en-GB" dirty="0" smtClean="0"/>
              <a:t> choose, he picks a royal gardener (still a member of the royal house) </a:t>
            </a:r>
            <a:r>
              <a:rPr lang="en-GB" dirty="0" err="1" smtClean="0"/>
              <a:t>Abdalonymus</a:t>
            </a:r>
            <a:endParaRPr lang="en-GB" dirty="0" smtClean="0"/>
          </a:p>
          <a:p>
            <a:endParaRPr lang="en-GB" dirty="0"/>
          </a:p>
        </p:txBody>
      </p:sp>
      <p:pic>
        <p:nvPicPr>
          <p:cNvPr id="47106" name="Picture 2" descr="http://www.tourguideinistanbul.com/resimler/alexander_sarcophagus.jpg"/>
          <p:cNvPicPr>
            <a:picLocks noChangeAspect="1" noChangeArrowheads="1"/>
          </p:cNvPicPr>
          <p:nvPr/>
        </p:nvPicPr>
        <p:blipFill>
          <a:blip r:embed="rId2" cstate="print"/>
          <a:srcRect/>
          <a:stretch>
            <a:fillRect/>
          </a:stretch>
        </p:blipFill>
        <p:spPr bwMode="auto">
          <a:xfrm>
            <a:off x="5652120" y="3861048"/>
            <a:ext cx="2808312" cy="2828662"/>
          </a:xfrm>
          <a:prstGeom prst="rect">
            <a:avLst/>
          </a:prstGeom>
          <a:noFill/>
        </p:spPr>
      </p:pic>
      <p:pic>
        <p:nvPicPr>
          <p:cNvPr id="47107" name="Picture 3" descr="F:\Photos\2010-08-21 Turkey August 2010\Turkey August 2010 781.JPG"/>
          <p:cNvPicPr>
            <a:picLocks noChangeAspect="1" noChangeArrowheads="1"/>
          </p:cNvPicPr>
          <p:nvPr/>
        </p:nvPicPr>
        <p:blipFill>
          <a:blip r:embed="rId3" cstate="print"/>
          <a:srcRect/>
          <a:stretch>
            <a:fillRect/>
          </a:stretch>
        </p:blipFill>
        <p:spPr bwMode="auto">
          <a:xfrm>
            <a:off x="611560" y="3861048"/>
            <a:ext cx="4248472" cy="2832315"/>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Tyre</a:t>
            </a:r>
            <a:endParaRPr lang="en-GB" dirty="0"/>
          </a:p>
        </p:txBody>
      </p:sp>
      <p:sp>
        <p:nvSpPr>
          <p:cNvPr id="3" name="Content Placeholder 2"/>
          <p:cNvSpPr>
            <a:spLocks noGrp="1"/>
          </p:cNvSpPr>
          <p:nvPr>
            <p:ph sz="quarter" idx="1"/>
          </p:nvPr>
        </p:nvSpPr>
        <p:spPr/>
        <p:txBody>
          <a:bodyPr/>
          <a:lstStyle/>
          <a:p>
            <a:r>
              <a:rPr lang="en-GB" dirty="0" smtClean="0"/>
              <a:t>Asks Tyre to surrender</a:t>
            </a:r>
          </a:p>
          <a:p>
            <a:r>
              <a:rPr lang="en-GB" dirty="0" smtClean="0"/>
              <a:t>They kill his heralds</a:t>
            </a:r>
          </a:p>
          <a:p>
            <a:r>
              <a:rPr lang="en-GB" dirty="0" smtClean="0"/>
              <a:t>Alexander needs the city so that it can no longer be a base for the Persian fleet</a:t>
            </a:r>
          </a:p>
          <a:p>
            <a:r>
              <a:rPr lang="en-GB" dirty="0" smtClean="0"/>
              <a:t>Alexander decides to build a mole to attack the island</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Tyre</a:t>
            </a:r>
            <a:endParaRPr lang="en-GB" dirty="0"/>
          </a:p>
        </p:txBody>
      </p:sp>
      <p:sp>
        <p:nvSpPr>
          <p:cNvPr id="3" name="Content Placeholder 2"/>
          <p:cNvSpPr>
            <a:spLocks noGrp="1"/>
          </p:cNvSpPr>
          <p:nvPr>
            <p:ph sz="quarter" idx="1"/>
          </p:nvPr>
        </p:nvSpPr>
        <p:spPr/>
        <p:txBody>
          <a:bodyPr>
            <a:normAutofit fontScale="92500"/>
          </a:bodyPr>
          <a:lstStyle/>
          <a:p>
            <a:r>
              <a:rPr lang="en-GB" dirty="0" smtClean="0"/>
              <a:t>Alexander had no difficulty in persuading his officers that the attempt on Tyre must be made. He himself had further encouragement by a sign from heaven, for that very night he dreamed that as he was approaching the walls of the town Heracles greeted him and invited him to enter. The dream was interpreted by </a:t>
            </a:r>
            <a:r>
              <a:rPr lang="en-GB" dirty="0" err="1" smtClean="0"/>
              <a:t>Aristander</a:t>
            </a:r>
            <a:r>
              <a:rPr lang="en-GB" dirty="0" smtClean="0"/>
              <a:t> as signifying that Tyre would be taken, but with much labour, because labour was characteristic of all that Heracles had himself accomplished. </a:t>
            </a:r>
          </a:p>
          <a:p>
            <a:pPr algn="r">
              <a:buNone/>
            </a:pPr>
            <a:r>
              <a:rPr lang="en-GB" dirty="0" err="1" smtClean="0"/>
              <a:t>Arrian</a:t>
            </a:r>
            <a:r>
              <a:rPr lang="en-GB" dirty="0" smtClean="0"/>
              <a:t> </a:t>
            </a:r>
            <a:r>
              <a:rPr lang="en-GB" i="1" dirty="0" smtClean="0"/>
              <a:t>Anabasis</a:t>
            </a:r>
            <a:r>
              <a:rPr lang="en-GB" dirty="0" smtClean="0"/>
              <a:t> 2.18</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needs a fleet</a:t>
            </a:r>
            <a:endParaRPr lang="en-GB" dirty="0"/>
          </a:p>
        </p:txBody>
      </p:sp>
      <p:sp>
        <p:nvSpPr>
          <p:cNvPr id="3" name="Content Placeholder 2"/>
          <p:cNvSpPr>
            <a:spLocks noGrp="1"/>
          </p:cNvSpPr>
          <p:nvPr>
            <p:ph sz="quarter" idx="1"/>
          </p:nvPr>
        </p:nvSpPr>
        <p:spPr/>
        <p:txBody>
          <a:bodyPr/>
          <a:lstStyle/>
          <a:p>
            <a:r>
              <a:rPr lang="en-GB" dirty="0" smtClean="0"/>
              <a:t>Sidon</a:t>
            </a:r>
          </a:p>
          <a:p>
            <a:pPr lvl="1"/>
            <a:r>
              <a:rPr lang="en-GB" dirty="0" smtClean="0"/>
              <a:t>10 triremes from Rhodes</a:t>
            </a:r>
          </a:p>
          <a:p>
            <a:pPr lvl="1"/>
            <a:r>
              <a:rPr lang="en-GB" dirty="0" smtClean="0"/>
              <a:t>10 from Lycia</a:t>
            </a:r>
          </a:p>
          <a:p>
            <a:pPr lvl="1"/>
            <a:r>
              <a:rPr lang="en-GB" dirty="0" smtClean="0"/>
              <a:t>3 from Soli</a:t>
            </a:r>
          </a:p>
          <a:p>
            <a:pPr lvl="1"/>
            <a:r>
              <a:rPr lang="en-GB" dirty="0" smtClean="0"/>
              <a:t>80 from Sidon</a:t>
            </a:r>
          </a:p>
          <a:p>
            <a:pPr lvl="1"/>
            <a:r>
              <a:rPr lang="en-GB" dirty="0" smtClean="0"/>
              <a:t>120 warships from the kings of </a:t>
            </a:r>
            <a:r>
              <a:rPr lang="en-GB" dirty="0" err="1" smtClean="0"/>
              <a:t>Cyrpus</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Tyre</a:t>
            </a:r>
            <a:endParaRPr lang="en-GB" dirty="0"/>
          </a:p>
        </p:txBody>
      </p:sp>
      <p:sp>
        <p:nvSpPr>
          <p:cNvPr id="3" name="Content Placeholder 2"/>
          <p:cNvSpPr>
            <a:spLocks noGrp="1"/>
          </p:cNvSpPr>
          <p:nvPr>
            <p:ph sz="quarter" idx="1"/>
          </p:nvPr>
        </p:nvSpPr>
        <p:spPr/>
        <p:txBody>
          <a:bodyPr/>
          <a:lstStyle/>
          <a:p>
            <a:r>
              <a:rPr lang="en-GB" dirty="0" smtClean="0"/>
              <a:t>Alexander nearly catches the </a:t>
            </a:r>
            <a:r>
              <a:rPr lang="en-GB" dirty="0" err="1" smtClean="0"/>
              <a:t>Tyrian</a:t>
            </a:r>
            <a:r>
              <a:rPr lang="en-GB" dirty="0" smtClean="0"/>
              <a:t> fleet</a:t>
            </a:r>
          </a:p>
          <a:p>
            <a:r>
              <a:rPr lang="en-GB" dirty="0" smtClean="0"/>
              <a:t>Now can blockade Tyre</a:t>
            </a:r>
          </a:p>
          <a:p>
            <a:r>
              <a:rPr lang="en-GB" dirty="0" smtClean="0"/>
              <a:t>Can finish the mole protected</a:t>
            </a:r>
          </a:p>
          <a:p>
            <a:r>
              <a:rPr lang="en-GB" dirty="0" err="1" smtClean="0"/>
              <a:t>Tyrians</a:t>
            </a:r>
            <a:r>
              <a:rPr lang="en-GB" dirty="0" smtClean="0"/>
              <a:t> devise increasing numbers of weapons against Alexander’s attacks</a:t>
            </a:r>
          </a:p>
          <a:p>
            <a:endParaRPr lang="en-GB" dirty="0" smtClean="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Tyre</a:t>
            </a:r>
            <a:endParaRPr lang="en-GB" dirty="0"/>
          </a:p>
        </p:txBody>
      </p:sp>
      <p:sp>
        <p:nvSpPr>
          <p:cNvPr id="3" name="Content Placeholder 2"/>
          <p:cNvSpPr>
            <a:spLocks noGrp="1"/>
          </p:cNvSpPr>
          <p:nvPr>
            <p:ph sz="quarter" idx="1"/>
          </p:nvPr>
        </p:nvSpPr>
        <p:spPr/>
        <p:txBody>
          <a:bodyPr/>
          <a:lstStyle/>
          <a:p>
            <a:r>
              <a:rPr lang="en-GB" dirty="0" smtClean="0"/>
              <a:t>City is eventually taken</a:t>
            </a:r>
          </a:p>
          <a:p>
            <a:r>
              <a:rPr lang="en-GB" dirty="0" smtClean="0"/>
              <a:t>Siege lasts over 6 months</a:t>
            </a:r>
          </a:p>
          <a:p>
            <a:r>
              <a:rPr lang="en-GB" dirty="0" smtClean="0"/>
              <a:t>Destructive violence once walls are breached</a:t>
            </a:r>
          </a:p>
          <a:p>
            <a:r>
              <a:rPr lang="en-GB" dirty="0" smtClean="0"/>
              <a:t>30,000 survivors sold into slavery</a:t>
            </a:r>
          </a:p>
          <a:p>
            <a:r>
              <a:rPr lang="en-GB" dirty="0" smtClean="0"/>
              <a:t>2,000 men of military age crucified</a:t>
            </a:r>
          </a:p>
          <a:p>
            <a:endParaRPr lang="en-GB" dirty="0" smtClean="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Tyre: Island to Peninsula </a:t>
            </a:r>
            <a:endParaRPr lang="en-GB" dirty="0"/>
          </a:p>
        </p:txBody>
      </p:sp>
      <p:sp>
        <p:nvSpPr>
          <p:cNvPr id="3" name="Content Placeholder 2"/>
          <p:cNvSpPr>
            <a:spLocks noGrp="1"/>
          </p:cNvSpPr>
          <p:nvPr>
            <p:ph sz="quarter" idx="1"/>
          </p:nvPr>
        </p:nvSpPr>
        <p:spPr/>
        <p:txBody>
          <a:bodyPr/>
          <a:lstStyle/>
          <a:p>
            <a:endParaRPr lang="en-GB"/>
          </a:p>
        </p:txBody>
      </p:sp>
      <p:pic>
        <p:nvPicPr>
          <p:cNvPr id="54274" name="Picture 2" descr="http://www.earthspots.com/SpotImages/1211/LebanonTyre.jpg"/>
          <p:cNvPicPr>
            <a:picLocks noChangeAspect="1" noChangeArrowheads="1"/>
          </p:cNvPicPr>
          <p:nvPr/>
        </p:nvPicPr>
        <p:blipFill>
          <a:blip r:embed="rId2" cstate="print"/>
          <a:srcRect/>
          <a:stretch>
            <a:fillRect/>
          </a:stretch>
        </p:blipFill>
        <p:spPr bwMode="auto">
          <a:xfrm>
            <a:off x="0" y="1124743"/>
            <a:ext cx="9144000" cy="5514615"/>
          </a:xfrm>
          <a:prstGeom prst="rect">
            <a:avLst/>
          </a:prstGeom>
          <a:noFill/>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Letter</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10,000 talents for Darius’ family</a:t>
            </a:r>
          </a:p>
          <a:p>
            <a:r>
              <a:rPr lang="en-GB" dirty="0" smtClean="0"/>
              <a:t>All territory west of the Euphrates to the Aegean</a:t>
            </a:r>
          </a:p>
          <a:p>
            <a:r>
              <a:rPr lang="en-GB" dirty="0" smtClean="0"/>
              <a:t>Marriage to Darius’ daughter</a:t>
            </a:r>
          </a:p>
          <a:p>
            <a:pPr>
              <a:buNone/>
            </a:pPr>
            <a:r>
              <a:rPr lang="en-GB" dirty="0" smtClean="0"/>
              <a:t>“These proposals were made known at a meeting of Alexander’s personal advisers, and </a:t>
            </a:r>
            <a:r>
              <a:rPr lang="en-GB" dirty="0" err="1" smtClean="0"/>
              <a:t>Parmenio</a:t>
            </a:r>
            <a:r>
              <a:rPr lang="en-GB" dirty="0" smtClean="0"/>
              <a:t>, according to all reports, declared that were he Alexander he would be happy to end the war on such terms and be done with any further adventures. ‘That,’ replied Alexander, ‘is what I should do were I </a:t>
            </a:r>
            <a:r>
              <a:rPr lang="en-GB" dirty="0" err="1" smtClean="0"/>
              <a:t>Parmenio</a:t>
            </a:r>
            <a:r>
              <a:rPr lang="en-GB" dirty="0" smtClean="0"/>
              <a:t>; but since I am Alexander, I shall send Darius a different answer.’ </a:t>
            </a:r>
          </a:p>
          <a:p>
            <a:pPr algn="r">
              <a:buNone/>
            </a:pPr>
            <a:r>
              <a:rPr lang="en-GB" dirty="0" err="1" smtClean="0"/>
              <a:t>Arrian</a:t>
            </a:r>
            <a:r>
              <a:rPr lang="en-GB" dirty="0" smtClean="0"/>
              <a:t> 2.26</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Surrender of Phoenicia</a:t>
            </a:r>
            <a:endParaRPr lang="en-GB" dirty="0"/>
          </a:p>
        </p:txBody>
      </p:sp>
      <p:sp>
        <p:nvSpPr>
          <p:cNvPr id="3" name="Content Placeholder 2"/>
          <p:cNvSpPr>
            <a:spLocks noGrp="1"/>
          </p:cNvSpPr>
          <p:nvPr>
            <p:ph sz="quarter" idx="1"/>
          </p:nvPr>
        </p:nvSpPr>
        <p:spPr/>
        <p:txBody>
          <a:bodyPr/>
          <a:lstStyle/>
          <a:p>
            <a:r>
              <a:rPr lang="en-GB" dirty="0" smtClean="0"/>
              <a:t>Every city south of Tyre to Egypt surrender</a:t>
            </a:r>
          </a:p>
          <a:p>
            <a:r>
              <a:rPr lang="en-GB" dirty="0" smtClean="0"/>
              <a:t>Except Gaza</a:t>
            </a:r>
          </a:p>
          <a:p>
            <a:r>
              <a:rPr lang="en-GB" dirty="0" smtClean="0"/>
              <a:t>Siege Gaza (2 months)</a:t>
            </a:r>
          </a:p>
          <a:p>
            <a:r>
              <a:rPr lang="en-GB" dirty="0" smtClean="0"/>
              <a:t>Slaughter defenders</a:t>
            </a:r>
          </a:p>
          <a:p>
            <a:pPr>
              <a:buNone/>
            </a:pPr>
            <a:endParaRPr lang="en-GB" dirty="0" smtClean="0"/>
          </a:p>
          <a:p>
            <a:endParaRPr lang="en-GB" dirty="0" smtClean="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Gaza to Egypt</a:t>
            </a:r>
            <a:endParaRPr lang="en-GB" dirty="0"/>
          </a:p>
        </p:txBody>
      </p:sp>
      <p:sp>
        <p:nvSpPr>
          <p:cNvPr id="3" name="Content Placeholder 2"/>
          <p:cNvSpPr>
            <a:spLocks noGrp="1"/>
          </p:cNvSpPr>
          <p:nvPr>
            <p:ph sz="quarter" idx="1"/>
          </p:nvPr>
        </p:nvSpPr>
        <p:spPr/>
        <p:txBody>
          <a:bodyPr>
            <a:normAutofit/>
          </a:bodyPr>
          <a:lstStyle/>
          <a:p>
            <a:r>
              <a:rPr lang="en-GB" dirty="0" smtClean="0"/>
              <a:t>Gaza to </a:t>
            </a:r>
            <a:r>
              <a:rPr lang="en-GB" dirty="0" err="1" smtClean="0"/>
              <a:t>Pelusium</a:t>
            </a:r>
            <a:r>
              <a:rPr lang="en-GB" dirty="0" smtClean="0"/>
              <a:t> in a week (130 miles)</a:t>
            </a:r>
          </a:p>
          <a:p>
            <a:r>
              <a:rPr lang="en-GB" dirty="0" smtClean="0"/>
              <a:t>Alexander greeted as liberator</a:t>
            </a:r>
          </a:p>
          <a:p>
            <a:r>
              <a:rPr lang="en-GB" dirty="0" smtClean="0"/>
              <a:t>Must not offend local religious sensibilities</a:t>
            </a:r>
          </a:p>
          <a:p>
            <a:r>
              <a:rPr lang="en-GB" dirty="0" smtClean="0"/>
              <a:t>Coronation in Memphis?</a:t>
            </a:r>
          </a:p>
          <a:p>
            <a:pPr lvl="1"/>
            <a:r>
              <a:rPr lang="en-GB" dirty="0" smtClean="0"/>
              <a:t>Alexander romance</a:t>
            </a:r>
          </a:p>
          <a:p>
            <a:pPr lvl="1"/>
            <a:r>
              <a:rPr lang="en-GB" dirty="0" smtClean="0"/>
              <a:t>Alexander connections with </a:t>
            </a:r>
            <a:r>
              <a:rPr lang="en-GB" dirty="0" err="1" smtClean="0"/>
              <a:t>Nectanebo</a:t>
            </a:r>
            <a:r>
              <a:rPr lang="en-GB" dirty="0" smtClean="0"/>
              <a:t> (last Pharaoh)</a:t>
            </a:r>
          </a:p>
          <a:p>
            <a:pPr lvl="1"/>
            <a:r>
              <a:rPr lang="en-GB" dirty="0" err="1" smtClean="0"/>
              <a:t>Olympias</a:t>
            </a:r>
            <a:r>
              <a:rPr lang="en-GB" dirty="0" smtClean="0"/>
              <a:t> and the snake</a:t>
            </a:r>
          </a:p>
          <a:p>
            <a:r>
              <a:rPr lang="en-GB" dirty="0" smtClean="0"/>
              <a:t>Restoration of </a:t>
            </a:r>
            <a:r>
              <a:rPr lang="en-GB" dirty="0" err="1" smtClean="0"/>
              <a:t>Karnak</a:t>
            </a:r>
            <a:r>
              <a:rPr lang="en-GB" dirty="0" smtClean="0"/>
              <a:t> and Luxor</a:t>
            </a: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Alexandria</a:t>
            </a:r>
            <a:endParaRPr lang="en-GB" dirty="0"/>
          </a:p>
        </p:txBody>
      </p:sp>
      <p:sp>
        <p:nvSpPr>
          <p:cNvPr id="3" name="Content Placeholder 2"/>
          <p:cNvSpPr>
            <a:spLocks noGrp="1"/>
          </p:cNvSpPr>
          <p:nvPr>
            <p:ph sz="quarter" idx="1"/>
          </p:nvPr>
        </p:nvSpPr>
        <p:spPr/>
        <p:txBody>
          <a:bodyPr>
            <a:normAutofit fontScale="92500" lnSpcReduction="20000"/>
          </a:bodyPr>
          <a:lstStyle/>
          <a:p>
            <a:pPr indent="-71438">
              <a:buNone/>
            </a:pPr>
            <a:r>
              <a:rPr lang="en-GB" dirty="0" smtClean="0"/>
              <a:t>While the king was enjoying the symmetry of the design, suddenly a huge flock of birds appeared from the river and the lagoon, descended upon the site and devoured every grain of the barley. Alexander was greatly disturbed by this omen, but the diviners urged him to take heart and interpreted the occurrence as a sign that the city would not only have abundant resources of its own but would be the nurse of men of innumerable nations, and so he ordered those in charge of the work to proceed while he himself set out to visit the temple of </a:t>
            </a:r>
            <a:r>
              <a:rPr lang="en-GB" dirty="0" err="1" smtClean="0"/>
              <a:t>Ammon</a:t>
            </a:r>
            <a:r>
              <a:rPr lang="en-GB" dirty="0" smtClean="0"/>
              <a:t>.</a:t>
            </a:r>
          </a:p>
          <a:p>
            <a:pPr algn="r">
              <a:buNone/>
            </a:pPr>
            <a:r>
              <a:rPr lang="en-GB" dirty="0" smtClean="0"/>
              <a:t>Plutarch </a:t>
            </a:r>
            <a:r>
              <a:rPr lang="en-GB" i="1" dirty="0" smtClean="0"/>
              <a:t>Life of Alexander</a:t>
            </a:r>
            <a:r>
              <a:rPr lang="en-GB" dirty="0" smtClean="0"/>
              <a:t> 26</a:t>
            </a: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 </a:t>
            </a:r>
            <a:r>
              <a:rPr lang="en-GB" dirty="0" err="1" smtClean="0"/>
              <a:t>paidion</a:t>
            </a:r>
            <a:r>
              <a:rPr lang="en-GB" dirty="0" smtClean="0"/>
              <a:t>’ or ‘o </a:t>
            </a:r>
            <a:r>
              <a:rPr lang="en-GB" dirty="0" err="1" smtClean="0"/>
              <a:t>pai</a:t>
            </a:r>
            <a:r>
              <a:rPr lang="en-GB" dirty="0" smtClean="0"/>
              <a:t> Dios</a:t>
            </a:r>
            <a:endParaRPr lang="en-GB" dirty="0"/>
          </a:p>
        </p:txBody>
      </p:sp>
      <p:sp>
        <p:nvSpPr>
          <p:cNvPr id="3" name="Content Placeholder 2"/>
          <p:cNvSpPr>
            <a:spLocks noGrp="1"/>
          </p:cNvSpPr>
          <p:nvPr>
            <p:ph sz="quarter" idx="1"/>
          </p:nvPr>
        </p:nvSpPr>
        <p:spPr>
          <a:xfrm>
            <a:off x="457200" y="1600200"/>
            <a:ext cx="8229600" cy="4997152"/>
          </a:xfrm>
        </p:spPr>
        <p:txBody>
          <a:bodyPr>
            <a:normAutofit fontScale="92500" lnSpcReduction="20000"/>
          </a:bodyPr>
          <a:lstStyle/>
          <a:p>
            <a:pPr indent="-161925">
              <a:buNone/>
            </a:pPr>
            <a:r>
              <a:rPr lang="en-GB" dirty="0" smtClean="0"/>
              <a:t>Alexander’s first question was to ask whether any of his father’s murders had escaped punishment. At this the high priest commanded him to speak more guardedly, since his father was not a mortal. Alexander therefore changed the form of his question and asked whether the murderers of Philip had all been punished, and he added another inquiry concerning his own empire, and asked whether he was destined to rule over all mankind. This, the god replied, would be granted to him, and he also assured him that Philip’s death had been completely avenged, whereupon Alexander dedicated some magnificent offerings to the god and presented large sums of money to his priests.</a:t>
            </a:r>
          </a:p>
          <a:p>
            <a:pPr algn="r">
              <a:buNone/>
            </a:pPr>
            <a:r>
              <a:rPr lang="en-GB" dirty="0" smtClean="0"/>
              <a:t>Plutarch</a:t>
            </a:r>
            <a:r>
              <a:rPr lang="en-GB" i="1" dirty="0" smtClean="0"/>
              <a:t> Life of Alexander</a:t>
            </a:r>
            <a:r>
              <a:rPr lang="en-GB" dirty="0" smtClean="0"/>
              <a:t> 27</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err="1" smtClean="0"/>
              <a:t>Fredricksmeyer</a:t>
            </a:r>
            <a:r>
              <a:rPr lang="en-GB" dirty="0" smtClean="0"/>
              <a:t>, E.A.  1991. “</a:t>
            </a:r>
            <a:r>
              <a:rPr lang="en-GB" dirty="0" smtClean="0">
                <a:hlinkClick r:id="rId2"/>
              </a:rPr>
              <a:t>Alexander, Zeus </a:t>
            </a:r>
            <a:r>
              <a:rPr lang="en-GB" dirty="0" err="1" smtClean="0">
                <a:hlinkClick r:id="rId2"/>
              </a:rPr>
              <a:t>Ammon</a:t>
            </a:r>
            <a:r>
              <a:rPr lang="en-GB" dirty="0" smtClean="0">
                <a:hlinkClick r:id="rId2"/>
              </a:rPr>
              <a:t>, and the Conquest of Asia</a:t>
            </a:r>
            <a:r>
              <a:rPr lang="en-GB" dirty="0" smtClean="0"/>
              <a:t>” </a:t>
            </a:r>
            <a:r>
              <a:rPr lang="en-GB" i="1" dirty="0" smtClean="0"/>
              <a:t>Transactions of the American Philological Association, </a:t>
            </a:r>
            <a:r>
              <a:rPr lang="en-GB" dirty="0" smtClean="0"/>
              <a:t>vol. 121, pp. 191-214.</a:t>
            </a:r>
          </a:p>
          <a:p>
            <a:r>
              <a:rPr lang="en-GB" dirty="0" err="1" smtClean="0"/>
              <a:t>Fredricksmeyer</a:t>
            </a:r>
            <a:r>
              <a:rPr lang="en-GB" dirty="0" smtClean="0"/>
              <a:t>, E.A. 1961.  “</a:t>
            </a:r>
            <a:r>
              <a:rPr lang="en-GB" dirty="0" smtClean="0">
                <a:hlinkClick r:id="rId3"/>
              </a:rPr>
              <a:t>Alexander, Midas, and the Oracle at </a:t>
            </a:r>
            <a:r>
              <a:rPr lang="en-GB" dirty="0" err="1" smtClean="0">
                <a:hlinkClick r:id="rId3"/>
              </a:rPr>
              <a:t>Gordium</a:t>
            </a:r>
            <a:r>
              <a:rPr lang="en-GB" dirty="0" smtClean="0"/>
              <a:t>” </a:t>
            </a:r>
            <a:r>
              <a:rPr lang="en-GB" i="1" dirty="0" smtClean="0"/>
              <a:t>Classical Philology</a:t>
            </a:r>
            <a:r>
              <a:rPr lang="en-GB" dirty="0" smtClean="0"/>
              <a:t>, vol. 56, no. 3, pp. 160-168.</a:t>
            </a:r>
          </a:p>
          <a:p>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985</TotalTime>
  <Words>2412</Words>
  <Application>Microsoft Office PowerPoint</Application>
  <PresentationFormat>On-screen Show (4:3)</PresentationFormat>
  <Paragraphs>212</Paragraphs>
  <Slides>52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Calibri</vt:lpstr>
      <vt:lpstr>Tw Cen MT</vt:lpstr>
      <vt:lpstr>Wingdings</vt:lpstr>
      <vt:lpstr>Wingdings 2</vt:lpstr>
      <vt:lpstr>Median</vt:lpstr>
      <vt:lpstr>Alexander the Great and the Hellenistic World</vt:lpstr>
      <vt:lpstr>Aftermath of Granicus</vt:lpstr>
      <vt:lpstr>Map of Alexander’s Campaigns</vt:lpstr>
      <vt:lpstr>Phrygia and the league</vt:lpstr>
      <vt:lpstr>Memnon and the Persians</vt:lpstr>
      <vt:lpstr>Cities in Asia Minor</vt:lpstr>
      <vt:lpstr>Sardis</vt:lpstr>
      <vt:lpstr>Re-arranging satrapies</vt:lpstr>
      <vt:lpstr>Ephesus</vt:lpstr>
      <vt:lpstr>Alexander and Apelles</vt:lpstr>
      <vt:lpstr>Fate of Asia Minor</vt:lpstr>
      <vt:lpstr>Liberation of Priene?</vt:lpstr>
      <vt:lpstr>Miletos</vt:lpstr>
      <vt:lpstr>Arrian 1.20</vt:lpstr>
      <vt:lpstr>Fleet</vt:lpstr>
      <vt:lpstr>Miletus to Gordium</vt:lpstr>
      <vt:lpstr>Miletus to Gordium</vt:lpstr>
      <vt:lpstr>Ruler of the world?</vt:lpstr>
      <vt:lpstr>Gordium to Issus</vt:lpstr>
      <vt:lpstr>Map of Alexander’s Campaigns</vt:lpstr>
      <vt:lpstr>Darius v Alexander: Round 1</vt:lpstr>
      <vt:lpstr>Cilician Gates</vt:lpstr>
      <vt:lpstr>River Cydnus</vt:lpstr>
      <vt:lpstr>Early signs of a conspiracy?</vt:lpstr>
      <vt:lpstr>Tarsus and Issus</vt:lpstr>
      <vt:lpstr>Darius arrives</vt:lpstr>
      <vt:lpstr>PowerPoint Presentation</vt:lpstr>
      <vt:lpstr>Alexander moves south</vt:lpstr>
      <vt:lpstr>PowerPoint Presentation</vt:lpstr>
      <vt:lpstr>Battle of Issus</vt:lpstr>
      <vt:lpstr>PowerPoint Presentation</vt:lpstr>
      <vt:lpstr>PowerPoint Presentation</vt:lpstr>
      <vt:lpstr>Darius escapes</vt:lpstr>
      <vt:lpstr>Battle of Issus</vt:lpstr>
      <vt:lpstr>Darius’ Camp</vt:lpstr>
      <vt:lpstr>Pursuit?</vt:lpstr>
      <vt:lpstr>Darius’ Letter (Spurious?)</vt:lpstr>
      <vt:lpstr>Did Alexander suppress the real letter?</vt:lpstr>
      <vt:lpstr>Darius’ plans</vt:lpstr>
      <vt:lpstr>Sidon</vt:lpstr>
      <vt:lpstr>Tyre</vt:lpstr>
      <vt:lpstr>Tyre</vt:lpstr>
      <vt:lpstr>Alexander needs a fleet</vt:lpstr>
      <vt:lpstr>Tyre</vt:lpstr>
      <vt:lpstr>Tyre</vt:lpstr>
      <vt:lpstr>Tyre: Island to Peninsula </vt:lpstr>
      <vt:lpstr>Darius’ Letter</vt:lpstr>
      <vt:lpstr>Surrender of Phoenicia</vt:lpstr>
      <vt:lpstr>Gaza to Egypt</vt:lpstr>
      <vt:lpstr>Alexandria</vt:lpstr>
      <vt:lpstr>‘O paidion’ or ‘o pai Dios</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103</cp:revision>
  <dcterms:created xsi:type="dcterms:W3CDTF">2011-02-04T09:26:04Z</dcterms:created>
  <dcterms:modified xsi:type="dcterms:W3CDTF">2018-02-02T08:30:22Z</dcterms:modified>
</cp:coreProperties>
</file>