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
  </p:notesMasterIdLst>
  <p:handoutMasterIdLst>
    <p:handoutMasterId r:id="rId10"/>
  </p:handoutMasterIdLst>
  <p:sldIdLst>
    <p:sldId id="256" r:id="rId2"/>
    <p:sldId id="257" r:id="rId3"/>
    <p:sldId id="332" r:id="rId4"/>
    <p:sldId id="259" r:id="rId5"/>
    <p:sldId id="260" r:id="rId6"/>
    <p:sldId id="261" r:id="rId7"/>
    <p:sldId id="262" r:id="rId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2" d="100"/>
          <a:sy n="72" d="100"/>
        </p:scale>
        <p:origin x="121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05/11/2018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05/11/2018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05/11/2018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05/11/2018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05/11/2018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FBC4-1D84-466D-9FC5-BC894821414B}"/>
              </a:ext>
            </a:extLst>
          </p:cNvPr>
          <p:cNvSpPr>
            <a:spLocks noGrp="1"/>
          </p:cNvSpPr>
          <p:nvPr>
            <p:ph type="ctrTitle"/>
          </p:nvPr>
        </p:nvSpPr>
        <p:spPr/>
        <p:txBody>
          <a:bodyPr>
            <a:noAutofit/>
          </a:bodyPr>
          <a:lstStyle/>
          <a:p>
            <a:r>
              <a:rPr lang="en-GB" sz="3300" dirty="0"/>
              <a:t>UWTSD</a:t>
            </a:r>
            <a:br>
              <a:rPr lang="en-GB" sz="3300" dirty="0"/>
            </a:br>
            <a:r>
              <a:rPr lang="en-GB" sz="3300" dirty="0"/>
              <a:t>Cert HE</a:t>
            </a:r>
            <a:br>
              <a:rPr lang="en-GB" sz="3300" dirty="0"/>
            </a:br>
            <a:r>
              <a:rPr lang="en-GB" sz="3300" dirty="0"/>
              <a:t>BMSK4004 Problem Solving and Decision Making</a:t>
            </a:r>
          </a:p>
        </p:txBody>
      </p:sp>
      <p:sp>
        <p:nvSpPr>
          <p:cNvPr id="3" name="Subtitle 2">
            <a:extLst>
              <a:ext uri="{FF2B5EF4-FFF2-40B4-BE49-F238E27FC236}">
                <a16:creationId xmlns:a16="http://schemas.microsoft.com/office/drawing/2014/main" id="{AF3F0B37-A6EB-4A85-A331-00005901CB3A}"/>
              </a:ext>
            </a:extLst>
          </p:cNvPr>
          <p:cNvSpPr>
            <a:spLocks noGrp="1"/>
          </p:cNvSpPr>
          <p:nvPr>
            <p:ph type="subTitle" idx="1"/>
          </p:nvPr>
        </p:nvSpPr>
        <p:spPr/>
        <p:txBody>
          <a:bodyPr/>
          <a:lstStyle/>
          <a:p>
            <a:r>
              <a:rPr lang="en-GB" dirty="0"/>
              <a:t>Session 1</a:t>
            </a:r>
          </a:p>
          <a:p>
            <a:r>
              <a:rPr lang="en-GB" dirty="0"/>
              <a:t>Introduction</a:t>
            </a:r>
          </a:p>
          <a:p>
            <a:r>
              <a:rPr lang="en-GB" dirty="0"/>
              <a:t>What is a Problem?</a:t>
            </a:r>
          </a:p>
        </p:txBody>
      </p:sp>
      <p:sp>
        <p:nvSpPr>
          <p:cNvPr id="4" name="Slide Number Placeholder 3">
            <a:extLst>
              <a:ext uri="{FF2B5EF4-FFF2-40B4-BE49-F238E27FC236}">
                <a16:creationId xmlns:a16="http://schemas.microsoft.com/office/drawing/2014/main" id="{43DA367C-8B10-49A2-B88E-19ED0723B126}"/>
              </a:ext>
            </a:extLst>
          </p:cNvPr>
          <p:cNvSpPr>
            <a:spLocks noGrp="1"/>
          </p:cNvSpPr>
          <p:nvPr>
            <p:ph type="sldNum" sz="quarter" idx="12"/>
          </p:nvPr>
        </p:nvSpPr>
        <p:spPr/>
        <p:txBody>
          <a:bodyPr/>
          <a:lstStyle/>
          <a:p>
            <a:fld id="{92383A36-F0F1-4C59-9B02-7CF2A8BF410F}" type="slidenum">
              <a:rPr lang="en-GB" smtClean="0"/>
              <a:t>1</a:t>
            </a:fld>
            <a:endParaRPr lang="en-GB"/>
          </a:p>
        </p:txBody>
      </p:sp>
    </p:spTree>
    <p:extLst>
      <p:ext uri="{BB962C8B-B14F-4D97-AF65-F5344CB8AC3E}">
        <p14:creationId xmlns:p14="http://schemas.microsoft.com/office/powerpoint/2010/main" val="274206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7D86D-28C0-4196-9DCC-5E31814F5AE2}"/>
              </a:ext>
            </a:extLst>
          </p:cNvPr>
          <p:cNvSpPr>
            <a:spLocks noGrp="1"/>
          </p:cNvSpPr>
          <p:nvPr>
            <p:ph type="title"/>
          </p:nvPr>
        </p:nvSpPr>
        <p:spPr/>
        <p:txBody>
          <a:bodyPr/>
          <a:lstStyle/>
          <a:p>
            <a:r>
              <a:rPr lang="en-GB" dirty="0"/>
              <a:t>Problem solving is important</a:t>
            </a:r>
          </a:p>
        </p:txBody>
      </p:sp>
      <p:sp>
        <p:nvSpPr>
          <p:cNvPr id="3" name="Content Placeholder 2">
            <a:extLst>
              <a:ext uri="{FF2B5EF4-FFF2-40B4-BE49-F238E27FC236}">
                <a16:creationId xmlns:a16="http://schemas.microsoft.com/office/drawing/2014/main" id="{24E3161A-9AD5-4FB3-8D8A-70C19D533268}"/>
              </a:ext>
            </a:extLst>
          </p:cNvPr>
          <p:cNvSpPr>
            <a:spLocks noGrp="1"/>
          </p:cNvSpPr>
          <p:nvPr>
            <p:ph idx="1"/>
          </p:nvPr>
        </p:nvSpPr>
        <p:spPr/>
        <p:txBody>
          <a:bodyPr>
            <a:normAutofit fontScale="70000" lnSpcReduction="20000"/>
          </a:bodyPr>
          <a:lstStyle/>
          <a:p>
            <a:pPr marL="0" indent="0">
              <a:buNone/>
            </a:pPr>
            <a:r>
              <a:rPr lang="en-GB" dirty="0"/>
              <a:t>Businesses face challenge:</a:t>
            </a:r>
          </a:p>
          <a:p>
            <a:r>
              <a:rPr lang="en-GB" dirty="0"/>
              <a:t>Objectives, Resources, and Opportunities have to be balanced creatively</a:t>
            </a:r>
          </a:p>
          <a:p>
            <a:r>
              <a:rPr lang="en-GB" dirty="0"/>
              <a:t>Resources are often short in supply or not quite the “right” resources</a:t>
            </a:r>
          </a:p>
          <a:p>
            <a:r>
              <a:rPr lang="en-GB" dirty="0"/>
              <a:t>The situation may change, often frequently and sometimes rapidly</a:t>
            </a:r>
          </a:p>
          <a:p>
            <a:r>
              <a:rPr lang="en-GB" dirty="0"/>
              <a:t>Teams, individuals or projects may fail or achieve something which is no longer relevant or desirable</a:t>
            </a:r>
            <a:br>
              <a:rPr lang="en-GB" dirty="0"/>
            </a:br>
            <a:endParaRPr lang="en-GB" dirty="0"/>
          </a:p>
          <a:p>
            <a:pPr marL="0" indent="0">
              <a:buNone/>
            </a:pPr>
            <a:r>
              <a:rPr lang="en-GB" dirty="0"/>
              <a:t>All problems often seem in general to be something like this…. But often they are far more complex than first meets the eye.</a:t>
            </a:r>
          </a:p>
          <a:p>
            <a:pPr marL="0" indent="0">
              <a:buNone/>
            </a:pPr>
            <a:endParaRPr lang="en-GB" dirty="0"/>
          </a:p>
        </p:txBody>
      </p:sp>
      <p:sp>
        <p:nvSpPr>
          <p:cNvPr id="4" name="Slide Number Placeholder 3">
            <a:extLst>
              <a:ext uri="{FF2B5EF4-FFF2-40B4-BE49-F238E27FC236}">
                <a16:creationId xmlns:a16="http://schemas.microsoft.com/office/drawing/2014/main" id="{7F3A1B11-5BF1-474F-8E24-0EBE42B6E15C}"/>
              </a:ext>
            </a:extLst>
          </p:cNvPr>
          <p:cNvSpPr>
            <a:spLocks noGrp="1"/>
          </p:cNvSpPr>
          <p:nvPr>
            <p:ph type="sldNum" sz="quarter" idx="12"/>
          </p:nvPr>
        </p:nvSpPr>
        <p:spPr/>
        <p:txBody>
          <a:bodyPr/>
          <a:lstStyle/>
          <a:p>
            <a:fld id="{92383A36-F0F1-4C59-9B02-7CF2A8BF410F}" type="slidenum">
              <a:rPr lang="en-GB" smtClean="0"/>
              <a:t>2</a:t>
            </a:fld>
            <a:endParaRPr lang="en-GB"/>
          </a:p>
        </p:txBody>
      </p:sp>
    </p:spTree>
    <p:extLst>
      <p:ext uri="{BB962C8B-B14F-4D97-AF65-F5344CB8AC3E}">
        <p14:creationId xmlns:p14="http://schemas.microsoft.com/office/powerpoint/2010/main" val="198153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E92D6-0CF1-4C5F-AE29-8CCD8AFCDAFC}"/>
              </a:ext>
            </a:extLst>
          </p:cNvPr>
          <p:cNvSpPr>
            <a:spLocks noGrp="1"/>
          </p:cNvSpPr>
          <p:nvPr>
            <p:ph type="title"/>
          </p:nvPr>
        </p:nvSpPr>
        <p:spPr/>
        <p:txBody>
          <a:bodyPr/>
          <a:lstStyle/>
          <a:p>
            <a:r>
              <a:rPr lang="en-GB" dirty="0"/>
              <a:t>What is the problem?</a:t>
            </a:r>
          </a:p>
        </p:txBody>
      </p:sp>
      <p:sp>
        <p:nvSpPr>
          <p:cNvPr id="3" name="Content Placeholder 2">
            <a:extLst>
              <a:ext uri="{FF2B5EF4-FFF2-40B4-BE49-F238E27FC236}">
                <a16:creationId xmlns:a16="http://schemas.microsoft.com/office/drawing/2014/main" id="{E30158D3-CA9E-4B1D-B380-A6EDF9180602}"/>
              </a:ext>
            </a:extLst>
          </p:cNvPr>
          <p:cNvSpPr>
            <a:spLocks noGrp="1"/>
          </p:cNvSpPr>
          <p:nvPr>
            <p:ph idx="1"/>
          </p:nvPr>
        </p:nvSpPr>
        <p:spPr/>
        <p:txBody>
          <a:bodyPr/>
          <a:lstStyle/>
          <a:p>
            <a:pPr marL="0" indent="0">
              <a:buNone/>
            </a:pPr>
            <a:r>
              <a:rPr lang="en-GB" sz="2400" dirty="0"/>
              <a:t>Defining a problem is hard, how we define it often informs us of the solution.</a:t>
            </a:r>
            <a:br>
              <a:rPr lang="en-GB" sz="2400" dirty="0"/>
            </a:br>
            <a:br>
              <a:rPr lang="en-GB" sz="2400" dirty="0"/>
            </a:br>
            <a:r>
              <a:rPr lang="en-GB" sz="2400" dirty="0"/>
              <a:t>activity 1.</a:t>
            </a:r>
            <a:br>
              <a:rPr lang="en-GB" sz="2400" dirty="0"/>
            </a:br>
            <a:br>
              <a:rPr lang="en-GB" sz="2400" dirty="0"/>
            </a:br>
            <a:r>
              <a:rPr lang="en-GB" sz="2400" dirty="0"/>
              <a:t>“</a:t>
            </a:r>
            <a:r>
              <a:rPr lang="en-GB" sz="2400" i="1" dirty="0"/>
              <a:t>You are driving to a meeting which is to start in 30 minutes time, 15 minutes from your destination your car engine cuts out and you glide to a complete halt</a:t>
            </a:r>
            <a:r>
              <a:rPr lang="en-GB" sz="2400" dirty="0"/>
              <a:t>.” Take a few minutes to reflect, and describe what you think is your problem.</a:t>
            </a:r>
          </a:p>
        </p:txBody>
      </p:sp>
      <p:sp>
        <p:nvSpPr>
          <p:cNvPr id="5" name="Slide Number Placeholder 4">
            <a:extLst>
              <a:ext uri="{FF2B5EF4-FFF2-40B4-BE49-F238E27FC236}">
                <a16:creationId xmlns:a16="http://schemas.microsoft.com/office/drawing/2014/main" id="{0D329950-D84E-447E-8098-1C6B5F4853CE}"/>
              </a:ext>
            </a:extLst>
          </p:cNvPr>
          <p:cNvSpPr>
            <a:spLocks noGrp="1"/>
          </p:cNvSpPr>
          <p:nvPr>
            <p:ph type="sldNum" sz="quarter" idx="12"/>
          </p:nvPr>
        </p:nvSpPr>
        <p:spPr/>
        <p:txBody>
          <a:bodyPr/>
          <a:lstStyle/>
          <a:p>
            <a:fld id="{92383A36-F0F1-4C59-9B02-7CF2A8BF410F}" type="slidenum">
              <a:rPr lang="en-GB" smtClean="0"/>
              <a:t>3</a:t>
            </a:fld>
            <a:endParaRPr lang="en-GB"/>
          </a:p>
        </p:txBody>
      </p:sp>
    </p:spTree>
    <p:extLst>
      <p:ext uri="{BB962C8B-B14F-4D97-AF65-F5344CB8AC3E}">
        <p14:creationId xmlns:p14="http://schemas.microsoft.com/office/powerpoint/2010/main" val="2257125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3D92A-A5DA-43E6-8E94-5BCED1B82967}"/>
              </a:ext>
            </a:extLst>
          </p:cNvPr>
          <p:cNvSpPr>
            <a:spLocks noGrp="1"/>
          </p:cNvSpPr>
          <p:nvPr>
            <p:ph type="title"/>
          </p:nvPr>
        </p:nvSpPr>
        <p:spPr/>
        <p:txBody>
          <a:bodyPr/>
          <a:lstStyle/>
          <a:p>
            <a:r>
              <a:rPr lang="en-GB" dirty="0"/>
              <a:t>A more complex problem</a:t>
            </a:r>
          </a:p>
        </p:txBody>
      </p:sp>
      <p:sp>
        <p:nvSpPr>
          <p:cNvPr id="3" name="Content Placeholder 2">
            <a:extLst>
              <a:ext uri="{FF2B5EF4-FFF2-40B4-BE49-F238E27FC236}">
                <a16:creationId xmlns:a16="http://schemas.microsoft.com/office/drawing/2014/main" id="{0F6D7302-551F-44CC-96A8-A69FBBD321DD}"/>
              </a:ext>
            </a:extLst>
          </p:cNvPr>
          <p:cNvSpPr>
            <a:spLocks noGrp="1"/>
          </p:cNvSpPr>
          <p:nvPr>
            <p:ph idx="1"/>
          </p:nvPr>
        </p:nvSpPr>
        <p:spPr/>
        <p:txBody>
          <a:bodyPr>
            <a:normAutofit fontScale="47500" lnSpcReduction="20000"/>
          </a:bodyPr>
          <a:lstStyle/>
          <a:p>
            <a:pPr marL="0" indent="0">
              <a:buNone/>
            </a:pPr>
            <a:r>
              <a:rPr lang="en-GB" dirty="0"/>
              <a:t>Problems often seem to involve human dimensions.</a:t>
            </a:r>
          </a:p>
          <a:p>
            <a:pPr marL="0" indent="0">
              <a:buNone/>
            </a:pPr>
            <a:r>
              <a:rPr lang="en-GB" dirty="0"/>
              <a:t>Activity 2</a:t>
            </a:r>
          </a:p>
          <a:p>
            <a:pPr marL="0" indent="0">
              <a:buNone/>
            </a:pPr>
            <a:r>
              <a:rPr lang="en-GB" dirty="0"/>
              <a:t>Take 10 minutes to consider this:</a:t>
            </a:r>
            <a:br>
              <a:rPr lang="en-GB" dirty="0"/>
            </a:br>
            <a:br>
              <a:rPr lang="en-GB" dirty="0"/>
            </a:br>
            <a:r>
              <a:rPr lang="en-GB" dirty="0"/>
              <a:t>“Petra and Laura work as salespersons at “House of Vanessa” (</a:t>
            </a:r>
            <a:r>
              <a:rPr lang="en-GB" dirty="0" err="1"/>
              <a:t>HoV</a:t>
            </a:r>
            <a:r>
              <a:rPr lang="en-GB" dirty="0"/>
              <a:t>)a fragrance products distributor selling to department stores. Laura is promoted to sales director despite Petra’s superior sales record and length of service. Petra is very upset as she has built up several key accounts and is highly regarded by her clients. </a:t>
            </a:r>
          </a:p>
          <a:p>
            <a:pPr marL="0" indent="0">
              <a:buNone/>
            </a:pPr>
            <a:r>
              <a:rPr lang="en-GB" dirty="0" err="1"/>
              <a:t>HoV</a:t>
            </a:r>
            <a:r>
              <a:rPr lang="en-GB" dirty="0"/>
              <a:t> is moving towards exclusive distribution contracts with several small scale highly exclusive manufacturers. As a result older fragrance suppliers are not being managed with the same commitment and delays are occurring.</a:t>
            </a:r>
          </a:p>
          <a:p>
            <a:pPr marL="0" indent="0">
              <a:buNone/>
            </a:pPr>
            <a:r>
              <a:rPr lang="en-GB" dirty="0"/>
              <a:t>Petra is further inflamed as her customer orders are being jeopardised, she makes a  hostile phone call to Laura making veiled threats, Laura retaliates by accusing Petra of being opportunistically self interested and only concerned with her sales commission and not the future of </a:t>
            </a:r>
            <a:r>
              <a:rPr lang="en-GB" dirty="0" err="1"/>
              <a:t>HoV</a:t>
            </a:r>
            <a:r>
              <a:rPr lang="en-GB" dirty="0"/>
              <a:t>.”</a:t>
            </a:r>
            <a:br>
              <a:rPr lang="en-GB" dirty="0"/>
            </a:br>
            <a:endParaRPr lang="en-GB" dirty="0"/>
          </a:p>
          <a:p>
            <a:pPr marL="0" indent="0">
              <a:buNone/>
            </a:pPr>
            <a:r>
              <a:rPr lang="en-GB" dirty="0"/>
              <a:t>Who has what problem?</a:t>
            </a:r>
          </a:p>
        </p:txBody>
      </p:sp>
      <p:sp>
        <p:nvSpPr>
          <p:cNvPr id="4" name="Slide Number Placeholder 3">
            <a:extLst>
              <a:ext uri="{FF2B5EF4-FFF2-40B4-BE49-F238E27FC236}">
                <a16:creationId xmlns:a16="http://schemas.microsoft.com/office/drawing/2014/main" id="{F89FA1E2-9040-4170-9BD9-67DA22E9D2D2}"/>
              </a:ext>
            </a:extLst>
          </p:cNvPr>
          <p:cNvSpPr>
            <a:spLocks noGrp="1"/>
          </p:cNvSpPr>
          <p:nvPr>
            <p:ph type="sldNum" sz="quarter" idx="12"/>
          </p:nvPr>
        </p:nvSpPr>
        <p:spPr/>
        <p:txBody>
          <a:bodyPr/>
          <a:lstStyle/>
          <a:p>
            <a:fld id="{92383A36-F0F1-4C59-9B02-7CF2A8BF410F}" type="slidenum">
              <a:rPr lang="en-GB" smtClean="0"/>
              <a:t>4</a:t>
            </a:fld>
            <a:endParaRPr lang="en-GB"/>
          </a:p>
        </p:txBody>
      </p:sp>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4CBB29F5-4703-4B1B-9F35-BC6A589E14A5}"/>
                  </a:ext>
                </a:extLst>
              </p:cNvPr>
              <p:cNvGraphicFramePr>
                <a:graphicFrameLocks noChangeAspect="1"/>
              </p:cNvGraphicFramePr>
              <p:nvPr>
                <p:extLst/>
              </p:nvPr>
            </p:nvGraphicFramePr>
            <p:xfrm>
              <a:off x="-2027582" y="2994583"/>
              <a:ext cx="2286000" cy="1285875"/>
            </p:xfrm>
            <a:graphic>
              <a:graphicData uri="http://schemas.microsoft.com/office/powerpoint/2016/slidezoom">
                <pslz:sldZm>
                  <pslz:sldZmObj sldId="332" cId="2257125419">
                    <pslz:zmPr id="{131C8049-C0AC-4C4B-8103-9EAD93DEF081}" returnToParent="0" transitionDur="1000">
                      <p166:blipFill xmlns:p166="http://schemas.microsoft.com/office/powerpoint/2016/6/main">
                        <a:blip r:embed="rId2"/>
                        <a:stretch>
                          <a:fillRect/>
                        </a:stretch>
                      </p166:blipFill>
                      <p166:spPr xmlns:p166="http://schemas.microsoft.com/office/powerpoint/2016/6/main">
                        <a:xfrm>
                          <a:off x="0" y="0"/>
                          <a:ext cx="2286000" cy="1285875"/>
                        </a:xfrm>
                        <a:prstGeom prst="rect">
                          <a:avLst/>
                        </a:prstGeom>
                        <a:ln w="3175">
                          <a:solidFill>
                            <a:prstClr val="ltGray"/>
                          </a:solidFill>
                        </a:ln>
                      </p166:spPr>
                    </pslz:zmPr>
                  </pslz:sldZmObj>
                </pslz:sldZm>
              </a:graphicData>
            </a:graphic>
          </p:graphicFrame>
        </mc:Choice>
        <mc:Fallback xmlns="">
          <p:pic>
            <p:nvPicPr>
              <p:cNvPr id="6" name="Slide Zoom 5">
                <a:hlinkClick r:id="rId3" action="ppaction://hlinksldjump"/>
                <a:extLst>
                  <a:ext uri="{FF2B5EF4-FFF2-40B4-BE49-F238E27FC236}">
                    <a16:creationId xmlns:a16="http://schemas.microsoft.com/office/drawing/2014/main" id="{4CBB29F5-4703-4B1B-9F35-BC6A589E14A5}"/>
                  </a:ext>
                </a:extLst>
              </p:cNvPr>
              <p:cNvPicPr>
                <a:picLocks noGrp="1" noRot="1" noChangeAspect="1" noMove="1" noResize="1" noEditPoints="1" noAdjustHandles="1" noChangeArrowheads="1" noChangeShapeType="1"/>
              </p:cNvPicPr>
              <p:nvPr/>
            </p:nvPicPr>
            <p:blipFill>
              <a:blip r:embed="rId4"/>
              <a:stretch>
                <a:fillRect/>
              </a:stretch>
            </p:blipFill>
            <p:spPr>
              <a:xfrm>
                <a:off x="-2027582" y="2994583"/>
                <a:ext cx="2286000" cy="1285875"/>
              </a:xfrm>
              <a:prstGeom prst="rect">
                <a:avLst/>
              </a:prstGeom>
              <a:ln w="3175">
                <a:solidFill>
                  <a:prstClr val="ltGray"/>
                </a:solidFill>
              </a:ln>
            </p:spPr>
          </p:pic>
        </mc:Fallback>
      </mc:AlternateContent>
    </p:spTree>
    <p:extLst>
      <p:ext uri="{BB962C8B-B14F-4D97-AF65-F5344CB8AC3E}">
        <p14:creationId xmlns:p14="http://schemas.microsoft.com/office/powerpoint/2010/main" val="912851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E6661-EC4B-4A2C-B601-B9216E6E5F5A}"/>
              </a:ext>
            </a:extLst>
          </p:cNvPr>
          <p:cNvSpPr>
            <a:spLocks noGrp="1"/>
          </p:cNvSpPr>
          <p:nvPr>
            <p:ph type="title"/>
          </p:nvPr>
        </p:nvSpPr>
        <p:spPr/>
        <p:txBody>
          <a:bodyPr/>
          <a:lstStyle/>
          <a:p>
            <a:r>
              <a:rPr lang="en-GB" dirty="0"/>
              <a:t>A simple model of Problem Solving</a:t>
            </a:r>
          </a:p>
        </p:txBody>
      </p:sp>
      <p:sp>
        <p:nvSpPr>
          <p:cNvPr id="3" name="Content Placeholder 2">
            <a:extLst>
              <a:ext uri="{FF2B5EF4-FFF2-40B4-BE49-F238E27FC236}">
                <a16:creationId xmlns:a16="http://schemas.microsoft.com/office/drawing/2014/main" id="{57C82255-6582-4C8D-980F-D93835E1166C}"/>
              </a:ext>
            </a:extLst>
          </p:cNvPr>
          <p:cNvSpPr>
            <a:spLocks noGrp="1"/>
          </p:cNvSpPr>
          <p:nvPr>
            <p:ph idx="1"/>
          </p:nvPr>
        </p:nvSpPr>
        <p:spPr/>
        <p:txBody>
          <a:bodyPr/>
          <a:lstStyle/>
          <a:p>
            <a:pPr marL="0" indent="0">
              <a:buNone/>
            </a:pPr>
            <a:r>
              <a:rPr lang="en-GB" sz="2800" dirty="0"/>
              <a:t>A simple model of problem solving:</a:t>
            </a:r>
          </a:p>
          <a:p>
            <a:pPr marL="385763" indent="-385763">
              <a:buAutoNum type="arabicPeriod"/>
            </a:pPr>
            <a:r>
              <a:rPr lang="en-GB" sz="2800" dirty="0"/>
              <a:t>Problem Identification</a:t>
            </a:r>
          </a:p>
          <a:p>
            <a:pPr marL="385763" indent="-385763">
              <a:buAutoNum type="arabicPeriod"/>
            </a:pPr>
            <a:r>
              <a:rPr lang="en-GB" sz="2800" dirty="0"/>
              <a:t>Solution/option generation</a:t>
            </a:r>
          </a:p>
          <a:p>
            <a:pPr marL="385763" indent="-385763">
              <a:buAutoNum type="arabicPeriod"/>
            </a:pPr>
            <a:r>
              <a:rPr lang="en-GB" sz="2800" dirty="0"/>
              <a:t>Evaluate and select most appropriate</a:t>
            </a:r>
          </a:p>
          <a:p>
            <a:pPr marL="385763" indent="-385763">
              <a:buAutoNum type="arabicPeriod"/>
            </a:pPr>
            <a:r>
              <a:rPr lang="en-GB" sz="2800" dirty="0"/>
              <a:t>Devise action plan and implement</a:t>
            </a:r>
          </a:p>
          <a:p>
            <a:pPr marL="385763" indent="-385763">
              <a:buAutoNum type="arabicPeriod"/>
            </a:pPr>
            <a:r>
              <a:rPr lang="en-GB" sz="2800" dirty="0"/>
              <a:t>Monitor performance</a:t>
            </a:r>
          </a:p>
          <a:p>
            <a:pPr marL="0" indent="0">
              <a:buNone/>
            </a:pPr>
            <a:r>
              <a:rPr lang="en-GB" sz="2800" dirty="0"/>
              <a:t>Whilst this seems simple, application of this is often very complicated</a:t>
            </a:r>
          </a:p>
        </p:txBody>
      </p:sp>
      <p:sp>
        <p:nvSpPr>
          <p:cNvPr id="4" name="Slide Number Placeholder 3">
            <a:extLst>
              <a:ext uri="{FF2B5EF4-FFF2-40B4-BE49-F238E27FC236}">
                <a16:creationId xmlns:a16="http://schemas.microsoft.com/office/drawing/2014/main" id="{0AB834C0-474B-4259-97F8-990FD96BFBA0}"/>
              </a:ext>
            </a:extLst>
          </p:cNvPr>
          <p:cNvSpPr>
            <a:spLocks noGrp="1"/>
          </p:cNvSpPr>
          <p:nvPr>
            <p:ph type="sldNum" sz="quarter" idx="12"/>
          </p:nvPr>
        </p:nvSpPr>
        <p:spPr/>
        <p:txBody>
          <a:bodyPr/>
          <a:lstStyle/>
          <a:p>
            <a:fld id="{92383A36-F0F1-4C59-9B02-7CF2A8BF410F}" type="slidenum">
              <a:rPr lang="en-GB" smtClean="0"/>
              <a:t>5</a:t>
            </a:fld>
            <a:endParaRPr lang="en-GB"/>
          </a:p>
        </p:txBody>
      </p:sp>
    </p:spTree>
    <p:extLst>
      <p:ext uri="{BB962C8B-B14F-4D97-AF65-F5344CB8AC3E}">
        <p14:creationId xmlns:p14="http://schemas.microsoft.com/office/powerpoint/2010/main" val="600301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5C3-6C75-4C9A-A2CF-DF7EB75938B3}"/>
              </a:ext>
            </a:extLst>
          </p:cNvPr>
          <p:cNvSpPr>
            <a:spLocks noGrp="1"/>
          </p:cNvSpPr>
          <p:nvPr>
            <p:ph type="title"/>
          </p:nvPr>
        </p:nvSpPr>
        <p:spPr/>
        <p:txBody>
          <a:bodyPr/>
          <a:lstStyle/>
          <a:p>
            <a:r>
              <a:rPr lang="en-GB" dirty="0"/>
              <a:t>Reflections on Problem Solving</a:t>
            </a:r>
          </a:p>
        </p:txBody>
      </p:sp>
      <p:sp>
        <p:nvSpPr>
          <p:cNvPr id="3" name="Content Placeholder 2">
            <a:extLst>
              <a:ext uri="{FF2B5EF4-FFF2-40B4-BE49-F238E27FC236}">
                <a16:creationId xmlns:a16="http://schemas.microsoft.com/office/drawing/2014/main" id="{765F937C-10B6-4F3B-8627-ECB9243C5CAC}"/>
              </a:ext>
            </a:extLst>
          </p:cNvPr>
          <p:cNvSpPr>
            <a:spLocks noGrp="1"/>
          </p:cNvSpPr>
          <p:nvPr>
            <p:ph idx="1"/>
          </p:nvPr>
        </p:nvSpPr>
        <p:spPr/>
        <p:txBody>
          <a:bodyPr>
            <a:normAutofit fontScale="55000" lnSpcReduction="20000"/>
          </a:bodyPr>
          <a:lstStyle/>
          <a:p>
            <a:r>
              <a:rPr lang="en-GB" dirty="0"/>
              <a:t>Whose “eyes” did we see the problem through? How objective was it?</a:t>
            </a:r>
          </a:p>
          <a:p>
            <a:r>
              <a:rPr lang="en-GB" dirty="0"/>
              <a:t>Who owns the problem?</a:t>
            </a:r>
          </a:p>
          <a:p>
            <a:r>
              <a:rPr lang="en-GB" dirty="0"/>
              <a:t>Did we see it from the organisation’s perspective? </a:t>
            </a:r>
          </a:p>
          <a:p>
            <a:r>
              <a:rPr lang="en-GB" dirty="0"/>
              <a:t>Do we see the organisation as a complex set of relationships working like a system?</a:t>
            </a:r>
          </a:p>
          <a:p>
            <a:r>
              <a:rPr lang="en-GB" dirty="0"/>
              <a:t>Do you see problems as “political” or solely as Human problems?</a:t>
            </a:r>
          </a:p>
          <a:p>
            <a:r>
              <a:rPr lang="en-GB" dirty="0"/>
              <a:t>Is it just about money?</a:t>
            </a:r>
          </a:p>
          <a:p>
            <a:r>
              <a:rPr lang="en-GB" dirty="0"/>
              <a:t>Problem solving is rational or irrational?</a:t>
            </a:r>
          </a:p>
          <a:p>
            <a:r>
              <a:rPr lang="en-GB" dirty="0"/>
              <a:t>Can a sense of priority help?</a:t>
            </a:r>
          </a:p>
          <a:p>
            <a:r>
              <a:rPr lang="en-GB" dirty="0"/>
              <a:t>Should we ignore the “little people”?</a:t>
            </a:r>
          </a:p>
          <a:p>
            <a:r>
              <a:rPr lang="en-GB" dirty="0"/>
              <a:t>When we solve problems can the change be difficult?</a:t>
            </a:r>
          </a:p>
          <a:p>
            <a:r>
              <a:rPr lang="en-GB" dirty="0"/>
              <a:t>Have we really solved the problem or are their more complex underlying problems?</a:t>
            </a:r>
          </a:p>
        </p:txBody>
      </p:sp>
      <p:sp>
        <p:nvSpPr>
          <p:cNvPr id="4" name="Slide Number Placeholder 3">
            <a:extLst>
              <a:ext uri="{FF2B5EF4-FFF2-40B4-BE49-F238E27FC236}">
                <a16:creationId xmlns:a16="http://schemas.microsoft.com/office/drawing/2014/main" id="{99820515-BFA1-4BB6-8131-5E8249CDB97F}"/>
              </a:ext>
            </a:extLst>
          </p:cNvPr>
          <p:cNvSpPr>
            <a:spLocks noGrp="1"/>
          </p:cNvSpPr>
          <p:nvPr>
            <p:ph type="sldNum" sz="quarter" idx="12"/>
          </p:nvPr>
        </p:nvSpPr>
        <p:spPr/>
        <p:txBody>
          <a:bodyPr/>
          <a:lstStyle/>
          <a:p>
            <a:fld id="{92383A36-F0F1-4C59-9B02-7CF2A8BF410F}" type="slidenum">
              <a:rPr lang="en-GB" smtClean="0"/>
              <a:t>6</a:t>
            </a:fld>
            <a:endParaRPr lang="en-GB"/>
          </a:p>
        </p:txBody>
      </p:sp>
    </p:spTree>
    <p:extLst>
      <p:ext uri="{BB962C8B-B14F-4D97-AF65-F5344CB8AC3E}">
        <p14:creationId xmlns:p14="http://schemas.microsoft.com/office/powerpoint/2010/main" val="197236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E808-23A9-419E-9632-C73FBDD715ED}"/>
              </a:ext>
            </a:extLst>
          </p:cNvPr>
          <p:cNvSpPr>
            <a:spLocks noGrp="1"/>
          </p:cNvSpPr>
          <p:nvPr>
            <p:ph type="title"/>
          </p:nvPr>
        </p:nvSpPr>
        <p:spPr/>
        <p:txBody>
          <a:bodyPr/>
          <a:lstStyle/>
          <a:p>
            <a:r>
              <a:rPr lang="en-GB" dirty="0"/>
              <a:t>Helpful techniques</a:t>
            </a:r>
          </a:p>
        </p:txBody>
      </p:sp>
      <p:sp>
        <p:nvSpPr>
          <p:cNvPr id="3" name="Content Placeholder 2">
            <a:extLst>
              <a:ext uri="{FF2B5EF4-FFF2-40B4-BE49-F238E27FC236}">
                <a16:creationId xmlns:a16="http://schemas.microsoft.com/office/drawing/2014/main" id="{C871551B-E5EC-4AFF-A833-DF64EDB6840A}"/>
              </a:ext>
            </a:extLst>
          </p:cNvPr>
          <p:cNvSpPr>
            <a:spLocks noGrp="1"/>
          </p:cNvSpPr>
          <p:nvPr>
            <p:ph idx="1"/>
          </p:nvPr>
        </p:nvSpPr>
        <p:spPr/>
        <p:txBody>
          <a:bodyPr/>
          <a:lstStyle/>
          <a:p>
            <a:r>
              <a:rPr lang="en-GB" sz="2400" dirty="0"/>
              <a:t>Fishbone diagrams</a:t>
            </a:r>
            <a:br>
              <a:rPr lang="en-GB" sz="2400" dirty="0"/>
            </a:br>
            <a:r>
              <a:rPr lang="en-GB" sz="2400" dirty="0"/>
              <a:t>problem is the head of the fish – work through related issues like a fish skeleton</a:t>
            </a:r>
          </a:p>
          <a:p>
            <a:r>
              <a:rPr lang="en-GB" sz="2400" dirty="0"/>
              <a:t>Forcefield Analysis</a:t>
            </a:r>
            <a:br>
              <a:rPr lang="en-GB" sz="2400" dirty="0"/>
            </a:br>
            <a:r>
              <a:rPr lang="en-GB" sz="2400" dirty="0"/>
              <a:t>List factors for and factors against possible solutions, which are more numerous or powerful?</a:t>
            </a:r>
          </a:p>
          <a:p>
            <a:r>
              <a:rPr lang="en-GB" sz="2400" dirty="0"/>
              <a:t>Difficulty/Importance/Frequency</a:t>
            </a:r>
            <a:br>
              <a:rPr lang="en-GB" sz="2400" dirty="0"/>
            </a:br>
            <a:r>
              <a:rPr lang="en-GB" sz="2400" dirty="0"/>
              <a:t>3 factors to use like questions to help prioritise problems and resources to apply </a:t>
            </a:r>
          </a:p>
        </p:txBody>
      </p:sp>
      <p:sp>
        <p:nvSpPr>
          <p:cNvPr id="4" name="Slide Number Placeholder 3">
            <a:extLst>
              <a:ext uri="{FF2B5EF4-FFF2-40B4-BE49-F238E27FC236}">
                <a16:creationId xmlns:a16="http://schemas.microsoft.com/office/drawing/2014/main" id="{4AD1DA7A-C996-4613-ABD0-AFC41F69A7AB}"/>
              </a:ext>
            </a:extLst>
          </p:cNvPr>
          <p:cNvSpPr>
            <a:spLocks noGrp="1"/>
          </p:cNvSpPr>
          <p:nvPr>
            <p:ph type="sldNum" sz="quarter" idx="12"/>
          </p:nvPr>
        </p:nvSpPr>
        <p:spPr/>
        <p:txBody>
          <a:bodyPr/>
          <a:lstStyle/>
          <a:p>
            <a:fld id="{92383A36-F0F1-4C59-9B02-7CF2A8BF410F}" type="slidenum">
              <a:rPr lang="en-GB" smtClean="0"/>
              <a:t>7</a:t>
            </a:fld>
            <a:endParaRPr lang="en-GB"/>
          </a:p>
        </p:txBody>
      </p:sp>
    </p:spTree>
    <p:extLst>
      <p:ext uri="{BB962C8B-B14F-4D97-AF65-F5344CB8AC3E}">
        <p14:creationId xmlns:p14="http://schemas.microsoft.com/office/powerpoint/2010/main" val="19860822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975</TotalTime>
  <Words>282</Words>
  <Application>Microsoft Office PowerPoint</Application>
  <PresentationFormat>On-screen Show (4:3)</PresentationFormat>
  <Paragraphs>51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Myriad Pro</vt:lpstr>
      <vt:lpstr>Verdana</vt:lpstr>
      <vt:lpstr>20140311PresentationUWTSDTemplate</vt:lpstr>
      <vt:lpstr>UWTSD Cert HE BMSK4004 Problem Solving and Decision Making</vt:lpstr>
      <vt:lpstr>Problem solving is important</vt:lpstr>
      <vt:lpstr>What is the problem?</vt:lpstr>
      <vt:lpstr>A more complex problem</vt:lpstr>
      <vt:lpstr>A simple model of Problem Solving</vt:lpstr>
      <vt:lpstr>Reflections on Problem Solving</vt:lpstr>
      <vt:lpstr>Helpful techniques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Richard</cp:lastModifiedBy>
  <cp:revision>43</cp:revision>
  <cp:lastPrinted>2018-07-09T15:27:01Z</cp:lastPrinted>
  <dcterms:created xsi:type="dcterms:W3CDTF">2002-10-07T19:43:58Z</dcterms:created>
  <dcterms:modified xsi:type="dcterms:W3CDTF">2018-11-05T19:53:04Z</dcterms:modified>
</cp:coreProperties>
</file>