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338" r:id="rId7"/>
    <p:sldId id="339" r:id="rId8"/>
    <p:sldId id="341" r:id="rId9"/>
    <p:sldId id="273" r:id="rId10"/>
    <p:sldId id="261" r:id="rId11"/>
    <p:sldId id="337" r:id="rId12"/>
    <p:sldId id="275"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A00"/>
    <a:srgbClr val="FB0D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66" d="100"/>
          <a:sy n="66" d="100"/>
        </p:scale>
        <p:origin x="1282" y="3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45AEE5-F149-4F82-BE55-ACFC80588EB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7E14CC1-96F3-4F72-8E77-3C0160F6992C}" type="pres">
      <dgm:prSet presAssocID="{D545AEE5-F149-4F82-BE55-ACFC80588EBC}" presName="linear" presStyleCnt="0">
        <dgm:presLayoutVars>
          <dgm:animLvl val="lvl"/>
          <dgm:resizeHandles val="exact"/>
        </dgm:presLayoutVars>
      </dgm:prSet>
      <dgm:spPr/>
    </dgm:pt>
  </dgm:ptLst>
  <dgm:cxnLst>
    <dgm:cxn modelId="{755BEF6B-6183-4626-886C-6A841990225A}" type="presOf" srcId="{D545AEE5-F149-4F82-BE55-ACFC80588EBC}" destId="{F7E14CC1-96F3-4F72-8E77-3C0160F6992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663A5F-7275-4A9D-B1E3-CF38F58E6CFC}" type="doc">
      <dgm:prSet loTypeId="urn:microsoft.com/office/officeart/2005/8/layout/hList1" loCatId="list" qsTypeId="urn:microsoft.com/office/officeart/2005/8/quickstyle/3d6" qsCatId="3D" csTypeId="urn:microsoft.com/office/officeart/2005/8/colors/accent1_2" csCatId="accent1" phldr="1"/>
      <dgm:spPr/>
      <dgm:t>
        <a:bodyPr/>
        <a:lstStyle/>
        <a:p>
          <a:endParaRPr lang="en-GB"/>
        </a:p>
      </dgm:t>
    </dgm:pt>
    <dgm:pt modelId="{29167D4E-BC9D-4F1C-BA0A-7F3040B43C9B}">
      <dgm:prSet phldrT="[Text]" phldr="0"/>
      <dgm:spPr>
        <a:solidFill>
          <a:srgbClr val="FF0000"/>
        </a:solidFill>
      </dgm:spPr>
      <dgm:t>
        <a:bodyPr/>
        <a:lstStyle/>
        <a:p>
          <a:r>
            <a:rPr lang="en-GB" dirty="0"/>
            <a:t>What?</a:t>
          </a:r>
        </a:p>
      </dgm:t>
    </dgm:pt>
    <dgm:pt modelId="{E6E13237-0873-4A40-9DF5-B5296B007C65}" type="parTrans" cxnId="{06210301-BDA1-4324-A4F2-B10C42125730}">
      <dgm:prSet/>
      <dgm:spPr/>
      <dgm:t>
        <a:bodyPr/>
        <a:lstStyle/>
        <a:p>
          <a:endParaRPr lang="en-GB"/>
        </a:p>
      </dgm:t>
    </dgm:pt>
    <dgm:pt modelId="{0028D0A1-0AE8-48EA-9621-555AD2CD2D6F}" type="sibTrans" cxnId="{06210301-BDA1-4324-A4F2-B10C42125730}">
      <dgm:prSet/>
      <dgm:spPr/>
      <dgm:t>
        <a:bodyPr/>
        <a:lstStyle/>
        <a:p>
          <a:endParaRPr lang="en-GB"/>
        </a:p>
      </dgm:t>
    </dgm:pt>
    <dgm:pt modelId="{83D27FAB-C8F0-4317-B7C9-4C7DE3578936}">
      <dgm:prSet phldrT="[Text]" phldr="0"/>
      <dgm:spPr/>
      <dgm:t>
        <a:bodyPr/>
        <a:lstStyle/>
        <a:p>
          <a:r>
            <a:rPr lang="en-GB" dirty="0"/>
            <a:t>What effect is it having?</a:t>
          </a:r>
        </a:p>
      </dgm:t>
    </dgm:pt>
    <dgm:pt modelId="{F7F7AE98-54DD-4F1E-B2A4-9DEACDB222E9}" type="parTrans" cxnId="{02DEBFE8-25DC-4D7B-8335-4CAE166974AF}">
      <dgm:prSet/>
      <dgm:spPr/>
      <dgm:t>
        <a:bodyPr/>
        <a:lstStyle/>
        <a:p>
          <a:endParaRPr lang="en-GB"/>
        </a:p>
      </dgm:t>
    </dgm:pt>
    <dgm:pt modelId="{3ECB87E8-0887-48EF-986D-BB8C2F3EAD7B}" type="sibTrans" cxnId="{02DEBFE8-25DC-4D7B-8335-4CAE166974AF}">
      <dgm:prSet/>
      <dgm:spPr/>
      <dgm:t>
        <a:bodyPr/>
        <a:lstStyle/>
        <a:p>
          <a:endParaRPr lang="en-GB"/>
        </a:p>
      </dgm:t>
    </dgm:pt>
    <dgm:pt modelId="{498D10FB-8F1B-4437-8A12-8A6707F8AC1E}">
      <dgm:prSet phldrT="[Text]" phldr="0"/>
      <dgm:spPr>
        <a:solidFill>
          <a:srgbClr val="FFC000"/>
        </a:solidFill>
      </dgm:spPr>
      <dgm:t>
        <a:bodyPr/>
        <a:lstStyle/>
        <a:p>
          <a:r>
            <a:rPr lang="en-GB" dirty="0"/>
            <a:t>Where?</a:t>
          </a:r>
        </a:p>
      </dgm:t>
    </dgm:pt>
    <dgm:pt modelId="{DE0DAA37-E741-4AE5-BF45-5DFFF288A9C8}" type="parTrans" cxnId="{ED0273DA-C4C3-4903-8F8E-45B28E766B4A}">
      <dgm:prSet/>
      <dgm:spPr/>
      <dgm:t>
        <a:bodyPr/>
        <a:lstStyle/>
        <a:p>
          <a:endParaRPr lang="en-GB"/>
        </a:p>
      </dgm:t>
    </dgm:pt>
    <dgm:pt modelId="{2833DA86-8CC0-4BBE-B4F6-3107948473C4}" type="sibTrans" cxnId="{ED0273DA-C4C3-4903-8F8E-45B28E766B4A}">
      <dgm:prSet/>
      <dgm:spPr/>
      <dgm:t>
        <a:bodyPr/>
        <a:lstStyle/>
        <a:p>
          <a:endParaRPr lang="en-GB"/>
        </a:p>
      </dgm:t>
    </dgm:pt>
    <dgm:pt modelId="{2FF4E5D4-6474-434C-A5ED-3631902889FF}">
      <dgm:prSet phldrT="[Text]" phldr="0"/>
      <dgm:spPr/>
      <dgm:t>
        <a:bodyPr/>
        <a:lstStyle/>
        <a:p>
          <a:r>
            <a:rPr lang="en-GB" dirty="0"/>
            <a:t>Where is the problem occurring?</a:t>
          </a:r>
        </a:p>
      </dgm:t>
    </dgm:pt>
    <dgm:pt modelId="{4D08AC2A-D4FA-4B0B-8016-DCBD7094F012}" type="parTrans" cxnId="{EF0607D6-D80F-41F2-A82E-E2E182E4F156}">
      <dgm:prSet/>
      <dgm:spPr/>
      <dgm:t>
        <a:bodyPr/>
        <a:lstStyle/>
        <a:p>
          <a:endParaRPr lang="en-GB"/>
        </a:p>
      </dgm:t>
    </dgm:pt>
    <dgm:pt modelId="{91B706F3-CEDE-4C80-A14E-C998880A0085}" type="sibTrans" cxnId="{EF0607D6-D80F-41F2-A82E-E2E182E4F156}">
      <dgm:prSet/>
      <dgm:spPr/>
      <dgm:t>
        <a:bodyPr/>
        <a:lstStyle/>
        <a:p>
          <a:endParaRPr lang="en-GB"/>
        </a:p>
      </dgm:t>
    </dgm:pt>
    <dgm:pt modelId="{78B5B209-DDCB-40F7-8E40-DFE0ED94AB1D}">
      <dgm:prSet phldrT="[Text]" phldr="0"/>
      <dgm:spPr>
        <a:solidFill>
          <a:srgbClr val="EAEA00"/>
        </a:solidFill>
      </dgm:spPr>
      <dgm:t>
        <a:bodyPr/>
        <a:lstStyle/>
        <a:p>
          <a:r>
            <a:rPr lang="en-GB" dirty="0"/>
            <a:t>When?</a:t>
          </a:r>
        </a:p>
      </dgm:t>
    </dgm:pt>
    <dgm:pt modelId="{BAFED8B7-4B25-423E-B1E6-98A5A50927AB}" type="parTrans" cxnId="{89D6EB31-1D1E-4DF8-A42B-89419B511FC8}">
      <dgm:prSet/>
      <dgm:spPr/>
      <dgm:t>
        <a:bodyPr/>
        <a:lstStyle/>
        <a:p>
          <a:endParaRPr lang="en-GB"/>
        </a:p>
      </dgm:t>
    </dgm:pt>
    <dgm:pt modelId="{6484458E-40F0-4CCE-A239-00B132C98D14}" type="sibTrans" cxnId="{89D6EB31-1D1E-4DF8-A42B-89419B511FC8}">
      <dgm:prSet/>
      <dgm:spPr/>
      <dgm:t>
        <a:bodyPr/>
        <a:lstStyle/>
        <a:p>
          <a:endParaRPr lang="en-GB"/>
        </a:p>
      </dgm:t>
    </dgm:pt>
    <dgm:pt modelId="{460DDEDA-D90D-4577-8A31-88DE6B8B3683}">
      <dgm:prSet phldrT="[Text]" phldr="0"/>
      <dgm:spPr/>
      <dgm:t>
        <a:bodyPr/>
        <a:lstStyle/>
        <a:p>
          <a:r>
            <a:rPr lang="en-GB" dirty="0"/>
            <a:t>When was the problem 1</a:t>
          </a:r>
          <a:r>
            <a:rPr lang="en-GB" baseline="30000" dirty="0"/>
            <a:t>st</a:t>
          </a:r>
          <a:r>
            <a:rPr lang="en-GB" dirty="0"/>
            <a:t> noticed?</a:t>
          </a:r>
        </a:p>
      </dgm:t>
    </dgm:pt>
    <dgm:pt modelId="{EE76F853-59F3-4E68-92A4-D02E82AA60EB}" type="parTrans" cxnId="{D14CB238-1B16-4315-A850-CBF6B3E35040}">
      <dgm:prSet/>
      <dgm:spPr/>
      <dgm:t>
        <a:bodyPr/>
        <a:lstStyle/>
        <a:p>
          <a:endParaRPr lang="en-GB"/>
        </a:p>
      </dgm:t>
    </dgm:pt>
    <dgm:pt modelId="{AF3054E8-8444-4BD0-BDBB-3FD60EFD9698}" type="sibTrans" cxnId="{D14CB238-1B16-4315-A850-CBF6B3E35040}">
      <dgm:prSet/>
      <dgm:spPr/>
      <dgm:t>
        <a:bodyPr/>
        <a:lstStyle/>
        <a:p>
          <a:endParaRPr lang="en-GB"/>
        </a:p>
      </dgm:t>
    </dgm:pt>
    <dgm:pt modelId="{EE481480-10CC-4320-9FA9-4A91DC2AC5A9}">
      <dgm:prSet/>
      <dgm:spPr>
        <a:solidFill>
          <a:srgbClr val="92D050"/>
        </a:solidFill>
      </dgm:spPr>
      <dgm:t>
        <a:bodyPr/>
        <a:lstStyle/>
        <a:p>
          <a:r>
            <a:rPr lang="en-GB" dirty="0"/>
            <a:t>Who?</a:t>
          </a:r>
        </a:p>
      </dgm:t>
    </dgm:pt>
    <dgm:pt modelId="{2F519B57-992E-42B5-B9E7-DC989CFF8DB5}" type="parTrans" cxnId="{8D411E34-55B7-4886-9243-277D833C9C79}">
      <dgm:prSet/>
      <dgm:spPr/>
      <dgm:t>
        <a:bodyPr/>
        <a:lstStyle/>
        <a:p>
          <a:endParaRPr lang="en-GB"/>
        </a:p>
      </dgm:t>
    </dgm:pt>
    <dgm:pt modelId="{F1EF776E-6E96-4EA0-A6B1-F3EE9DADFD37}" type="sibTrans" cxnId="{8D411E34-55B7-4886-9243-277D833C9C79}">
      <dgm:prSet/>
      <dgm:spPr/>
      <dgm:t>
        <a:bodyPr/>
        <a:lstStyle/>
        <a:p>
          <a:endParaRPr lang="en-GB"/>
        </a:p>
      </dgm:t>
    </dgm:pt>
    <dgm:pt modelId="{B0E601B7-21B2-43A7-8A2D-9A5893625B77}">
      <dgm:prSet/>
      <dgm:spPr/>
      <dgm:t>
        <a:bodyPr/>
        <a:lstStyle/>
        <a:p>
          <a:r>
            <a:rPr lang="en-GB" dirty="0"/>
            <a:t>Who is impacted by the problem?</a:t>
          </a:r>
        </a:p>
      </dgm:t>
    </dgm:pt>
    <dgm:pt modelId="{E7EDE049-576C-4E68-BA44-36F362D94C16}" type="parTrans" cxnId="{168E6295-9033-4510-9335-BFA538BC2907}">
      <dgm:prSet/>
      <dgm:spPr/>
      <dgm:t>
        <a:bodyPr/>
        <a:lstStyle/>
        <a:p>
          <a:endParaRPr lang="en-GB"/>
        </a:p>
      </dgm:t>
    </dgm:pt>
    <dgm:pt modelId="{766F0016-6D43-404C-B919-989C02A43EFC}" type="sibTrans" cxnId="{168E6295-9033-4510-9335-BFA538BC2907}">
      <dgm:prSet/>
      <dgm:spPr/>
      <dgm:t>
        <a:bodyPr/>
        <a:lstStyle/>
        <a:p>
          <a:endParaRPr lang="en-GB"/>
        </a:p>
      </dgm:t>
    </dgm:pt>
    <dgm:pt modelId="{B9460D7D-8D72-40A2-BD46-624E875C75B6}">
      <dgm:prSet/>
      <dgm:spPr>
        <a:solidFill>
          <a:srgbClr val="00B0F0"/>
        </a:solidFill>
      </dgm:spPr>
      <dgm:t>
        <a:bodyPr/>
        <a:lstStyle/>
        <a:p>
          <a:r>
            <a:rPr lang="en-GB" dirty="0"/>
            <a:t>Why?</a:t>
          </a:r>
        </a:p>
      </dgm:t>
    </dgm:pt>
    <dgm:pt modelId="{0DD8AB54-F748-4358-9FDC-88DAF83D6874}" type="parTrans" cxnId="{6F1334D6-849A-452E-AC35-793421D33749}">
      <dgm:prSet/>
      <dgm:spPr/>
      <dgm:t>
        <a:bodyPr/>
        <a:lstStyle/>
        <a:p>
          <a:endParaRPr lang="en-GB"/>
        </a:p>
      </dgm:t>
    </dgm:pt>
    <dgm:pt modelId="{E2DA5E79-49FC-43CE-A236-740420D18D12}" type="sibTrans" cxnId="{6F1334D6-849A-452E-AC35-793421D33749}">
      <dgm:prSet/>
      <dgm:spPr/>
      <dgm:t>
        <a:bodyPr/>
        <a:lstStyle/>
        <a:p>
          <a:endParaRPr lang="en-GB"/>
        </a:p>
      </dgm:t>
    </dgm:pt>
    <dgm:pt modelId="{24CCBE0F-5961-4500-8413-45C387C67253}">
      <dgm:prSet/>
      <dgm:spPr/>
      <dgm:t>
        <a:bodyPr/>
        <a:lstStyle/>
        <a:p>
          <a:r>
            <a:rPr lang="en-GB" dirty="0"/>
            <a:t>Why is the problem happening?</a:t>
          </a:r>
        </a:p>
      </dgm:t>
    </dgm:pt>
    <dgm:pt modelId="{3EF79BC7-3E2A-4ED9-9A9B-6C595FC1D4E7}" type="parTrans" cxnId="{D05AAC43-B30A-4EB1-A44E-1B7CC9518DFA}">
      <dgm:prSet/>
      <dgm:spPr/>
      <dgm:t>
        <a:bodyPr/>
        <a:lstStyle/>
        <a:p>
          <a:endParaRPr lang="en-GB"/>
        </a:p>
      </dgm:t>
    </dgm:pt>
    <dgm:pt modelId="{D9F73400-CD63-438E-9530-3EC4BAB3A67A}" type="sibTrans" cxnId="{D05AAC43-B30A-4EB1-A44E-1B7CC9518DFA}">
      <dgm:prSet/>
      <dgm:spPr/>
      <dgm:t>
        <a:bodyPr/>
        <a:lstStyle/>
        <a:p>
          <a:endParaRPr lang="en-GB"/>
        </a:p>
      </dgm:t>
    </dgm:pt>
    <dgm:pt modelId="{B5F9C770-107B-4D4B-8DBE-02C2AD707852}">
      <dgm:prSet/>
      <dgm:spPr>
        <a:solidFill>
          <a:srgbClr val="0070C0"/>
        </a:solidFill>
      </dgm:spPr>
      <dgm:t>
        <a:bodyPr/>
        <a:lstStyle/>
        <a:p>
          <a:r>
            <a:rPr lang="en-GB" dirty="0"/>
            <a:t>How?</a:t>
          </a:r>
        </a:p>
      </dgm:t>
    </dgm:pt>
    <dgm:pt modelId="{8AB3C0E5-8283-405F-AB9D-C41F61835ED4}" type="parTrans" cxnId="{0EF8EF0F-E9CA-4801-8DA4-FD12B41E672A}">
      <dgm:prSet/>
      <dgm:spPr/>
      <dgm:t>
        <a:bodyPr/>
        <a:lstStyle/>
        <a:p>
          <a:endParaRPr lang="en-GB"/>
        </a:p>
      </dgm:t>
    </dgm:pt>
    <dgm:pt modelId="{EBB4052D-A985-44B4-8CA1-AB6742963321}" type="sibTrans" cxnId="{0EF8EF0F-E9CA-4801-8DA4-FD12B41E672A}">
      <dgm:prSet/>
      <dgm:spPr/>
      <dgm:t>
        <a:bodyPr/>
        <a:lstStyle/>
        <a:p>
          <a:endParaRPr lang="en-GB"/>
        </a:p>
      </dgm:t>
    </dgm:pt>
    <dgm:pt modelId="{ACCAEC10-E178-4DFB-AB21-620065A36AB7}">
      <dgm:prSet/>
      <dgm:spPr/>
      <dgm:t>
        <a:bodyPr/>
        <a:lstStyle/>
        <a:p>
          <a:r>
            <a:rPr lang="en-GB" dirty="0"/>
            <a:t>How serious is the problem?</a:t>
          </a:r>
        </a:p>
      </dgm:t>
    </dgm:pt>
    <dgm:pt modelId="{E4CDAC7A-83FB-49D0-9000-69B27F8EFE88}" type="parTrans" cxnId="{5F7AFCDE-FE02-454E-90D3-58C37433E273}">
      <dgm:prSet/>
      <dgm:spPr/>
      <dgm:t>
        <a:bodyPr/>
        <a:lstStyle/>
        <a:p>
          <a:endParaRPr lang="en-GB"/>
        </a:p>
      </dgm:t>
    </dgm:pt>
    <dgm:pt modelId="{37061787-58CE-4400-B26A-A4B3DB48569D}" type="sibTrans" cxnId="{5F7AFCDE-FE02-454E-90D3-58C37433E273}">
      <dgm:prSet/>
      <dgm:spPr/>
      <dgm:t>
        <a:bodyPr/>
        <a:lstStyle/>
        <a:p>
          <a:endParaRPr lang="en-GB"/>
        </a:p>
      </dgm:t>
    </dgm:pt>
    <dgm:pt modelId="{018F9351-DB1B-4A03-A716-B5DEE1AB049C}">
      <dgm:prSet/>
      <dgm:spPr/>
      <dgm:t>
        <a:bodyPr/>
        <a:lstStyle/>
        <a:p>
          <a:endParaRPr lang="en-GB"/>
        </a:p>
      </dgm:t>
    </dgm:pt>
    <dgm:pt modelId="{FE12732E-94DE-4B6F-AE9D-BFA4136DDAD4}" type="parTrans" cxnId="{437FD7C2-6752-4415-83C4-8E9A28BC3E33}">
      <dgm:prSet/>
      <dgm:spPr/>
      <dgm:t>
        <a:bodyPr/>
        <a:lstStyle/>
        <a:p>
          <a:endParaRPr lang="en-GB"/>
        </a:p>
      </dgm:t>
    </dgm:pt>
    <dgm:pt modelId="{C11B3EA9-3BA6-4BF8-8782-E425EDD6F5EE}" type="sibTrans" cxnId="{437FD7C2-6752-4415-83C4-8E9A28BC3E33}">
      <dgm:prSet/>
      <dgm:spPr/>
      <dgm:t>
        <a:bodyPr/>
        <a:lstStyle/>
        <a:p>
          <a:endParaRPr lang="en-GB"/>
        </a:p>
      </dgm:t>
    </dgm:pt>
    <dgm:pt modelId="{344035DC-AA19-4F34-85AC-806A29042454}">
      <dgm:prSet/>
      <dgm:spPr>
        <a:solidFill>
          <a:srgbClr val="7030A0"/>
        </a:solidFill>
      </dgm:spPr>
      <dgm:t>
        <a:bodyPr/>
        <a:lstStyle/>
        <a:p>
          <a:r>
            <a:rPr lang="en-GB" dirty="0"/>
            <a:t>How Much?</a:t>
          </a:r>
        </a:p>
      </dgm:t>
    </dgm:pt>
    <dgm:pt modelId="{D060119A-EEA2-4FB1-8994-812D828EB6B1}" type="parTrans" cxnId="{25BD54D8-A439-41C6-9389-9857DC2FBB00}">
      <dgm:prSet/>
      <dgm:spPr/>
      <dgm:t>
        <a:bodyPr/>
        <a:lstStyle/>
        <a:p>
          <a:endParaRPr lang="en-GB"/>
        </a:p>
      </dgm:t>
    </dgm:pt>
    <dgm:pt modelId="{37EE09F1-2AC3-4438-97BB-1D92DC40DDC8}" type="sibTrans" cxnId="{25BD54D8-A439-41C6-9389-9857DC2FBB00}">
      <dgm:prSet/>
      <dgm:spPr/>
      <dgm:t>
        <a:bodyPr/>
        <a:lstStyle/>
        <a:p>
          <a:endParaRPr lang="en-GB"/>
        </a:p>
      </dgm:t>
    </dgm:pt>
    <dgm:pt modelId="{54AEAB0E-F9C7-4213-BE78-92AE6E8B678B}">
      <dgm:prSet/>
      <dgm:spPr/>
      <dgm:t>
        <a:bodyPr/>
        <a:lstStyle/>
        <a:p>
          <a:r>
            <a:rPr lang="en-GB" dirty="0"/>
            <a:t>How much money is being lost?</a:t>
          </a:r>
        </a:p>
      </dgm:t>
    </dgm:pt>
    <dgm:pt modelId="{4BC929ED-CC3F-47C3-BA20-2480C5B508B0}" type="parTrans" cxnId="{0D4FABB6-43ED-4F4E-A3A9-294E03448AEA}">
      <dgm:prSet/>
      <dgm:spPr/>
      <dgm:t>
        <a:bodyPr/>
        <a:lstStyle/>
        <a:p>
          <a:endParaRPr lang="en-GB"/>
        </a:p>
      </dgm:t>
    </dgm:pt>
    <dgm:pt modelId="{DA1EB84D-B3B6-4C83-9238-FC2FDE99E3D2}" type="sibTrans" cxnId="{0D4FABB6-43ED-4F4E-A3A9-294E03448AEA}">
      <dgm:prSet/>
      <dgm:spPr/>
      <dgm:t>
        <a:bodyPr/>
        <a:lstStyle/>
        <a:p>
          <a:endParaRPr lang="en-GB"/>
        </a:p>
      </dgm:t>
    </dgm:pt>
    <dgm:pt modelId="{B4DE64B4-297D-4A0B-AB2D-38AB25EC4C6B}" type="pres">
      <dgm:prSet presAssocID="{C3663A5F-7275-4A9D-B1E3-CF38F58E6CFC}" presName="Name0" presStyleCnt="0">
        <dgm:presLayoutVars>
          <dgm:dir/>
          <dgm:animLvl val="lvl"/>
          <dgm:resizeHandles val="exact"/>
        </dgm:presLayoutVars>
      </dgm:prSet>
      <dgm:spPr/>
    </dgm:pt>
    <dgm:pt modelId="{8CED73C4-7159-4695-8585-A0F6F6BE5DCA}" type="pres">
      <dgm:prSet presAssocID="{29167D4E-BC9D-4F1C-BA0A-7F3040B43C9B}" presName="composite" presStyleCnt="0"/>
      <dgm:spPr/>
    </dgm:pt>
    <dgm:pt modelId="{56BB0F0E-CE21-4F5B-981F-546FEFEB328C}" type="pres">
      <dgm:prSet presAssocID="{29167D4E-BC9D-4F1C-BA0A-7F3040B43C9B}" presName="parTx" presStyleLbl="alignNode1" presStyleIdx="0" presStyleCnt="7">
        <dgm:presLayoutVars>
          <dgm:chMax val="0"/>
          <dgm:chPref val="0"/>
          <dgm:bulletEnabled val="1"/>
        </dgm:presLayoutVars>
      </dgm:prSet>
      <dgm:spPr/>
    </dgm:pt>
    <dgm:pt modelId="{EDC9F252-57FA-45AB-BDF7-BA1905573A29}" type="pres">
      <dgm:prSet presAssocID="{29167D4E-BC9D-4F1C-BA0A-7F3040B43C9B}" presName="desTx" presStyleLbl="alignAccFollowNode1" presStyleIdx="0" presStyleCnt="7">
        <dgm:presLayoutVars>
          <dgm:bulletEnabled val="1"/>
        </dgm:presLayoutVars>
      </dgm:prSet>
      <dgm:spPr/>
    </dgm:pt>
    <dgm:pt modelId="{BF1AB207-2602-4149-BB3A-172E0F1A8767}" type="pres">
      <dgm:prSet presAssocID="{0028D0A1-0AE8-48EA-9621-555AD2CD2D6F}" presName="space" presStyleCnt="0"/>
      <dgm:spPr/>
    </dgm:pt>
    <dgm:pt modelId="{61D53CC7-5215-4832-87B8-50A7376E119D}" type="pres">
      <dgm:prSet presAssocID="{498D10FB-8F1B-4437-8A12-8A6707F8AC1E}" presName="composite" presStyleCnt="0"/>
      <dgm:spPr/>
    </dgm:pt>
    <dgm:pt modelId="{BE42A715-12DF-4603-989E-53AE0DAA9C11}" type="pres">
      <dgm:prSet presAssocID="{498D10FB-8F1B-4437-8A12-8A6707F8AC1E}" presName="parTx" presStyleLbl="alignNode1" presStyleIdx="1" presStyleCnt="7">
        <dgm:presLayoutVars>
          <dgm:chMax val="0"/>
          <dgm:chPref val="0"/>
          <dgm:bulletEnabled val="1"/>
        </dgm:presLayoutVars>
      </dgm:prSet>
      <dgm:spPr/>
    </dgm:pt>
    <dgm:pt modelId="{316EF8C7-2356-4C65-8702-9378C36C7938}" type="pres">
      <dgm:prSet presAssocID="{498D10FB-8F1B-4437-8A12-8A6707F8AC1E}" presName="desTx" presStyleLbl="alignAccFollowNode1" presStyleIdx="1" presStyleCnt="7">
        <dgm:presLayoutVars>
          <dgm:bulletEnabled val="1"/>
        </dgm:presLayoutVars>
      </dgm:prSet>
      <dgm:spPr/>
    </dgm:pt>
    <dgm:pt modelId="{595175EE-F46C-4AB6-8049-45308EE2DEF4}" type="pres">
      <dgm:prSet presAssocID="{2833DA86-8CC0-4BBE-B4F6-3107948473C4}" presName="space" presStyleCnt="0"/>
      <dgm:spPr/>
    </dgm:pt>
    <dgm:pt modelId="{86D10275-2EE7-4562-BD42-3CF15F50A26D}" type="pres">
      <dgm:prSet presAssocID="{78B5B209-DDCB-40F7-8E40-DFE0ED94AB1D}" presName="composite" presStyleCnt="0"/>
      <dgm:spPr/>
    </dgm:pt>
    <dgm:pt modelId="{8DBB6E12-A062-4571-99AF-E41223E90252}" type="pres">
      <dgm:prSet presAssocID="{78B5B209-DDCB-40F7-8E40-DFE0ED94AB1D}" presName="parTx" presStyleLbl="alignNode1" presStyleIdx="2" presStyleCnt="7">
        <dgm:presLayoutVars>
          <dgm:chMax val="0"/>
          <dgm:chPref val="0"/>
          <dgm:bulletEnabled val="1"/>
        </dgm:presLayoutVars>
      </dgm:prSet>
      <dgm:spPr/>
    </dgm:pt>
    <dgm:pt modelId="{17A6FC25-2BB5-458B-A52B-AAD6AF4EF4A2}" type="pres">
      <dgm:prSet presAssocID="{78B5B209-DDCB-40F7-8E40-DFE0ED94AB1D}" presName="desTx" presStyleLbl="alignAccFollowNode1" presStyleIdx="2" presStyleCnt="7">
        <dgm:presLayoutVars>
          <dgm:bulletEnabled val="1"/>
        </dgm:presLayoutVars>
      </dgm:prSet>
      <dgm:spPr/>
    </dgm:pt>
    <dgm:pt modelId="{D666F12D-BE1C-4394-923A-5441D3A1EABE}" type="pres">
      <dgm:prSet presAssocID="{6484458E-40F0-4CCE-A239-00B132C98D14}" presName="space" presStyleCnt="0"/>
      <dgm:spPr/>
    </dgm:pt>
    <dgm:pt modelId="{D556A1C1-13AB-4CF7-94B9-5E38C916D4D3}" type="pres">
      <dgm:prSet presAssocID="{EE481480-10CC-4320-9FA9-4A91DC2AC5A9}" presName="composite" presStyleCnt="0"/>
      <dgm:spPr/>
    </dgm:pt>
    <dgm:pt modelId="{7520EF45-ABD8-485A-97AF-6B902D28E049}" type="pres">
      <dgm:prSet presAssocID="{EE481480-10CC-4320-9FA9-4A91DC2AC5A9}" presName="parTx" presStyleLbl="alignNode1" presStyleIdx="3" presStyleCnt="7">
        <dgm:presLayoutVars>
          <dgm:chMax val="0"/>
          <dgm:chPref val="0"/>
          <dgm:bulletEnabled val="1"/>
        </dgm:presLayoutVars>
      </dgm:prSet>
      <dgm:spPr/>
    </dgm:pt>
    <dgm:pt modelId="{0EC1E93A-8E6A-48AD-B486-2BB544D74031}" type="pres">
      <dgm:prSet presAssocID="{EE481480-10CC-4320-9FA9-4A91DC2AC5A9}" presName="desTx" presStyleLbl="alignAccFollowNode1" presStyleIdx="3" presStyleCnt="7">
        <dgm:presLayoutVars>
          <dgm:bulletEnabled val="1"/>
        </dgm:presLayoutVars>
      </dgm:prSet>
      <dgm:spPr/>
    </dgm:pt>
    <dgm:pt modelId="{AED28347-35E8-4B59-8F55-4E69B4C7FC6F}" type="pres">
      <dgm:prSet presAssocID="{F1EF776E-6E96-4EA0-A6B1-F3EE9DADFD37}" presName="space" presStyleCnt="0"/>
      <dgm:spPr/>
    </dgm:pt>
    <dgm:pt modelId="{F11F1B90-B6EB-4138-9CFA-30C190669359}" type="pres">
      <dgm:prSet presAssocID="{B9460D7D-8D72-40A2-BD46-624E875C75B6}" presName="composite" presStyleCnt="0"/>
      <dgm:spPr/>
    </dgm:pt>
    <dgm:pt modelId="{26F095B7-02A7-48BC-879F-B635D9DB7A29}" type="pres">
      <dgm:prSet presAssocID="{B9460D7D-8D72-40A2-BD46-624E875C75B6}" presName="parTx" presStyleLbl="alignNode1" presStyleIdx="4" presStyleCnt="7">
        <dgm:presLayoutVars>
          <dgm:chMax val="0"/>
          <dgm:chPref val="0"/>
          <dgm:bulletEnabled val="1"/>
        </dgm:presLayoutVars>
      </dgm:prSet>
      <dgm:spPr/>
    </dgm:pt>
    <dgm:pt modelId="{2C8B2F94-450A-4AA6-ADB7-839FE8DD948C}" type="pres">
      <dgm:prSet presAssocID="{B9460D7D-8D72-40A2-BD46-624E875C75B6}" presName="desTx" presStyleLbl="alignAccFollowNode1" presStyleIdx="4" presStyleCnt="7">
        <dgm:presLayoutVars>
          <dgm:bulletEnabled val="1"/>
        </dgm:presLayoutVars>
      </dgm:prSet>
      <dgm:spPr/>
    </dgm:pt>
    <dgm:pt modelId="{96C71D1B-24EF-45F0-AA2C-FEBC0B792538}" type="pres">
      <dgm:prSet presAssocID="{E2DA5E79-49FC-43CE-A236-740420D18D12}" presName="space" presStyleCnt="0"/>
      <dgm:spPr/>
    </dgm:pt>
    <dgm:pt modelId="{C9C597EE-B5B7-4881-A903-C5DEA0632B92}" type="pres">
      <dgm:prSet presAssocID="{B5F9C770-107B-4D4B-8DBE-02C2AD707852}" presName="composite" presStyleCnt="0"/>
      <dgm:spPr/>
    </dgm:pt>
    <dgm:pt modelId="{C8EA2414-DB8E-45F6-A995-81BE1C3D98BF}" type="pres">
      <dgm:prSet presAssocID="{B5F9C770-107B-4D4B-8DBE-02C2AD707852}" presName="parTx" presStyleLbl="alignNode1" presStyleIdx="5" presStyleCnt="7">
        <dgm:presLayoutVars>
          <dgm:chMax val="0"/>
          <dgm:chPref val="0"/>
          <dgm:bulletEnabled val="1"/>
        </dgm:presLayoutVars>
      </dgm:prSet>
      <dgm:spPr/>
    </dgm:pt>
    <dgm:pt modelId="{48537618-AE3A-4AD5-AC68-C8DB57BD5C51}" type="pres">
      <dgm:prSet presAssocID="{B5F9C770-107B-4D4B-8DBE-02C2AD707852}" presName="desTx" presStyleLbl="alignAccFollowNode1" presStyleIdx="5" presStyleCnt="7">
        <dgm:presLayoutVars>
          <dgm:bulletEnabled val="1"/>
        </dgm:presLayoutVars>
      </dgm:prSet>
      <dgm:spPr/>
    </dgm:pt>
    <dgm:pt modelId="{93118D6D-2731-41E4-8AB7-E178C818B7A6}" type="pres">
      <dgm:prSet presAssocID="{EBB4052D-A985-44B4-8CA1-AB6742963321}" presName="space" presStyleCnt="0"/>
      <dgm:spPr/>
    </dgm:pt>
    <dgm:pt modelId="{5B8E1BF2-F7CE-4D38-B08C-9BD4B593D9F1}" type="pres">
      <dgm:prSet presAssocID="{344035DC-AA19-4F34-85AC-806A29042454}" presName="composite" presStyleCnt="0"/>
      <dgm:spPr/>
    </dgm:pt>
    <dgm:pt modelId="{6B1BECE1-4214-4080-B6C2-36EBEE42E24D}" type="pres">
      <dgm:prSet presAssocID="{344035DC-AA19-4F34-85AC-806A29042454}" presName="parTx" presStyleLbl="alignNode1" presStyleIdx="6" presStyleCnt="7">
        <dgm:presLayoutVars>
          <dgm:chMax val="0"/>
          <dgm:chPref val="0"/>
          <dgm:bulletEnabled val="1"/>
        </dgm:presLayoutVars>
      </dgm:prSet>
      <dgm:spPr/>
    </dgm:pt>
    <dgm:pt modelId="{CD835ED0-2152-42F9-9176-CC530757770D}" type="pres">
      <dgm:prSet presAssocID="{344035DC-AA19-4F34-85AC-806A29042454}" presName="desTx" presStyleLbl="alignAccFollowNode1" presStyleIdx="6" presStyleCnt="7">
        <dgm:presLayoutVars>
          <dgm:bulletEnabled val="1"/>
        </dgm:presLayoutVars>
      </dgm:prSet>
      <dgm:spPr/>
    </dgm:pt>
  </dgm:ptLst>
  <dgm:cxnLst>
    <dgm:cxn modelId="{06210301-BDA1-4324-A4F2-B10C42125730}" srcId="{C3663A5F-7275-4A9D-B1E3-CF38F58E6CFC}" destId="{29167D4E-BC9D-4F1C-BA0A-7F3040B43C9B}" srcOrd="0" destOrd="0" parTransId="{E6E13237-0873-4A40-9DF5-B5296B007C65}" sibTransId="{0028D0A1-0AE8-48EA-9621-555AD2CD2D6F}"/>
    <dgm:cxn modelId="{0EF8EF0F-E9CA-4801-8DA4-FD12B41E672A}" srcId="{C3663A5F-7275-4A9D-B1E3-CF38F58E6CFC}" destId="{B5F9C770-107B-4D4B-8DBE-02C2AD707852}" srcOrd="5" destOrd="0" parTransId="{8AB3C0E5-8283-405F-AB9D-C41F61835ED4}" sibTransId="{EBB4052D-A985-44B4-8CA1-AB6742963321}"/>
    <dgm:cxn modelId="{DA443F13-B06A-4FDC-B52C-E0E0BBD487B7}" type="presOf" srcId="{018F9351-DB1B-4A03-A716-B5DEE1AB049C}" destId="{48537618-AE3A-4AD5-AC68-C8DB57BD5C51}" srcOrd="0" destOrd="1" presId="urn:microsoft.com/office/officeart/2005/8/layout/hList1"/>
    <dgm:cxn modelId="{9666C022-84E1-4BA7-9266-477475BF0DCC}" type="presOf" srcId="{B0E601B7-21B2-43A7-8A2D-9A5893625B77}" destId="{0EC1E93A-8E6A-48AD-B486-2BB544D74031}" srcOrd="0" destOrd="0" presId="urn:microsoft.com/office/officeart/2005/8/layout/hList1"/>
    <dgm:cxn modelId="{89D6EB31-1D1E-4DF8-A42B-89419B511FC8}" srcId="{C3663A5F-7275-4A9D-B1E3-CF38F58E6CFC}" destId="{78B5B209-DDCB-40F7-8E40-DFE0ED94AB1D}" srcOrd="2" destOrd="0" parTransId="{BAFED8B7-4B25-423E-B1E6-98A5A50927AB}" sibTransId="{6484458E-40F0-4CCE-A239-00B132C98D14}"/>
    <dgm:cxn modelId="{71C55532-21F7-467B-B5F4-9017DDB69AE5}" type="presOf" srcId="{344035DC-AA19-4F34-85AC-806A29042454}" destId="{6B1BECE1-4214-4080-B6C2-36EBEE42E24D}" srcOrd="0" destOrd="0" presId="urn:microsoft.com/office/officeart/2005/8/layout/hList1"/>
    <dgm:cxn modelId="{8D411E34-55B7-4886-9243-277D833C9C79}" srcId="{C3663A5F-7275-4A9D-B1E3-CF38F58E6CFC}" destId="{EE481480-10CC-4320-9FA9-4A91DC2AC5A9}" srcOrd="3" destOrd="0" parTransId="{2F519B57-992E-42B5-B9E7-DC989CFF8DB5}" sibTransId="{F1EF776E-6E96-4EA0-A6B1-F3EE9DADFD37}"/>
    <dgm:cxn modelId="{744CCE35-1C16-4C58-BD2F-70F1E0C1A3A3}" type="presOf" srcId="{460DDEDA-D90D-4577-8A31-88DE6B8B3683}" destId="{17A6FC25-2BB5-458B-A52B-AAD6AF4EF4A2}" srcOrd="0" destOrd="0" presId="urn:microsoft.com/office/officeart/2005/8/layout/hList1"/>
    <dgm:cxn modelId="{D14CB238-1B16-4315-A850-CBF6B3E35040}" srcId="{78B5B209-DDCB-40F7-8E40-DFE0ED94AB1D}" destId="{460DDEDA-D90D-4577-8A31-88DE6B8B3683}" srcOrd="0" destOrd="0" parTransId="{EE76F853-59F3-4E68-92A4-D02E82AA60EB}" sibTransId="{AF3054E8-8444-4BD0-BDBB-3FD60EFD9698}"/>
    <dgm:cxn modelId="{0874353A-5A9B-4727-86C6-D35BC5F78DDB}" type="presOf" srcId="{24CCBE0F-5961-4500-8413-45C387C67253}" destId="{2C8B2F94-450A-4AA6-ADB7-839FE8DD948C}" srcOrd="0" destOrd="0" presId="urn:microsoft.com/office/officeart/2005/8/layout/hList1"/>
    <dgm:cxn modelId="{22815B3D-1954-4751-81E9-54D64E0008CC}" type="presOf" srcId="{C3663A5F-7275-4A9D-B1E3-CF38F58E6CFC}" destId="{B4DE64B4-297D-4A0B-AB2D-38AB25EC4C6B}" srcOrd="0" destOrd="0" presId="urn:microsoft.com/office/officeart/2005/8/layout/hList1"/>
    <dgm:cxn modelId="{D05AAC43-B30A-4EB1-A44E-1B7CC9518DFA}" srcId="{B9460D7D-8D72-40A2-BD46-624E875C75B6}" destId="{24CCBE0F-5961-4500-8413-45C387C67253}" srcOrd="0" destOrd="0" parTransId="{3EF79BC7-3E2A-4ED9-9A9B-6C595FC1D4E7}" sibTransId="{D9F73400-CD63-438E-9530-3EC4BAB3A67A}"/>
    <dgm:cxn modelId="{F80FBC65-B344-465F-BB41-792E2563C8BB}" type="presOf" srcId="{B9460D7D-8D72-40A2-BD46-624E875C75B6}" destId="{26F095B7-02A7-48BC-879F-B635D9DB7A29}" srcOrd="0" destOrd="0" presId="urn:microsoft.com/office/officeart/2005/8/layout/hList1"/>
    <dgm:cxn modelId="{7BFD017B-3EE2-4D56-9CF9-3F5538FB3E07}" type="presOf" srcId="{ACCAEC10-E178-4DFB-AB21-620065A36AB7}" destId="{48537618-AE3A-4AD5-AC68-C8DB57BD5C51}" srcOrd="0" destOrd="0" presId="urn:microsoft.com/office/officeart/2005/8/layout/hList1"/>
    <dgm:cxn modelId="{269C6E87-B32E-4673-A1DB-0F638BA77AD2}" type="presOf" srcId="{83D27FAB-C8F0-4317-B7C9-4C7DE3578936}" destId="{EDC9F252-57FA-45AB-BDF7-BA1905573A29}" srcOrd="0" destOrd="0" presId="urn:microsoft.com/office/officeart/2005/8/layout/hList1"/>
    <dgm:cxn modelId="{A75DE790-7D7E-4466-9F09-2BAD8D295CE2}" type="presOf" srcId="{78B5B209-DDCB-40F7-8E40-DFE0ED94AB1D}" destId="{8DBB6E12-A062-4571-99AF-E41223E90252}" srcOrd="0" destOrd="0" presId="urn:microsoft.com/office/officeart/2005/8/layout/hList1"/>
    <dgm:cxn modelId="{856AEC90-1BC7-4662-BE1E-F5163C80DB31}" type="presOf" srcId="{B5F9C770-107B-4D4B-8DBE-02C2AD707852}" destId="{C8EA2414-DB8E-45F6-A995-81BE1C3D98BF}" srcOrd="0" destOrd="0" presId="urn:microsoft.com/office/officeart/2005/8/layout/hList1"/>
    <dgm:cxn modelId="{168E6295-9033-4510-9335-BFA538BC2907}" srcId="{EE481480-10CC-4320-9FA9-4A91DC2AC5A9}" destId="{B0E601B7-21B2-43A7-8A2D-9A5893625B77}" srcOrd="0" destOrd="0" parTransId="{E7EDE049-576C-4E68-BA44-36F362D94C16}" sibTransId="{766F0016-6D43-404C-B919-989C02A43EFC}"/>
    <dgm:cxn modelId="{328B1FAA-CFD7-42D4-AC39-A1BBD0335C42}" type="presOf" srcId="{498D10FB-8F1B-4437-8A12-8A6707F8AC1E}" destId="{BE42A715-12DF-4603-989E-53AE0DAA9C11}" srcOrd="0" destOrd="0" presId="urn:microsoft.com/office/officeart/2005/8/layout/hList1"/>
    <dgm:cxn modelId="{93E067AF-FFEE-49FB-8FEA-3665AF90EB6E}" type="presOf" srcId="{54AEAB0E-F9C7-4213-BE78-92AE6E8B678B}" destId="{CD835ED0-2152-42F9-9176-CC530757770D}" srcOrd="0" destOrd="0" presId="urn:microsoft.com/office/officeart/2005/8/layout/hList1"/>
    <dgm:cxn modelId="{0D4FABB6-43ED-4F4E-A3A9-294E03448AEA}" srcId="{344035DC-AA19-4F34-85AC-806A29042454}" destId="{54AEAB0E-F9C7-4213-BE78-92AE6E8B678B}" srcOrd="0" destOrd="0" parTransId="{4BC929ED-CC3F-47C3-BA20-2480C5B508B0}" sibTransId="{DA1EB84D-B3B6-4C83-9238-FC2FDE99E3D2}"/>
    <dgm:cxn modelId="{886566B7-88E9-47F8-9222-1351AE2F8F3B}" type="presOf" srcId="{EE481480-10CC-4320-9FA9-4A91DC2AC5A9}" destId="{7520EF45-ABD8-485A-97AF-6B902D28E049}" srcOrd="0" destOrd="0" presId="urn:microsoft.com/office/officeart/2005/8/layout/hList1"/>
    <dgm:cxn modelId="{ECFB14BA-1ACC-43B0-8C86-A174BFC5A10C}" type="presOf" srcId="{29167D4E-BC9D-4F1C-BA0A-7F3040B43C9B}" destId="{56BB0F0E-CE21-4F5B-981F-546FEFEB328C}" srcOrd="0" destOrd="0" presId="urn:microsoft.com/office/officeart/2005/8/layout/hList1"/>
    <dgm:cxn modelId="{437FD7C2-6752-4415-83C4-8E9A28BC3E33}" srcId="{B5F9C770-107B-4D4B-8DBE-02C2AD707852}" destId="{018F9351-DB1B-4A03-A716-B5DEE1AB049C}" srcOrd="1" destOrd="0" parTransId="{FE12732E-94DE-4B6F-AE9D-BFA4136DDAD4}" sibTransId="{C11B3EA9-3BA6-4BF8-8782-E425EDD6F5EE}"/>
    <dgm:cxn modelId="{EF0607D6-D80F-41F2-A82E-E2E182E4F156}" srcId="{498D10FB-8F1B-4437-8A12-8A6707F8AC1E}" destId="{2FF4E5D4-6474-434C-A5ED-3631902889FF}" srcOrd="0" destOrd="0" parTransId="{4D08AC2A-D4FA-4B0B-8016-DCBD7094F012}" sibTransId="{91B706F3-CEDE-4C80-A14E-C998880A0085}"/>
    <dgm:cxn modelId="{6F1334D6-849A-452E-AC35-793421D33749}" srcId="{C3663A5F-7275-4A9D-B1E3-CF38F58E6CFC}" destId="{B9460D7D-8D72-40A2-BD46-624E875C75B6}" srcOrd="4" destOrd="0" parTransId="{0DD8AB54-F748-4358-9FDC-88DAF83D6874}" sibTransId="{E2DA5E79-49FC-43CE-A236-740420D18D12}"/>
    <dgm:cxn modelId="{25BD54D8-A439-41C6-9389-9857DC2FBB00}" srcId="{C3663A5F-7275-4A9D-B1E3-CF38F58E6CFC}" destId="{344035DC-AA19-4F34-85AC-806A29042454}" srcOrd="6" destOrd="0" parTransId="{D060119A-EEA2-4FB1-8994-812D828EB6B1}" sibTransId="{37EE09F1-2AC3-4438-97BB-1D92DC40DDC8}"/>
    <dgm:cxn modelId="{ED0273DA-C4C3-4903-8F8E-45B28E766B4A}" srcId="{C3663A5F-7275-4A9D-B1E3-CF38F58E6CFC}" destId="{498D10FB-8F1B-4437-8A12-8A6707F8AC1E}" srcOrd="1" destOrd="0" parTransId="{DE0DAA37-E741-4AE5-BF45-5DFFF288A9C8}" sibTransId="{2833DA86-8CC0-4BBE-B4F6-3107948473C4}"/>
    <dgm:cxn modelId="{5F7AFCDE-FE02-454E-90D3-58C37433E273}" srcId="{B5F9C770-107B-4D4B-8DBE-02C2AD707852}" destId="{ACCAEC10-E178-4DFB-AB21-620065A36AB7}" srcOrd="0" destOrd="0" parTransId="{E4CDAC7A-83FB-49D0-9000-69B27F8EFE88}" sibTransId="{37061787-58CE-4400-B26A-A4B3DB48569D}"/>
    <dgm:cxn modelId="{02DEBFE8-25DC-4D7B-8335-4CAE166974AF}" srcId="{29167D4E-BC9D-4F1C-BA0A-7F3040B43C9B}" destId="{83D27FAB-C8F0-4317-B7C9-4C7DE3578936}" srcOrd="0" destOrd="0" parTransId="{F7F7AE98-54DD-4F1E-B2A4-9DEACDB222E9}" sibTransId="{3ECB87E8-0887-48EF-986D-BB8C2F3EAD7B}"/>
    <dgm:cxn modelId="{8F7C53ED-DAF2-4AF3-9E20-3DFE34340975}" type="presOf" srcId="{2FF4E5D4-6474-434C-A5ED-3631902889FF}" destId="{316EF8C7-2356-4C65-8702-9378C36C7938}" srcOrd="0" destOrd="0" presId="urn:microsoft.com/office/officeart/2005/8/layout/hList1"/>
    <dgm:cxn modelId="{D8DBCADB-50CC-4E2F-84DB-13791C787C66}" type="presParOf" srcId="{B4DE64B4-297D-4A0B-AB2D-38AB25EC4C6B}" destId="{8CED73C4-7159-4695-8585-A0F6F6BE5DCA}" srcOrd="0" destOrd="0" presId="urn:microsoft.com/office/officeart/2005/8/layout/hList1"/>
    <dgm:cxn modelId="{25A57C16-AD43-4EA7-8AD7-7AF4E096F9D2}" type="presParOf" srcId="{8CED73C4-7159-4695-8585-A0F6F6BE5DCA}" destId="{56BB0F0E-CE21-4F5B-981F-546FEFEB328C}" srcOrd="0" destOrd="0" presId="urn:microsoft.com/office/officeart/2005/8/layout/hList1"/>
    <dgm:cxn modelId="{A7977B8D-C81D-45AD-9F55-F4FAD3A7C035}" type="presParOf" srcId="{8CED73C4-7159-4695-8585-A0F6F6BE5DCA}" destId="{EDC9F252-57FA-45AB-BDF7-BA1905573A29}" srcOrd="1" destOrd="0" presId="urn:microsoft.com/office/officeart/2005/8/layout/hList1"/>
    <dgm:cxn modelId="{316594F6-FAAF-41BB-BFA3-39DACDB480E7}" type="presParOf" srcId="{B4DE64B4-297D-4A0B-AB2D-38AB25EC4C6B}" destId="{BF1AB207-2602-4149-BB3A-172E0F1A8767}" srcOrd="1" destOrd="0" presId="urn:microsoft.com/office/officeart/2005/8/layout/hList1"/>
    <dgm:cxn modelId="{C2F3209D-E8A9-4C82-B00C-E994FA252097}" type="presParOf" srcId="{B4DE64B4-297D-4A0B-AB2D-38AB25EC4C6B}" destId="{61D53CC7-5215-4832-87B8-50A7376E119D}" srcOrd="2" destOrd="0" presId="urn:microsoft.com/office/officeart/2005/8/layout/hList1"/>
    <dgm:cxn modelId="{E017ED1E-C22A-4BA5-8037-8C9B48037CE4}" type="presParOf" srcId="{61D53CC7-5215-4832-87B8-50A7376E119D}" destId="{BE42A715-12DF-4603-989E-53AE0DAA9C11}" srcOrd="0" destOrd="0" presId="urn:microsoft.com/office/officeart/2005/8/layout/hList1"/>
    <dgm:cxn modelId="{54B86063-69FD-4EFA-9746-54F662DDEB6E}" type="presParOf" srcId="{61D53CC7-5215-4832-87B8-50A7376E119D}" destId="{316EF8C7-2356-4C65-8702-9378C36C7938}" srcOrd="1" destOrd="0" presId="urn:microsoft.com/office/officeart/2005/8/layout/hList1"/>
    <dgm:cxn modelId="{5467C609-835F-4853-BD86-AA47578860F1}" type="presParOf" srcId="{B4DE64B4-297D-4A0B-AB2D-38AB25EC4C6B}" destId="{595175EE-F46C-4AB6-8049-45308EE2DEF4}" srcOrd="3" destOrd="0" presId="urn:microsoft.com/office/officeart/2005/8/layout/hList1"/>
    <dgm:cxn modelId="{7054149F-E9DF-4987-9107-80B140EED742}" type="presParOf" srcId="{B4DE64B4-297D-4A0B-AB2D-38AB25EC4C6B}" destId="{86D10275-2EE7-4562-BD42-3CF15F50A26D}" srcOrd="4" destOrd="0" presId="urn:microsoft.com/office/officeart/2005/8/layout/hList1"/>
    <dgm:cxn modelId="{7E0AF7A7-22BE-4BE0-A04A-7607007E0EED}" type="presParOf" srcId="{86D10275-2EE7-4562-BD42-3CF15F50A26D}" destId="{8DBB6E12-A062-4571-99AF-E41223E90252}" srcOrd="0" destOrd="0" presId="urn:microsoft.com/office/officeart/2005/8/layout/hList1"/>
    <dgm:cxn modelId="{F78C0F76-1032-4920-9B35-C906ADB8DE26}" type="presParOf" srcId="{86D10275-2EE7-4562-BD42-3CF15F50A26D}" destId="{17A6FC25-2BB5-458B-A52B-AAD6AF4EF4A2}" srcOrd="1" destOrd="0" presId="urn:microsoft.com/office/officeart/2005/8/layout/hList1"/>
    <dgm:cxn modelId="{47A9187C-AF1F-4692-8DD8-3712BEC920EC}" type="presParOf" srcId="{B4DE64B4-297D-4A0B-AB2D-38AB25EC4C6B}" destId="{D666F12D-BE1C-4394-923A-5441D3A1EABE}" srcOrd="5" destOrd="0" presId="urn:microsoft.com/office/officeart/2005/8/layout/hList1"/>
    <dgm:cxn modelId="{A1222052-043E-4557-B04F-6A6F917BF6A7}" type="presParOf" srcId="{B4DE64B4-297D-4A0B-AB2D-38AB25EC4C6B}" destId="{D556A1C1-13AB-4CF7-94B9-5E38C916D4D3}" srcOrd="6" destOrd="0" presId="urn:microsoft.com/office/officeart/2005/8/layout/hList1"/>
    <dgm:cxn modelId="{CF961BBA-5CDF-4804-BE29-CB35D653EBC8}" type="presParOf" srcId="{D556A1C1-13AB-4CF7-94B9-5E38C916D4D3}" destId="{7520EF45-ABD8-485A-97AF-6B902D28E049}" srcOrd="0" destOrd="0" presId="urn:microsoft.com/office/officeart/2005/8/layout/hList1"/>
    <dgm:cxn modelId="{EA532FB0-556E-477C-A4D6-2BD20DB2C7C5}" type="presParOf" srcId="{D556A1C1-13AB-4CF7-94B9-5E38C916D4D3}" destId="{0EC1E93A-8E6A-48AD-B486-2BB544D74031}" srcOrd="1" destOrd="0" presId="urn:microsoft.com/office/officeart/2005/8/layout/hList1"/>
    <dgm:cxn modelId="{90090B8F-716C-4BA0-AB10-A15FC7FA7568}" type="presParOf" srcId="{B4DE64B4-297D-4A0B-AB2D-38AB25EC4C6B}" destId="{AED28347-35E8-4B59-8F55-4E69B4C7FC6F}" srcOrd="7" destOrd="0" presId="urn:microsoft.com/office/officeart/2005/8/layout/hList1"/>
    <dgm:cxn modelId="{A28C830C-5DEB-423A-8C43-A733FFC1C339}" type="presParOf" srcId="{B4DE64B4-297D-4A0B-AB2D-38AB25EC4C6B}" destId="{F11F1B90-B6EB-4138-9CFA-30C190669359}" srcOrd="8" destOrd="0" presId="urn:microsoft.com/office/officeart/2005/8/layout/hList1"/>
    <dgm:cxn modelId="{BEAE6009-D530-4753-92F9-106889FD74F5}" type="presParOf" srcId="{F11F1B90-B6EB-4138-9CFA-30C190669359}" destId="{26F095B7-02A7-48BC-879F-B635D9DB7A29}" srcOrd="0" destOrd="0" presId="urn:microsoft.com/office/officeart/2005/8/layout/hList1"/>
    <dgm:cxn modelId="{57B5DDEF-A4FB-4EA4-83C2-B8C5CB6E71DB}" type="presParOf" srcId="{F11F1B90-B6EB-4138-9CFA-30C190669359}" destId="{2C8B2F94-450A-4AA6-ADB7-839FE8DD948C}" srcOrd="1" destOrd="0" presId="urn:microsoft.com/office/officeart/2005/8/layout/hList1"/>
    <dgm:cxn modelId="{FA7E3586-EA1F-48C0-B589-B2484A86240B}" type="presParOf" srcId="{B4DE64B4-297D-4A0B-AB2D-38AB25EC4C6B}" destId="{96C71D1B-24EF-45F0-AA2C-FEBC0B792538}" srcOrd="9" destOrd="0" presId="urn:microsoft.com/office/officeart/2005/8/layout/hList1"/>
    <dgm:cxn modelId="{DA32AFC9-34B9-4AEA-BCB3-218DA3262E55}" type="presParOf" srcId="{B4DE64B4-297D-4A0B-AB2D-38AB25EC4C6B}" destId="{C9C597EE-B5B7-4881-A903-C5DEA0632B92}" srcOrd="10" destOrd="0" presId="urn:microsoft.com/office/officeart/2005/8/layout/hList1"/>
    <dgm:cxn modelId="{1CE813E7-F776-4FC9-8300-377EF8D5087B}" type="presParOf" srcId="{C9C597EE-B5B7-4881-A903-C5DEA0632B92}" destId="{C8EA2414-DB8E-45F6-A995-81BE1C3D98BF}" srcOrd="0" destOrd="0" presId="urn:microsoft.com/office/officeart/2005/8/layout/hList1"/>
    <dgm:cxn modelId="{234A7966-1B9F-4DF4-AEE6-F5ECB34F7F58}" type="presParOf" srcId="{C9C597EE-B5B7-4881-A903-C5DEA0632B92}" destId="{48537618-AE3A-4AD5-AC68-C8DB57BD5C51}" srcOrd="1" destOrd="0" presId="urn:microsoft.com/office/officeart/2005/8/layout/hList1"/>
    <dgm:cxn modelId="{6793F802-482A-4780-B4B7-C561E5FD27CD}" type="presParOf" srcId="{B4DE64B4-297D-4A0B-AB2D-38AB25EC4C6B}" destId="{93118D6D-2731-41E4-8AB7-E178C818B7A6}" srcOrd="11" destOrd="0" presId="urn:microsoft.com/office/officeart/2005/8/layout/hList1"/>
    <dgm:cxn modelId="{96F7D91E-EF03-47B7-8930-4052202C2ED7}" type="presParOf" srcId="{B4DE64B4-297D-4A0B-AB2D-38AB25EC4C6B}" destId="{5B8E1BF2-F7CE-4D38-B08C-9BD4B593D9F1}" srcOrd="12" destOrd="0" presId="urn:microsoft.com/office/officeart/2005/8/layout/hList1"/>
    <dgm:cxn modelId="{0EA437D9-5609-4741-A655-A5ADB374C448}" type="presParOf" srcId="{5B8E1BF2-F7CE-4D38-B08C-9BD4B593D9F1}" destId="{6B1BECE1-4214-4080-B6C2-36EBEE42E24D}" srcOrd="0" destOrd="0" presId="urn:microsoft.com/office/officeart/2005/8/layout/hList1"/>
    <dgm:cxn modelId="{45EBA305-6BB4-4123-BF2D-E1D0806FD9EA}" type="presParOf" srcId="{5B8E1BF2-F7CE-4D38-B08C-9BD4B593D9F1}" destId="{CD835ED0-2152-42F9-9176-CC530757770D}"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B0F0E-CE21-4F5B-981F-546FEFEB328C}">
      <dsp:nvSpPr>
        <dsp:cNvPr id="0" name=""/>
        <dsp:cNvSpPr/>
      </dsp:nvSpPr>
      <dsp:spPr>
        <a:xfrm>
          <a:off x="5238" y="1654498"/>
          <a:ext cx="1553765" cy="518400"/>
        </a:xfrm>
        <a:prstGeom prst="rect">
          <a:avLst/>
        </a:prstGeom>
        <a:solidFill>
          <a:srgbClr val="FF0000"/>
        </a:solidFill>
        <a:ln w="11430" cap="flat" cmpd="sng" algn="ctr">
          <a:solidFill>
            <a:schemeClr val="accent1">
              <a:hueOff val="0"/>
              <a:satOff val="0"/>
              <a:lumOff val="0"/>
              <a:alphaOff val="0"/>
            </a:schemeClr>
          </a:solidFill>
          <a:prstDash val="solid"/>
        </a:ln>
        <a:effectLst>
          <a:outerShdw blurRad="39000" dist="25400" dir="5400000" rotWithShape="0">
            <a:schemeClr val="accent1">
              <a:hueOff val="0"/>
              <a:satOff val="0"/>
              <a:lumOff val="0"/>
              <a:alphaOff val="0"/>
              <a:shade val="33000"/>
              <a:alpha val="83000"/>
            </a:scheme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What?</a:t>
          </a:r>
        </a:p>
      </dsp:txBody>
      <dsp:txXfrm>
        <a:off x="5238" y="1654498"/>
        <a:ext cx="1553765" cy="518400"/>
      </dsp:txXfrm>
    </dsp:sp>
    <dsp:sp modelId="{EDC9F252-57FA-45AB-BDF7-BA1905573A29}">
      <dsp:nvSpPr>
        <dsp:cNvPr id="0" name=""/>
        <dsp:cNvSpPr/>
      </dsp:nvSpPr>
      <dsp:spPr>
        <a:xfrm>
          <a:off x="5238" y="2172898"/>
          <a:ext cx="1553765" cy="1305697"/>
        </a:xfrm>
        <a:prstGeom prst="rect">
          <a:avLst/>
        </a:prstGeom>
        <a:solidFill>
          <a:schemeClr val="accent1">
            <a:alpha val="90000"/>
            <a:tint val="40000"/>
            <a:hueOff val="0"/>
            <a:satOff val="0"/>
            <a:lumOff val="0"/>
            <a:alphaOff val="0"/>
          </a:schemeClr>
        </a:solidFill>
        <a:ln>
          <a:noFill/>
        </a:ln>
        <a:effectLst>
          <a:outerShdw blurRad="39000" dist="25400" dir="5400000" rotWithShape="0">
            <a:schemeClr val="accent1">
              <a:alpha val="90000"/>
              <a:tint val="40000"/>
              <a:hueOff val="0"/>
              <a:satOff val="0"/>
              <a:lumOff val="0"/>
              <a:alphaOff val="0"/>
              <a:shade val="33000"/>
              <a:alpha val="83000"/>
            </a:schemeClr>
          </a:outerShdw>
        </a:effectLst>
        <a:sp3d prstMaterial="plastic">
          <a:bevelT w="25400" h="25400"/>
          <a:bevelB w="25400" h="25400"/>
        </a:sp3d>
      </dsp:spPr>
      <dsp:style>
        <a:lnRef idx="0">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What effect is it having?</a:t>
          </a:r>
        </a:p>
      </dsp:txBody>
      <dsp:txXfrm>
        <a:off x="5238" y="2172898"/>
        <a:ext cx="1553765" cy="1305697"/>
      </dsp:txXfrm>
    </dsp:sp>
    <dsp:sp modelId="{BE42A715-12DF-4603-989E-53AE0DAA9C11}">
      <dsp:nvSpPr>
        <dsp:cNvPr id="0" name=""/>
        <dsp:cNvSpPr/>
      </dsp:nvSpPr>
      <dsp:spPr>
        <a:xfrm>
          <a:off x="1776531" y="1654498"/>
          <a:ext cx="1553765" cy="518400"/>
        </a:xfrm>
        <a:prstGeom prst="rect">
          <a:avLst/>
        </a:prstGeom>
        <a:solidFill>
          <a:srgbClr val="FFC000"/>
        </a:solidFill>
        <a:ln w="11430" cap="flat" cmpd="sng" algn="ctr">
          <a:solidFill>
            <a:schemeClr val="accent1">
              <a:hueOff val="0"/>
              <a:satOff val="0"/>
              <a:lumOff val="0"/>
              <a:alphaOff val="0"/>
            </a:schemeClr>
          </a:solidFill>
          <a:prstDash val="solid"/>
        </a:ln>
        <a:effectLst>
          <a:outerShdw blurRad="39000" dist="25400" dir="5400000" rotWithShape="0">
            <a:schemeClr val="accent1">
              <a:hueOff val="0"/>
              <a:satOff val="0"/>
              <a:lumOff val="0"/>
              <a:alphaOff val="0"/>
              <a:shade val="33000"/>
              <a:alpha val="83000"/>
            </a:scheme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Where?</a:t>
          </a:r>
        </a:p>
      </dsp:txBody>
      <dsp:txXfrm>
        <a:off x="1776531" y="1654498"/>
        <a:ext cx="1553765" cy="518400"/>
      </dsp:txXfrm>
    </dsp:sp>
    <dsp:sp modelId="{316EF8C7-2356-4C65-8702-9378C36C7938}">
      <dsp:nvSpPr>
        <dsp:cNvPr id="0" name=""/>
        <dsp:cNvSpPr/>
      </dsp:nvSpPr>
      <dsp:spPr>
        <a:xfrm>
          <a:off x="1776531" y="2172898"/>
          <a:ext cx="1553765" cy="1305697"/>
        </a:xfrm>
        <a:prstGeom prst="rect">
          <a:avLst/>
        </a:prstGeom>
        <a:solidFill>
          <a:schemeClr val="accent1">
            <a:alpha val="90000"/>
            <a:tint val="40000"/>
            <a:hueOff val="0"/>
            <a:satOff val="0"/>
            <a:lumOff val="0"/>
            <a:alphaOff val="0"/>
          </a:schemeClr>
        </a:solidFill>
        <a:ln>
          <a:noFill/>
        </a:ln>
        <a:effectLst>
          <a:outerShdw blurRad="39000" dist="25400" dir="5400000" rotWithShape="0">
            <a:schemeClr val="accent1">
              <a:alpha val="90000"/>
              <a:tint val="40000"/>
              <a:hueOff val="0"/>
              <a:satOff val="0"/>
              <a:lumOff val="0"/>
              <a:alphaOff val="0"/>
              <a:shade val="33000"/>
              <a:alpha val="83000"/>
            </a:schemeClr>
          </a:outerShdw>
        </a:effectLst>
        <a:sp3d prstMaterial="plastic">
          <a:bevelT w="25400" h="25400"/>
          <a:bevelB w="25400" h="25400"/>
        </a:sp3d>
      </dsp:spPr>
      <dsp:style>
        <a:lnRef idx="0">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Where is the problem occurring?</a:t>
          </a:r>
        </a:p>
      </dsp:txBody>
      <dsp:txXfrm>
        <a:off x="1776531" y="2172898"/>
        <a:ext cx="1553765" cy="1305697"/>
      </dsp:txXfrm>
    </dsp:sp>
    <dsp:sp modelId="{8DBB6E12-A062-4571-99AF-E41223E90252}">
      <dsp:nvSpPr>
        <dsp:cNvPr id="0" name=""/>
        <dsp:cNvSpPr/>
      </dsp:nvSpPr>
      <dsp:spPr>
        <a:xfrm>
          <a:off x="3547824" y="1654498"/>
          <a:ext cx="1553765" cy="518400"/>
        </a:xfrm>
        <a:prstGeom prst="rect">
          <a:avLst/>
        </a:prstGeom>
        <a:solidFill>
          <a:srgbClr val="EAEA00"/>
        </a:solidFill>
        <a:ln w="11430" cap="flat" cmpd="sng" algn="ctr">
          <a:solidFill>
            <a:schemeClr val="accent1">
              <a:hueOff val="0"/>
              <a:satOff val="0"/>
              <a:lumOff val="0"/>
              <a:alphaOff val="0"/>
            </a:schemeClr>
          </a:solidFill>
          <a:prstDash val="solid"/>
        </a:ln>
        <a:effectLst>
          <a:outerShdw blurRad="39000" dist="25400" dir="5400000" rotWithShape="0">
            <a:schemeClr val="accent1">
              <a:hueOff val="0"/>
              <a:satOff val="0"/>
              <a:lumOff val="0"/>
              <a:alphaOff val="0"/>
              <a:shade val="33000"/>
              <a:alpha val="83000"/>
            </a:scheme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When?</a:t>
          </a:r>
        </a:p>
      </dsp:txBody>
      <dsp:txXfrm>
        <a:off x="3547824" y="1654498"/>
        <a:ext cx="1553765" cy="518400"/>
      </dsp:txXfrm>
    </dsp:sp>
    <dsp:sp modelId="{17A6FC25-2BB5-458B-A52B-AAD6AF4EF4A2}">
      <dsp:nvSpPr>
        <dsp:cNvPr id="0" name=""/>
        <dsp:cNvSpPr/>
      </dsp:nvSpPr>
      <dsp:spPr>
        <a:xfrm>
          <a:off x="3547824" y="2172898"/>
          <a:ext cx="1553765" cy="1305697"/>
        </a:xfrm>
        <a:prstGeom prst="rect">
          <a:avLst/>
        </a:prstGeom>
        <a:solidFill>
          <a:schemeClr val="accent1">
            <a:alpha val="90000"/>
            <a:tint val="40000"/>
            <a:hueOff val="0"/>
            <a:satOff val="0"/>
            <a:lumOff val="0"/>
            <a:alphaOff val="0"/>
          </a:schemeClr>
        </a:solidFill>
        <a:ln>
          <a:noFill/>
        </a:ln>
        <a:effectLst>
          <a:outerShdw blurRad="39000" dist="25400" dir="5400000" rotWithShape="0">
            <a:schemeClr val="accent1">
              <a:alpha val="90000"/>
              <a:tint val="40000"/>
              <a:hueOff val="0"/>
              <a:satOff val="0"/>
              <a:lumOff val="0"/>
              <a:alphaOff val="0"/>
              <a:shade val="33000"/>
              <a:alpha val="83000"/>
            </a:schemeClr>
          </a:outerShdw>
        </a:effectLst>
        <a:sp3d prstMaterial="plastic">
          <a:bevelT w="25400" h="25400"/>
          <a:bevelB w="25400" h="25400"/>
        </a:sp3d>
      </dsp:spPr>
      <dsp:style>
        <a:lnRef idx="0">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When was the problem 1</a:t>
          </a:r>
          <a:r>
            <a:rPr lang="en-GB" sz="1800" kern="1200" baseline="30000" dirty="0"/>
            <a:t>st</a:t>
          </a:r>
          <a:r>
            <a:rPr lang="en-GB" sz="1800" kern="1200" dirty="0"/>
            <a:t> noticed?</a:t>
          </a:r>
        </a:p>
      </dsp:txBody>
      <dsp:txXfrm>
        <a:off x="3547824" y="2172898"/>
        <a:ext cx="1553765" cy="1305697"/>
      </dsp:txXfrm>
    </dsp:sp>
    <dsp:sp modelId="{7520EF45-ABD8-485A-97AF-6B902D28E049}">
      <dsp:nvSpPr>
        <dsp:cNvPr id="0" name=""/>
        <dsp:cNvSpPr/>
      </dsp:nvSpPr>
      <dsp:spPr>
        <a:xfrm>
          <a:off x="5319116" y="1654498"/>
          <a:ext cx="1553765" cy="518400"/>
        </a:xfrm>
        <a:prstGeom prst="rect">
          <a:avLst/>
        </a:prstGeom>
        <a:solidFill>
          <a:srgbClr val="92D050"/>
        </a:solidFill>
        <a:ln w="11430" cap="flat" cmpd="sng" algn="ctr">
          <a:solidFill>
            <a:schemeClr val="accent1">
              <a:hueOff val="0"/>
              <a:satOff val="0"/>
              <a:lumOff val="0"/>
              <a:alphaOff val="0"/>
            </a:schemeClr>
          </a:solidFill>
          <a:prstDash val="solid"/>
        </a:ln>
        <a:effectLst>
          <a:outerShdw blurRad="39000" dist="25400" dir="5400000" rotWithShape="0">
            <a:schemeClr val="accent1">
              <a:hueOff val="0"/>
              <a:satOff val="0"/>
              <a:lumOff val="0"/>
              <a:alphaOff val="0"/>
              <a:shade val="33000"/>
              <a:alpha val="83000"/>
            </a:scheme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Who?</a:t>
          </a:r>
        </a:p>
      </dsp:txBody>
      <dsp:txXfrm>
        <a:off x="5319116" y="1654498"/>
        <a:ext cx="1553765" cy="518400"/>
      </dsp:txXfrm>
    </dsp:sp>
    <dsp:sp modelId="{0EC1E93A-8E6A-48AD-B486-2BB544D74031}">
      <dsp:nvSpPr>
        <dsp:cNvPr id="0" name=""/>
        <dsp:cNvSpPr/>
      </dsp:nvSpPr>
      <dsp:spPr>
        <a:xfrm>
          <a:off x="5319116" y="2172898"/>
          <a:ext cx="1553765" cy="1305697"/>
        </a:xfrm>
        <a:prstGeom prst="rect">
          <a:avLst/>
        </a:prstGeom>
        <a:solidFill>
          <a:schemeClr val="accent1">
            <a:alpha val="90000"/>
            <a:tint val="40000"/>
            <a:hueOff val="0"/>
            <a:satOff val="0"/>
            <a:lumOff val="0"/>
            <a:alphaOff val="0"/>
          </a:schemeClr>
        </a:solidFill>
        <a:ln>
          <a:noFill/>
        </a:ln>
        <a:effectLst>
          <a:outerShdw blurRad="39000" dist="25400" dir="5400000" rotWithShape="0">
            <a:schemeClr val="accent1">
              <a:alpha val="90000"/>
              <a:tint val="40000"/>
              <a:hueOff val="0"/>
              <a:satOff val="0"/>
              <a:lumOff val="0"/>
              <a:alphaOff val="0"/>
              <a:shade val="33000"/>
              <a:alpha val="83000"/>
            </a:schemeClr>
          </a:outerShdw>
        </a:effectLst>
        <a:sp3d prstMaterial="plastic">
          <a:bevelT w="25400" h="25400"/>
          <a:bevelB w="25400" h="25400"/>
        </a:sp3d>
      </dsp:spPr>
      <dsp:style>
        <a:lnRef idx="0">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Who is impacted by the problem?</a:t>
          </a:r>
        </a:p>
      </dsp:txBody>
      <dsp:txXfrm>
        <a:off x="5319116" y="2172898"/>
        <a:ext cx="1553765" cy="1305697"/>
      </dsp:txXfrm>
    </dsp:sp>
    <dsp:sp modelId="{26F095B7-02A7-48BC-879F-B635D9DB7A29}">
      <dsp:nvSpPr>
        <dsp:cNvPr id="0" name=""/>
        <dsp:cNvSpPr/>
      </dsp:nvSpPr>
      <dsp:spPr>
        <a:xfrm>
          <a:off x="7090409" y="1654498"/>
          <a:ext cx="1553765" cy="518400"/>
        </a:xfrm>
        <a:prstGeom prst="rect">
          <a:avLst/>
        </a:prstGeom>
        <a:solidFill>
          <a:srgbClr val="00B0F0"/>
        </a:solidFill>
        <a:ln w="11430" cap="flat" cmpd="sng" algn="ctr">
          <a:solidFill>
            <a:schemeClr val="accent1">
              <a:hueOff val="0"/>
              <a:satOff val="0"/>
              <a:lumOff val="0"/>
              <a:alphaOff val="0"/>
            </a:schemeClr>
          </a:solidFill>
          <a:prstDash val="solid"/>
        </a:ln>
        <a:effectLst>
          <a:outerShdw blurRad="39000" dist="25400" dir="5400000" rotWithShape="0">
            <a:schemeClr val="accent1">
              <a:hueOff val="0"/>
              <a:satOff val="0"/>
              <a:lumOff val="0"/>
              <a:alphaOff val="0"/>
              <a:shade val="33000"/>
              <a:alpha val="83000"/>
            </a:scheme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Why?</a:t>
          </a:r>
        </a:p>
      </dsp:txBody>
      <dsp:txXfrm>
        <a:off x="7090409" y="1654498"/>
        <a:ext cx="1553765" cy="518400"/>
      </dsp:txXfrm>
    </dsp:sp>
    <dsp:sp modelId="{2C8B2F94-450A-4AA6-ADB7-839FE8DD948C}">
      <dsp:nvSpPr>
        <dsp:cNvPr id="0" name=""/>
        <dsp:cNvSpPr/>
      </dsp:nvSpPr>
      <dsp:spPr>
        <a:xfrm>
          <a:off x="7090409" y="2172898"/>
          <a:ext cx="1553765" cy="1305697"/>
        </a:xfrm>
        <a:prstGeom prst="rect">
          <a:avLst/>
        </a:prstGeom>
        <a:solidFill>
          <a:schemeClr val="accent1">
            <a:alpha val="90000"/>
            <a:tint val="40000"/>
            <a:hueOff val="0"/>
            <a:satOff val="0"/>
            <a:lumOff val="0"/>
            <a:alphaOff val="0"/>
          </a:schemeClr>
        </a:solidFill>
        <a:ln>
          <a:noFill/>
        </a:ln>
        <a:effectLst>
          <a:outerShdw blurRad="39000" dist="25400" dir="5400000" rotWithShape="0">
            <a:schemeClr val="accent1">
              <a:alpha val="90000"/>
              <a:tint val="40000"/>
              <a:hueOff val="0"/>
              <a:satOff val="0"/>
              <a:lumOff val="0"/>
              <a:alphaOff val="0"/>
              <a:shade val="33000"/>
              <a:alpha val="83000"/>
            </a:schemeClr>
          </a:outerShdw>
        </a:effectLst>
        <a:sp3d prstMaterial="plastic">
          <a:bevelT w="25400" h="25400"/>
          <a:bevelB w="25400" h="25400"/>
        </a:sp3d>
      </dsp:spPr>
      <dsp:style>
        <a:lnRef idx="0">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Why is the problem happening?</a:t>
          </a:r>
        </a:p>
      </dsp:txBody>
      <dsp:txXfrm>
        <a:off x="7090409" y="2172898"/>
        <a:ext cx="1553765" cy="1305697"/>
      </dsp:txXfrm>
    </dsp:sp>
    <dsp:sp modelId="{C8EA2414-DB8E-45F6-A995-81BE1C3D98BF}">
      <dsp:nvSpPr>
        <dsp:cNvPr id="0" name=""/>
        <dsp:cNvSpPr/>
      </dsp:nvSpPr>
      <dsp:spPr>
        <a:xfrm>
          <a:off x="8861702" y="1654498"/>
          <a:ext cx="1553765" cy="518400"/>
        </a:xfrm>
        <a:prstGeom prst="rect">
          <a:avLst/>
        </a:prstGeom>
        <a:solidFill>
          <a:srgbClr val="0070C0"/>
        </a:solidFill>
        <a:ln w="11430" cap="flat" cmpd="sng" algn="ctr">
          <a:solidFill>
            <a:schemeClr val="accent1">
              <a:hueOff val="0"/>
              <a:satOff val="0"/>
              <a:lumOff val="0"/>
              <a:alphaOff val="0"/>
            </a:schemeClr>
          </a:solidFill>
          <a:prstDash val="solid"/>
        </a:ln>
        <a:effectLst>
          <a:outerShdw blurRad="39000" dist="25400" dir="5400000" rotWithShape="0">
            <a:schemeClr val="accent1">
              <a:hueOff val="0"/>
              <a:satOff val="0"/>
              <a:lumOff val="0"/>
              <a:alphaOff val="0"/>
              <a:shade val="33000"/>
              <a:alpha val="83000"/>
            </a:scheme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How?</a:t>
          </a:r>
        </a:p>
      </dsp:txBody>
      <dsp:txXfrm>
        <a:off x="8861702" y="1654498"/>
        <a:ext cx="1553765" cy="518400"/>
      </dsp:txXfrm>
    </dsp:sp>
    <dsp:sp modelId="{48537618-AE3A-4AD5-AC68-C8DB57BD5C51}">
      <dsp:nvSpPr>
        <dsp:cNvPr id="0" name=""/>
        <dsp:cNvSpPr/>
      </dsp:nvSpPr>
      <dsp:spPr>
        <a:xfrm>
          <a:off x="8861702" y="2172898"/>
          <a:ext cx="1553765" cy="1305697"/>
        </a:xfrm>
        <a:prstGeom prst="rect">
          <a:avLst/>
        </a:prstGeom>
        <a:solidFill>
          <a:schemeClr val="accent1">
            <a:alpha val="90000"/>
            <a:tint val="40000"/>
            <a:hueOff val="0"/>
            <a:satOff val="0"/>
            <a:lumOff val="0"/>
            <a:alphaOff val="0"/>
          </a:schemeClr>
        </a:solidFill>
        <a:ln>
          <a:noFill/>
        </a:ln>
        <a:effectLst>
          <a:outerShdw blurRad="39000" dist="25400" dir="5400000" rotWithShape="0">
            <a:schemeClr val="accent1">
              <a:alpha val="90000"/>
              <a:tint val="40000"/>
              <a:hueOff val="0"/>
              <a:satOff val="0"/>
              <a:lumOff val="0"/>
              <a:alphaOff val="0"/>
              <a:shade val="33000"/>
              <a:alpha val="83000"/>
            </a:schemeClr>
          </a:outerShdw>
        </a:effectLst>
        <a:sp3d prstMaterial="plastic">
          <a:bevelT w="25400" h="25400"/>
          <a:bevelB w="25400" h="25400"/>
        </a:sp3d>
      </dsp:spPr>
      <dsp:style>
        <a:lnRef idx="0">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How serious is the problem?</a:t>
          </a:r>
        </a:p>
        <a:p>
          <a:pPr marL="171450" lvl="1" indent="-171450" algn="l" defTabSz="800100">
            <a:lnSpc>
              <a:spcPct val="90000"/>
            </a:lnSpc>
            <a:spcBef>
              <a:spcPct val="0"/>
            </a:spcBef>
            <a:spcAft>
              <a:spcPct val="15000"/>
            </a:spcAft>
            <a:buChar char="•"/>
          </a:pPr>
          <a:endParaRPr lang="en-GB" sz="1800" kern="1200"/>
        </a:p>
      </dsp:txBody>
      <dsp:txXfrm>
        <a:off x="8861702" y="2172898"/>
        <a:ext cx="1553765" cy="1305697"/>
      </dsp:txXfrm>
    </dsp:sp>
    <dsp:sp modelId="{6B1BECE1-4214-4080-B6C2-36EBEE42E24D}">
      <dsp:nvSpPr>
        <dsp:cNvPr id="0" name=""/>
        <dsp:cNvSpPr/>
      </dsp:nvSpPr>
      <dsp:spPr>
        <a:xfrm>
          <a:off x="10632994" y="1654498"/>
          <a:ext cx="1553765" cy="518400"/>
        </a:xfrm>
        <a:prstGeom prst="rect">
          <a:avLst/>
        </a:prstGeom>
        <a:solidFill>
          <a:srgbClr val="7030A0"/>
        </a:solidFill>
        <a:ln w="11430" cap="flat" cmpd="sng" algn="ctr">
          <a:solidFill>
            <a:schemeClr val="accent1">
              <a:hueOff val="0"/>
              <a:satOff val="0"/>
              <a:lumOff val="0"/>
              <a:alphaOff val="0"/>
            </a:schemeClr>
          </a:solidFill>
          <a:prstDash val="solid"/>
        </a:ln>
        <a:effectLst>
          <a:outerShdw blurRad="39000" dist="25400" dir="5400000" rotWithShape="0">
            <a:schemeClr val="accent1">
              <a:hueOff val="0"/>
              <a:satOff val="0"/>
              <a:lumOff val="0"/>
              <a:alphaOff val="0"/>
              <a:shade val="33000"/>
              <a:alpha val="83000"/>
            </a:scheme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How Much?</a:t>
          </a:r>
        </a:p>
      </dsp:txBody>
      <dsp:txXfrm>
        <a:off x="10632994" y="1654498"/>
        <a:ext cx="1553765" cy="518400"/>
      </dsp:txXfrm>
    </dsp:sp>
    <dsp:sp modelId="{CD835ED0-2152-42F9-9176-CC530757770D}">
      <dsp:nvSpPr>
        <dsp:cNvPr id="0" name=""/>
        <dsp:cNvSpPr/>
      </dsp:nvSpPr>
      <dsp:spPr>
        <a:xfrm>
          <a:off x="10632994" y="2172898"/>
          <a:ext cx="1553765" cy="1305697"/>
        </a:xfrm>
        <a:prstGeom prst="rect">
          <a:avLst/>
        </a:prstGeom>
        <a:solidFill>
          <a:schemeClr val="accent1">
            <a:alpha val="90000"/>
            <a:tint val="40000"/>
            <a:hueOff val="0"/>
            <a:satOff val="0"/>
            <a:lumOff val="0"/>
            <a:alphaOff val="0"/>
          </a:schemeClr>
        </a:solidFill>
        <a:ln>
          <a:noFill/>
        </a:ln>
        <a:effectLst>
          <a:outerShdw blurRad="39000" dist="25400" dir="5400000" rotWithShape="0">
            <a:schemeClr val="accent1">
              <a:alpha val="90000"/>
              <a:tint val="40000"/>
              <a:hueOff val="0"/>
              <a:satOff val="0"/>
              <a:lumOff val="0"/>
              <a:alphaOff val="0"/>
              <a:shade val="33000"/>
              <a:alpha val="83000"/>
            </a:schemeClr>
          </a:outerShdw>
        </a:effectLst>
        <a:sp3d prstMaterial="plastic">
          <a:bevelT w="25400" h="25400"/>
          <a:bevelB w="25400" h="25400"/>
        </a:sp3d>
      </dsp:spPr>
      <dsp:style>
        <a:lnRef idx="0">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How much money is being lost?</a:t>
          </a:r>
        </a:p>
      </dsp:txBody>
      <dsp:txXfrm>
        <a:off x="10632994" y="2172898"/>
        <a:ext cx="1553765" cy="13056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10/10/2025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log.oxfordcollegeofmarketing.com/2016/06/30/pestel-analysis/" TargetMode="External"/><Relationship Id="rId2" Type="http://schemas.openxmlformats.org/officeDocument/2006/relationships/hyperlink" Target="https://doi.org/10.1016/j.jenvman.2025.126242" TargetMode="External"/><Relationship Id="rId1" Type="http://schemas.openxmlformats.org/officeDocument/2006/relationships/slideLayout" Target="../slideLayouts/slideLayout2.xml"/><Relationship Id="rId4" Type="http://schemas.openxmlformats.org/officeDocument/2006/relationships/hyperlink" Target="https://doi.org/10.1201/9781420049107"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Mick Lowe</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2434734</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Rebecca Stewart</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oil lamps and flowers">
            <a:extLst>
              <a:ext uri="{FF2B5EF4-FFF2-40B4-BE49-F238E27FC236}">
                <a16:creationId xmlns:a16="http://schemas.microsoft.com/office/drawing/2014/main" id="{4A1A1B9A-0C08-6600-F2A9-83DE0733B300}"/>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l="1825" r="16235"/>
          <a:stretch>
            <a:fillRect/>
          </a:stretch>
        </p:blipFill>
        <p:spPr>
          <a:xfrm>
            <a:off x="-170" y="10"/>
            <a:ext cx="8450317" cy="6857990"/>
          </a:xfrm>
          <a:prstGeom prst="rect">
            <a:avLst/>
          </a:prstGeom>
        </p:spPr>
      </p:pic>
      <p:sp>
        <p:nvSpPr>
          <p:cNvPr id="5" name="Title 4">
            <a:extLst>
              <a:ext uri="{FF2B5EF4-FFF2-40B4-BE49-F238E27FC236}">
                <a16:creationId xmlns:a16="http://schemas.microsoft.com/office/drawing/2014/main" id="{AFC6C379-3483-2741-370D-FE90FA40149D}"/>
              </a:ext>
            </a:extLst>
          </p:cNvPr>
          <p:cNvSpPr>
            <a:spLocks noGrp="1"/>
          </p:cNvSpPr>
          <p:nvPr>
            <p:ph type="title"/>
          </p:nvPr>
        </p:nvSpPr>
        <p:spPr>
          <a:xfrm>
            <a:off x="1051230" y="2384384"/>
            <a:ext cx="5044770" cy="1579173"/>
          </a:xfrm>
        </p:spPr>
        <p:txBody>
          <a:bodyPr vert="horz" lIns="91440" tIns="45720" rIns="91440" bIns="45720" rtlCol="0" anchor="b">
            <a:normAutofit/>
          </a:bodyPr>
          <a:lstStyle/>
          <a:p>
            <a:r>
              <a:rPr lang="en-US" sz="8000" b="1" kern="1200" dirty="0">
                <a:solidFill>
                  <a:srgbClr val="FFFFFF"/>
                </a:solidFill>
                <a:ea typeface="+mj-ea"/>
                <a:cs typeface="+mj-cs"/>
              </a:rPr>
              <a:t>Mick Lowe</a:t>
            </a:r>
          </a:p>
        </p:txBody>
      </p:sp>
      <p:pic>
        <p:nvPicPr>
          <p:cNvPr id="8" name="Picture 7" descr="Close-up of a blue flower">
            <a:extLst>
              <a:ext uri="{FF2B5EF4-FFF2-40B4-BE49-F238E27FC236}">
                <a16:creationId xmlns:a16="http://schemas.microsoft.com/office/drawing/2014/main" id="{3157124B-9354-50E2-0534-8D1D16B3B21F}"/>
              </a:ext>
            </a:extLst>
          </p:cNvPr>
          <p:cNvPicPr>
            <a:picLocks noChangeAspect="1"/>
          </p:cNvPicPr>
          <p:nvPr/>
        </p:nvPicPr>
        <p:blipFill>
          <a:blip r:embed="rId3">
            <a:extLst>
              <a:ext uri="{28A0092B-C50C-407E-A947-70E740481C1C}">
                <a14:useLocalDpi xmlns:a14="http://schemas.microsoft.com/office/drawing/2010/main" val="0"/>
              </a:ext>
            </a:extLst>
          </a:blip>
          <a:srcRect l="23955" r="18225"/>
          <a:stretch>
            <a:fillRect/>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21023050"/>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824187-01F6-5072-C873-46271D38C5F3}"/>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Florists at work">
            <a:extLst>
              <a:ext uri="{FF2B5EF4-FFF2-40B4-BE49-F238E27FC236}">
                <a16:creationId xmlns:a16="http://schemas.microsoft.com/office/drawing/2014/main" id="{758D2512-DC51-80D5-5207-189FD4B36EF9}"/>
              </a:ext>
            </a:extLst>
          </p:cNvPr>
          <p:cNvPicPr>
            <a:picLocks noChangeAspect="1"/>
          </p:cNvPicPr>
          <p:nvPr/>
        </p:nvPicPr>
        <p:blipFill>
          <a:blip r:embed="rId2">
            <a:extLst>
              <a:ext uri="{28A0092B-C50C-407E-A947-70E740481C1C}">
                <a14:useLocalDpi xmlns:a14="http://schemas.microsoft.com/office/drawing/2010/main" val="0"/>
              </a:ext>
            </a:extLst>
          </a:blip>
          <a:srcRect r="23585" b="9091"/>
          <a:stretch>
            <a:fillRect/>
          </a:stretch>
        </p:blipFill>
        <p:spPr>
          <a:xfrm>
            <a:off x="3525436" y="10"/>
            <a:ext cx="8668512" cy="6857990"/>
          </a:xfrm>
          <a:prstGeom prst="rect">
            <a:avLst/>
          </a:prstGeom>
        </p:spPr>
      </p:pic>
      <p:sp>
        <p:nvSpPr>
          <p:cNvPr id="26" name="Rectangle 2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94F2B9E-4952-02D2-0CA0-4A46BBE4D939}"/>
              </a:ext>
            </a:extLst>
          </p:cNvPr>
          <p:cNvSpPr/>
          <p:nvPr/>
        </p:nvSpPr>
        <p:spPr>
          <a:xfrm>
            <a:off x="314325" y="2165863"/>
            <a:ext cx="3543300" cy="5552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9" name="Content Placeholder 2">
            <a:extLst>
              <a:ext uri="{FF2B5EF4-FFF2-40B4-BE49-F238E27FC236}">
                <a16:creationId xmlns:a16="http://schemas.microsoft.com/office/drawing/2014/main" id="{393C3171-BDE5-CE9D-C874-FC1ED2E6EE73}"/>
              </a:ext>
            </a:extLst>
          </p:cNvPr>
          <p:cNvGraphicFramePr>
            <a:graphicFrameLocks noGrp="1"/>
          </p:cNvGraphicFramePr>
          <p:nvPr>
            <p:ph idx="1"/>
            <p:extLst>
              <p:ext uri="{D42A27DB-BD31-4B8C-83A1-F6EECF244321}">
                <p14:modId xmlns:p14="http://schemas.microsoft.com/office/powerpoint/2010/main" val="777650251"/>
              </p:ext>
            </p:extLst>
          </p:nvPr>
        </p:nvGraphicFramePr>
        <p:xfrm>
          <a:off x="-6330315" y="4370827"/>
          <a:ext cx="771144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Rectangle 14">
            <a:extLst>
              <a:ext uri="{FF2B5EF4-FFF2-40B4-BE49-F238E27FC236}">
                <a16:creationId xmlns:a16="http://schemas.microsoft.com/office/drawing/2014/main" id="{6DBABCCD-23A3-4BBE-23C8-F0E25D933E7A}"/>
              </a:ext>
            </a:extLst>
          </p:cNvPr>
          <p:cNvSpPr/>
          <p:nvPr/>
        </p:nvSpPr>
        <p:spPr>
          <a:xfrm>
            <a:off x="314325" y="685800"/>
            <a:ext cx="1066800" cy="5552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81056A5-462B-9C64-3DDC-A43CD213FA1C}"/>
              </a:ext>
            </a:extLst>
          </p:cNvPr>
          <p:cNvSpPr txBox="1"/>
          <p:nvPr/>
        </p:nvSpPr>
        <p:spPr>
          <a:xfrm>
            <a:off x="935209" y="1434044"/>
            <a:ext cx="4675929" cy="523220"/>
          </a:xfrm>
          <a:prstGeom prst="rect">
            <a:avLst/>
          </a:prstGeom>
          <a:noFill/>
        </p:spPr>
        <p:txBody>
          <a:bodyPr wrap="square" rtlCol="0">
            <a:spAutoFit/>
          </a:bodyPr>
          <a:lstStyle/>
          <a:p>
            <a:r>
              <a:rPr lang="en-GB" sz="2800" dirty="0"/>
              <a:t>Who Is Green Haven Florists?</a:t>
            </a:r>
          </a:p>
        </p:txBody>
      </p:sp>
      <p:sp>
        <p:nvSpPr>
          <p:cNvPr id="18" name="TextBox 17">
            <a:extLst>
              <a:ext uri="{FF2B5EF4-FFF2-40B4-BE49-F238E27FC236}">
                <a16:creationId xmlns:a16="http://schemas.microsoft.com/office/drawing/2014/main" id="{3CC85BF7-CDA7-4B41-CE9D-52C26F3A71A7}"/>
              </a:ext>
            </a:extLst>
          </p:cNvPr>
          <p:cNvSpPr txBox="1"/>
          <p:nvPr/>
        </p:nvSpPr>
        <p:spPr>
          <a:xfrm>
            <a:off x="971169" y="2084341"/>
            <a:ext cx="5164880" cy="523220"/>
          </a:xfrm>
          <a:prstGeom prst="rect">
            <a:avLst/>
          </a:prstGeom>
          <a:noFill/>
        </p:spPr>
        <p:txBody>
          <a:bodyPr wrap="square" rtlCol="0">
            <a:spAutoFit/>
          </a:bodyPr>
          <a:lstStyle/>
          <a:p>
            <a:r>
              <a:rPr lang="en-GB" sz="2800" dirty="0"/>
              <a:t>Application of 5W2H Model</a:t>
            </a:r>
          </a:p>
        </p:txBody>
      </p:sp>
      <p:sp>
        <p:nvSpPr>
          <p:cNvPr id="20" name="TextBox 19">
            <a:extLst>
              <a:ext uri="{FF2B5EF4-FFF2-40B4-BE49-F238E27FC236}">
                <a16:creationId xmlns:a16="http://schemas.microsoft.com/office/drawing/2014/main" id="{C212B77C-D8CB-0F92-CF46-08376010CE9B}"/>
              </a:ext>
            </a:extLst>
          </p:cNvPr>
          <p:cNvSpPr txBox="1"/>
          <p:nvPr/>
        </p:nvSpPr>
        <p:spPr>
          <a:xfrm>
            <a:off x="935209" y="2752163"/>
            <a:ext cx="6267639" cy="523220"/>
          </a:xfrm>
          <a:prstGeom prst="rect">
            <a:avLst/>
          </a:prstGeom>
          <a:noFill/>
        </p:spPr>
        <p:txBody>
          <a:bodyPr wrap="square" rtlCol="0">
            <a:spAutoFit/>
          </a:bodyPr>
          <a:lstStyle/>
          <a:p>
            <a:r>
              <a:rPr lang="en-GB" sz="2800" dirty="0"/>
              <a:t>PESTEL Framework critique &amp; application</a:t>
            </a:r>
          </a:p>
        </p:txBody>
      </p:sp>
      <p:sp>
        <p:nvSpPr>
          <p:cNvPr id="22" name="TextBox 21">
            <a:extLst>
              <a:ext uri="{FF2B5EF4-FFF2-40B4-BE49-F238E27FC236}">
                <a16:creationId xmlns:a16="http://schemas.microsoft.com/office/drawing/2014/main" id="{44E35292-8583-7BA1-5178-30386C1AACF6}"/>
              </a:ext>
            </a:extLst>
          </p:cNvPr>
          <p:cNvSpPr txBox="1"/>
          <p:nvPr/>
        </p:nvSpPr>
        <p:spPr>
          <a:xfrm>
            <a:off x="935208" y="3384316"/>
            <a:ext cx="6530463" cy="523220"/>
          </a:xfrm>
          <a:prstGeom prst="rect">
            <a:avLst/>
          </a:prstGeom>
          <a:noFill/>
        </p:spPr>
        <p:txBody>
          <a:bodyPr wrap="square" rtlCol="0">
            <a:spAutoFit/>
          </a:bodyPr>
          <a:lstStyle/>
          <a:p>
            <a:r>
              <a:rPr lang="en-GB" sz="2800" dirty="0"/>
              <a:t>Cause &amp; Effect model critique &amp; application</a:t>
            </a:r>
          </a:p>
        </p:txBody>
      </p:sp>
      <p:sp>
        <p:nvSpPr>
          <p:cNvPr id="27" name="TextBox 26">
            <a:extLst>
              <a:ext uri="{FF2B5EF4-FFF2-40B4-BE49-F238E27FC236}">
                <a16:creationId xmlns:a16="http://schemas.microsoft.com/office/drawing/2014/main" id="{6F04FC50-4611-267C-11CE-DEDC7FD5CAAE}"/>
              </a:ext>
            </a:extLst>
          </p:cNvPr>
          <p:cNvSpPr txBox="1"/>
          <p:nvPr/>
        </p:nvSpPr>
        <p:spPr>
          <a:xfrm>
            <a:off x="935208" y="4070282"/>
            <a:ext cx="4250250" cy="523220"/>
          </a:xfrm>
          <a:prstGeom prst="rect">
            <a:avLst/>
          </a:prstGeom>
          <a:noFill/>
        </p:spPr>
        <p:txBody>
          <a:bodyPr wrap="square" rtlCol="0">
            <a:spAutoFit/>
          </a:bodyPr>
          <a:lstStyle/>
          <a:p>
            <a:r>
              <a:rPr lang="en-GB" sz="2800" dirty="0"/>
              <a:t>Summary of Key Findings</a:t>
            </a:r>
          </a:p>
        </p:txBody>
      </p:sp>
    </p:spTree>
    <p:extLst>
      <p:ext uri="{BB962C8B-B14F-4D97-AF65-F5344CB8AC3E}">
        <p14:creationId xmlns:p14="http://schemas.microsoft.com/office/powerpoint/2010/main" val="29044312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20" grpId="0"/>
      <p:bldP spid="22" grpId="0"/>
      <p:bldP spid="2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E428B1-B4B7-6CE4-23BB-0A952F4EBAED}"/>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BB0DA-917A-A315-0CE0-CC6990F02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Hanging lavender flower">
            <a:extLst>
              <a:ext uri="{FF2B5EF4-FFF2-40B4-BE49-F238E27FC236}">
                <a16:creationId xmlns:a16="http://schemas.microsoft.com/office/drawing/2014/main" id="{220F0069-09CB-B003-30BF-4906AB99016F}"/>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l="18264" t="-4626" r="10537" b="4626"/>
          <a:stretch>
            <a:fillRect/>
          </a:stretch>
        </p:blipFill>
        <p:spPr>
          <a:xfrm rot="2741270">
            <a:off x="4384214" y="-755291"/>
            <a:ext cx="11373422" cy="15424164"/>
          </a:xfrm>
          <a:prstGeom prst="rect">
            <a:avLst/>
          </a:prstGeom>
          <a:effectLst>
            <a:softEdge rad="635000"/>
          </a:effectLst>
        </p:spPr>
      </p:pic>
      <p:sp>
        <p:nvSpPr>
          <p:cNvPr id="26" name="Rectangle 25">
            <a:extLst>
              <a:ext uri="{FF2B5EF4-FFF2-40B4-BE49-F238E27FC236}">
                <a16:creationId xmlns:a16="http://schemas.microsoft.com/office/drawing/2014/main" id="{6EAAACF0-DF33-1D4D-F38A-11A9E2E57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4FF9B51-64D3-C50E-6FB9-4564D4178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E13684E0-052A-9982-83C1-0803FCF60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F3D3478-B577-12F2-A50E-5867273235B4}"/>
              </a:ext>
            </a:extLst>
          </p:cNvPr>
          <p:cNvSpPr/>
          <p:nvPr/>
        </p:nvSpPr>
        <p:spPr>
          <a:xfrm>
            <a:off x="314325" y="2165863"/>
            <a:ext cx="3543300" cy="5552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BB18992-B42B-DBD5-5B42-BB8D55919466}"/>
              </a:ext>
            </a:extLst>
          </p:cNvPr>
          <p:cNvSpPr/>
          <p:nvPr/>
        </p:nvSpPr>
        <p:spPr>
          <a:xfrm>
            <a:off x="314325" y="685800"/>
            <a:ext cx="1066800" cy="5552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E776D555-C3D1-D6BE-B2DB-3FF5FE2CF81F}"/>
              </a:ext>
            </a:extLst>
          </p:cNvPr>
          <p:cNvSpPr/>
          <p:nvPr/>
        </p:nvSpPr>
        <p:spPr>
          <a:xfrm>
            <a:off x="424815" y="273972"/>
            <a:ext cx="11033760" cy="1107996"/>
          </a:xfrm>
          <a:prstGeom prst="rect">
            <a:avLst/>
          </a:prstGeom>
          <a:noFill/>
          <a:effectLst>
            <a:outerShdw blurRad="152400" dist="317500" dir="5400000" sx="90000" sy="-19000" rotWithShape="0">
              <a:prstClr val="black">
                <a:alpha val="15000"/>
              </a:prstClr>
            </a:outerShdw>
          </a:effectLst>
        </p:spPr>
        <p:txBody>
          <a:bodyPr wrap="square" lIns="91440" tIns="45720" rIns="91440" bIns="45720">
            <a:spAutoFit/>
          </a:bodyPr>
          <a:lstStyle/>
          <a:p>
            <a:pPr algn="ctr"/>
            <a:r>
              <a:rPr lang="en-US" sz="6600" b="0" cap="none" spc="0" dirty="0">
                <a:ln w="0"/>
                <a:effectLst>
                  <a:reflection blurRad="6350" stA="53000" endA="300" endPos="35500" dir="5400000" sy="-90000" algn="bl" rotWithShape="0"/>
                </a:effectLst>
              </a:rPr>
              <a:t>Green Haven Florists Overview</a:t>
            </a:r>
          </a:p>
        </p:txBody>
      </p:sp>
      <p:sp>
        <p:nvSpPr>
          <p:cNvPr id="4" name="TextBox 3">
            <a:extLst>
              <a:ext uri="{FF2B5EF4-FFF2-40B4-BE49-F238E27FC236}">
                <a16:creationId xmlns:a16="http://schemas.microsoft.com/office/drawing/2014/main" id="{FAF6C3B9-B775-0E0B-304E-54F639D160B7}"/>
              </a:ext>
            </a:extLst>
          </p:cNvPr>
          <p:cNvSpPr txBox="1"/>
          <p:nvPr/>
        </p:nvSpPr>
        <p:spPr>
          <a:xfrm>
            <a:off x="478649" y="1500115"/>
            <a:ext cx="7132320" cy="707886"/>
          </a:xfrm>
          <a:prstGeom prst="rect">
            <a:avLst/>
          </a:prstGeom>
          <a:noFill/>
        </p:spPr>
        <p:txBody>
          <a:bodyPr wrap="square" rtlCol="0">
            <a:spAutoFit/>
          </a:bodyPr>
          <a:lstStyle/>
          <a:p>
            <a:r>
              <a:rPr lang="en-GB" sz="2000" dirty="0"/>
              <a:t>Small, Independent flower shop located in Norwich (East of United Kingdom)</a:t>
            </a:r>
          </a:p>
        </p:txBody>
      </p:sp>
      <p:sp>
        <p:nvSpPr>
          <p:cNvPr id="6" name="TextBox 5">
            <a:extLst>
              <a:ext uri="{FF2B5EF4-FFF2-40B4-BE49-F238E27FC236}">
                <a16:creationId xmlns:a16="http://schemas.microsoft.com/office/drawing/2014/main" id="{E5C80796-74D7-EA00-E377-46383F683E88}"/>
              </a:ext>
            </a:extLst>
          </p:cNvPr>
          <p:cNvSpPr txBox="1"/>
          <p:nvPr/>
        </p:nvSpPr>
        <p:spPr>
          <a:xfrm>
            <a:off x="478649" y="2471320"/>
            <a:ext cx="7132320" cy="707886"/>
          </a:xfrm>
          <a:prstGeom prst="rect">
            <a:avLst/>
          </a:prstGeom>
          <a:noFill/>
        </p:spPr>
        <p:txBody>
          <a:bodyPr wrap="square" rtlCol="0">
            <a:spAutoFit/>
          </a:bodyPr>
          <a:lstStyle/>
          <a:p>
            <a:r>
              <a:rPr lang="en-GB" sz="2000" dirty="0"/>
              <a:t>Reputed on Bespoke floral arrangements, eco friendly packaging and a strong community presence.</a:t>
            </a:r>
          </a:p>
        </p:txBody>
      </p:sp>
      <p:sp>
        <p:nvSpPr>
          <p:cNvPr id="8" name="TextBox 7">
            <a:extLst>
              <a:ext uri="{FF2B5EF4-FFF2-40B4-BE49-F238E27FC236}">
                <a16:creationId xmlns:a16="http://schemas.microsoft.com/office/drawing/2014/main" id="{F0285B52-EA52-FCBD-D3FF-4F98C09EF838}"/>
              </a:ext>
            </a:extLst>
          </p:cNvPr>
          <p:cNvSpPr txBox="1"/>
          <p:nvPr/>
        </p:nvSpPr>
        <p:spPr>
          <a:xfrm>
            <a:off x="478649" y="3442525"/>
            <a:ext cx="7132320" cy="1015663"/>
          </a:xfrm>
          <a:prstGeom prst="rect">
            <a:avLst/>
          </a:prstGeom>
          <a:noFill/>
        </p:spPr>
        <p:txBody>
          <a:bodyPr wrap="square" rtlCol="0">
            <a:spAutoFit/>
          </a:bodyPr>
          <a:lstStyle/>
          <a:p>
            <a:r>
              <a:rPr lang="en-GB" sz="2000" dirty="0"/>
              <a:t>Green Haven Florists thrived on its reputation for it personal touches and Eco-conscience guidelines satisfying conscious customers</a:t>
            </a:r>
          </a:p>
        </p:txBody>
      </p:sp>
      <p:sp>
        <p:nvSpPr>
          <p:cNvPr id="9" name="TextBox 8">
            <a:extLst>
              <a:ext uri="{FF2B5EF4-FFF2-40B4-BE49-F238E27FC236}">
                <a16:creationId xmlns:a16="http://schemas.microsoft.com/office/drawing/2014/main" id="{B6368BDF-D189-F88C-8B3F-F2891416703E}"/>
              </a:ext>
            </a:extLst>
          </p:cNvPr>
          <p:cNvSpPr txBox="1"/>
          <p:nvPr/>
        </p:nvSpPr>
        <p:spPr>
          <a:xfrm>
            <a:off x="478649" y="4721507"/>
            <a:ext cx="7132320" cy="400110"/>
          </a:xfrm>
          <a:prstGeom prst="rect">
            <a:avLst/>
          </a:prstGeom>
          <a:noFill/>
        </p:spPr>
        <p:txBody>
          <a:bodyPr wrap="square" rtlCol="0">
            <a:spAutoFit/>
          </a:bodyPr>
          <a:lstStyle/>
          <a:p>
            <a:r>
              <a:rPr lang="en-GB" sz="2000" dirty="0"/>
              <a:t>Over the past 12 months they have had a decline of 30% in sales </a:t>
            </a:r>
          </a:p>
        </p:txBody>
      </p:sp>
      <p:sp>
        <p:nvSpPr>
          <p:cNvPr id="10" name="TextBox 9">
            <a:extLst>
              <a:ext uri="{FF2B5EF4-FFF2-40B4-BE49-F238E27FC236}">
                <a16:creationId xmlns:a16="http://schemas.microsoft.com/office/drawing/2014/main" id="{3D532F4C-F22E-130B-F65A-D4FADF3E2608}"/>
              </a:ext>
            </a:extLst>
          </p:cNvPr>
          <p:cNvSpPr txBox="1"/>
          <p:nvPr/>
        </p:nvSpPr>
        <p:spPr>
          <a:xfrm>
            <a:off x="478649" y="5384936"/>
            <a:ext cx="5670741" cy="707886"/>
          </a:xfrm>
          <a:prstGeom prst="rect">
            <a:avLst/>
          </a:prstGeom>
          <a:noFill/>
        </p:spPr>
        <p:txBody>
          <a:bodyPr wrap="square" rtlCol="0">
            <a:spAutoFit/>
          </a:bodyPr>
          <a:lstStyle/>
          <a:p>
            <a:r>
              <a:rPr lang="en-GB" sz="2000" dirty="0"/>
              <a:t>Loss of Foot traffic due to less businesses on high street, resulting in less physical sales</a:t>
            </a:r>
          </a:p>
        </p:txBody>
      </p:sp>
      <p:pic>
        <p:nvPicPr>
          <p:cNvPr id="12" name="Picture 11" descr="People standing on a hill with a tall spire&#10;&#10;AI-generated content may be incorrect.">
            <a:extLst>
              <a:ext uri="{FF2B5EF4-FFF2-40B4-BE49-F238E27FC236}">
                <a16:creationId xmlns:a16="http://schemas.microsoft.com/office/drawing/2014/main" id="{AF07B254-3E4A-5E5A-8329-B77E413789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9939" y="1450439"/>
            <a:ext cx="2626699" cy="1676617"/>
          </a:xfrm>
          <a:prstGeom prst="rect">
            <a:avLst/>
          </a:prstGeom>
          <a:effectLst>
            <a:softEdge rad="317500"/>
          </a:effectLst>
        </p:spPr>
      </p:pic>
      <p:pic>
        <p:nvPicPr>
          <p:cNvPr id="19" name="Picture 18" descr="A bunch of flowers in a flower shop&#10;&#10;AI-generated content may be incorrect.">
            <a:extLst>
              <a:ext uri="{FF2B5EF4-FFF2-40B4-BE49-F238E27FC236}">
                <a16:creationId xmlns:a16="http://schemas.microsoft.com/office/drawing/2014/main" id="{759CCAC1-2869-D06D-8F8A-9B2BABC2E3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00531" y="2106542"/>
            <a:ext cx="2582658" cy="1936994"/>
          </a:xfrm>
          <a:prstGeom prst="rect">
            <a:avLst/>
          </a:prstGeom>
          <a:effectLst>
            <a:softEdge rad="317500"/>
          </a:effectLst>
        </p:spPr>
      </p:pic>
      <p:pic>
        <p:nvPicPr>
          <p:cNvPr id="28" name="Picture 27" descr="A green recycle symbol made of leaves&#10;&#10;AI-generated content may be incorrect.">
            <a:extLst>
              <a:ext uri="{FF2B5EF4-FFF2-40B4-BE49-F238E27FC236}">
                <a16:creationId xmlns:a16="http://schemas.microsoft.com/office/drawing/2014/main" id="{D08CE234-2CB7-CC4B-B8DB-2720AB57862A}"/>
              </a:ext>
            </a:extLst>
          </p:cNvPr>
          <p:cNvPicPr>
            <a:picLocks noChangeAspect="1"/>
          </p:cNvPicPr>
          <p:nvPr/>
        </p:nvPicPr>
        <p:blipFill>
          <a:blip r:embed="rId5">
            <a:extLst>
              <a:ext uri="{28A0092B-C50C-407E-A947-70E740481C1C}">
                <a14:useLocalDpi xmlns:a14="http://schemas.microsoft.com/office/drawing/2010/main" val="0"/>
              </a:ext>
            </a:extLst>
          </a:blip>
          <a:srcRect l="42949" t="9071" r="5289" b="2892"/>
          <a:stretch>
            <a:fillRect/>
          </a:stretch>
        </p:blipFill>
        <p:spPr>
          <a:xfrm>
            <a:off x="7704319" y="2774673"/>
            <a:ext cx="2436805" cy="2159503"/>
          </a:xfrm>
          <a:prstGeom prst="rect">
            <a:avLst/>
          </a:prstGeom>
          <a:effectLst>
            <a:softEdge rad="317500"/>
          </a:effectLst>
        </p:spPr>
      </p:pic>
      <p:pic>
        <p:nvPicPr>
          <p:cNvPr id="30" name="Picture 29" descr="A graph with a dollar sign&#10;&#10;AI-generated content may be incorrect.">
            <a:extLst>
              <a:ext uri="{FF2B5EF4-FFF2-40B4-BE49-F238E27FC236}">
                <a16:creationId xmlns:a16="http://schemas.microsoft.com/office/drawing/2014/main" id="{62B883CA-FDD7-2C5E-B801-1FEA365387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99502" y="3676803"/>
            <a:ext cx="2362323" cy="2362323"/>
          </a:xfrm>
          <a:prstGeom prst="rect">
            <a:avLst/>
          </a:prstGeom>
          <a:effectLst>
            <a:softEdge rad="317500"/>
          </a:effectLst>
        </p:spPr>
      </p:pic>
      <p:pic>
        <p:nvPicPr>
          <p:cNvPr id="32" name="Picture 31" descr="A person and person holding shopping bags&#10;&#10;AI-generated content may be incorrect.">
            <a:extLst>
              <a:ext uri="{FF2B5EF4-FFF2-40B4-BE49-F238E27FC236}">
                <a16:creationId xmlns:a16="http://schemas.microsoft.com/office/drawing/2014/main" id="{208F72F1-C96D-BCA7-EDC8-1A71D4DB380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27001" y="4898378"/>
            <a:ext cx="3503194" cy="1936995"/>
          </a:xfrm>
          <a:prstGeom prst="rect">
            <a:avLst/>
          </a:prstGeom>
          <a:effectLst>
            <a:softEdge rad="317500"/>
          </a:effectLst>
        </p:spPr>
      </p:pic>
    </p:spTree>
    <p:extLst>
      <p:ext uri="{BB962C8B-B14F-4D97-AF65-F5344CB8AC3E}">
        <p14:creationId xmlns:p14="http://schemas.microsoft.com/office/powerpoint/2010/main" val="22954456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10" presetClass="entr" presetSubtype="0" fill="hold" nodeType="after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500" fill="hold"/>
                                        <p:tgtEl>
                                          <p:spTgt spid="6"/>
                                        </p:tgtEl>
                                        <p:attrNameLst>
                                          <p:attrName>ppt_w</p:attrName>
                                        </p:attrNameLst>
                                      </p:cBhvr>
                                      <p:tavLst>
                                        <p:tav tm="0">
                                          <p:val>
                                            <p:fltVal val="0"/>
                                          </p:val>
                                        </p:tav>
                                        <p:tav tm="100000">
                                          <p:val>
                                            <p:strVal val="#ppt_w"/>
                                          </p:val>
                                        </p:tav>
                                      </p:tavLst>
                                    </p:anim>
                                    <p:anim calcmode="lin" valueType="num">
                                      <p:cBhvr>
                                        <p:cTn id="19" dur="500" fill="hold"/>
                                        <p:tgtEl>
                                          <p:spTgt spid="6"/>
                                        </p:tgtEl>
                                        <p:attrNameLst>
                                          <p:attrName>ppt_h</p:attrName>
                                        </p:attrNameLst>
                                      </p:cBhvr>
                                      <p:tavLst>
                                        <p:tav tm="0">
                                          <p:val>
                                            <p:fltVal val="0"/>
                                          </p:val>
                                        </p:tav>
                                        <p:tav tm="100000">
                                          <p:val>
                                            <p:strVal val="#ppt_h"/>
                                          </p:val>
                                        </p:tav>
                                      </p:tavLst>
                                    </p:anim>
                                    <p:animEffect transition="in" filter="fade">
                                      <p:cBhvr>
                                        <p:cTn id="20" dur="500"/>
                                        <p:tgtEl>
                                          <p:spTgt spid="6"/>
                                        </p:tgtEl>
                                      </p:cBhvr>
                                    </p:animEffect>
                                  </p:childTnLst>
                                </p:cTn>
                              </p:par>
                              <p:par>
                                <p:cTn id="21" presetID="10"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par>
                                <p:cTn id="31" presetID="10" presetClass="entr" presetSubtype="0" fill="hold" nodeType="withEffect">
                                  <p:stCondLst>
                                    <p:cond delay="0"/>
                                  </p:stCondLst>
                                  <p:childTnLst>
                                    <p:set>
                                      <p:cBhvr>
                                        <p:cTn id="32" dur="1" fill="hold">
                                          <p:stCondLst>
                                            <p:cond delay="0"/>
                                          </p:stCondLst>
                                        </p:cTn>
                                        <p:tgtEl>
                                          <p:spTgt spid="28"/>
                                        </p:tgtEl>
                                        <p:attrNameLst>
                                          <p:attrName>style.visibility</p:attrName>
                                        </p:attrNameLst>
                                      </p:cBhvr>
                                      <p:to>
                                        <p:strVal val="visible"/>
                                      </p:to>
                                    </p:set>
                                    <p:animEffect transition="in" filter="fade">
                                      <p:cBhvr>
                                        <p:cTn id="33" dur="500"/>
                                        <p:tgtEl>
                                          <p:spTgt spid="28"/>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9"/>
                                        </p:tgtEl>
                                        <p:attrNameLst>
                                          <p:attrName>style.visibility</p:attrName>
                                        </p:attrNameLst>
                                      </p:cBhvr>
                                      <p:to>
                                        <p:strVal val="visible"/>
                                      </p:to>
                                    </p:set>
                                    <p:anim calcmode="lin" valueType="num">
                                      <p:cBhvr>
                                        <p:cTn id="38" dur="500" fill="hold"/>
                                        <p:tgtEl>
                                          <p:spTgt spid="9"/>
                                        </p:tgtEl>
                                        <p:attrNameLst>
                                          <p:attrName>ppt_w</p:attrName>
                                        </p:attrNameLst>
                                      </p:cBhvr>
                                      <p:tavLst>
                                        <p:tav tm="0">
                                          <p:val>
                                            <p:fltVal val="0"/>
                                          </p:val>
                                        </p:tav>
                                        <p:tav tm="100000">
                                          <p:val>
                                            <p:strVal val="#ppt_w"/>
                                          </p:val>
                                        </p:tav>
                                      </p:tavLst>
                                    </p:anim>
                                    <p:anim calcmode="lin" valueType="num">
                                      <p:cBhvr>
                                        <p:cTn id="39" dur="500" fill="hold"/>
                                        <p:tgtEl>
                                          <p:spTgt spid="9"/>
                                        </p:tgtEl>
                                        <p:attrNameLst>
                                          <p:attrName>ppt_h</p:attrName>
                                        </p:attrNameLst>
                                      </p:cBhvr>
                                      <p:tavLst>
                                        <p:tav tm="0">
                                          <p:val>
                                            <p:fltVal val="0"/>
                                          </p:val>
                                        </p:tav>
                                        <p:tav tm="100000">
                                          <p:val>
                                            <p:strVal val="#ppt_h"/>
                                          </p:val>
                                        </p:tav>
                                      </p:tavLst>
                                    </p:anim>
                                    <p:animEffect transition="in" filter="fade">
                                      <p:cBhvr>
                                        <p:cTn id="40" dur="500"/>
                                        <p:tgtEl>
                                          <p:spTgt spid="9"/>
                                        </p:tgtEl>
                                      </p:cBhvr>
                                    </p:animEffect>
                                  </p:childTnLst>
                                </p:cTn>
                              </p:par>
                              <p:par>
                                <p:cTn id="41" presetID="10" presetClass="entr" presetSubtype="0" fill="hold"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p:cTn id="48" dur="500" fill="hold"/>
                                        <p:tgtEl>
                                          <p:spTgt spid="10"/>
                                        </p:tgtEl>
                                        <p:attrNameLst>
                                          <p:attrName>ppt_w</p:attrName>
                                        </p:attrNameLst>
                                      </p:cBhvr>
                                      <p:tavLst>
                                        <p:tav tm="0">
                                          <p:val>
                                            <p:fltVal val="0"/>
                                          </p:val>
                                        </p:tav>
                                        <p:tav tm="100000">
                                          <p:val>
                                            <p:strVal val="#ppt_w"/>
                                          </p:val>
                                        </p:tav>
                                      </p:tavLst>
                                    </p:anim>
                                    <p:anim calcmode="lin" valueType="num">
                                      <p:cBhvr>
                                        <p:cTn id="49" dur="500" fill="hold"/>
                                        <p:tgtEl>
                                          <p:spTgt spid="10"/>
                                        </p:tgtEl>
                                        <p:attrNameLst>
                                          <p:attrName>ppt_h</p:attrName>
                                        </p:attrNameLst>
                                      </p:cBhvr>
                                      <p:tavLst>
                                        <p:tav tm="0">
                                          <p:val>
                                            <p:fltVal val="0"/>
                                          </p:val>
                                        </p:tav>
                                        <p:tav tm="100000">
                                          <p:val>
                                            <p:strVal val="#ppt_h"/>
                                          </p:val>
                                        </p:tav>
                                      </p:tavLst>
                                    </p:anim>
                                    <p:animEffect transition="in" filter="fade">
                                      <p:cBhvr>
                                        <p:cTn id="50" dur="500"/>
                                        <p:tgtEl>
                                          <p:spTgt spid="10"/>
                                        </p:tgtEl>
                                      </p:cBhvr>
                                    </p:animEffect>
                                  </p:childTnLst>
                                </p:cTn>
                              </p:par>
                              <p:par>
                                <p:cTn id="51" presetID="10" presetClass="entr" presetSubtype="0" fill="hold" nodeType="withEffect">
                                  <p:stCondLst>
                                    <p:cond delay="0"/>
                                  </p:stCondLst>
                                  <p:childTnLst>
                                    <p:set>
                                      <p:cBhvr>
                                        <p:cTn id="52" dur="1" fill="hold">
                                          <p:stCondLst>
                                            <p:cond delay="0"/>
                                          </p:stCondLst>
                                        </p:cTn>
                                        <p:tgtEl>
                                          <p:spTgt spid="32"/>
                                        </p:tgtEl>
                                        <p:attrNameLst>
                                          <p:attrName>style.visibility</p:attrName>
                                        </p:attrNameLst>
                                      </p:cBhvr>
                                      <p:to>
                                        <p:strVal val="visible"/>
                                      </p:to>
                                    </p:set>
                                    <p:animEffect transition="in" filter="fade">
                                      <p:cBhvr>
                                        <p:cTn id="53"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32BB8725-D68B-D830-414E-B809EF730954}"/>
              </a:ext>
            </a:extLst>
          </p:cNvPr>
          <p:cNvGraphicFramePr/>
          <p:nvPr>
            <p:extLst>
              <p:ext uri="{D42A27DB-BD31-4B8C-83A1-F6EECF244321}">
                <p14:modId xmlns:p14="http://schemas.microsoft.com/office/powerpoint/2010/main" val="2506260339"/>
              </p:ext>
            </p:extLst>
          </p:nvPr>
        </p:nvGraphicFramePr>
        <p:xfrm>
          <a:off x="0" y="-676842"/>
          <a:ext cx="12191999" cy="51330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50205AC9-57E8-0F4A-8CCE-C7EC86EF19C0}"/>
              </a:ext>
            </a:extLst>
          </p:cNvPr>
          <p:cNvSpPr txBox="1"/>
          <p:nvPr/>
        </p:nvSpPr>
        <p:spPr>
          <a:xfrm>
            <a:off x="3631337" y="2874636"/>
            <a:ext cx="1508568" cy="4093428"/>
          </a:xfrm>
          <a:prstGeom prst="rect">
            <a:avLst/>
          </a:prstGeom>
          <a:gradFill flip="none" rotWithShape="1">
            <a:gsLst>
              <a:gs pos="88000">
                <a:schemeClr val="accent4">
                  <a:lumMod val="5000"/>
                  <a:lumOff val="95000"/>
                </a:schemeClr>
              </a:gs>
              <a:gs pos="2000">
                <a:schemeClr val="accent4">
                  <a:lumMod val="45000"/>
                  <a:lumOff val="55000"/>
                </a:schemeClr>
              </a:gs>
              <a:gs pos="4000">
                <a:schemeClr val="accent4">
                  <a:lumMod val="45000"/>
                  <a:lumOff val="55000"/>
                </a:schemeClr>
              </a:gs>
              <a:gs pos="65000">
                <a:srgbClr val="FFFF00"/>
              </a:gs>
            </a:gsLst>
            <a:lin ang="5400000" scaled="1"/>
            <a:tileRect/>
          </a:gradFill>
          <a:ln>
            <a:noFill/>
          </a:ln>
        </p:spPr>
        <p:txBody>
          <a:bodyPr wrap="square" rtlCol="0" anchor="t">
            <a:spAutoFit/>
          </a:bodyPr>
          <a:lstStyle/>
          <a:p>
            <a:pPr algn="ctr"/>
            <a:endParaRPr lang="en-GB" sz="2000" b="1" dirty="0"/>
          </a:p>
          <a:p>
            <a:pPr algn="ctr"/>
            <a:r>
              <a:rPr lang="en-GB" b="1" dirty="0"/>
              <a:t>Within the last 12 months a 30% in revenue decline</a:t>
            </a:r>
          </a:p>
          <a:p>
            <a:pPr algn="ctr"/>
            <a:endParaRPr lang="en-GB"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b="1" dirty="0">
              <a:solidFill>
                <a:schemeClr val="bg1"/>
              </a:solidFill>
              <a:highlight>
                <a:srgbClr val="FF0000"/>
              </a:highlight>
            </a:endParaRPr>
          </a:p>
        </p:txBody>
      </p:sp>
      <p:sp>
        <p:nvSpPr>
          <p:cNvPr id="11" name="TextBox 10">
            <a:extLst>
              <a:ext uri="{FF2B5EF4-FFF2-40B4-BE49-F238E27FC236}">
                <a16:creationId xmlns:a16="http://schemas.microsoft.com/office/drawing/2014/main" id="{C8737A8B-DD00-2FCA-A2D4-6DCD4A273101}"/>
              </a:ext>
            </a:extLst>
          </p:cNvPr>
          <p:cNvSpPr txBox="1"/>
          <p:nvPr/>
        </p:nvSpPr>
        <p:spPr>
          <a:xfrm>
            <a:off x="5319944" y="2874636"/>
            <a:ext cx="1508568" cy="4001095"/>
          </a:xfrm>
          <a:prstGeom prst="rect">
            <a:avLst/>
          </a:prstGeom>
          <a:gradFill>
            <a:gsLst>
              <a:gs pos="40000">
                <a:srgbClr val="92D050">
                  <a:alpha val="0"/>
                </a:srgbClr>
              </a:gs>
              <a:gs pos="84000">
                <a:srgbClr val="92D050"/>
              </a:gs>
            </a:gsLst>
            <a:path path="circle">
              <a:fillToRect l="50000" t="130000" r="50000" b="-30000"/>
            </a:path>
          </a:gradFill>
          <a:ln>
            <a:noFill/>
          </a:ln>
        </p:spPr>
        <p:txBody>
          <a:bodyPr wrap="square" rtlCol="0" anchor="t">
            <a:spAutoFit/>
          </a:bodyPr>
          <a:lstStyle/>
          <a:p>
            <a:pPr algn="ctr"/>
            <a:endParaRPr lang="en-GB" sz="2000" b="1" dirty="0"/>
          </a:p>
          <a:p>
            <a:pPr algn="ctr"/>
            <a:r>
              <a:rPr lang="en-GB" b="1" dirty="0"/>
              <a:t>Store owners</a:t>
            </a:r>
          </a:p>
          <a:p>
            <a:pPr algn="ctr"/>
            <a:endParaRPr lang="en-GB" b="1" dirty="0"/>
          </a:p>
          <a:p>
            <a:pPr algn="ctr"/>
            <a:r>
              <a:rPr lang="en-GB" b="1" dirty="0"/>
              <a:t>Customer’s Needs</a:t>
            </a:r>
          </a:p>
          <a:p>
            <a:pPr algn="ctr"/>
            <a:endParaRPr lang="en-GB" b="1" dirty="0">
              <a:solidFill>
                <a:schemeClr val="bg1"/>
              </a:solidFill>
            </a:endParaRPr>
          </a:p>
          <a:p>
            <a:pPr algn="ctr"/>
            <a:endParaRPr lang="en-GB" b="1" dirty="0">
              <a:solidFill>
                <a:schemeClr val="bg1"/>
              </a:solidFill>
            </a:endParaRPr>
          </a:p>
          <a:p>
            <a:pPr algn="ctr"/>
            <a:endParaRPr lang="en-GB" b="1" dirty="0">
              <a:solidFill>
                <a:schemeClr val="bg1"/>
              </a:solidFill>
              <a:highlight>
                <a:srgbClr val="FF0000"/>
              </a:highlight>
            </a:endParaRPr>
          </a:p>
          <a:p>
            <a:pPr algn="ctr"/>
            <a:endParaRPr lang="en-GB" b="1" u="sng" dirty="0">
              <a:ln w="38100">
                <a:solidFill>
                  <a:schemeClr val="tx1"/>
                </a:solidFill>
              </a:ln>
              <a:solidFill>
                <a:schemeClr val="bg1"/>
              </a:solidFill>
            </a:endParaRPr>
          </a:p>
          <a:p>
            <a:pPr algn="ctr"/>
            <a:endParaRPr lang="en-GB" b="1" u="sng" dirty="0">
              <a:ln w="38100">
                <a:solidFill>
                  <a:schemeClr val="tx1"/>
                </a:solidFill>
              </a:ln>
              <a:solidFill>
                <a:schemeClr val="bg1"/>
              </a:solidFill>
            </a:endParaRPr>
          </a:p>
          <a:p>
            <a:pPr algn="ctr"/>
            <a:endParaRPr lang="en-GB" b="1" u="sng" dirty="0">
              <a:ln w="38100">
                <a:solidFill>
                  <a:schemeClr val="tx1"/>
                </a:solidFill>
              </a:ln>
              <a:solidFill>
                <a:schemeClr val="bg1"/>
              </a:solidFill>
            </a:endParaRPr>
          </a:p>
          <a:p>
            <a:pPr algn="ctr"/>
            <a:endParaRPr lang="en-GB" b="1" u="sng" dirty="0">
              <a:ln w="38100">
                <a:solidFill>
                  <a:schemeClr val="tx1"/>
                </a:solidFill>
              </a:ln>
              <a:solidFill>
                <a:schemeClr val="bg1"/>
              </a:solidFill>
            </a:endParaRPr>
          </a:p>
          <a:p>
            <a:pPr algn="ctr"/>
            <a:endParaRPr lang="en-GB" b="1" u="sng" dirty="0">
              <a:ln w="38100">
                <a:solidFill>
                  <a:schemeClr val="tx1"/>
                </a:solidFill>
              </a:ln>
              <a:solidFill>
                <a:schemeClr val="bg1"/>
              </a:solidFill>
            </a:endParaRPr>
          </a:p>
          <a:p>
            <a:pPr algn="ctr"/>
            <a:endParaRPr lang="en-GB" b="1" u="sng" dirty="0">
              <a:ln w="38100">
                <a:solidFill>
                  <a:schemeClr val="tx1"/>
                </a:solidFill>
              </a:ln>
              <a:solidFill>
                <a:schemeClr val="bg1"/>
              </a:solidFill>
            </a:endParaRPr>
          </a:p>
        </p:txBody>
      </p:sp>
      <p:sp>
        <p:nvSpPr>
          <p:cNvPr id="12" name="TextBox 11">
            <a:extLst>
              <a:ext uri="{FF2B5EF4-FFF2-40B4-BE49-F238E27FC236}">
                <a16:creationId xmlns:a16="http://schemas.microsoft.com/office/drawing/2014/main" id="{136989BB-2954-00C5-103D-7A4F3A8604D0}"/>
              </a:ext>
            </a:extLst>
          </p:cNvPr>
          <p:cNvSpPr txBox="1"/>
          <p:nvPr/>
        </p:nvSpPr>
        <p:spPr>
          <a:xfrm>
            <a:off x="7052096" y="2874636"/>
            <a:ext cx="1508569" cy="4031873"/>
          </a:xfrm>
          <a:prstGeom prst="rect">
            <a:avLst/>
          </a:prstGeom>
          <a:gradFill flip="none" rotWithShape="1">
            <a:gsLst>
              <a:gs pos="96000">
                <a:schemeClr val="accent5">
                  <a:lumMod val="0"/>
                  <a:lumOff val="100000"/>
                </a:schemeClr>
              </a:gs>
              <a:gs pos="100000">
                <a:schemeClr val="accent5">
                  <a:lumMod val="0"/>
                  <a:lumOff val="100000"/>
                </a:schemeClr>
              </a:gs>
              <a:gs pos="69000">
                <a:schemeClr val="accent5">
                  <a:lumMod val="100000"/>
                </a:schemeClr>
              </a:gs>
            </a:gsLst>
            <a:path path="circle">
              <a:fillToRect l="50000" t="-80000" r="50000" b="180000"/>
            </a:path>
            <a:tileRect/>
          </a:gradFill>
          <a:ln>
            <a:noFill/>
          </a:ln>
        </p:spPr>
        <p:txBody>
          <a:bodyPr wrap="square" rtlCol="0" anchor="t">
            <a:spAutoFit/>
          </a:bodyPr>
          <a:lstStyle/>
          <a:p>
            <a:pPr algn="ctr"/>
            <a:r>
              <a:rPr lang="en-GB" sz="1600" b="1" dirty="0"/>
              <a:t>Location</a:t>
            </a:r>
          </a:p>
          <a:p>
            <a:pPr algn="ctr"/>
            <a:r>
              <a:rPr lang="en-GB" sz="1600" b="1" dirty="0"/>
              <a:t>Competitors</a:t>
            </a:r>
          </a:p>
          <a:p>
            <a:pPr algn="ctr"/>
            <a:endParaRPr lang="en-GB" sz="1600" b="1" dirty="0"/>
          </a:p>
          <a:p>
            <a:pPr algn="ctr"/>
            <a:r>
              <a:rPr lang="en-GB" sz="1600" b="1" dirty="0"/>
              <a:t>Social Media Presence</a:t>
            </a:r>
          </a:p>
          <a:p>
            <a:pPr algn="ctr"/>
            <a:endParaRPr lang="en-GB" sz="1600" b="1" dirty="0"/>
          </a:p>
          <a:p>
            <a:pPr algn="ctr"/>
            <a:r>
              <a:rPr lang="en-GB" sz="1600" b="1" dirty="0"/>
              <a:t>Flexibility of being able to supply products.</a:t>
            </a: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p:txBody>
      </p:sp>
      <p:sp>
        <p:nvSpPr>
          <p:cNvPr id="13" name="TextBox 12">
            <a:extLst>
              <a:ext uri="{FF2B5EF4-FFF2-40B4-BE49-F238E27FC236}">
                <a16:creationId xmlns:a16="http://schemas.microsoft.com/office/drawing/2014/main" id="{4DD3BC5E-F7DB-14D6-04C6-F642D593F5BB}"/>
              </a:ext>
            </a:extLst>
          </p:cNvPr>
          <p:cNvSpPr txBox="1"/>
          <p:nvPr/>
        </p:nvSpPr>
        <p:spPr>
          <a:xfrm>
            <a:off x="8722346" y="2874636"/>
            <a:ext cx="1508569" cy="4247317"/>
          </a:xfrm>
          <a:prstGeom prst="rect">
            <a:avLst/>
          </a:prstGeom>
          <a:gradFill flip="none" rotWithShape="1">
            <a:gsLst>
              <a:gs pos="100000">
                <a:schemeClr val="accent5">
                  <a:lumMod val="0"/>
                  <a:lumOff val="100000"/>
                </a:schemeClr>
              </a:gs>
              <a:gs pos="100000">
                <a:schemeClr val="accent5">
                  <a:lumMod val="0"/>
                  <a:lumOff val="100000"/>
                </a:schemeClr>
              </a:gs>
              <a:gs pos="0">
                <a:schemeClr val="accent5">
                  <a:lumMod val="100000"/>
                </a:schemeClr>
              </a:gs>
            </a:gsLst>
            <a:path path="circle">
              <a:fillToRect l="50000" t="-80000" r="50000" b="180000"/>
            </a:path>
            <a:tileRect/>
          </a:gradFill>
          <a:ln>
            <a:noFill/>
          </a:ln>
        </p:spPr>
        <p:txBody>
          <a:bodyPr wrap="square" rtlCol="0">
            <a:spAutoFit/>
          </a:bodyPr>
          <a:lstStyle/>
          <a:p>
            <a:pPr algn="ctr"/>
            <a:r>
              <a:rPr lang="en-GB" sz="1600" b="1" dirty="0"/>
              <a:t>7/10 and progressing due to potential impact on profits.</a:t>
            </a:r>
          </a:p>
          <a:p>
            <a:pPr algn="ctr"/>
            <a:endParaRPr lang="en-GB" sz="1600" b="1" dirty="0"/>
          </a:p>
          <a:p>
            <a:pPr algn="ctr"/>
            <a:r>
              <a:rPr lang="en-GB" sz="1600" b="1" dirty="0"/>
              <a:t>If the situation isn’t dealt with, worse circumstances could develop</a:t>
            </a: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400" b="1" dirty="0">
              <a:solidFill>
                <a:schemeClr val="bg1"/>
              </a:solidFill>
              <a:highlight>
                <a:srgbClr val="FF0000"/>
              </a:highlight>
            </a:endParaRPr>
          </a:p>
        </p:txBody>
      </p:sp>
      <p:sp>
        <p:nvSpPr>
          <p:cNvPr id="14" name="TextBox 13">
            <a:extLst>
              <a:ext uri="{FF2B5EF4-FFF2-40B4-BE49-F238E27FC236}">
                <a16:creationId xmlns:a16="http://schemas.microsoft.com/office/drawing/2014/main" id="{283FC9FB-CC7F-9F89-B088-7C9DE5D68D90}"/>
              </a:ext>
            </a:extLst>
          </p:cNvPr>
          <p:cNvSpPr txBox="1"/>
          <p:nvPr/>
        </p:nvSpPr>
        <p:spPr>
          <a:xfrm>
            <a:off x="10429314" y="2874636"/>
            <a:ext cx="1508569" cy="3939540"/>
          </a:xfrm>
          <a:prstGeom prst="rect">
            <a:avLst/>
          </a:prstGeom>
          <a:gradFill flip="none" rotWithShape="1">
            <a:gsLst>
              <a:gs pos="100000">
                <a:schemeClr val="accent4">
                  <a:lumMod val="5000"/>
                  <a:lumOff val="95000"/>
                </a:schemeClr>
              </a:gs>
              <a:gs pos="0">
                <a:srgbClr val="7030A0"/>
              </a:gs>
            </a:gsLst>
            <a:lin ang="5400000" scaled="1"/>
            <a:tileRect/>
          </a:gradFill>
          <a:ln>
            <a:noFill/>
          </a:ln>
        </p:spPr>
        <p:txBody>
          <a:bodyPr wrap="square" rtlCol="0">
            <a:spAutoFit/>
          </a:bodyPr>
          <a:lstStyle/>
          <a:p>
            <a:pPr algn="ctr"/>
            <a:r>
              <a:rPr lang="en-GB" sz="1600" b="1" dirty="0"/>
              <a:t>30% loss of revenue on current methods of sales.</a:t>
            </a:r>
          </a:p>
          <a:p>
            <a:pPr algn="ctr"/>
            <a:endParaRPr lang="en-GB" sz="1600" b="1" dirty="0"/>
          </a:p>
          <a:p>
            <a:pPr algn="ctr"/>
            <a:r>
              <a:rPr lang="en-GB" sz="1600" b="1" dirty="0"/>
              <a:t>Potential to lose more if no change to current methods</a:t>
            </a:r>
          </a:p>
          <a:p>
            <a:pPr algn="ctr"/>
            <a:endParaRPr lang="en-GB" sz="1600" b="1" dirty="0">
              <a:solidFill>
                <a:schemeClr val="bg1"/>
              </a:solidFill>
            </a:endParaRPr>
          </a:p>
          <a:p>
            <a:pPr algn="ctr"/>
            <a:endParaRPr lang="en-GB" sz="1600" b="1" dirty="0">
              <a:solidFill>
                <a:schemeClr val="bg1"/>
              </a:solidFill>
            </a:endParaRPr>
          </a:p>
          <a:p>
            <a:pPr algn="ctr"/>
            <a:endParaRPr lang="en-GB" sz="1400" b="1" dirty="0">
              <a:solidFill>
                <a:schemeClr val="bg1"/>
              </a:solidFill>
              <a:highlight>
                <a:srgbClr val="FF0000"/>
              </a:highlight>
            </a:endParaRPr>
          </a:p>
          <a:p>
            <a:pPr algn="ctr"/>
            <a:endParaRPr lang="en-GB" sz="1400" b="1" dirty="0">
              <a:solidFill>
                <a:schemeClr val="bg1"/>
              </a:solidFill>
              <a:highlight>
                <a:srgbClr val="FF0000"/>
              </a:highlight>
            </a:endParaRPr>
          </a:p>
          <a:p>
            <a:pPr algn="ctr"/>
            <a:endParaRPr lang="en-GB" sz="1400" b="1" dirty="0">
              <a:solidFill>
                <a:schemeClr val="bg1"/>
              </a:solidFill>
              <a:highlight>
                <a:srgbClr val="FF0000"/>
              </a:highlight>
            </a:endParaRPr>
          </a:p>
        </p:txBody>
      </p:sp>
      <p:sp>
        <p:nvSpPr>
          <p:cNvPr id="15" name="TextBox 14">
            <a:extLst>
              <a:ext uri="{FF2B5EF4-FFF2-40B4-BE49-F238E27FC236}">
                <a16:creationId xmlns:a16="http://schemas.microsoft.com/office/drawing/2014/main" id="{7C65AADD-AAFF-1FF3-3CC3-B32D3FE88136}"/>
              </a:ext>
            </a:extLst>
          </p:cNvPr>
          <p:cNvSpPr txBox="1"/>
          <p:nvPr/>
        </p:nvSpPr>
        <p:spPr>
          <a:xfrm>
            <a:off x="232346" y="2874636"/>
            <a:ext cx="1508568" cy="4093428"/>
          </a:xfrm>
          <a:prstGeom prst="rect">
            <a:avLst/>
          </a:prstGeom>
          <a:gradFill flip="none" rotWithShape="1">
            <a:gsLst>
              <a:gs pos="0">
                <a:srgbClr val="FF0000"/>
              </a:gs>
              <a:gs pos="42000">
                <a:srgbClr val="FF0000">
                  <a:tint val="44500"/>
                  <a:satMod val="160000"/>
                </a:srgbClr>
              </a:gs>
              <a:gs pos="59000">
                <a:srgbClr val="FFC7C7"/>
              </a:gs>
              <a:gs pos="92000">
                <a:schemeClr val="bg1"/>
              </a:gs>
            </a:gsLst>
            <a:lin ang="5400000" scaled="1"/>
            <a:tileRect/>
          </a:gradFill>
          <a:ln>
            <a:noFill/>
          </a:ln>
        </p:spPr>
        <p:txBody>
          <a:bodyPr wrap="square" rtlCol="0" anchor="t">
            <a:spAutoFit/>
          </a:bodyPr>
          <a:lstStyle/>
          <a:p>
            <a:pPr algn="ctr"/>
            <a:endParaRPr lang="en-GB" b="1" dirty="0">
              <a:highlight>
                <a:srgbClr val="FF0000"/>
              </a:highlight>
            </a:endParaRPr>
          </a:p>
          <a:p>
            <a:pPr algn="ctr"/>
            <a:r>
              <a:rPr lang="en-GB" sz="1600" b="1" dirty="0"/>
              <a:t>Loss of Revenue</a:t>
            </a:r>
          </a:p>
          <a:p>
            <a:pPr algn="ctr"/>
            <a:endParaRPr lang="en-GB" sz="1600" b="1" dirty="0"/>
          </a:p>
          <a:p>
            <a:pPr algn="ctr"/>
            <a:r>
              <a:rPr lang="en-GB" sz="1600" b="1" dirty="0"/>
              <a:t>Loss of Foot Traffic</a:t>
            </a:r>
          </a:p>
          <a:p>
            <a:pPr algn="ctr"/>
            <a:endParaRPr lang="en-GB" sz="1600" b="1" dirty="0"/>
          </a:p>
          <a:p>
            <a:pPr algn="ctr"/>
            <a:r>
              <a:rPr lang="en-GB" sz="1600" b="1" dirty="0"/>
              <a:t>Negative customer feedback</a:t>
            </a: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highlight>
                <a:srgbClr val="FF0000"/>
              </a:highlight>
            </a:endParaRPr>
          </a:p>
          <a:p>
            <a:pPr algn="ctr"/>
            <a:endParaRPr lang="en-GB" sz="1600" b="1" dirty="0">
              <a:solidFill>
                <a:schemeClr val="bg1"/>
              </a:solidFill>
              <a:highlight>
                <a:srgbClr val="FF0000"/>
              </a:highlight>
            </a:endParaRPr>
          </a:p>
          <a:p>
            <a:pPr algn="ctr"/>
            <a:endParaRPr lang="en-GB" sz="1600" b="1" dirty="0">
              <a:solidFill>
                <a:schemeClr val="bg1"/>
              </a:solidFill>
              <a:highlight>
                <a:srgbClr val="FF0000"/>
              </a:highlight>
            </a:endParaRPr>
          </a:p>
          <a:p>
            <a:pPr algn="ctr"/>
            <a:endParaRPr lang="en-GB" b="1" dirty="0">
              <a:solidFill>
                <a:schemeClr val="bg1"/>
              </a:solidFill>
              <a:highlight>
                <a:srgbClr val="FF0000"/>
              </a:highlight>
            </a:endParaRPr>
          </a:p>
        </p:txBody>
      </p:sp>
      <p:sp>
        <p:nvSpPr>
          <p:cNvPr id="16" name="TextBox 15">
            <a:extLst>
              <a:ext uri="{FF2B5EF4-FFF2-40B4-BE49-F238E27FC236}">
                <a16:creationId xmlns:a16="http://schemas.microsoft.com/office/drawing/2014/main" id="{6B2334B6-635F-9AD9-D079-21986509DAE9}"/>
              </a:ext>
            </a:extLst>
          </p:cNvPr>
          <p:cNvSpPr txBox="1"/>
          <p:nvPr/>
        </p:nvSpPr>
        <p:spPr>
          <a:xfrm>
            <a:off x="1939313" y="2874636"/>
            <a:ext cx="1508568" cy="4062651"/>
          </a:xfrm>
          <a:prstGeom prst="rect">
            <a:avLst/>
          </a:prstGeom>
          <a:gradFill flip="none" rotWithShape="0">
            <a:gsLst>
              <a:gs pos="67000">
                <a:srgbClr val="FFC000"/>
              </a:gs>
              <a:gs pos="8000">
                <a:schemeClr val="accent4">
                  <a:lumMod val="5000"/>
                  <a:lumOff val="95000"/>
                </a:schemeClr>
              </a:gs>
              <a:gs pos="100000">
                <a:schemeClr val="accent4">
                  <a:lumMod val="45000"/>
                  <a:lumOff val="55000"/>
                </a:schemeClr>
              </a:gs>
              <a:gs pos="100000">
                <a:schemeClr val="accent4">
                  <a:lumMod val="45000"/>
                  <a:lumOff val="55000"/>
                </a:schemeClr>
              </a:gs>
              <a:gs pos="100000">
                <a:schemeClr val="accent4">
                  <a:lumMod val="30000"/>
                  <a:lumOff val="70000"/>
                </a:schemeClr>
              </a:gs>
            </a:gsLst>
            <a:lin ang="16200000" scaled="1"/>
            <a:tileRect/>
          </a:gradFill>
          <a:ln>
            <a:noFill/>
          </a:ln>
        </p:spPr>
        <p:txBody>
          <a:bodyPr wrap="square" rtlCol="0" anchor="t">
            <a:spAutoFit/>
          </a:bodyPr>
          <a:lstStyle/>
          <a:p>
            <a:pPr algn="ctr"/>
            <a:endParaRPr lang="en-GB" b="1" dirty="0"/>
          </a:p>
          <a:p>
            <a:pPr algn="ctr"/>
            <a:r>
              <a:rPr lang="en-GB" sz="1600" b="1" dirty="0"/>
              <a:t>Shops Location</a:t>
            </a:r>
          </a:p>
          <a:p>
            <a:pPr algn="ctr"/>
            <a:endParaRPr lang="en-GB" sz="1600" b="1" dirty="0"/>
          </a:p>
          <a:p>
            <a:pPr algn="ctr"/>
            <a:r>
              <a:rPr lang="en-GB" sz="1600" b="1" dirty="0"/>
              <a:t>Online Shopping</a:t>
            </a:r>
          </a:p>
          <a:p>
            <a:pPr algn="ctr"/>
            <a:endParaRPr lang="en-GB" sz="1600" b="1" dirty="0"/>
          </a:p>
          <a:p>
            <a:pPr algn="ctr"/>
            <a:r>
              <a:rPr lang="en-GB" sz="1600" b="1" dirty="0"/>
              <a:t>Social Media Marketing</a:t>
            </a:r>
          </a:p>
          <a:p>
            <a:pPr algn="ctr"/>
            <a:endParaRPr lang="en-GB" sz="1600" b="1" dirty="0"/>
          </a:p>
          <a:p>
            <a:pPr algn="ctr"/>
            <a:r>
              <a:rPr lang="en-GB" sz="1600" b="1" dirty="0"/>
              <a:t>Prices: Tax, Brexit, Import costs</a:t>
            </a: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a:p>
            <a:pPr algn="ctr"/>
            <a:endParaRPr lang="en-GB" sz="1600" b="1" dirty="0">
              <a:solidFill>
                <a:schemeClr val="bg1"/>
              </a:solidFill>
            </a:endParaRPr>
          </a:p>
        </p:txBody>
      </p:sp>
      <p:sp>
        <p:nvSpPr>
          <p:cNvPr id="17" name="TextBox 16">
            <a:extLst>
              <a:ext uri="{FF2B5EF4-FFF2-40B4-BE49-F238E27FC236}">
                <a16:creationId xmlns:a16="http://schemas.microsoft.com/office/drawing/2014/main" id="{564855EB-AF41-9649-29E7-E01BEF16D9BD}"/>
              </a:ext>
            </a:extLst>
          </p:cNvPr>
          <p:cNvSpPr txBox="1"/>
          <p:nvPr/>
        </p:nvSpPr>
        <p:spPr>
          <a:xfrm>
            <a:off x="2932333" y="55048"/>
            <a:ext cx="6504972" cy="923330"/>
          </a:xfrm>
          <a:prstGeom prst="rect">
            <a:avLst/>
          </a:prstGeom>
          <a:noFill/>
        </p:spPr>
        <p:txBody>
          <a:bodyPr wrap="square" rtlCol="0">
            <a:spAutoFit/>
          </a:bodyPr>
          <a:lstStyle/>
          <a:p>
            <a:pPr algn="ctr"/>
            <a:r>
              <a:rPr lang="en-GB" sz="5400" dirty="0"/>
              <a:t>5W2H Method</a:t>
            </a:r>
          </a:p>
        </p:txBody>
      </p:sp>
    </p:spTree>
    <p:extLst>
      <p:ext uri="{BB962C8B-B14F-4D97-AF65-F5344CB8AC3E}">
        <p14:creationId xmlns:p14="http://schemas.microsoft.com/office/powerpoint/2010/main" val="21360798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56BB0F0E-CE21-4F5B-981F-546FEFEB328C}"/>
                                            </p:graphicEl>
                                          </p:spTgt>
                                        </p:tgtEl>
                                        <p:attrNameLst>
                                          <p:attrName>style.visibility</p:attrName>
                                        </p:attrNameLst>
                                      </p:cBhvr>
                                      <p:to>
                                        <p:strVal val="visible"/>
                                      </p:to>
                                    </p:set>
                                    <p:animEffect transition="in" filter="fade">
                                      <p:cBhvr>
                                        <p:cTn id="7" dur="500"/>
                                        <p:tgtEl>
                                          <p:spTgt spid="7">
                                            <p:graphicEl>
                                              <a:dgm id="{56BB0F0E-CE21-4F5B-981F-546FEFEB328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BE42A715-12DF-4603-989E-53AE0DAA9C11}"/>
                                            </p:graphicEl>
                                          </p:spTgt>
                                        </p:tgtEl>
                                        <p:attrNameLst>
                                          <p:attrName>style.visibility</p:attrName>
                                        </p:attrNameLst>
                                      </p:cBhvr>
                                      <p:to>
                                        <p:strVal val="visible"/>
                                      </p:to>
                                    </p:set>
                                    <p:animEffect transition="in" filter="fade">
                                      <p:cBhvr>
                                        <p:cTn id="10" dur="500"/>
                                        <p:tgtEl>
                                          <p:spTgt spid="7">
                                            <p:graphicEl>
                                              <a:dgm id="{BE42A715-12DF-4603-989E-53AE0DAA9C11}"/>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graphicEl>
                                              <a:dgm id="{8DBB6E12-A062-4571-99AF-E41223E90252}"/>
                                            </p:graphicEl>
                                          </p:spTgt>
                                        </p:tgtEl>
                                        <p:attrNameLst>
                                          <p:attrName>style.visibility</p:attrName>
                                        </p:attrNameLst>
                                      </p:cBhvr>
                                      <p:to>
                                        <p:strVal val="visible"/>
                                      </p:to>
                                    </p:set>
                                    <p:animEffect transition="in" filter="fade">
                                      <p:cBhvr>
                                        <p:cTn id="13" dur="500"/>
                                        <p:tgtEl>
                                          <p:spTgt spid="7">
                                            <p:graphicEl>
                                              <a:dgm id="{8DBB6E12-A062-4571-99AF-E41223E90252}"/>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graphicEl>
                                              <a:dgm id="{7520EF45-ABD8-485A-97AF-6B902D28E049}"/>
                                            </p:graphicEl>
                                          </p:spTgt>
                                        </p:tgtEl>
                                        <p:attrNameLst>
                                          <p:attrName>style.visibility</p:attrName>
                                        </p:attrNameLst>
                                      </p:cBhvr>
                                      <p:to>
                                        <p:strVal val="visible"/>
                                      </p:to>
                                    </p:set>
                                    <p:animEffect transition="in" filter="fade">
                                      <p:cBhvr>
                                        <p:cTn id="16" dur="500"/>
                                        <p:tgtEl>
                                          <p:spTgt spid="7">
                                            <p:graphicEl>
                                              <a:dgm id="{7520EF45-ABD8-485A-97AF-6B902D28E04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graphicEl>
                                              <a:dgm id="{26F095B7-02A7-48BC-879F-B635D9DB7A29}"/>
                                            </p:graphicEl>
                                          </p:spTgt>
                                        </p:tgtEl>
                                        <p:attrNameLst>
                                          <p:attrName>style.visibility</p:attrName>
                                        </p:attrNameLst>
                                      </p:cBhvr>
                                      <p:to>
                                        <p:strVal val="visible"/>
                                      </p:to>
                                    </p:set>
                                    <p:animEffect transition="in" filter="fade">
                                      <p:cBhvr>
                                        <p:cTn id="19" dur="500"/>
                                        <p:tgtEl>
                                          <p:spTgt spid="7">
                                            <p:graphicEl>
                                              <a:dgm id="{26F095B7-02A7-48BC-879F-B635D9DB7A29}"/>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
                                            <p:graphicEl>
                                              <a:dgm id="{C8EA2414-DB8E-45F6-A995-81BE1C3D98BF}"/>
                                            </p:graphicEl>
                                          </p:spTgt>
                                        </p:tgtEl>
                                        <p:attrNameLst>
                                          <p:attrName>style.visibility</p:attrName>
                                        </p:attrNameLst>
                                      </p:cBhvr>
                                      <p:to>
                                        <p:strVal val="visible"/>
                                      </p:to>
                                    </p:set>
                                    <p:animEffect transition="in" filter="fade">
                                      <p:cBhvr>
                                        <p:cTn id="22" dur="500"/>
                                        <p:tgtEl>
                                          <p:spTgt spid="7">
                                            <p:graphicEl>
                                              <a:dgm id="{C8EA2414-DB8E-45F6-A995-81BE1C3D98BF}"/>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6B1BECE1-4214-4080-B6C2-36EBEE42E24D}"/>
                                            </p:graphicEl>
                                          </p:spTgt>
                                        </p:tgtEl>
                                        <p:attrNameLst>
                                          <p:attrName>style.visibility</p:attrName>
                                        </p:attrNameLst>
                                      </p:cBhvr>
                                      <p:to>
                                        <p:strVal val="visible"/>
                                      </p:to>
                                    </p:set>
                                    <p:animEffect transition="in" filter="fade">
                                      <p:cBhvr>
                                        <p:cTn id="25" dur="500"/>
                                        <p:tgtEl>
                                          <p:spTgt spid="7">
                                            <p:graphicEl>
                                              <a:dgm id="{6B1BECE1-4214-4080-B6C2-36EBEE42E24D}"/>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EDC9F252-57FA-45AB-BDF7-BA1905573A29}"/>
                                            </p:graphicEl>
                                          </p:spTgt>
                                        </p:tgtEl>
                                        <p:attrNameLst>
                                          <p:attrName>style.visibility</p:attrName>
                                        </p:attrNameLst>
                                      </p:cBhvr>
                                      <p:to>
                                        <p:strVal val="visible"/>
                                      </p:to>
                                    </p:set>
                                    <p:animEffect transition="in" filter="fade">
                                      <p:cBhvr>
                                        <p:cTn id="30" dur="500"/>
                                        <p:tgtEl>
                                          <p:spTgt spid="7">
                                            <p:graphicEl>
                                              <a:dgm id="{EDC9F252-57FA-45AB-BDF7-BA1905573A29}"/>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316EF8C7-2356-4C65-8702-9378C36C7938}"/>
                                            </p:graphicEl>
                                          </p:spTgt>
                                        </p:tgtEl>
                                        <p:attrNameLst>
                                          <p:attrName>style.visibility</p:attrName>
                                        </p:attrNameLst>
                                      </p:cBhvr>
                                      <p:to>
                                        <p:strVal val="visible"/>
                                      </p:to>
                                    </p:set>
                                    <p:animEffect transition="in" filter="fade">
                                      <p:cBhvr>
                                        <p:cTn id="33" dur="500"/>
                                        <p:tgtEl>
                                          <p:spTgt spid="7">
                                            <p:graphicEl>
                                              <a:dgm id="{316EF8C7-2356-4C65-8702-9378C36C79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7">
                                            <p:graphicEl>
                                              <a:dgm id="{17A6FC25-2BB5-458B-A52B-AAD6AF4EF4A2}"/>
                                            </p:graphicEl>
                                          </p:spTgt>
                                        </p:tgtEl>
                                        <p:attrNameLst>
                                          <p:attrName>style.visibility</p:attrName>
                                        </p:attrNameLst>
                                      </p:cBhvr>
                                      <p:to>
                                        <p:strVal val="visible"/>
                                      </p:to>
                                    </p:set>
                                    <p:animEffect transition="in" filter="fade">
                                      <p:cBhvr>
                                        <p:cTn id="36" dur="500"/>
                                        <p:tgtEl>
                                          <p:spTgt spid="7">
                                            <p:graphicEl>
                                              <a:dgm id="{17A6FC25-2BB5-458B-A52B-AAD6AF4EF4A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graphicEl>
                                              <a:dgm id="{0EC1E93A-8E6A-48AD-B486-2BB544D74031}"/>
                                            </p:graphicEl>
                                          </p:spTgt>
                                        </p:tgtEl>
                                        <p:attrNameLst>
                                          <p:attrName>style.visibility</p:attrName>
                                        </p:attrNameLst>
                                      </p:cBhvr>
                                      <p:to>
                                        <p:strVal val="visible"/>
                                      </p:to>
                                    </p:set>
                                    <p:animEffect transition="in" filter="fade">
                                      <p:cBhvr>
                                        <p:cTn id="39" dur="500"/>
                                        <p:tgtEl>
                                          <p:spTgt spid="7">
                                            <p:graphicEl>
                                              <a:dgm id="{0EC1E93A-8E6A-48AD-B486-2BB544D74031}"/>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2C8B2F94-450A-4AA6-ADB7-839FE8DD948C}"/>
                                            </p:graphicEl>
                                          </p:spTgt>
                                        </p:tgtEl>
                                        <p:attrNameLst>
                                          <p:attrName>style.visibility</p:attrName>
                                        </p:attrNameLst>
                                      </p:cBhvr>
                                      <p:to>
                                        <p:strVal val="visible"/>
                                      </p:to>
                                    </p:set>
                                    <p:animEffect transition="in" filter="fade">
                                      <p:cBhvr>
                                        <p:cTn id="42" dur="500"/>
                                        <p:tgtEl>
                                          <p:spTgt spid="7">
                                            <p:graphicEl>
                                              <a:dgm id="{2C8B2F94-450A-4AA6-ADB7-839FE8DD948C}"/>
                                            </p:graphic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7">
                                            <p:graphicEl>
                                              <a:dgm id="{48537618-AE3A-4AD5-AC68-C8DB57BD5C51}"/>
                                            </p:graphicEl>
                                          </p:spTgt>
                                        </p:tgtEl>
                                        <p:attrNameLst>
                                          <p:attrName>style.visibility</p:attrName>
                                        </p:attrNameLst>
                                      </p:cBhvr>
                                      <p:to>
                                        <p:strVal val="visible"/>
                                      </p:to>
                                    </p:set>
                                    <p:animEffect transition="in" filter="fade">
                                      <p:cBhvr>
                                        <p:cTn id="45" dur="500"/>
                                        <p:tgtEl>
                                          <p:spTgt spid="7">
                                            <p:graphicEl>
                                              <a:dgm id="{48537618-AE3A-4AD5-AC68-C8DB57BD5C51}"/>
                                            </p:graphic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7">
                                            <p:graphicEl>
                                              <a:dgm id="{CD835ED0-2152-42F9-9176-CC530757770D}"/>
                                            </p:graphicEl>
                                          </p:spTgt>
                                        </p:tgtEl>
                                        <p:attrNameLst>
                                          <p:attrName>style.visibility</p:attrName>
                                        </p:attrNameLst>
                                      </p:cBhvr>
                                      <p:to>
                                        <p:strVal val="visible"/>
                                      </p:to>
                                    </p:set>
                                    <p:animEffect transition="in" filter="fade">
                                      <p:cBhvr>
                                        <p:cTn id="48" dur="500"/>
                                        <p:tgtEl>
                                          <p:spTgt spid="7">
                                            <p:graphicEl>
                                              <a:dgm id="{CD835ED0-2152-42F9-9176-CC530757770D}"/>
                                            </p:graphic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1" fill="hold" grpId="0" nodeType="click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wipe(up)">
                                      <p:cBhvr>
                                        <p:cTn id="53" dur="500"/>
                                        <p:tgtEl>
                                          <p:spTgt spid="1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1" fill="hold" grpId="0" nodeType="clickEffect">
                                  <p:stCondLst>
                                    <p:cond delay="0"/>
                                  </p:stCondLst>
                                  <p:childTnLst>
                                    <p:set>
                                      <p:cBhvr>
                                        <p:cTn id="57" dur="1" fill="hold">
                                          <p:stCondLst>
                                            <p:cond delay="0"/>
                                          </p:stCondLst>
                                        </p:cTn>
                                        <p:tgtEl>
                                          <p:spTgt spid="16"/>
                                        </p:tgtEl>
                                        <p:attrNameLst>
                                          <p:attrName>style.visibility</p:attrName>
                                        </p:attrNameLst>
                                      </p:cBhvr>
                                      <p:to>
                                        <p:strVal val="visible"/>
                                      </p:to>
                                    </p:set>
                                    <p:animEffect transition="in" filter="wipe(up)">
                                      <p:cBhvr>
                                        <p:cTn id="58" dur="500"/>
                                        <p:tgtEl>
                                          <p:spTgt spid="16"/>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10"/>
                                        </p:tgtEl>
                                        <p:attrNameLst>
                                          <p:attrName>style.visibility</p:attrName>
                                        </p:attrNameLst>
                                      </p:cBhvr>
                                      <p:to>
                                        <p:strVal val="visible"/>
                                      </p:to>
                                    </p:set>
                                    <p:animEffect transition="in" filter="wipe(up)">
                                      <p:cBhvr>
                                        <p:cTn id="63" dur="500"/>
                                        <p:tgtEl>
                                          <p:spTgt spid="10"/>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1" fill="hold" grpId="0" nodeType="clickEffect">
                                  <p:stCondLst>
                                    <p:cond delay="0"/>
                                  </p:stCondLst>
                                  <p:childTnLst>
                                    <p:set>
                                      <p:cBhvr>
                                        <p:cTn id="67" dur="1" fill="hold">
                                          <p:stCondLst>
                                            <p:cond delay="0"/>
                                          </p:stCondLst>
                                        </p:cTn>
                                        <p:tgtEl>
                                          <p:spTgt spid="11"/>
                                        </p:tgtEl>
                                        <p:attrNameLst>
                                          <p:attrName>style.visibility</p:attrName>
                                        </p:attrNameLst>
                                      </p:cBhvr>
                                      <p:to>
                                        <p:strVal val="visible"/>
                                      </p:to>
                                    </p:set>
                                    <p:animEffect transition="in" filter="wipe(up)">
                                      <p:cBhvr>
                                        <p:cTn id="68" dur="500"/>
                                        <p:tgtEl>
                                          <p:spTgt spid="11"/>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1" fill="hold" grpId="0" nodeType="clickEffect">
                                  <p:stCondLst>
                                    <p:cond delay="0"/>
                                  </p:stCondLst>
                                  <p:childTnLst>
                                    <p:set>
                                      <p:cBhvr>
                                        <p:cTn id="72" dur="1" fill="hold">
                                          <p:stCondLst>
                                            <p:cond delay="0"/>
                                          </p:stCondLst>
                                        </p:cTn>
                                        <p:tgtEl>
                                          <p:spTgt spid="12"/>
                                        </p:tgtEl>
                                        <p:attrNameLst>
                                          <p:attrName>style.visibility</p:attrName>
                                        </p:attrNameLst>
                                      </p:cBhvr>
                                      <p:to>
                                        <p:strVal val="visible"/>
                                      </p:to>
                                    </p:set>
                                    <p:animEffect transition="in" filter="wipe(up)">
                                      <p:cBhvr>
                                        <p:cTn id="73" dur="500"/>
                                        <p:tgtEl>
                                          <p:spTgt spid="12"/>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1" fill="hold" grpId="0" nodeType="clickEffect">
                                  <p:stCondLst>
                                    <p:cond delay="0"/>
                                  </p:stCondLst>
                                  <p:childTnLst>
                                    <p:set>
                                      <p:cBhvr>
                                        <p:cTn id="77" dur="1" fill="hold">
                                          <p:stCondLst>
                                            <p:cond delay="0"/>
                                          </p:stCondLst>
                                        </p:cTn>
                                        <p:tgtEl>
                                          <p:spTgt spid="13"/>
                                        </p:tgtEl>
                                        <p:attrNameLst>
                                          <p:attrName>style.visibility</p:attrName>
                                        </p:attrNameLst>
                                      </p:cBhvr>
                                      <p:to>
                                        <p:strVal val="visible"/>
                                      </p:to>
                                    </p:set>
                                    <p:animEffect transition="in" filter="wipe(up)">
                                      <p:cBhvr>
                                        <p:cTn id="78" dur="500"/>
                                        <p:tgtEl>
                                          <p:spTgt spid="13"/>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1" fill="hold" grpId="0" nodeType="clickEffect">
                                  <p:stCondLst>
                                    <p:cond delay="0"/>
                                  </p:stCondLst>
                                  <p:childTnLst>
                                    <p:set>
                                      <p:cBhvr>
                                        <p:cTn id="82" dur="1" fill="hold">
                                          <p:stCondLst>
                                            <p:cond delay="0"/>
                                          </p:stCondLst>
                                        </p:cTn>
                                        <p:tgtEl>
                                          <p:spTgt spid="14"/>
                                        </p:tgtEl>
                                        <p:attrNameLst>
                                          <p:attrName>style.visibility</p:attrName>
                                        </p:attrNameLst>
                                      </p:cBhvr>
                                      <p:to>
                                        <p:strVal val="visible"/>
                                      </p:to>
                                    </p:set>
                                    <p:animEffect transition="in" filter="wipe(up)">
                                      <p:cBhvr>
                                        <p:cTn id="8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uiExpand="1">
        <p:bldSub>
          <a:bldDgm bld="lvlAtOnce"/>
        </p:bldSub>
      </p:bldGraphic>
      <p:bldP spid="10" grpId="0" animBg="1"/>
      <p:bldP spid="11" grpId="0" animBg="1"/>
      <p:bldP spid="12" grpId="0" animBg="1"/>
      <p:bldP spid="13" grpId="0" animBg="1"/>
      <p:bldP spid="14" grpId="0" animBg="1"/>
      <p:bldP spid="15"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D45D1C-6CD3-3DBB-F73C-0493EC89606F}"/>
              </a:ext>
            </a:extLst>
          </p:cNvPr>
          <p:cNvSpPr txBox="1"/>
          <p:nvPr/>
        </p:nvSpPr>
        <p:spPr>
          <a:xfrm>
            <a:off x="200628" y="196238"/>
            <a:ext cx="4953966" cy="1477328"/>
          </a:xfrm>
          <a:prstGeom prst="rect">
            <a:avLst/>
          </a:prstGeom>
          <a:noFill/>
        </p:spPr>
        <p:txBody>
          <a:bodyPr wrap="square" rtlCol="0">
            <a:spAutoFit/>
          </a:bodyPr>
          <a:lstStyle/>
          <a:p>
            <a:r>
              <a:rPr lang="en-GB" dirty="0"/>
              <a:t>The </a:t>
            </a:r>
            <a:r>
              <a:rPr lang="en-GB" dirty="0" err="1"/>
              <a:t>Pestal</a:t>
            </a:r>
            <a:r>
              <a:rPr lang="en-GB" dirty="0"/>
              <a:t> (Political, Economic, Technical, Social, Environmental, Legal) framework is a strategic tool that discerns main patterns to recognise and accept Macro (External) factors that may be beyond our control. </a:t>
            </a:r>
            <a:r>
              <a:rPr lang="en-GB" i="1" dirty="0"/>
              <a:t>(</a:t>
            </a:r>
            <a:r>
              <a:rPr lang="en-GB" i="1" dirty="0" err="1"/>
              <a:t>Dioba</a:t>
            </a:r>
            <a:r>
              <a:rPr lang="en-GB" i="1" dirty="0"/>
              <a:t>, 2025</a:t>
            </a:r>
            <a:r>
              <a:rPr lang="en-GB" dirty="0"/>
              <a:t>)</a:t>
            </a:r>
          </a:p>
        </p:txBody>
      </p:sp>
      <p:sp>
        <p:nvSpPr>
          <p:cNvPr id="5" name="TextBox 4">
            <a:extLst>
              <a:ext uri="{FF2B5EF4-FFF2-40B4-BE49-F238E27FC236}">
                <a16:creationId xmlns:a16="http://schemas.microsoft.com/office/drawing/2014/main" id="{E32DEA98-D732-EF66-76B3-67F00C3EA4BC}"/>
              </a:ext>
            </a:extLst>
          </p:cNvPr>
          <p:cNvSpPr txBox="1"/>
          <p:nvPr/>
        </p:nvSpPr>
        <p:spPr>
          <a:xfrm>
            <a:off x="5278056" y="32881"/>
            <a:ext cx="6879220" cy="974263"/>
          </a:xfrm>
          <a:prstGeom prst="rect">
            <a:avLst/>
          </a:prstGeom>
          <a:solidFill>
            <a:srgbClr val="FF0000"/>
          </a:solidFill>
          <a:ln>
            <a:solidFill>
              <a:schemeClr val="tx1"/>
            </a:solidFill>
          </a:ln>
        </p:spPr>
        <p:txBody>
          <a:bodyPr wrap="square" rtlCol="0">
            <a:spAutoFit/>
          </a:bodyPr>
          <a:lstStyle/>
          <a:p>
            <a:endParaRPr lang="en-GB" dirty="0"/>
          </a:p>
        </p:txBody>
      </p:sp>
      <p:sp>
        <p:nvSpPr>
          <p:cNvPr id="6" name="TextBox 5">
            <a:extLst>
              <a:ext uri="{FF2B5EF4-FFF2-40B4-BE49-F238E27FC236}">
                <a16:creationId xmlns:a16="http://schemas.microsoft.com/office/drawing/2014/main" id="{DBB8D0D9-1F02-9CA2-033B-7425AEE5C4AD}"/>
              </a:ext>
            </a:extLst>
          </p:cNvPr>
          <p:cNvSpPr txBox="1"/>
          <p:nvPr/>
        </p:nvSpPr>
        <p:spPr>
          <a:xfrm>
            <a:off x="5278056" y="1170297"/>
            <a:ext cx="6879220" cy="974263"/>
          </a:xfrm>
          <a:prstGeom prst="rect">
            <a:avLst/>
          </a:prstGeom>
          <a:solidFill>
            <a:srgbClr val="FFC000"/>
          </a:solidFill>
          <a:ln>
            <a:solidFill>
              <a:schemeClr val="tx1"/>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B1C3C469-C136-64DB-61ED-AD61DA91E524}"/>
              </a:ext>
            </a:extLst>
          </p:cNvPr>
          <p:cNvSpPr txBox="1"/>
          <p:nvPr/>
        </p:nvSpPr>
        <p:spPr>
          <a:xfrm>
            <a:off x="5289631" y="2340594"/>
            <a:ext cx="6867644" cy="922705"/>
          </a:xfrm>
          <a:prstGeom prst="rect">
            <a:avLst/>
          </a:prstGeom>
          <a:solidFill>
            <a:srgbClr val="EAEA00"/>
          </a:solidFill>
          <a:ln>
            <a:solidFill>
              <a:schemeClr val="tx1"/>
            </a:solidFill>
          </a:ln>
        </p:spPr>
        <p:txBody>
          <a:bodyPr wrap="square" rtlCol="0">
            <a:spAutoFit/>
          </a:bodyPr>
          <a:lstStyle/>
          <a:p>
            <a:endParaRPr lang="en-GB" dirty="0"/>
          </a:p>
        </p:txBody>
      </p:sp>
      <p:sp>
        <p:nvSpPr>
          <p:cNvPr id="8" name="TextBox 7">
            <a:extLst>
              <a:ext uri="{FF2B5EF4-FFF2-40B4-BE49-F238E27FC236}">
                <a16:creationId xmlns:a16="http://schemas.microsoft.com/office/drawing/2014/main" id="{BB096B86-B982-38F4-D6EE-138ECA2DA0EE}"/>
              </a:ext>
            </a:extLst>
          </p:cNvPr>
          <p:cNvSpPr txBox="1"/>
          <p:nvPr/>
        </p:nvSpPr>
        <p:spPr>
          <a:xfrm>
            <a:off x="5278056" y="3478011"/>
            <a:ext cx="6879220" cy="974263"/>
          </a:xfrm>
          <a:prstGeom prst="rect">
            <a:avLst/>
          </a:prstGeom>
          <a:solidFill>
            <a:schemeClr val="accent6">
              <a:lumMod val="60000"/>
              <a:lumOff val="40000"/>
            </a:schemeClr>
          </a:solidFill>
          <a:ln>
            <a:solidFill>
              <a:schemeClr val="tx1"/>
            </a:solidFill>
          </a:ln>
        </p:spPr>
        <p:txBody>
          <a:bodyPr wrap="square" rtlCol="0">
            <a:spAutoFit/>
          </a:bodyPr>
          <a:lstStyle/>
          <a:p>
            <a:endParaRPr lang="en-GB" dirty="0"/>
          </a:p>
        </p:txBody>
      </p:sp>
      <p:sp>
        <p:nvSpPr>
          <p:cNvPr id="9" name="TextBox 8">
            <a:extLst>
              <a:ext uri="{FF2B5EF4-FFF2-40B4-BE49-F238E27FC236}">
                <a16:creationId xmlns:a16="http://schemas.microsoft.com/office/drawing/2014/main" id="{D6550C0A-FCF5-7BC9-44FE-5BBCB0A494D8}"/>
              </a:ext>
            </a:extLst>
          </p:cNvPr>
          <p:cNvSpPr txBox="1"/>
          <p:nvPr/>
        </p:nvSpPr>
        <p:spPr>
          <a:xfrm>
            <a:off x="5278056" y="4604674"/>
            <a:ext cx="6879220" cy="974263"/>
          </a:xfrm>
          <a:prstGeom prst="rect">
            <a:avLst/>
          </a:prstGeom>
          <a:solidFill>
            <a:srgbClr val="7030A0"/>
          </a:solidFill>
          <a:ln>
            <a:solidFill>
              <a:schemeClr val="tx1"/>
            </a:solidFill>
          </a:ln>
        </p:spPr>
        <p:txBody>
          <a:bodyPr wrap="square" rtlCol="0">
            <a:spAutoFit/>
          </a:bodyPr>
          <a:lstStyle/>
          <a:p>
            <a:endParaRPr lang="en-GB" dirty="0"/>
          </a:p>
        </p:txBody>
      </p:sp>
      <p:sp>
        <p:nvSpPr>
          <p:cNvPr id="10" name="TextBox 9">
            <a:extLst>
              <a:ext uri="{FF2B5EF4-FFF2-40B4-BE49-F238E27FC236}">
                <a16:creationId xmlns:a16="http://schemas.microsoft.com/office/drawing/2014/main" id="{23030774-6588-5E44-D165-B44F08C4F1F2}"/>
              </a:ext>
            </a:extLst>
          </p:cNvPr>
          <p:cNvSpPr txBox="1"/>
          <p:nvPr/>
        </p:nvSpPr>
        <p:spPr>
          <a:xfrm>
            <a:off x="5278056" y="5731337"/>
            <a:ext cx="6879220" cy="974263"/>
          </a:xfrm>
          <a:prstGeom prst="rect">
            <a:avLst/>
          </a:prstGeom>
          <a:solidFill>
            <a:srgbClr val="00B0F0"/>
          </a:solidFill>
          <a:ln>
            <a:solidFill>
              <a:schemeClr val="tx1"/>
            </a:solidFill>
          </a:ln>
        </p:spPr>
        <p:txBody>
          <a:bodyPr wrap="square" rtlCol="0">
            <a:spAutoFit/>
          </a:bodyPr>
          <a:lstStyle/>
          <a:p>
            <a:endParaRPr lang="en-GB" dirty="0"/>
          </a:p>
        </p:txBody>
      </p:sp>
      <p:sp>
        <p:nvSpPr>
          <p:cNvPr id="11" name="TextBox 10">
            <a:extLst>
              <a:ext uri="{FF2B5EF4-FFF2-40B4-BE49-F238E27FC236}">
                <a16:creationId xmlns:a16="http://schemas.microsoft.com/office/drawing/2014/main" id="{F2987C52-8E7F-48D0-B01F-E043B7A99D69}"/>
              </a:ext>
            </a:extLst>
          </p:cNvPr>
          <p:cNvSpPr txBox="1"/>
          <p:nvPr/>
        </p:nvSpPr>
        <p:spPr>
          <a:xfrm>
            <a:off x="5278056" y="-73351"/>
            <a:ext cx="983848" cy="1107996"/>
          </a:xfrm>
          <a:prstGeom prst="rect">
            <a:avLst/>
          </a:prstGeom>
          <a:noFill/>
        </p:spPr>
        <p:txBody>
          <a:bodyPr wrap="square" rtlCol="0">
            <a:spAutoFit/>
          </a:bodyPr>
          <a:lstStyle/>
          <a:p>
            <a:pPr algn="ctr"/>
            <a:r>
              <a:rPr lang="en-GB" sz="6600" dirty="0">
                <a:solidFill>
                  <a:schemeClr val="bg1"/>
                </a:solidFill>
              </a:rPr>
              <a:t>P</a:t>
            </a:r>
          </a:p>
        </p:txBody>
      </p:sp>
      <p:sp>
        <p:nvSpPr>
          <p:cNvPr id="12" name="TextBox 11">
            <a:extLst>
              <a:ext uri="{FF2B5EF4-FFF2-40B4-BE49-F238E27FC236}">
                <a16:creationId xmlns:a16="http://schemas.microsoft.com/office/drawing/2014/main" id="{741AD652-0C62-C3AD-7853-A5302CFB7F1A}"/>
              </a:ext>
            </a:extLst>
          </p:cNvPr>
          <p:cNvSpPr txBox="1"/>
          <p:nvPr/>
        </p:nvSpPr>
        <p:spPr>
          <a:xfrm>
            <a:off x="5278056" y="1059125"/>
            <a:ext cx="983848" cy="1107996"/>
          </a:xfrm>
          <a:prstGeom prst="rect">
            <a:avLst/>
          </a:prstGeom>
          <a:noFill/>
        </p:spPr>
        <p:txBody>
          <a:bodyPr wrap="square" rtlCol="0">
            <a:spAutoFit/>
          </a:bodyPr>
          <a:lstStyle/>
          <a:p>
            <a:pPr algn="ctr"/>
            <a:r>
              <a:rPr lang="en-GB" sz="6600" dirty="0">
                <a:solidFill>
                  <a:schemeClr val="bg1"/>
                </a:solidFill>
              </a:rPr>
              <a:t>E</a:t>
            </a:r>
          </a:p>
        </p:txBody>
      </p:sp>
      <p:sp>
        <p:nvSpPr>
          <p:cNvPr id="13" name="TextBox 12">
            <a:extLst>
              <a:ext uri="{FF2B5EF4-FFF2-40B4-BE49-F238E27FC236}">
                <a16:creationId xmlns:a16="http://schemas.microsoft.com/office/drawing/2014/main" id="{6D994015-0FB0-F91B-9D6D-0E734E4EDEED}"/>
              </a:ext>
            </a:extLst>
          </p:cNvPr>
          <p:cNvSpPr txBox="1"/>
          <p:nvPr/>
        </p:nvSpPr>
        <p:spPr>
          <a:xfrm>
            <a:off x="5278056" y="2288439"/>
            <a:ext cx="983848" cy="1107996"/>
          </a:xfrm>
          <a:prstGeom prst="rect">
            <a:avLst/>
          </a:prstGeom>
          <a:noFill/>
        </p:spPr>
        <p:txBody>
          <a:bodyPr wrap="square" rtlCol="0">
            <a:spAutoFit/>
          </a:bodyPr>
          <a:lstStyle/>
          <a:p>
            <a:pPr algn="ctr"/>
            <a:r>
              <a:rPr lang="en-GB" sz="6600" dirty="0">
                <a:solidFill>
                  <a:schemeClr val="bg1"/>
                </a:solidFill>
              </a:rPr>
              <a:t>S</a:t>
            </a:r>
          </a:p>
        </p:txBody>
      </p:sp>
      <p:sp>
        <p:nvSpPr>
          <p:cNvPr id="14" name="TextBox 13">
            <a:extLst>
              <a:ext uri="{FF2B5EF4-FFF2-40B4-BE49-F238E27FC236}">
                <a16:creationId xmlns:a16="http://schemas.microsoft.com/office/drawing/2014/main" id="{E530043C-8D36-6A40-6371-856B6BB10DAA}"/>
              </a:ext>
            </a:extLst>
          </p:cNvPr>
          <p:cNvSpPr txBox="1"/>
          <p:nvPr/>
        </p:nvSpPr>
        <p:spPr>
          <a:xfrm>
            <a:off x="5289631" y="3379989"/>
            <a:ext cx="983848" cy="1107996"/>
          </a:xfrm>
          <a:prstGeom prst="rect">
            <a:avLst/>
          </a:prstGeom>
          <a:noFill/>
        </p:spPr>
        <p:txBody>
          <a:bodyPr wrap="square" rtlCol="0">
            <a:spAutoFit/>
          </a:bodyPr>
          <a:lstStyle/>
          <a:p>
            <a:pPr algn="ctr"/>
            <a:r>
              <a:rPr lang="en-GB" sz="6600" dirty="0">
                <a:solidFill>
                  <a:schemeClr val="bg1"/>
                </a:solidFill>
              </a:rPr>
              <a:t>T</a:t>
            </a:r>
          </a:p>
        </p:txBody>
      </p:sp>
      <p:sp>
        <p:nvSpPr>
          <p:cNvPr id="15" name="TextBox 14">
            <a:extLst>
              <a:ext uri="{FF2B5EF4-FFF2-40B4-BE49-F238E27FC236}">
                <a16:creationId xmlns:a16="http://schemas.microsoft.com/office/drawing/2014/main" id="{C3FFA550-A877-3E91-8DEE-11F03ACBBA09}"/>
              </a:ext>
            </a:extLst>
          </p:cNvPr>
          <p:cNvSpPr txBox="1"/>
          <p:nvPr/>
        </p:nvSpPr>
        <p:spPr>
          <a:xfrm>
            <a:off x="5278056" y="4484948"/>
            <a:ext cx="983848" cy="1107996"/>
          </a:xfrm>
          <a:prstGeom prst="rect">
            <a:avLst/>
          </a:prstGeom>
          <a:noFill/>
        </p:spPr>
        <p:txBody>
          <a:bodyPr wrap="square" rtlCol="0">
            <a:spAutoFit/>
          </a:bodyPr>
          <a:lstStyle/>
          <a:p>
            <a:pPr algn="ctr"/>
            <a:r>
              <a:rPr lang="en-GB" sz="6600" dirty="0">
                <a:solidFill>
                  <a:schemeClr val="bg1"/>
                </a:solidFill>
              </a:rPr>
              <a:t>E</a:t>
            </a:r>
          </a:p>
        </p:txBody>
      </p:sp>
      <p:sp>
        <p:nvSpPr>
          <p:cNvPr id="16" name="TextBox 15">
            <a:extLst>
              <a:ext uri="{FF2B5EF4-FFF2-40B4-BE49-F238E27FC236}">
                <a16:creationId xmlns:a16="http://schemas.microsoft.com/office/drawing/2014/main" id="{1B6DE3F2-4DAC-BA20-3F44-71880DD5C6C7}"/>
              </a:ext>
            </a:extLst>
          </p:cNvPr>
          <p:cNvSpPr txBox="1"/>
          <p:nvPr/>
        </p:nvSpPr>
        <p:spPr>
          <a:xfrm>
            <a:off x="5266481" y="5592944"/>
            <a:ext cx="983848" cy="1107996"/>
          </a:xfrm>
          <a:prstGeom prst="rect">
            <a:avLst/>
          </a:prstGeom>
          <a:noFill/>
        </p:spPr>
        <p:txBody>
          <a:bodyPr wrap="square" rtlCol="0">
            <a:spAutoFit/>
          </a:bodyPr>
          <a:lstStyle/>
          <a:p>
            <a:pPr algn="ctr"/>
            <a:r>
              <a:rPr lang="en-GB" sz="6600" dirty="0">
                <a:solidFill>
                  <a:schemeClr val="bg1"/>
                </a:solidFill>
              </a:rPr>
              <a:t>L</a:t>
            </a:r>
          </a:p>
        </p:txBody>
      </p:sp>
      <p:sp>
        <p:nvSpPr>
          <p:cNvPr id="17" name="TextBox 16">
            <a:extLst>
              <a:ext uri="{FF2B5EF4-FFF2-40B4-BE49-F238E27FC236}">
                <a16:creationId xmlns:a16="http://schemas.microsoft.com/office/drawing/2014/main" id="{F380E87F-EC9B-1711-15AD-0623C24AB37C}"/>
              </a:ext>
            </a:extLst>
          </p:cNvPr>
          <p:cNvSpPr txBox="1"/>
          <p:nvPr/>
        </p:nvSpPr>
        <p:spPr>
          <a:xfrm>
            <a:off x="6375541" y="196769"/>
            <a:ext cx="5615830" cy="646331"/>
          </a:xfrm>
          <a:prstGeom prst="rect">
            <a:avLst/>
          </a:prstGeom>
          <a:noFill/>
        </p:spPr>
        <p:txBody>
          <a:bodyPr wrap="square" rtlCol="0">
            <a:spAutoFit/>
          </a:bodyPr>
          <a:lstStyle/>
          <a:p>
            <a:r>
              <a:rPr lang="en-GB" dirty="0">
                <a:solidFill>
                  <a:schemeClr val="bg1"/>
                </a:solidFill>
              </a:rPr>
              <a:t>Political factors which will and may include the Government, Taxes &amp; political issues amongst others</a:t>
            </a:r>
            <a:r>
              <a:rPr lang="en-GB" dirty="0"/>
              <a:t>.</a:t>
            </a:r>
          </a:p>
        </p:txBody>
      </p:sp>
      <p:sp>
        <p:nvSpPr>
          <p:cNvPr id="19" name="TextBox 18">
            <a:extLst>
              <a:ext uri="{FF2B5EF4-FFF2-40B4-BE49-F238E27FC236}">
                <a16:creationId xmlns:a16="http://schemas.microsoft.com/office/drawing/2014/main" id="{38CCCF4E-4C95-13E8-EDE2-CD24E3AB4F91}"/>
              </a:ext>
            </a:extLst>
          </p:cNvPr>
          <p:cNvSpPr txBox="1"/>
          <p:nvPr/>
        </p:nvSpPr>
        <p:spPr>
          <a:xfrm>
            <a:off x="6375541" y="2519271"/>
            <a:ext cx="5615830" cy="646331"/>
          </a:xfrm>
          <a:prstGeom prst="rect">
            <a:avLst/>
          </a:prstGeom>
          <a:noFill/>
        </p:spPr>
        <p:txBody>
          <a:bodyPr wrap="square" rtlCol="0">
            <a:spAutoFit/>
          </a:bodyPr>
          <a:lstStyle/>
          <a:p>
            <a:r>
              <a:rPr lang="en-GB" dirty="0"/>
              <a:t>Social factors that can include cultural trends, this can factor lifestyle trends, Consumer behaviour.</a:t>
            </a:r>
          </a:p>
        </p:txBody>
      </p:sp>
      <p:sp>
        <p:nvSpPr>
          <p:cNvPr id="20" name="TextBox 19">
            <a:extLst>
              <a:ext uri="{FF2B5EF4-FFF2-40B4-BE49-F238E27FC236}">
                <a16:creationId xmlns:a16="http://schemas.microsoft.com/office/drawing/2014/main" id="{094631CC-EDD8-03EB-712A-7D9341EEB1AF}"/>
              </a:ext>
            </a:extLst>
          </p:cNvPr>
          <p:cNvSpPr txBox="1"/>
          <p:nvPr/>
        </p:nvSpPr>
        <p:spPr>
          <a:xfrm>
            <a:off x="6375541" y="3503476"/>
            <a:ext cx="5615830" cy="923330"/>
          </a:xfrm>
          <a:prstGeom prst="rect">
            <a:avLst/>
          </a:prstGeom>
          <a:noFill/>
        </p:spPr>
        <p:txBody>
          <a:bodyPr wrap="square" rtlCol="0">
            <a:spAutoFit/>
          </a:bodyPr>
          <a:lstStyle/>
          <a:p>
            <a:r>
              <a:rPr lang="en-GB" dirty="0"/>
              <a:t>Technological factors which may include an update in technological advancement, innovation &amp; how consumers make purchases EG (Internet sites &amp; Social Media) </a:t>
            </a:r>
          </a:p>
        </p:txBody>
      </p:sp>
      <p:sp>
        <p:nvSpPr>
          <p:cNvPr id="21" name="TextBox 20">
            <a:extLst>
              <a:ext uri="{FF2B5EF4-FFF2-40B4-BE49-F238E27FC236}">
                <a16:creationId xmlns:a16="http://schemas.microsoft.com/office/drawing/2014/main" id="{DBE955B5-ACEE-8792-5196-911A15B27B19}"/>
              </a:ext>
            </a:extLst>
          </p:cNvPr>
          <p:cNvSpPr txBox="1"/>
          <p:nvPr/>
        </p:nvSpPr>
        <p:spPr>
          <a:xfrm>
            <a:off x="6375541" y="4630139"/>
            <a:ext cx="5615830" cy="923330"/>
          </a:xfrm>
          <a:prstGeom prst="rect">
            <a:avLst/>
          </a:prstGeom>
          <a:noFill/>
        </p:spPr>
        <p:txBody>
          <a:bodyPr wrap="square" rtlCol="0">
            <a:spAutoFit/>
          </a:bodyPr>
          <a:lstStyle/>
          <a:p>
            <a:r>
              <a:rPr lang="en-GB" dirty="0">
                <a:solidFill>
                  <a:schemeClr val="bg1"/>
                </a:solidFill>
              </a:rPr>
              <a:t>Environmental factors include Climate change, Waste management policies and consumer environment awareness,  </a:t>
            </a:r>
          </a:p>
        </p:txBody>
      </p:sp>
      <p:sp>
        <p:nvSpPr>
          <p:cNvPr id="22" name="TextBox 21">
            <a:extLst>
              <a:ext uri="{FF2B5EF4-FFF2-40B4-BE49-F238E27FC236}">
                <a16:creationId xmlns:a16="http://schemas.microsoft.com/office/drawing/2014/main" id="{02A1DAF8-98D9-CC7C-D307-635F71919B7F}"/>
              </a:ext>
            </a:extLst>
          </p:cNvPr>
          <p:cNvSpPr txBox="1"/>
          <p:nvPr/>
        </p:nvSpPr>
        <p:spPr>
          <a:xfrm>
            <a:off x="6375541" y="5823776"/>
            <a:ext cx="5615830" cy="646331"/>
          </a:xfrm>
          <a:prstGeom prst="rect">
            <a:avLst/>
          </a:prstGeom>
          <a:noFill/>
        </p:spPr>
        <p:txBody>
          <a:bodyPr wrap="square" rtlCol="0">
            <a:spAutoFit/>
          </a:bodyPr>
          <a:lstStyle/>
          <a:p>
            <a:r>
              <a:rPr lang="en-GB" dirty="0"/>
              <a:t>Legal Factors may include laws that affect consumers, Import/Export regulations, Health and safety polices.</a:t>
            </a:r>
          </a:p>
        </p:txBody>
      </p:sp>
      <p:sp>
        <p:nvSpPr>
          <p:cNvPr id="23" name="TextBox 22">
            <a:extLst>
              <a:ext uri="{FF2B5EF4-FFF2-40B4-BE49-F238E27FC236}">
                <a16:creationId xmlns:a16="http://schemas.microsoft.com/office/drawing/2014/main" id="{631D9B8B-3CF4-73CB-057F-326B497ACB11}"/>
              </a:ext>
            </a:extLst>
          </p:cNvPr>
          <p:cNvSpPr txBox="1"/>
          <p:nvPr/>
        </p:nvSpPr>
        <p:spPr>
          <a:xfrm>
            <a:off x="6375541" y="1322088"/>
            <a:ext cx="5615830" cy="646331"/>
          </a:xfrm>
          <a:prstGeom prst="rect">
            <a:avLst/>
          </a:prstGeom>
          <a:noFill/>
        </p:spPr>
        <p:txBody>
          <a:bodyPr wrap="square" rtlCol="0">
            <a:spAutoFit/>
          </a:bodyPr>
          <a:lstStyle/>
          <a:p>
            <a:r>
              <a:rPr lang="en-GB" dirty="0"/>
              <a:t>Economic factors include inflation, exchange rates And economic growth.</a:t>
            </a:r>
          </a:p>
        </p:txBody>
      </p:sp>
      <p:sp>
        <p:nvSpPr>
          <p:cNvPr id="24" name="TextBox 23">
            <a:extLst>
              <a:ext uri="{FF2B5EF4-FFF2-40B4-BE49-F238E27FC236}">
                <a16:creationId xmlns:a16="http://schemas.microsoft.com/office/drawing/2014/main" id="{4B1CD9F0-6736-B780-C3AB-22FC5C69E4B4}"/>
              </a:ext>
            </a:extLst>
          </p:cNvPr>
          <p:cNvSpPr txBox="1"/>
          <p:nvPr/>
        </p:nvSpPr>
        <p:spPr>
          <a:xfrm>
            <a:off x="200628" y="3318434"/>
            <a:ext cx="4745620" cy="1754326"/>
          </a:xfrm>
          <a:prstGeom prst="rect">
            <a:avLst/>
          </a:prstGeom>
          <a:noFill/>
        </p:spPr>
        <p:txBody>
          <a:bodyPr wrap="square" rtlCol="0">
            <a:spAutoFit/>
          </a:bodyPr>
          <a:lstStyle/>
          <a:p>
            <a:r>
              <a:rPr lang="en-GB" dirty="0"/>
              <a:t>Pestel analysis can provide an advance warning of potential threats and opportunities.</a:t>
            </a:r>
          </a:p>
          <a:p>
            <a:r>
              <a:rPr lang="en-GB" dirty="0"/>
              <a:t>It encourages businesses to consider the external environment in which they operate and help organisations understand external trends</a:t>
            </a:r>
          </a:p>
          <a:p>
            <a:r>
              <a:rPr lang="en-GB" dirty="0"/>
              <a:t>(</a:t>
            </a:r>
            <a:r>
              <a:rPr lang="en-GB" i="1" dirty="0"/>
              <a:t>Aguilar, 1967)</a:t>
            </a:r>
          </a:p>
        </p:txBody>
      </p:sp>
      <p:sp>
        <p:nvSpPr>
          <p:cNvPr id="25" name="TextBox 24">
            <a:extLst>
              <a:ext uri="{FF2B5EF4-FFF2-40B4-BE49-F238E27FC236}">
                <a16:creationId xmlns:a16="http://schemas.microsoft.com/office/drawing/2014/main" id="{67716CB7-EEB0-B7E9-504B-EA17F0105D03}"/>
              </a:ext>
            </a:extLst>
          </p:cNvPr>
          <p:cNvSpPr txBox="1"/>
          <p:nvPr/>
        </p:nvSpPr>
        <p:spPr>
          <a:xfrm>
            <a:off x="200628" y="1780607"/>
            <a:ext cx="4757195" cy="1477328"/>
          </a:xfrm>
          <a:prstGeom prst="rect">
            <a:avLst/>
          </a:prstGeom>
          <a:noFill/>
        </p:spPr>
        <p:txBody>
          <a:bodyPr wrap="square" rtlCol="0">
            <a:spAutoFit/>
          </a:bodyPr>
          <a:lstStyle/>
          <a:p>
            <a:r>
              <a:rPr lang="en-GB" dirty="0"/>
              <a:t>The Pestel framework is a strategy tool that analyses the 6 key external macro factors which helps businesses understand the broader factors that may affect the business to which helps them make more informed strategic decisions.</a:t>
            </a:r>
          </a:p>
        </p:txBody>
      </p:sp>
      <p:sp>
        <p:nvSpPr>
          <p:cNvPr id="27" name="TextBox 26">
            <a:extLst>
              <a:ext uri="{FF2B5EF4-FFF2-40B4-BE49-F238E27FC236}">
                <a16:creationId xmlns:a16="http://schemas.microsoft.com/office/drawing/2014/main" id="{88BA0459-08A4-656D-2ECD-C58ED3FD0BC5}"/>
              </a:ext>
            </a:extLst>
          </p:cNvPr>
          <p:cNvSpPr txBox="1"/>
          <p:nvPr/>
        </p:nvSpPr>
        <p:spPr>
          <a:xfrm>
            <a:off x="208345" y="5173884"/>
            <a:ext cx="4479403" cy="1200329"/>
          </a:xfrm>
          <a:prstGeom prst="rect">
            <a:avLst/>
          </a:prstGeom>
          <a:noFill/>
        </p:spPr>
        <p:txBody>
          <a:bodyPr wrap="square" rtlCol="0">
            <a:spAutoFit/>
          </a:bodyPr>
          <a:lstStyle/>
          <a:p>
            <a:r>
              <a:rPr lang="en-GB" dirty="0"/>
              <a:t>A major criticism concerning PESTEL is that it only considers external factors and does not assess internal strengths and weaknesses that a business may have.</a:t>
            </a:r>
          </a:p>
        </p:txBody>
      </p:sp>
    </p:spTree>
    <p:extLst>
      <p:ext uri="{BB962C8B-B14F-4D97-AF65-F5344CB8AC3E}">
        <p14:creationId xmlns:p14="http://schemas.microsoft.com/office/powerpoint/2010/main" val="26616103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2500" fill="hold"/>
                                        <p:tgtEl>
                                          <p:spTgt spid="17"/>
                                        </p:tgtEl>
                                        <p:attrNameLst>
                                          <p:attrName>ppt_x</p:attrName>
                                        </p:attrNameLst>
                                      </p:cBhvr>
                                      <p:tavLst>
                                        <p:tav tm="0">
                                          <p:val>
                                            <p:strVal val="1+#ppt_w/2"/>
                                          </p:val>
                                        </p:tav>
                                        <p:tav tm="100000">
                                          <p:val>
                                            <p:strVal val="#ppt_x"/>
                                          </p:val>
                                        </p:tav>
                                      </p:tavLst>
                                    </p:anim>
                                    <p:anim calcmode="lin" valueType="num">
                                      <p:cBhvr additive="base">
                                        <p:cTn id="8" dur="2500" fill="hold"/>
                                        <p:tgtEl>
                                          <p:spTgt spid="17"/>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2500" fill="hold"/>
                                        <p:tgtEl>
                                          <p:spTgt spid="11"/>
                                        </p:tgtEl>
                                        <p:attrNameLst>
                                          <p:attrName>ppt_x</p:attrName>
                                        </p:attrNameLst>
                                      </p:cBhvr>
                                      <p:tavLst>
                                        <p:tav tm="0">
                                          <p:val>
                                            <p:strVal val="1+#ppt_w/2"/>
                                          </p:val>
                                        </p:tav>
                                        <p:tav tm="100000">
                                          <p:val>
                                            <p:strVal val="#ppt_x"/>
                                          </p:val>
                                        </p:tav>
                                      </p:tavLst>
                                    </p:anim>
                                    <p:anim calcmode="lin" valueType="num">
                                      <p:cBhvr additive="base">
                                        <p:cTn id="12" dur="2500" fill="hold"/>
                                        <p:tgtEl>
                                          <p:spTgt spid="11"/>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2500" fill="hold"/>
                                        <p:tgtEl>
                                          <p:spTgt spid="5"/>
                                        </p:tgtEl>
                                        <p:attrNameLst>
                                          <p:attrName>ppt_x</p:attrName>
                                        </p:attrNameLst>
                                      </p:cBhvr>
                                      <p:tavLst>
                                        <p:tav tm="0">
                                          <p:val>
                                            <p:strVal val="1+#ppt_w/2"/>
                                          </p:val>
                                        </p:tav>
                                        <p:tav tm="100000">
                                          <p:val>
                                            <p:strVal val="#ppt_x"/>
                                          </p:val>
                                        </p:tav>
                                      </p:tavLst>
                                    </p:anim>
                                    <p:anim calcmode="lin" valueType="num">
                                      <p:cBhvr additive="base">
                                        <p:cTn id="16" dur="2500" fill="hold"/>
                                        <p:tgtEl>
                                          <p:spTgt spid="5"/>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2500" fill="hold"/>
                                        <p:tgtEl>
                                          <p:spTgt spid="12"/>
                                        </p:tgtEl>
                                        <p:attrNameLst>
                                          <p:attrName>ppt_x</p:attrName>
                                        </p:attrNameLst>
                                      </p:cBhvr>
                                      <p:tavLst>
                                        <p:tav tm="0">
                                          <p:val>
                                            <p:strVal val="1+#ppt_w/2"/>
                                          </p:val>
                                        </p:tav>
                                        <p:tav tm="100000">
                                          <p:val>
                                            <p:strVal val="#ppt_x"/>
                                          </p:val>
                                        </p:tav>
                                      </p:tavLst>
                                    </p:anim>
                                    <p:anim calcmode="lin" valueType="num">
                                      <p:cBhvr additive="base">
                                        <p:cTn id="20" dur="2500" fill="hold"/>
                                        <p:tgtEl>
                                          <p:spTgt spid="12"/>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2500" fill="hold"/>
                                        <p:tgtEl>
                                          <p:spTgt spid="6"/>
                                        </p:tgtEl>
                                        <p:attrNameLst>
                                          <p:attrName>ppt_x</p:attrName>
                                        </p:attrNameLst>
                                      </p:cBhvr>
                                      <p:tavLst>
                                        <p:tav tm="0">
                                          <p:val>
                                            <p:strVal val="1+#ppt_w/2"/>
                                          </p:val>
                                        </p:tav>
                                        <p:tav tm="100000">
                                          <p:val>
                                            <p:strVal val="#ppt_x"/>
                                          </p:val>
                                        </p:tav>
                                      </p:tavLst>
                                    </p:anim>
                                    <p:anim calcmode="lin" valueType="num">
                                      <p:cBhvr additive="base">
                                        <p:cTn id="24" dur="2500" fill="hold"/>
                                        <p:tgtEl>
                                          <p:spTgt spid="6"/>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anim calcmode="lin" valueType="num">
                                      <p:cBhvr additive="base">
                                        <p:cTn id="27" dur="2500" fill="hold"/>
                                        <p:tgtEl>
                                          <p:spTgt spid="23"/>
                                        </p:tgtEl>
                                        <p:attrNameLst>
                                          <p:attrName>ppt_x</p:attrName>
                                        </p:attrNameLst>
                                      </p:cBhvr>
                                      <p:tavLst>
                                        <p:tav tm="0">
                                          <p:val>
                                            <p:strVal val="1+#ppt_w/2"/>
                                          </p:val>
                                        </p:tav>
                                        <p:tav tm="100000">
                                          <p:val>
                                            <p:strVal val="#ppt_x"/>
                                          </p:val>
                                        </p:tav>
                                      </p:tavLst>
                                    </p:anim>
                                    <p:anim calcmode="lin" valueType="num">
                                      <p:cBhvr additive="base">
                                        <p:cTn id="28" dur="2500" fill="hold"/>
                                        <p:tgtEl>
                                          <p:spTgt spid="23"/>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2500" fill="hold"/>
                                        <p:tgtEl>
                                          <p:spTgt spid="13"/>
                                        </p:tgtEl>
                                        <p:attrNameLst>
                                          <p:attrName>ppt_x</p:attrName>
                                        </p:attrNameLst>
                                      </p:cBhvr>
                                      <p:tavLst>
                                        <p:tav tm="0">
                                          <p:val>
                                            <p:strVal val="1+#ppt_w/2"/>
                                          </p:val>
                                        </p:tav>
                                        <p:tav tm="100000">
                                          <p:val>
                                            <p:strVal val="#ppt_x"/>
                                          </p:val>
                                        </p:tav>
                                      </p:tavLst>
                                    </p:anim>
                                    <p:anim calcmode="lin" valueType="num">
                                      <p:cBhvr additive="base">
                                        <p:cTn id="32" dur="2500" fill="hold"/>
                                        <p:tgtEl>
                                          <p:spTgt spid="13"/>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2500" fill="hold"/>
                                        <p:tgtEl>
                                          <p:spTgt spid="7"/>
                                        </p:tgtEl>
                                        <p:attrNameLst>
                                          <p:attrName>ppt_x</p:attrName>
                                        </p:attrNameLst>
                                      </p:cBhvr>
                                      <p:tavLst>
                                        <p:tav tm="0">
                                          <p:val>
                                            <p:strVal val="1+#ppt_w/2"/>
                                          </p:val>
                                        </p:tav>
                                        <p:tav tm="100000">
                                          <p:val>
                                            <p:strVal val="#ppt_x"/>
                                          </p:val>
                                        </p:tav>
                                      </p:tavLst>
                                    </p:anim>
                                    <p:anim calcmode="lin" valueType="num">
                                      <p:cBhvr additive="base">
                                        <p:cTn id="36" dur="2500" fill="hold"/>
                                        <p:tgtEl>
                                          <p:spTgt spid="7"/>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2500" fill="hold"/>
                                        <p:tgtEl>
                                          <p:spTgt spid="19"/>
                                        </p:tgtEl>
                                        <p:attrNameLst>
                                          <p:attrName>ppt_x</p:attrName>
                                        </p:attrNameLst>
                                      </p:cBhvr>
                                      <p:tavLst>
                                        <p:tav tm="0">
                                          <p:val>
                                            <p:strVal val="1+#ppt_w/2"/>
                                          </p:val>
                                        </p:tav>
                                        <p:tav tm="100000">
                                          <p:val>
                                            <p:strVal val="#ppt_x"/>
                                          </p:val>
                                        </p:tav>
                                      </p:tavLst>
                                    </p:anim>
                                    <p:anim calcmode="lin" valueType="num">
                                      <p:cBhvr additive="base">
                                        <p:cTn id="40" dur="2500" fill="hold"/>
                                        <p:tgtEl>
                                          <p:spTgt spid="19"/>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2500" fill="hold"/>
                                        <p:tgtEl>
                                          <p:spTgt spid="14"/>
                                        </p:tgtEl>
                                        <p:attrNameLst>
                                          <p:attrName>ppt_x</p:attrName>
                                        </p:attrNameLst>
                                      </p:cBhvr>
                                      <p:tavLst>
                                        <p:tav tm="0">
                                          <p:val>
                                            <p:strVal val="1+#ppt_w/2"/>
                                          </p:val>
                                        </p:tav>
                                        <p:tav tm="100000">
                                          <p:val>
                                            <p:strVal val="#ppt_x"/>
                                          </p:val>
                                        </p:tav>
                                      </p:tavLst>
                                    </p:anim>
                                    <p:anim calcmode="lin" valueType="num">
                                      <p:cBhvr additive="base">
                                        <p:cTn id="44" dur="2500" fill="hold"/>
                                        <p:tgtEl>
                                          <p:spTgt spid="14"/>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20"/>
                                        </p:tgtEl>
                                        <p:attrNameLst>
                                          <p:attrName>style.visibility</p:attrName>
                                        </p:attrNameLst>
                                      </p:cBhvr>
                                      <p:to>
                                        <p:strVal val="visible"/>
                                      </p:to>
                                    </p:set>
                                    <p:anim calcmode="lin" valueType="num">
                                      <p:cBhvr additive="base">
                                        <p:cTn id="47" dur="2500" fill="hold"/>
                                        <p:tgtEl>
                                          <p:spTgt spid="20"/>
                                        </p:tgtEl>
                                        <p:attrNameLst>
                                          <p:attrName>ppt_x</p:attrName>
                                        </p:attrNameLst>
                                      </p:cBhvr>
                                      <p:tavLst>
                                        <p:tav tm="0">
                                          <p:val>
                                            <p:strVal val="1+#ppt_w/2"/>
                                          </p:val>
                                        </p:tav>
                                        <p:tav tm="100000">
                                          <p:val>
                                            <p:strVal val="#ppt_x"/>
                                          </p:val>
                                        </p:tav>
                                      </p:tavLst>
                                    </p:anim>
                                    <p:anim calcmode="lin" valueType="num">
                                      <p:cBhvr additive="base">
                                        <p:cTn id="48" dur="2500" fill="hold"/>
                                        <p:tgtEl>
                                          <p:spTgt spid="20"/>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0"/>
                                  </p:stCondLst>
                                  <p:childTnLst>
                                    <p:set>
                                      <p:cBhvr>
                                        <p:cTn id="50" dur="1" fill="hold">
                                          <p:stCondLst>
                                            <p:cond delay="0"/>
                                          </p:stCondLst>
                                        </p:cTn>
                                        <p:tgtEl>
                                          <p:spTgt spid="8"/>
                                        </p:tgtEl>
                                        <p:attrNameLst>
                                          <p:attrName>style.visibility</p:attrName>
                                        </p:attrNameLst>
                                      </p:cBhvr>
                                      <p:to>
                                        <p:strVal val="visible"/>
                                      </p:to>
                                    </p:set>
                                    <p:anim calcmode="lin" valueType="num">
                                      <p:cBhvr additive="base">
                                        <p:cTn id="51" dur="2500" fill="hold"/>
                                        <p:tgtEl>
                                          <p:spTgt spid="8"/>
                                        </p:tgtEl>
                                        <p:attrNameLst>
                                          <p:attrName>ppt_x</p:attrName>
                                        </p:attrNameLst>
                                      </p:cBhvr>
                                      <p:tavLst>
                                        <p:tav tm="0">
                                          <p:val>
                                            <p:strVal val="1+#ppt_w/2"/>
                                          </p:val>
                                        </p:tav>
                                        <p:tav tm="100000">
                                          <p:val>
                                            <p:strVal val="#ppt_x"/>
                                          </p:val>
                                        </p:tav>
                                      </p:tavLst>
                                    </p:anim>
                                    <p:anim calcmode="lin" valueType="num">
                                      <p:cBhvr additive="base">
                                        <p:cTn id="52" dur="2500" fill="hold"/>
                                        <p:tgtEl>
                                          <p:spTgt spid="8"/>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2500" fill="hold"/>
                                        <p:tgtEl>
                                          <p:spTgt spid="21"/>
                                        </p:tgtEl>
                                        <p:attrNameLst>
                                          <p:attrName>ppt_x</p:attrName>
                                        </p:attrNameLst>
                                      </p:cBhvr>
                                      <p:tavLst>
                                        <p:tav tm="0">
                                          <p:val>
                                            <p:strVal val="1+#ppt_w/2"/>
                                          </p:val>
                                        </p:tav>
                                        <p:tav tm="100000">
                                          <p:val>
                                            <p:strVal val="#ppt_x"/>
                                          </p:val>
                                        </p:tav>
                                      </p:tavLst>
                                    </p:anim>
                                    <p:anim calcmode="lin" valueType="num">
                                      <p:cBhvr additive="base">
                                        <p:cTn id="56" dur="2500" fill="hold"/>
                                        <p:tgtEl>
                                          <p:spTgt spid="21"/>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0"/>
                                  </p:stCondLst>
                                  <p:childTnLst>
                                    <p:set>
                                      <p:cBhvr>
                                        <p:cTn id="58" dur="1" fill="hold">
                                          <p:stCondLst>
                                            <p:cond delay="0"/>
                                          </p:stCondLst>
                                        </p:cTn>
                                        <p:tgtEl>
                                          <p:spTgt spid="9"/>
                                        </p:tgtEl>
                                        <p:attrNameLst>
                                          <p:attrName>style.visibility</p:attrName>
                                        </p:attrNameLst>
                                      </p:cBhvr>
                                      <p:to>
                                        <p:strVal val="visible"/>
                                      </p:to>
                                    </p:set>
                                    <p:anim calcmode="lin" valueType="num">
                                      <p:cBhvr additive="base">
                                        <p:cTn id="59" dur="2500" fill="hold"/>
                                        <p:tgtEl>
                                          <p:spTgt spid="9"/>
                                        </p:tgtEl>
                                        <p:attrNameLst>
                                          <p:attrName>ppt_x</p:attrName>
                                        </p:attrNameLst>
                                      </p:cBhvr>
                                      <p:tavLst>
                                        <p:tav tm="0">
                                          <p:val>
                                            <p:strVal val="1+#ppt_w/2"/>
                                          </p:val>
                                        </p:tav>
                                        <p:tav tm="100000">
                                          <p:val>
                                            <p:strVal val="#ppt_x"/>
                                          </p:val>
                                        </p:tav>
                                      </p:tavLst>
                                    </p:anim>
                                    <p:anim calcmode="lin" valueType="num">
                                      <p:cBhvr additive="base">
                                        <p:cTn id="60" dur="2500" fill="hold"/>
                                        <p:tgtEl>
                                          <p:spTgt spid="9"/>
                                        </p:tgtEl>
                                        <p:attrNameLst>
                                          <p:attrName>ppt_y</p:attrName>
                                        </p:attrNameLst>
                                      </p:cBhvr>
                                      <p:tavLst>
                                        <p:tav tm="0">
                                          <p:val>
                                            <p:strVal val="#ppt_y"/>
                                          </p:val>
                                        </p:tav>
                                        <p:tav tm="100000">
                                          <p:val>
                                            <p:strVal val="#ppt_y"/>
                                          </p:val>
                                        </p:tav>
                                      </p:tavLst>
                                    </p:anim>
                                  </p:childTnLst>
                                </p:cTn>
                              </p:par>
                              <p:par>
                                <p:cTn id="61" presetID="2" presetClass="entr" presetSubtype="2" fill="hold" grpId="0" nodeType="withEffect">
                                  <p:stCondLst>
                                    <p:cond delay="0"/>
                                  </p:stCondLst>
                                  <p:childTnLst>
                                    <p:set>
                                      <p:cBhvr>
                                        <p:cTn id="62" dur="1" fill="hold">
                                          <p:stCondLst>
                                            <p:cond delay="0"/>
                                          </p:stCondLst>
                                        </p:cTn>
                                        <p:tgtEl>
                                          <p:spTgt spid="16"/>
                                        </p:tgtEl>
                                        <p:attrNameLst>
                                          <p:attrName>style.visibility</p:attrName>
                                        </p:attrNameLst>
                                      </p:cBhvr>
                                      <p:to>
                                        <p:strVal val="visible"/>
                                      </p:to>
                                    </p:set>
                                    <p:anim calcmode="lin" valueType="num">
                                      <p:cBhvr additive="base">
                                        <p:cTn id="63" dur="2500" fill="hold"/>
                                        <p:tgtEl>
                                          <p:spTgt spid="16"/>
                                        </p:tgtEl>
                                        <p:attrNameLst>
                                          <p:attrName>ppt_x</p:attrName>
                                        </p:attrNameLst>
                                      </p:cBhvr>
                                      <p:tavLst>
                                        <p:tav tm="0">
                                          <p:val>
                                            <p:strVal val="1+#ppt_w/2"/>
                                          </p:val>
                                        </p:tav>
                                        <p:tav tm="100000">
                                          <p:val>
                                            <p:strVal val="#ppt_x"/>
                                          </p:val>
                                        </p:tav>
                                      </p:tavLst>
                                    </p:anim>
                                    <p:anim calcmode="lin" valueType="num">
                                      <p:cBhvr additive="base">
                                        <p:cTn id="64" dur="2500" fill="hold"/>
                                        <p:tgtEl>
                                          <p:spTgt spid="16"/>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2500" fill="hold"/>
                                        <p:tgtEl>
                                          <p:spTgt spid="10"/>
                                        </p:tgtEl>
                                        <p:attrNameLst>
                                          <p:attrName>ppt_x</p:attrName>
                                        </p:attrNameLst>
                                      </p:cBhvr>
                                      <p:tavLst>
                                        <p:tav tm="0">
                                          <p:val>
                                            <p:strVal val="1+#ppt_w/2"/>
                                          </p:val>
                                        </p:tav>
                                        <p:tav tm="100000">
                                          <p:val>
                                            <p:strVal val="#ppt_x"/>
                                          </p:val>
                                        </p:tav>
                                      </p:tavLst>
                                    </p:anim>
                                    <p:anim calcmode="lin" valueType="num">
                                      <p:cBhvr additive="base">
                                        <p:cTn id="68" dur="2500" fill="hold"/>
                                        <p:tgtEl>
                                          <p:spTgt spid="10"/>
                                        </p:tgtEl>
                                        <p:attrNameLst>
                                          <p:attrName>ppt_y</p:attrName>
                                        </p:attrNameLst>
                                      </p:cBhvr>
                                      <p:tavLst>
                                        <p:tav tm="0">
                                          <p:val>
                                            <p:strVal val="#ppt_y"/>
                                          </p:val>
                                        </p:tav>
                                        <p:tav tm="100000">
                                          <p:val>
                                            <p:strVal val="#ppt_y"/>
                                          </p:val>
                                        </p:tav>
                                      </p:tavLst>
                                    </p:anim>
                                  </p:childTnLst>
                                </p:cTn>
                              </p:par>
                              <p:par>
                                <p:cTn id="69" presetID="2" presetClass="entr" presetSubtype="2" fill="hold" grpId="0" nodeType="withEffect">
                                  <p:stCondLst>
                                    <p:cond delay="0"/>
                                  </p:stCondLst>
                                  <p:childTnLst>
                                    <p:set>
                                      <p:cBhvr>
                                        <p:cTn id="70" dur="1" fill="hold">
                                          <p:stCondLst>
                                            <p:cond delay="0"/>
                                          </p:stCondLst>
                                        </p:cTn>
                                        <p:tgtEl>
                                          <p:spTgt spid="22"/>
                                        </p:tgtEl>
                                        <p:attrNameLst>
                                          <p:attrName>style.visibility</p:attrName>
                                        </p:attrNameLst>
                                      </p:cBhvr>
                                      <p:to>
                                        <p:strVal val="visible"/>
                                      </p:to>
                                    </p:set>
                                    <p:anim calcmode="lin" valueType="num">
                                      <p:cBhvr additive="base">
                                        <p:cTn id="71" dur="2500" fill="hold"/>
                                        <p:tgtEl>
                                          <p:spTgt spid="22"/>
                                        </p:tgtEl>
                                        <p:attrNameLst>
                                          <p:attrName>ppt_x</p:attrName>
                                        </p:attrNameLst>
                                      </p:cBhvr>
                                      <p:tavLst>
                                        <p:tav tm="0">
                                          <p:val>
                                            <p:strVal val="1+#ppt_w/2"/>
                                          </p:val>
                                        </p:tav>
                                        <p:tav tm="100000">
                                          <p:val>
                                            <p:strVal val="#ppt_x"/>
                                          </p:val>
                                        </p:tav>
                                      </p:tavLst>
                                    </p:anim>
                                    <p:anim calcmode="lin" valueType="num">
                                      <p:cBhvr additive="base">
                                        <p:cTn id="72" dur="2500" fill="hold"/>
                                        <p:tgtEl>
                                          <p:spTgt spid="22"/>
                                        </p:tgtEl>
                                        <p:attrNameLst>
                                          <p:attrName>ppt_y</p:attrName>
                                        </p:attrNameLst>
                                      </p:cBhvr>
                                      <p:tavLst>
                                        <p:tav tm="0">
                                          <p:val>
                                            <p:strVal val="#ppt_y"/>
                                          </p:val>
                                        </p:tav>
                                        <p:tav tm="100000">
                                          <p:val>
                                            <p:strVal val="#ppt_y"/>
                                          </p:val>
                                        </p:tav>
                                      </p:tavLst>
                                    </p:anim>
                                  </p:childTnLst>
                                </p:cTn>
                              </p:par>
                              <p:par>
                                <p:cTn id="73" presetID="2" presetClass="entr" presetSubtype="2" fill="hold" grpId="0" nodeType="withEffect">
                                  <p:stCondLst>
                                    <p:cond delay="0"/>
                                  </p:stCondLst>
                                  <p:childTnLst>
                                    <p:set>
                                      <p:cBhvr>
                                        <p:cTn id="74" dur="1" fill="hold">
                                          <p:stCondLst>
                                            <p:cond delay="0"/>
                                          </p:stCondLst>
                                        </p:cTn>
                                        <p:tgtEl>
                                          <p:spTgt spid="15"/>
                                        </p:tgtEl>
                                        <p:attrNameLst>
                                          <p:attrName>style.visibility</p:attrName>
                                        </p:attrNameLst>
                                      </p:cBhvr>
                                      <p:to>
                                        <p:strVal val="visible"/>
                                      </p:to>
                                    </p:set>
                                    <p:anim calcmode="lin" valueType="num">
                                      <p:cBhvr additive="base">
                                        <p:cTn id="75" dur="2500" fill="hold"/>
                                        <p:tgtEl>
                                          <p:spTgt spid="15"/>
                                        </p:tgtEl>
                                        <p:attrNameLst>
                                          <p:attrName>ppt_x</p:attrName>
                                        </p:attrNameLst>
                                      </p:cBhvr>
                                      <p:tavLst>
                                        <p:tav tm="0">
                                          <p:val>
                                            <p:strVal val="1+#ppt_w/2"/>
                                          </p:val>
                                        </p:tav>
                                        <p:tav tm="100000">
                                          <p:val>
                                            <p:strVal val="#ppt_x"/>
                                          </p:val>
                                        </p:tav>
                                      </p:tavLst>
                                    </p:anim>
                                    <p:anim calcmode="lin" valueType="num">
                                      <p:cBhvr additive="base">
                                        <p:cTn id="76" dur="2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0" nodeType="clickEffect">
                                  <p:stCondLst>
                                    <p:cond delay="0"/>
                                  </p:stCondLst>
                                  <p:childTnLst>
                                    <p:set>
                                      <p:cBhvr>
                                        <p:cTn id="80" dur="1" fill="hold">
                                          <p:stCondLst>
                                            <p:cond delay="0"/>
                                          </p:stCondLst>
                                        </p:cTn>
                                        <p:tgtEl>
                                          <p:spTgt spid="4"/>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25"/>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24"/>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animBg="1"/>
      <p:bldP spid="8" grpId="0" animBg="1"/>
      <p:bldP spid="9" grpId="0" animBg="1"/>
      <p:bldP spid="10" grpId="0" animBg="1"/>
      <p:bldP spid="11" grpId="0"/>
      <p:bldP spid="12" grpId="0"/>
      <p:bldP spid="13" grpId="0"/>
      <p:bldP spid="14" grpId="0"/>
      <p:bldP spid="15" grpId="0"/>
      <p:bldP spid="16" grpId="0"/>
      <p:bldP spid="17" grpId="0"/>
      <p:bldP spid="19" grpId="0"/>
      <p:bldP spid="20" grpId="0"/>
      <p:bldP spid="21" grpId="0"/>
      <p:bldP spid="22" grpId="0"/>
      <p:bldP spid="23" grpId="0"/>
      <p:bldP spid="24" grpId="0"/>
      <p:bldP spid="25"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025447218"/>
              </p:ext>
            </p:extLst>
          </p:nvPr>
        </p:nvGraphicFramePr>
        <p:xfrm>
          <a:off x="643467" y="1068613"/>
          <a:ext cx="10905068" cy="4720773"/>
        </p:xfrm>
        <a:graphic>
          <a:graphicData uri="http://schemas.openxmlformats.org/drawingml/2006/table">
            <a:tbl>
              <a:tblPr firstRow="1" bandRow="1">
                <a:tableStyleId>{5C22544A-7EE6-4342-B048-85BDC9FD1C3A}</a:tableStyleId>
              </a:tblPr>
              <a:tblGrid>
                <a:gridCol w="1458420">
                  <a:extLst>
                    <a:ext uri="{9D8B030D-6E8A-4147-A177-3AD203B41FA5}">
                      <a16:colId xmlns:a16="http://schemas.microsoft.com/office/drawing/2014/main" val="1284065850"/>
                    </a:ext>
                  </a:extLst>
                </a:gridCol>
                <a:gridCol w="2450886">
                  <a:extLst>
                    <a:ext uri="{9D8B030D-6E8A-4147-A177-3AD203B41FA5}">
                      <a16:colId xmlns:a16="http://schemas.microsoft.com/office/drawing/2014/main" val="1858564028"/>
                    </a:ext>
                  </a:extLst>
                </a:gridCol>
                <a:gridCol w="1612617">
                  <a:extLst>
                    <a:ext uri="{9D8B030D-6E8A-4147-A177-3AD203B41FA5}">
                      <a16:colId xmlns:a16="http://schemas.microsoft.com/office/drawing/2014/main" val="1949424782"/>
                    </a:ext>
                  </a:extLst>
                </a:gridCol>
                <a:gridCol w="1731768">
                  <a:extLst>
                    <a:ext uri="{9D8B030D-6E8A-4147-A177-3AD203B41FA5}">
                      <a16:colId xmlns:a16="http://schemas.microsoft.com/office/drawing/2014/main" val="446382655"/>
                    </a:ext>
                  </a:extLst>
                </a:gridCol>
                <a:gridCol w="1775224">
                  <a:extLst>
                    <a:ext uri="{9D8B030D-6E8A-4147-A177-3AD203B41FA5}">
                      <a16:colId xmlns:a16="http://schemas.microsoft.com/office/drawing/2014/main" val="3644160467"/>
                    </a:ext>
                  </a:extLst>
                </a:gridCol>
                <a:gridCol w="1876153">
                  <a:extLst>
                    <a:ext uri="{9D8B030D-6E8A-4147-A177-3AD203B41FA5}">
                      <a16:colId xmlns:a16="http://schemas.microsoft.com/office/drawing/2014/main" val="66830876"/>
                    </a:ext>
                  </a:extLst>
                </a:gridCol>
              </a:tblGrid>
              <a:tr h="974299">
                <a:tc>
                  <a:txBody>
                    <a:bodyPr/>
                    <a:lstStyle/>
                    <a:p>
                      <a:endParaRPr lang="en-GB" sz="1400"/>
                    </a:p>
                    <a:p>
                      <a:pPr algn="ctr"/>
                      <a:r>
                        <a:rPr lang="en-GB" sz="2100">
                          <a:solidFill>
                            <a:schemeClr val="tx1"/>
                          </a:solidFill>
                        </a:rPr>
                        <a:t>Political  Factors</a:t>
                      </a:r>
                    </a:p>
                  </a:txBody>
                  <a:tcPr marL="80743" marR="80743" marT="40371" marB="40371">
                    <a:solidFill>
                      <a:srgbClr val="FF0000"/>
                    </a:solidFill>
                  </a:tcPr>
                </a:tc>
                <a:tc>
                  <a:txBody>
                    <a:bodyPr/>
                    <a:lstStyle/>
                    <a:p>
                      <a:endParaRPr lang="en-GB" sz="1400"/>
                    </a:p>
                    <a:p>
                      <a:pPr algn="ctr"/>
                      <a:r>
                        <a:rPr lang="en-GB" sz="2100">
                          <a:solidFill>
                            <a:schemeClr val="tx1"/>
                          </a:solidFill>
                        </a:rPr>
                        <a:t>Economic Factors</a:t>
                      </a:r>
                    </a:p>
                  </a:txBody>
                  <a:tcPr marL="80743" marR="80743" marT="40371" marB="40371">
                    <a:solidFill>
                      <a:srgbClr val="FFC000"/>
                    </a:solidFill>
                  </a:tcPr>
                </a:tc>
                <a:tc>
                  <a:txBody>
                    <a:bodyPr/>
                    <a:lstStyle/>
                    <a:p>
                      <a:endParaRPr lang="en-GB" sz="1400"/>
                    </a:p>
                    <a:p>
                      <a:pPr algn="ctr"/>
                      <a:r>
                        <a:rPr lang="en-GB" sz="2100">
                          <a:solidFill>
                            <a:schemeClr val="tx1"/>
                          </a:solidFill>
                        </a:rPr>
                        <a:t>Social Factors</a:t>
                      </a:r>
                    </a:p>
                  </a:txBody>
                  <a:tcPr marL="80743" marR="80743" marT="40371" marB="40371">
                    <a:solidFill>
                      <a:srgbClr val="EAEA00"/>
                    </a:solidFill>
                  </a:tcPr>
                </a:tc>
                <a:tc>
                  <a:txBody>
                    <a:bodyPr/>
                    <a:lstStyle/>
                    <a:p>
                      <a:endParaRPr lang="en-GB" sz="1400"/>
                    </a:p>
                    <a:p>
                      <a:pPr algn="ctr"/>
                      <a:r>
                        <a:rPr lang="en-GB" sz="1800">
                          <a:solidFill>
                            <a:schemeClr val="tx1"/>
                          </a:solidFill>
                        </a:rPr>
                        <a:t>Technological </a:t>
                      </a:r>
                    </a:p>
                    <a:p>
                      <a:pPr algn="ctr"/>
                      <a:r>
                        <a:rPr lang="en-GB" sz="1800">
                          <a:solidFill>
                            <a:schemeClr val="tx1"/>
                          </a:solidFill>
                        </a:rPr>
                        <a:t>Factors</a:t>
                      </a:r>
                    </a:p>
                  </a:txBody>
                  <a:tcPr marL="80743" marR="80743" marT="40371" marB="40371">
                    <a:solidFill>
                      <a:srgbClr val="92D050"/>
                    </a:solidFill>
                  </a:tcPr>
                </a:tc>
                <a:tc>
                  <a:txBody>
                    <a:bodyPr/>
                    <a:lstStyle/>
                    <a:p>
                      <a:endParaRPr lang="en-GB" sz="1400"/>
                    </a:p>
                    <a:p>
                      <a:pPr algn="ctr"/>
                      <a:r>
                        <a:rPr lang="en-GB" sz="1600">
                          <a:solidFill>
                            <a:schemeClr val="tx1"/>
                          </a:solidFill>
                        </a:rPr>
                        <a:t>Environmental Factors</a:t>
                      </a:r>
                    </a:p>
                  </a:txBody>
                  <a:tcPr marL="80743" marR="80743" marT="40371" marB="40371">
                    <a:solidFill>
                      <a:srgbClr val="00B0F0"/>
                    </a:solidFill>
                  </a:tcPr>
                </a:tc>
                <a:tc>
                  <a:txBody>
                    <a:bodyPr/>
                    <a:lstStyle/>
                    <a:p>
                      <a:endParaRPr lang="en-GB" sz="1400"/>
                    </a:p>
                    <a:p>
                      <a:pPr algn="ctr"/>
                      <a:r>
                        <a:rPr lang="en-GB" sz="1800">
                          <a:solidFill>
                            <a:schemeClr val="bg1"/>
                          </a:solidFill>
                        </a:rPr>
                        <a:t>Legal Factors</a:t>
                      </a:r>
                    </a:p>
                  </a:txBody>
                  <a:tcPr marL="80743" marR="80743" marT="40371" marB="40371">
                    <a:solidFill>
                      <a:srgbClr val="7030A0"/>
                    </a:solidFill>
                  </a:tcPr>
                </a:tc>
                <a:extLst>
                  <a:ext uri="{0D108BD9-81ED-4DB2-BD59-A6C34878D82A}">
                    <a16:rowId xmlns:a16="http://schemas.microsoft.com/office/drawing/2014/main" val="2083540418"/>
                  </a:ext>
                </a:extLst>
              </a:tr>
              <a:tr h="3746474">
                <a:tc>
                  <a:txBody>
                    <a:bodyPr/>
                    <a:lstStyle/>
                    <a:p>
                      <a:pPr marL="285750" indent="-285750">
                        <a:buFont typeface="Wingdings" panose="05000000000000000000" pitchFamily="2" charset="2"/>
                        <a:buChar char="§"/>
                      </a:pPr>
                      <a:r>
                        <a:rPr lang="en-GB" sz="1800" b="1"/>
                        <a:t>Brexit</a:t>
                      </a:r>
                    </a:p>
                    <a:p>
                      <a:pPr marL="0" indent="0">
                        <a:buFont typeface="Wingdings" panose="05000000000000000000" pitchFamily="2" charset="2"/>
                        <a:buNone/>
                      </a:pPr>
                      <a:endParaRPr lang="en-GB" sz="1800" b="1"/>
                    </a:p>
                    <a:p>
                      <a:pPr marL="285750" indent="-285750">
                        <a:buFont typeface="Wingdings" panose="05000000000000000000" pitchFamily="2" charset="2"/>
                        <a:buChar char="§"/>
                      </a:pPr>
                      <a:r>
                        <a:rPr lang="en-GB" sz="1800" b="1"/>
                        <a:t>Taxation policies</a:t>
                      </a:r>
                    </a:p>
                  </a:txBody>
                  <a:tcPr marL="80743" marR="80743" marT="40371" marB="40371">
                    <a:solidFill>
                      <a:srgbClr val="FF0000"/>
                    </a:solidFill>
                  </a:tcPr>
                </a:tc>
                <a:tc>
                  <a:txBody>
                    <a:bodyPr/>
                    <a:lstStyle/>
                    <a:p>
                      <a:pPr marL="285750" indent="-285750">
                        <a:buFont typeface="Wingdings" panose="05000000000000000000" pitchFamily="2" charset="2"/>
                        <a:buChar char="§"/>
                      </a:pPr>
                      <a:r>
                        <a:rPr lang="en-GB" sz="1600" b="1"/>
                        <a:t>Inflation and rising costs of materials</a:t>
                      </a:r>
                    </a:p>
                    <a:p>
                      <a:endParaRPr lang="en-GB" sz="1600" b="1"/>
                    </a:p>
                    <a:p>
                      <a:pPr marL="285750" indent="-285750">
                        <a:buFont typeface="Arial" panose="020B0604020202020204" pitchFamily="34" charset="0"/>
                        <a:buChar char="•"/>
                      </a:pPr>
                      <a:r>
                        <a:rPr lang="en-GB" sz="1600" b="1"/>
                        <a:t>Shifts towards online shopping.</a:t>
                      </a:r>
                    </a:p>
                    <a:p>
                      <a:pPr marL="285750" indent="-285750">
                        <a:buFont typeface="Arial" panose="020B0604020202020204" pitchFamily="34" charset="0"/>
                        <a:buChar char="•"/>
                      </a:pPr>
                      <a:endParaRPr lang="en-GB" sz="1600" b="1"/>
                    </a:p>
                    <a:p>
                      <a:pPr marL="285750" indent="-285750">
                        <a:buFont typeface="Arial" panose="020B0604020202020204" pitchFamily="34" charset="0"/>
                        <a:buChar char="•"/>
                      </a:pPr>
                      <a:r>
                        <a:rPr lang="en-GB" sz="1600" b="1"/>
                        <a:t>Florists are a season demand, For example Birthdays, Valentine's day, Mothers day &amp; Weddings.</a:t>
                      </a:r>
                    </a:p>
                  </a:txBody>
                  <a:tcPr marL="80743" marR="80743" marT="40371" marB="40371">
                    <a:solidFill>
                      <a:srgbClr val="FFC000"/>
                    </a:solidFill>
                  </a:tcPr>
                </a:tc>
                <a:tc>
                  <a:txBody>
                    <a:bodyPr/>
                    <a:lstStyle/>
                    <a:p>
                      <a:pPr marL="285750" indent="-285750">
                        <a:buFont typeface="Wingdings" panose="05000000000000000000" pitchFamily="2" charset="2"/>
                        <a:buChar char="§"/>
                      </a:pPr>
                      <a:r>
                        <a:rPr lang="en-GB" sz="1400" b="1"/>
                        <a:t>Social Media Influence and Online Visibility</a:t>
                      </a:r>
                    </a:p>
                    <a:p>
                      <a:pPr marL="285750" indent="-285750">
                        <a:buFont typeface="Wingdings" panose="05000000000000000000" pitchFamily="2" charset="2"/>
                        <a:buChar char="§"/>
                      </a:pPr>
                      <a:endParaRPr lang="en-GB" sz="1400" b="1"/>
                    </a:p>
                    <a:p>
                      <a:pPr marL="285750" indent="-285750">
                        <a:buFont typeface="Wingdings" panose="05000000000000000000" pitchFamily="2" charset="2"/>
                        <a:buChar char="§"/>
                      </a:pPr>
                      <a:r>
                        <a:rPr lang="en-GB" sz="1400" b="1"/>
                        <a:t>Consumer preferences and buying habits</a:t>
                      </a:r>
                    </a:p>
                  </a:txBody>
                  <a:tcPr marL="80743" marR="80743" marT="40371" marB="40371">
                    <a:solidFill>
                      <a:srgbClr val="EAEA00"/>
                    </a:solidFill>
                  </a:tcPr>
                </a:tc>
                <a:tc>
                  <a:txBody>
                    <a:bodyPr/>
                    <a:lstStyle/>
                    <a:p>
                      <a:pPr marL="285750" indent="-285750">
                        <a:buFont typeface="Wingdings" panose="05000000000000000000" pitchFamily="2" charset="2"/>
                        <a:buChar char="§"/>
                      </a:pPr>
                      <a:r>
                        <a:rPr lang="en-GB" sz="1400" b="1"/>
                        <a:t>E commerce &amp; online retails has significantly grown</a:t>
                      </a:r>
                    </a:p>
                    <a:p>
                      <a:pPr marL="285750" indent="-285750">
                        <a:buFont typeface="Wingdings" panose="05000000000000000000" pitchFamily="2" charset="2"/>
                        <a:buChar char="§"/>
                      </a:pPr>
                      <a:endParaRPr lang="en-GB" sz="1200" b="1"/>
                    </a:p>
                    <a:p>
                      <a:pPr marL="285750" indent="-285750">
                        <a:buFont typeface="Wingdings" panose="05000000000000000000" pitchFamily="2" charset="2"/>
                        <a:buChar char="§"/>
                      </a:pPr>
                      <a:r>
                        <a:rPr lang="en-GB" sz="1600" b="1"/>
                        <a:t>Digital Marketing and Social Media</a:t>
                      </a:r>
                    </a:p>
                    <a:p>
                      <a:endParaRPr lang="en-GB" sz="1200" b="1"/>
                    </a:p>
                  </a:txBody>
                  <a:tcPr marL="80743" marR="80743" marT="40371" marB="40371">
                    <a:solidFill>
                      <a:srgbClr val="92D050"/>
                    </a:solidFill>
                  </a:tcPr>
                </a:tc>
                <a:tc>
                  <a:txBody>
                    <a:bodyPr/>
                    <a:lstStyle/>
                    <a:p>
                      <a:pPr marL="285750" indent="-285750">
                        <a:buFont typeface="Wingdings" panose="05000000000000000000" pitchFamily="2" charset="2"/>
                        <a:buChar char="§"/>
                      </a:pPr>
                      <a:r>
                        <a:rPr lang="en-GB" sz="1600" b="1"/>
                        <a:t>Sustainable materials are more expensive</a:t>
                      </a:r>
                    </a:p>
                    <a:p>
                      <a:pPr marL="285750" indent="-285750">
                        <a:buFont typeface="Wingdings" panose="05000000000000000000" pitchFamily="2" charset="2"/>
                        <a:buChar char="§"/>
                      </a:pPr>
                      <a:endParaRPr lang="en-GB" sz="1600" b="1"/>
                    </a:p>
                    <a:p>
                      <a:pPr marL="285750" indent="-285750">
                        <a:buFont typeface="Wingdings" panose="05000000000000000000" pitchFamily="2" charset="2"/>
                        <a:buChar char="§"/>
                      </a:pPr>
                      <a:r>
                        <a:rPr lang="en-GB" sz="1600" b="1"/>
                        <a:t>Climate change</a:t>
                      </a:r>
                    </a:p>
                    <a:p>
                      <a:pPr marL="285750" indent="-285750">
                        <a:buFont typeface="Wingdings" panose="05000000000000000000" pitchFamily="2" charset="2"/>
                        <a:buChar char="§"/>
                      </a:pPr>
                      <a:endParaRPr lang="en-GB" sz="1600" b="1"/>
                    </a:p>
                    <a:p>
                      <a:pPr marL="285750" indent="-285750">
                        <a:buFont typeface="Wingdings" panose="05000000000000000000" pitchFamily="2" charset="2"/>
                        <a:buChar char="§"/>
                      </a:pPr>
                      <a:r>
                        <a:rPr lang="en-GB" sz="1600" b="1"/>
                        <a:t>Weather &amp; potential droughts affecting importation of flowers</a:t>
                      </a:r>
                    </a:p>
                    <a:p>
                      <a:endParaRPr lang="en-GB" sz="1600" b="1"/>
                    </a:p>
                  </a:txBody>
                  <a:tcPr marL="80743" marR="80743" marT="40371" marB="40371">
                    <a:solidFill>
                      <a:srgbClr val="00B0F0"/>
                    </a:solidFill>
                  </a:tcPr>
                </a:tc>
                <a:tc>
                  <a:txBody>
                    <a:bodyPr/>
                    <a:lstStyle/>
                    <a:p>
                      <a:pPr marL="285750" indent="-285750">
                        <a:buFont typeface="Wingdings" panose="05000000000000000000" pitchFamily="2" charset="2"/>
                        <a:buChar char="§"/>
                      </a:pPr>
                      <a:r>
                        <a:rPr lang="en-GB" sz="1600" b="1">
                          <a:solidFill>
                            <a:schemeClr val="bg1"/>
                          </a:solidFill>
                        </a:rPr>
                        <a:t>Import and Customs Regulations</a:t>
                      </a:r>
                    </a:p>
                    <a:p>
                      <a:pPr marL="285750" indent="-285750">
                        <a:buFont typeface="Wingdings" panose="05000000000000000000" pitchFamily="2" charset="2"/>
                        <a:buChar char="§"/>
                      </a:pPr>
                      <a:endParaRPr lang="en-GB" sz="1600" b="1">
                        <a:solidFill>
                          <a:schemeClr val="bg1"/>
                        </a:solidFill>
                      </a:endParaRPr>
                    </a:p>
                    <a:p>
                      <a:pPr marL="285750" indent="-285750">
                        <a:buFont typeface="Wingdings" panose="05000000000000000000" pitchFamily="2" charset="2"/>
                        <a:buChar char="§"/>
                      </a:pPr>
                      <a:r>
                        <a:rPr lang="en-GB" sz="1600" b="1">
                          <a:solidFill>
                            <a:schemeClr val="bg1"/>
                          </a:solidFill>
                        </a:rPr>
                        <a:t>Since Brexit, the UK has its own import and customs laws for flowers sourced from the EU and abroad.</a:t>
                      </a:r>
                    </a:p>
                  </a:txBody>
                  <a:tcPr marL="80743" marR="80743" marT="40371" marB="40371">
                    <a:solidFill>
                      <a:srgbClr val="7030A0"/>
                    </a:solidFill>
                  </a:tcPr>
                </a:tc>
                <a:extLst>
                  <a:ext uri="{0D108BD9-81ED-4DB2-BD59-A6C34878D82A}">
                    <a16:rowId xmlns:a16="http://schemas.microsoft.com/office/drawing/2014/main" val="654891230"/>
                  </a:ext>
                </a:extLst>
              </a:tr>
            </a:tbl>
          </a:graphicData>
        </a:graphic>
      </p:graphicFrame>
      <p:sp>
        <p:nvSpPr>
          <p:cNvPr id="9" name="TextBox 8">
            <a:extLst>
              <a:ext uri="{FF2B5EF4-FFF2-40B4-BE49-F238E27FC236}">
                <a16:creationId xmlns:a16="http://schemas.microsoft.com/office/drawing/2014/main" id="{697D3D22-0492-B68F-509C-3FB8A81D2769}"/>
              </a:ext>
            </a:extLst>
          </p:cNvPr>
          <p:cNvSpPr txBox="1"/>
          <p:nvPr/>
        </p:nvSpPr>
        <p:spPr>
          <a:xfrm>
            <a:off x="2266014" y="0"/>
            <a:ext cx="7635087" cy="923330"/>
          </a:xfrm>
          <a:prstGeom prst="rect">
            <a:avLst/>
          </a:prstGeom>
          <a:noFill/>
        </p:spPr>
        <p:txBody>
          <a:bodyPr wrap="square" rtlCol="0">
            <a:spAutoFit/>
          </a:bodyPr>
          <a:lstStyle/>
          <a:p>
            <a:pPr algn="ctr"/>
            <a:r>
              <a:rPr lang="en-GB" sz="5400" dirty="0">
                <a:solidFill>
                  <a:srgbClr val="FF0000"/>
                </a:solidFill>
              </a:rPr>
              <a:t>P</a:t>
            </a:r>
            <a:r>
              <a:rPr lang="en-GB" sz="5400" dirty="0">
                <a:solidFill>
                  <a:srgbClr val="FFC000"/>
                </a:solidFill>
              </a:rPr>
              <a:t>E</a:t>
            </a:r>
            <a:r>
              <a:rPr lang="en-GB" sz="5400" dirty="0">
                <a:solidFill>
                  <a:srgbClr val="EAEA00"/>
                </a:solidFill>
              </a:rPr>
              <a:t>S</a:t>
            </a:r>
            <a:r>
              <a:rPr lang="en-GB" sz="5400" dirty="0">
                <a:solidFill>
                  <a:srgbClr val="92D050"/>
                </a:solidFill>
              </a:rPr>
              <a:t>T</a:t>
            </a:r>
            <a:r>
              <a:rPr lang="en-GB" sz="5400" dirty="0">
                <a:solidFill>
                  <a:srgbClr val="00B0F0"/>
                </a:solidFill>
              </a:rPr>
              <a:t>E</a:t>
            </a:r>
            <a:r>
              <a:rPr lang="en-GB" sz="5400" dirty="0">
                <a:solidFill>
                  <a:srgbClr val="7030A0"/>
                </a:solidFill>
              </a:rPr>
              <a:t>L</a:t>
            </a:r>
            <a:r>
              <a:rPr lang="en-GB" sz="5400" dirty="0"/>
              <a:t> Analysis</a:t>
            </a:r>
          </a:p>
        </p:txBody>
      </p:sp>
    </p:spTree>
    <p:extLst>
      <p:ext uri="{BB962C8B-B14F-4D97-AF65-F5344CB8AC3E}">
        <p14:creationId xmlns:p14="http://schemas.microsoft.com/office/powerpoint/2010/main" val="7646050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1DBD4142-C2B8-0702-4EDB-3076E5A1D239}"/>
              </a:ext>
            </a:extLst>
          </p:cNvPr>
          <p:cNvSpPr>
            <a:spLocks noGrp="1"/>
          </p:cNvSpPr>
          <p:nvPr>
            <p:ph type="title"/>
          </p:nvPr>
        </p:nvSpPr>
        <p:spPr>
          <a:xfrm>
            <a:off x="5201338" y="-293093"/>
            <a:ext cx="6072384" cy="1807305"/>
          </a:xfrm>
        </p:spPr>
        <p:txBody>
          <a:bodyPr vert="horz" lIns="91440" tIns="45720" rIns="91440" bIns="45720" rtlCol="0" anchor="ctr">
            <a:normAutofit/>
          </a:bodyPr>
          <a:lstStyle/>
          <a:p>
            <a:r>
              <a:rPr lang="en-US" b="1" dirty="0"/>
              <a:t>Cause and Effect Diagrams</a:t>
            </a:r>
          </a:p>
        </p:txBody>
      </p:sp>
      <p:sp>
        <p:nvSpPr>
          <p:cNvPr id="5" name="TextBox 4">
            <a:extLst>
              <a:ext uri="{FF2B5EF4-FFF2-40B4-BE49-F238E27FC236}">
                <a16:creationId xmlns:a16="http://schemas.microsoft.com/office/drawing/2014/main" id="{F7F10A45-3D92-3182-2ED6-CFE98CA8A58D}"/>
              </a:ext>
            </a:extLst>
          </p:cNvPr>
          <p:cNvSpPr txBox="1"/>
          <p:nvPr/>
        </p:nvSpPr>
        <p:spPr>
          <a:xfrm>
            <a:off x="5264328" y="1047370"/>
            <a:ext cx="6116548" cy="5636871"/>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400" dirty="0"/>
              <a:t>Cause &amp; effect diagrams are a simple and pragmatic way of doing root cause analysis of problems that may be. (Kniberg, 2012). </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A Cause &amp; Effect diagram can be utilized to manage a root cause analysis, also to help design or redesign systems and also to help create or redefine standards. A correctly constructed cause-and-effect diagram will lead to a better understanding of the cause of interest (Davis, 1998).  </a:t>
            </a:r>
          </a:p>
          <a:p>
            <a:pPr>
              <a:lnSpc>
                <a:spcPct val="90000"/>
              </a:lnSpc>
              <a:spcAft>
                <a:spcPts val="600"/>
              </a:spcAft>
            </a:pPr>
            <a:endParaRPr lang="en-US" sz="2400" dirty="0"/>
          </a:p>
          <a:p>
            <a:pPr indent="-228600">
              <a:lnSpc>
                <a:spcPct val="90000"/>
              </a:lnSpc>
              <a:spcAft>
                <a:spcPts val="600"/>
              </a:spcAft>
              <a:buFont typeface="Arial" panose="020B0604020202020204" pitchFamily="34" charset="0"/>
              <a:buChar char="•"/>
            </a:pPr>
            <a:r>
              <a:rPr lang="en-US" sz="2400" dirty="0"/>
              <a:t>Cause and effect diagrams can have limitations which include being too simple for complex problems, also it wont automatically lead to corrective actions as it won't provide an analysis of measurable impacts of the causes.</a:t>
            </a:r>
            <a:endParaRPr lang="en-US" sz="1400" dirty="0"/>
          </a:p>
          <a:p>
            <a:pPr marL="285750" indent="-228600">
              <a:lnSpc>
                <a:spcPct val="90000"/>
              </a:lnSpc>
              <a:spcAft>
                <a:spcPts val="600"/>
              </a:spcAft>
              <a:buFont typeface="Arial" panose="020B0604020202020204" pitchFamily="34" charset="0"/>
              <a:buChar char="•"/>
            </a:pPr>
            <a:endParaRPr lang="en-US" sz="1400" dirty="0"/>
          </a:p>
        </p:txBody>
      </p:sp>
      <p:pic>
        <p:nvPicPr>
          <p:cNvPr id="4100" name="Picture 4" descr="Pink Flowers On Water Flower GIF - Pink Flowers On Water Flower Daisy -  Discover &amp; Share GIFs">
            <a:extLst>
              <a:ext uri="{FF2B5EF4-FFF2-40B4-BE49-F238E27FC236}">
                <a16:creationId xmlns:a16="http://schemas.microsoft.com/office/drawing/2014/main" id="{63722F7D-C08F-790D-75FF-59F8276511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303" y="-226941"/>
            <a:ext cx="4724555" cy="7311882"/>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90791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DF133048-EC9B-6F1F-F669-4B1B49EF244B}"/>
              </a:ext>
            </a:extLst>
          </p:cNvPr>
          <p:cNvCxnSpPr/>
          <p:nvPr/>
        </p:nvCxnSpPr>
        <p:spPr>
          <a:xfrm>
            <a:off x="1574809" y="3394276"/>
            <a:ext cx="9057652" cy="0"/>
          </a:xfrm>
          <a:prstGeom prst="line">
            <a:avLst/>
          </a:prstGeom>
        </p:spPr>
        <p:style>
          <a:lnRef idx="3">
            <a:schemeClr val="dk1"/>
          </a:lnRef>
          <a:fillRef idx="0">
            <a:schemeClr val="dk1"/>
          </a:fillRef>
          <a:effectRef idx="2">
            <a:schemeClr val="dk1"/>
          </a:effectRef>
          <a:fontRef idx="minor">
            <a:schemeClr val="tx1"/>
          </a:fontRef>
        </p:style>
      </p:cxnSp>
      <p:cxnSp>
        <p:nvCxnSpPr>
          <p:cNvPr id="7" name="Straight Connector 6">
            <a:extLst>
              <a:ext uri="{FF2B5EF4-FFF2-40B4-BE49-F238E27FC236}">
                <a16:creationId xmlns:a16="http://schemas.microsoft.com/office/drawing/2014/main" id="{03519C2A-9877-9351-F898-B19433A5410A}"/>
              </a:ext>
            </a:extLst>
          </p:cNvPr>
          <p:cNvCxnSpPr>
            <a:cxnSpLocks/>
          </p:cNvCxnSpPr>
          <p:nvPr/>
        </p:nvCxnSpPr>
        <p:spPr>
          <a:xfrm flipH="1" flipV="1">
            <a:off x="1433105" y="937549"/>
            <a:ext cx="1078601" cy="2456727"/>
          </a:xfrm>
          <a:prstGeom prst="line">
            <a:avLst/>
          </a:prstGeom>
          <a:ln>
            <a:solidFill>
              <a:srgbClr val="FF0000"/>
            </a:solidFill>
          </a:ln>
          <a:scene3d>
            <a:camera prst="obliqueTopLeft"/>
            <a:lightRig rig="threePt" dir="t"/>
          </a:scene3d>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4FBFA2D5-5FC3-E6A4-0AAA-F4BCFD734C8E}"/>
              </a:ext>
            </a:extLst>
          </p:cNvPr>
          <p:cNvCxnSpPr>
            <a:cxnSpLocks/>
          </p:cNvCxnSpPr>
          <p:nvPr/>
        </p:nvCxnSpPr>
        <p:spPr>
          <a:xfrm flipH="1" flipV="1">
            <a:off x="4857069" y="922461"/>
            <a:ext cx="1078601" cy="2456727"/>
          </a:xfrm>
          <a:prstGeom prst="line">
            <a:avLst/>
          </a:prstGeom>
          <a:ln>
            <a:solidFill>
              <a:srgbClr val="FF0000"/>
            </a:solidFill>
          </a:ln>
          <a:scene3d>
            <a:camera prst="obliqueTopLeft"/>
            <a:lightRig rig="threePt" dir="t"/>
          </a:scene3d>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669B3009-8FBA-95E8-1D4A-6AE7DF0EADF6}"/>
              </a:ext>
            </a:extLst>
          </p:cNvPr>
          <p:cNvCxnSpPr>
            <a:cxnSpLocks/>
          </p:cNvCxnSpPr>
          <p:nvPr/>
        </p:nvCxnSpPr>
        <p:spPr>
          <a:xfrm flipH="1" flipV="1">
            <a:off x="8173189" y="930005"/>
            <a:ext cx="1078601" cy="2456727"/>
          </a:xfrm>
          <a:prstGeom prst="line">
            <a:avLst/>
          </a:prstGeom>
          <a:ln>
            <a:solidFill>
              <a:srgbClr val="FF0000"/>
            </a:solidFill>
          </a:ln>
          <a:scene3d>
            <a:camera prst="obliqueTopLeft"/>
            <a:lightRig rig="threePt" dir="t"/>
          </a:scene3d>
        </p:spPr>
        <p:style>
          <a:lnRef idx="3">
            <a:schemeClr val="dk1"/>
          </a:lnRef>
          <a:fillRef idx="0">
            <a:schemeClr val="dk1"/>
          </a:fillRef>
          <a:effectRef idx="2">
            <a:schemeClr val="dk1"/>
          </a:effectRef>
          <a:fontRef idx="minor">
            <a:schemeClr val="tx1"/>
          </a:fontRef>
        </p:style>
      </p:cxnSp>
      <p:cxnSp>
        <p:nvCxnSpPr>
          <p:cNvPr id="15" name="Straight Connector 14">
            <a:extLst>
              <a:ext uri="{FF2B5EF4-FFF2-40B4-BE49-F238E27FC236}">
                <a16:creationId xmlns:a16="http://schemas.microsoft.com/office/drawing/2014/main" id="{42FD2D7C-48B6-C4E0-8E05-D2D0FFCA60E2}"/>
              </a:ext>
            </a:extLst>
          </p:cNvPr>
          <p:cNvCxnSpPr>
            <a:cxnSpLocks/>
          </p:cNvCxnSpPr>
          <p:nvPr/>
        </p:nvCxnSpPr>
        <p:spPr>
          <a:xfrm flipV="1">
            <a:off x="1551008" y="3364100"/>
            <a:ext cx="960698" cy="2400092"/>
          </a:xfrm>
          <a:prstGeom prst="line">
            <a:avLst/>
          </a:prstGeom>
          <a:ln>
            <a:solidFill>
              <a:srgbClr val="FF0000"/>
            </a:solidFill>
          </a:ln>
          <a:scene3d>
            <a:camera prst="obliqueTopLeft"/>
            <a:lightRig rig="threePt" dir="t"/>
          </a:scene3d>
        </p:spPr>
        <p:style>
          <a:lnRef idx="3">
            <a:schemeClr val="dk1"/>
          </a:lnRef>
          <a:fillRef idx="0">
            <a:schemeClr val="dk1"/>
          </a:fillRef>
          <a:effectRef idx="2">
            <a:schemeClr val="dk1"/>
          </a:effectRef>
          <a:fontRef idx="minor">
            <a:schemeClr val="tx1"/>
          </a:fontRef>
        </p:style>
      </p:cxnSp>
      <p:cxnSp>
        <p:nvCxnSpPr>
          <p:cNvPr id="17" name="Straight Connector 16">
            <a:extLst>
              <a:ext uri="{FF2B5EF4-FFF2-40B4-BE49-F238E27FC236}">
                <a16:creationId xmlns:a16="http://schemas.microsoft.com/office/drawing/2014/main" id="{8A51DDFA-88C8-377E-97A6-71B3E2B02C75}"/>
              </a:ext>
            </a:extLst>
          </p:cNvPr>
          <p:cNvCxnSpPr>
            <a:cxnSpLocks/>
          </p:cNvCxnSpPr>
          <p:nvPr/>
        </p:nvCxnSpPr>
        <p:spPr>
          <a:xfrm flipV="1">
            <a:off x="4988744" y="3434189"/>
            <a:ext cx="960698" cy="2400092"/>
          </a:xfrm>
          <a:prstGeom prst="line">
            <a:avLst/>
          </a:prstGeom>
          <a:ln>
            <a:solidFill>
              <a:srgbClr val="FF0000"/>
            </a:solidFill>
          </a:ln>
          <a:scene3d>
            <a:camera prst="obliqueTopLeft"/>
            <a:lightRig rig="threePt" dir="t"/>
          </a:scene3d>
        </p:spPr>
        <p:style>
          <a:lnRef idx="3">
            <a:schemeClr val="dk1"/>
          </a:lnRef>
          <a:fillRef idx="0">
            <a:schemeClr val="dk1"/>
          </a:fillRef>
          <a:effectRef idx="2">
            <a:schemeClr val="dk1"/>
          </a:effectRef>
          <a:fontRef idx="minor">
            <a:schemeClr val="tx1"/>
          </a:fontRef>
        </p:style>
      </p:cxnSp>
      <p:cxnSp>
        <p:nvCxnSpPr>
          <p:cNvPr id="18" name="Straight Connector 17">
            <a:extLst>
              <a:ext uri="{FF2B5EF4-FFF2-40B4-BE49-F238E27FC236}">
                <a16:creationId xmlns:a16="http://schemas.microsoft.com/office/drawing/2014/main" id="{FEF73D13-90BC-610B-EC81-38DDC6964687}"/>
              </a:ext>
            </a:extLst>
          </p:cNvPr>
          <p:cNvCxnSpPr>
            <a:cxnSpLocks/>
          </p:cNvCxnSpPr>
          <p:nvPr/>
        </p:nvCxnSpPr>
        <p:spPr>
          <a:xfrm flipV="1">
            <a:off x="8300129" y="3450911"/>
            <a:ext cx="960698" cy="2400092"/>
          </a:xfrm>
          <a:prstGeom prst="line">
            <a:avLst/>
          </a:prstGeom>
          <a:ln>
            <a:solidFill>
              <a:srgbClr val="FF0000"/>
            </a:solidFill>
          </a:ln>
          <a:scene3d>
            <a:camera prst="obliqueTopLeft"/>
            <a:lightRig rig="threePt" dir="t"/>
          </a:scene3d>
        </p:spPr>
        <p:style>
          <a:lnRef idx="3">
            <a:schemeClr val="dk1"/>
          </a:lnRef>
          <a:fillRef idx="0">
            <a:schemeClr val="dk1"/>
          </a:fillRef>
          <a:effectRef idx="2">
            <a:schemeClr val="dk1"/>
          </a:effectRef>
          <a:fontRef idx="minor">
            <a:schemeClr val="tx1"/>
          </a:fontRef>
        </p:style>
      </p:cxnSp>
      <p:grpSp>
        <p:nvGrpSpPr>
          <p:cNvPr id="21" name="Group 20">
            <a:extLst>
              <a:ext uri="{FF2B5EF4-FFF2-40B4-BE49-F238E27FC236}">
                <a16:creationId xmlns:a16="http://schemas.microsoft.com/office/drawing/2014/main" id="{8E2F511D-7246-1AD1-F704-322BBCF50D2A}"/>
              </a:ext>
            </a:extLst>
          </p:cNvPr>
          <p:cNvGrpSpPr/>
          <p:nvPr/>
        </p:nvGrpSpPr>
        <p:grpSpPr>
          <a:xfrm>
            <a:off x="10232082" y="2395959"/>
            <a:ext cx="1759289" cy="1796940"/>
            <a:chOff x="9850056" y="2395959"/>
            <a:chExt cx="2141316" cy="2164466"/>
          </a:xfrm>
          <a:scene3d>
            <a:camera prst="perspectiveFront" fov="5100000">
              <a:rot lat="0" lon="2100000" rev="0"/>
            </a:camera>
            <a:lightRig rig="flood" dir="t">
              <a:rot lat="0" lon="0" rev="13800000"/>
            </a:lightRig>
          </a:scene3d>
        </p:grpSpPr>
        <p:sp>
          <p:nvSpPr>
            <p:cNvPr id="19" name="Oval 18">
              <a:extLst>
                <a:ext uri="{FF2B5EF4-FFF2-40B4-BE49-F238E27FC236}">
                  <a16:creationId xmlns:a16="http://schemas.microsoft.com/office/drawing/2014/main" id="{F9FF1C98-B61A-4448-AF58-C56F3C710775}"/>
                </a:ext>
              </a:extLst>
            </p:cNvPr>
            <p:cNvSpPr/>
            <p:nvPr/>
          </p:nvSpPr>
          <p:spPr>
            <a:xfrm>
              <a:off x="9850056" y="2395959"/>
              <a:ext cx="2141316" cy="2164466"/>
            </a:xfrm>
            <a:prstGeom prst="ellipse">
              <a:avLst/>
            </a:prstGeom>
            <a:solidFill>
              <a:srgbClr val="92D050"/>
            </a:solidFill>
            <a:ln>
              <a:noFill/>
            </a:ln>
            <a:effectLst>
              <a:outerShdw blurRad="184150" dist="241300" dir="11520000" sx="110000" sy="110000" algn="ctr">
                <a:srgbClr val="000000">
                  <a:alpha val="18000"/>
                </a:srgbClr>
              </a:outerShdw>
            </a:effectLst>
            <a:sp3d extrusionH="107950" prstMaterial="plastic">
              <a:bevelT w="82550" h="63500" prst="divot"/>
              <a:bevelB/>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6BBEB1A6-2038-AEC6-EE16-D795E483B9EC}"/>
                </a:ext>
              </a:extLst>
            </p:cNvPr>
            <p:cNvSpPr txBox="1"/>
            <p:nvPr/>
          </p:nvSpPr>
          <p:spPr>
            <a:xfrm>
              <a:off x="10127848" y="2693362"/>
              <a:ext cx="1601062" cy="1445831"/>
            </a:xfrm>
            <a:prstGeom prst="rect">
              <a:avLst/>
            </a:prstGeom>
            <a:noFill/>
            <a:ln>
              <a:noFill/>
            </a:ln>
            <a:effectLst>
              <a:outerShdw blurRad="184150" dist="241300" dir="11520000" sx="110000" sy="110000" algn="ctr">
                <a:srgbClr val="000000">
                  <a:alpha val="18000"/>
                </a:srgbClr>
              </a:outerShdw>
            </a:effectLst>
            <a:sp3d extrusionH="107950" prstMaterial="plastic">
              <a:bevelT w="82550" h="63500" prst="divot"/>
              <a:bevelB/>
            </a:sp3d>
          </p:spPr>
          <p:txBody>
            <a:bodyPr wrap="square" rtlCol="0">
              <a:spAutoFit/>
            </a:bodyPr>
            <a:lstStyle/>
            <a:p>
              <a:pPr algn="ctr"/>
              <a:r>
                <a:rPr lang="en-GB" sz="2400" dirty="0">
                  <a:solidFill>
                    <a:schemeClr val="bg1"/>
                  </a:solidFill>
                </a:rPr>
                <a:t>Green</a:t>
              </a:r>
            </a:p>
            <a:p>
              <a:pPr algn="ctr"/>
              <a:r>
                <a:rPr lang="en-GB" sz="2400" dirty="0">
                  <a:solidFill>
                    <a:schemeClr val="bg1"/>
                  </a:solidFill>
                </a:rPr>
                <a:t>Haven </a:t>
              </a:r>
            </a:p>
            <a:p>
              <a:pPr algn="ctr"/>
              <a:r>
                <a:rPr lang="en-GB" sz="2400" dirty="0">
                  <a:solidFill>
                    <a:schemeClr val="bg1"/>
                  </a:solidFill>
                </a:rPr>
                <a:t>Florists</a:t>
              </a:r>
              <a:endParaRPr lang="en-GB" sz="3200" dirty="0">
                <a:solidFill>
                  <a:schemeClr val="bg1"/>
                </a:solidFill>
              </a:endParaRPr>
            </a:p>
          </p:txBody>
        </p:sp>
      </p:grpSp>
      <p:grpSp>
        <p:nvGrpSpPr>
          <p:cNvPr id="24" name="Group 23">
            <a:extLst>
              <a:ext uri="{FF2B5EF4-FFF2-40B4-BE49-F238E27FC236}">
                <a16:creationId xmlns:a16="http://schemas.microsoft.com/office/drawing/2014/main" id="{2BD831E2-B4D5-D027-9037-FDB7A01F4964}"/>
              </a:ext>
            </a:extLst>
          </p:cNvPr>
          <p:cNvGrpSpPr/>
          <p:nvPr/>
        </p:nvGrpSpPr>
        <p:grpSpPr>
          <a:xfrm>
            <a:off x="289367" y="266218"/>
            <a:ext cx="2392322" cy="614694"/>
            <a:chOff x="289367" y="266218"/>
            <a:chExt cx="2392322" cy="614694"/>
          </a:xfrm>
        </p:grpSpPr>
        <p:sp>
          <p:nvSpPr>
            <p:cNvPr id="22" name="Rectangle 21">
              <a:extLst>
                <a:ext uri="{FF2B5EF4-FFF2-40B4-BE49-F238E27FC236}">
                  <a16:creationId xmlns:a16="http://schemas.microsoft.com/office/drawing/2014/main" id="{4F30FEAB-F70B-5714-B243-0654B14A0B70}"/>
                </a:ext>
              </a:extLst>
            </p:cNvPr>
            <p:cNvSpPr/>
            <p:nvPr/>
          </p:nvSpPr>
          <p:spPr>
            <a:xfrm>
              <a:off x="289367" y="266218"/>
              <a:ext cx="2384385" cy="61469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9036BCCF-D058-35E3-D6C7-34B5A12F798F}"/>
                </a:ext>
              </a:extLst>
            </p:cNvPr>
            <p:cNvSpPr txBox="1"/>
            <p:nvPr/>
          </p:nvSpPr>
          <p:spPr>
            <a:xfrm>
              <a:off x="289367" y="368463"/>
              <a:ext cx="2392322" cy="369332"/>
            </a:xfrm>
            <a:prstGeom prst="rect">
              <a:avLst/>
            </a:prstGeom>
            <a:noFill/>
          </p:spPr>
          <p:txBody>
            <a:bodyPr wrap="square" rtlCol="0">
              <a:spAutoFit/>
            </a:bodyPr>
            <a:lstStyle/>
            <a:p>
              <a:pPr algn="ctr"/>
              <a:r>
                <a:rPr lang="en-GB" dirty="0"/>
                <a:t>Internet &amp; Social Media</a:t>
              </a:r>
            </a:p>
          </p:txBody>
        </p:sp>
      </p:grpSp>
      <p:grpSp>
        <p:nvGrpSpPr>
          <p:cNvPr id="25" name="Group 24">
            <a:extLst>
              <a:ext uri="{FF2B5EF4-FFF2-40B4-BE49-F238E27FC236}">
                <a16:creationId xmlns:a16="http://schemas.microsoft.com/office/drawing/2014/main" id="{5D4632CA-B446-E8DC-811D-C63892CC95FD}"/>
              </a:ext>
            </a:extLst>
          </p:cNvPr>
          <p:cNvGrpSpPr/>
          <p:nvPr/>
        </p:nvGrpSpPr>
        <p:grpSpPr>
          <a:xfrm>
            <a:off x="3800519" y="277468"/>
            <a:ext cx="2384385" cy="614694"/>
            <a:chOff x="289367" y="266218"/>
            <a:chExt cx="2392322" cy="614694"/>
          </a:xfrm>
          <a:solidFill>
            <a:srgbClr val="FFC000"/>
          </a:solidFill>
        </p:grpSpPr>
        <p:sp>
          <p:nvSpPr>
            <p:cNvPr id="26" name="Rectangle 25">
              <a:extLst>
                <a:ext uri="{FF2B5EF4-FFF2-40B4-BE49-F238E27FC236}">
                  <a16:creationId xmlns:a16="http://schemas.microsoft.com/office/drawing/2014/main" id="{6A830A43-5C4B-06E7-6E2D-0C8E4D68B280}"/>
                </a:ext>
              </a:extLst>
            </p:cNvPr>
            <p:cNvSpPr/>
            <p:nvPr/>
          </p:nvSpPr>
          <p:spPr>
            <a:xfrm>
              <a:off x="289367" y="266218"/>
              <a:ext cx="2384385" cy="614694"/>
            </a:xfrm>
            <a:prstGeom prst="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803BE67B-FAFE-7204-F607-30189EFD8978}"/>
                </a:ext>
              </a:extLst>
            </p:cNvPr>
            <p:cNvSpPr txBox="1"/>
            <p:nvPr/>
          </p:nvSpPr>
          <p:spPr>
            <a:xfrm>
              <a:off x="289367" y="368463"/>
              <a:ext cx="2392322" cy="369332"/>
            </a:xfrm>
            <a:prstGeom prst="rect">
              <a:avLst/>
            </a:prstGeom>
            <a:grpFill/>
          </p:spPr>
          <p:txBody>
            <a:bodyPr wrap="square" rtlCol="0">
              <a:spAutoFit/>
            </a:bodyPr>
            <a:lstStyle/>
            <a:p>
              <a:pPr algn="ctr"/>
              <a:r>
                <a:rPr lang="en-GB" dirty="0"/>
                <a:t>Consumer</a:t>
              </a:r>
            </a:p>
          </p:txBody>
        </p:sp>
      </p:grpSp>
      <p:grpSp>
        <p:nvGrpSpPr>
          <p:cNvPr id="28" name="Group 27">
            <a:extLst>
              <a:ext uri="{FF2B5EF4-FFF2-40B4-BE49-F238E27FC236}">
                <a16:creationId xmlns:a16="http://schemas.microsoft.com/office/drawing/2014/main" id="{77DD70FF-5868-CCA7-A46C-59F241BA9D8D}"/>
              </a:ext>
            </a:extLst>
          </p:cNvPr>
          <p:cNvGrpSpPr/>
          <p:nvPr/>
        </p:nvGrpSpPr>
        <p:grpSpPr>
          <a:xfrm>
            <a:off x="7449797" y="315638"/>
            <a:ext cx="2392322" cy="614694"/>
            <a:chOff x="289367" y="266218"/>
            <a:chExt cx="2392322" cy="614694"/>
          </a:xfrm>
          <a:solidFill>
            <a:schemeClr val="accent6">
              <a:lumMod val="40000"/>
              <a:lumOff val="60000"/>
            </a:schemeClr>
          </a:solidFill>
        </p:grpSpPr>
        <p:sp>
          <p:nvSpPr>
            <p:cNvPr id="29" name="Rectangle 28">
              <a:extLst>
                <a:ext uri="{FF2B5EF4-FFF2-40B4-BE49-F238E27FC236}">
                  <a16:creationId xmlns:a16="http://schemas.microsoft.com/office/drawing/2014/main" id="{C92993EF-A85D-39E6-209A-4AF3426353AC}"/>
                </a:ext>
              </a:extLst>
            </p:cNvPr>
            <p:cNvSpPr/>
            <p:nvPr/>
          </p:nvSpPr>
          <p:spPr>
            <a:xfrm>
              <a:off x="289367" y="266218"/>
              <a:ext cx="2384385" cy="614694"/>
            </a:xfrm>
            <a:prstGeom prst="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F5082A2D-FAA3-73F4-7931-0363FD48A347}"/>
                </a:ext>
              </a:extLst>
            </p:cNvPr>
            <p:cNvSpPr txBox="1"/>
            <p:nvPr/>
          </p:nvSpPr>
          <p:spPr>
            <a:xfrm>
              <a:off x="289367" y="368463"/>
              <a:ext cx="2392322" cy="369332"/>
            </a:xfrm>
            <a:prstGeom prst="rect">
              <a:avLst/>
            </a:prstGeom>
            <a:grpFill/>
          </p:spPr>
          <p:txBody>
            <a:bodyPr wrap="square" rtlCol="0">
              <a:spAutoFit/>
            </a:bodyPr>
            <a:lstStyle/>
            <a:p>
              <a:pPr algn="ctr"/>
              <a:r>
                <a:rPr lang="en-GB" dirty="0"/>
                <a:t>Environment</a:t>
              </a:r>
            </a:p>
          </p:txBody>
        </p:sp>
      </p:grpSp>
      <p:grpSp>
        <p:nvGrpSpPr>
          <p:cNvPr id="31" name="Group 30">
            <a:extLst>
              <a:ext uri="{FF2B5EF4-FFF2-40B4-BE49-F238E27FC236}">
                <a16:creationId xmlns:a16="http://schemas.microsoft.com/office/drawing/2014/main" id="{A5DC3151-0BEF-CAE0-062B-BBFA65B9AF4C}"/>
              </a:ext>
            </a:extLst>
          </p:cNvPr>
          <p:cNvGrpSpPr/>
          <p:nvPr/>
        </p:nvGrpSpPr>
        <p:grpSpPr>
          <a:xfrm>
            <a:off x="289367" y="5732036"/>
            <a:ext cx="2392322" cy="614694"/>
            <a:chOff x="289367" y="266218"/>
            <a:chExt cx="2392322" cy="614694"/>
          </a:xfrm>
          <a:solidFill>
            <a:srgbClr val="00B0F0"/>
          </a:solidFill>
        </p:grpSpPr>
        <p:sp>
          <p:nvSpPr>
            <p:cNvPr id="32" name="Rectangle 31">
              <a:extLst>
                <a:ext uri="{FF2B5EF4-FFF2-40B4-BE49-F238E27FC236}">
                  <a16:creationId xmlns:a16="http://schemas.microsoft.com/office/drawing/2014/main" id="{DC50D717-53D2-4219-6736-D04014EB0F4B}"/>
                </a:ext>
              </a:extLst>
            </p:cNvPr>
            <p:cNvSpPr/>
            <p:nvPr/>
          </p:nvSpPr>
          <p:spPr>
            <a:xfrm>
              <a:off x="289367" y="266218"/>
              <a:ext cx="2384385" cy="614694"/>
            </a:xfrm>
            <a:prstGeom prst="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30EFEF9E-41AF-7431-FF0D-1BA7167731F4}"/>
                </a:ext>
              </a:extLst>
            </p:cNvPr>
            <p:cNvSpPr txBox="1"/>
            <p:nvPr/>
          </p:nvSpPr>
          <p:spPr>
            <a:xfrm>
              <a:off x="289367" y="368463"/>
              <a:ext cx="2392322" cy="369332"/>
            </a:xfrm>
            <a:prstGeom prst="rect">
              <a:avLst/>
            </a:prstGeom>
            <a:grpFill/>
          </p:spPr>
          <p:txBody>
            <a:bodyPr wrap="square" rtlCol="0">
              <a:spAutoFit/>
            </a:bodyPr>
            <a:lstStyle/>
            <a:p>
              <a:pPr algn="ctr"/>
              <a:r>
                <a:rPr lang="en-GB" dirty="0"/>
                <a:t>Materials</a:t>
              </a:r>
            </a:p>
          </p:txBody>
        </p:sp>
      </p:grpSp>
      <p:grpSp>
        <p:nvGrpSpPr>
          <p:cNvPr id="34" name="Group 33">
            <a:extLst>
              <a:ext uri="{FF2B5EF4-FFF2-40B4-BE49-F238E27FC236}">
                <a16:creationId xmlns:a16="http://schemas.microsoft.com/office/drawing/2014/main" id="{6233FC5B-33C2-5572-48CD-68B2EDD45EB5}"/>
              </a:ext>
            </a:extLst>
          </p:cNvPr>
          <p:cNvGrpSpPr/>
          <p:nvPr/>
        </p:nvGrpSpPr>
        <p:grpSpPr>
          <a:xfrm>
            <a:off x="3850238" y="5732036"/>
            <a:ext cx="2392322" cy="614694"/>
            <a:chOff x="289367" y="266218"/>
            <a:chExt cx="2392322" cy="614694"/>
          </a:xfrm>
          <a:solidFill>
            <a:srgbClr val="7030A0"/>
          </a:solidFill>
        </p:grpSpPr>
        <p:sp>
          <p:nvSpPr>
            <p:cNvPr id="35" name="Rectangle 34">
              <a:extLst>
                <a:ext uri="{FF2B5EF4-FFF2-40B4-BE49-F238E27FC236}">
                  <a16:creationId xmlns:a16="http://schemas.microsoft.com/office/drawing/2014/main" id="{CEA3A781-5B4C-2AE9-58C4-A0C36A7797DE}"/>
                </a:ext>
              </a:extLst>
            </p:cNvPr>
            <p:cNvSpPr/>
            <p:nvPr/>
          </p:nvSpPr>
          <p:spPr>
            <a:xfrm>
              <a:off x="289367" y="266218"/>
              <a:ext cx="2384385" cy="614694"/>
            </a:xfrm>
            <a:prstGeom prst="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34074DA2-EDF1-EE70-0052-5940FE54436A}"/>
                </a:ext>
              </a:extLst>
            </p:cNvPr>
            <p:cNvSpPr txBox="1"/>
            <p:nvPr/>
          </p:nvSpPr>
          <p:spPr>
            <a:xfrm>
              <a:off x="289367" y="368463"/>
              <a:ext cx="2392322" cy="369332"/>
            </a:xfrm>
            <a:prstGeom prst="rect">
              <a:avLst/>
            </a:prstGeom>
            <a:grpFill/>
          </p:spPr>
          <p:txBody>
            <a:bodyPr wrap="square" rtlCol="0">
              <a:spAutoFit/>
            </a:bodyPr>
            <a:lstStyle/>
            <a:p>
              <a:pPr algn="ctr"/>
              <a:r>
                <a:rPr lang="en-GB" dirty="0">
                  <a:solidFill>
                    <a:schemeClr val="bg1"/>
                  </a:solidFill>
                </a:rPr>
                <a:t>Costs</a:t>
              </a:r>
            </a:p>
          </p:txBody>
        </p:sp>
      </p:grpSp>
      <p:grpSp>
        <p:nvGrpSpPr>
          <p:cNvPr id="37" name="Group 36">
            <a:extLst>
              <a:ext uri="{FF2B5EF4-FFF2-40B4-BE49-F238E27FC236}">
                <a16:creationId xmlns:a16="http://schemas.microsoft.com/office/drawing/2014/main" id="{4D57F285-E414-019E-1E59-FC1A0F88B99D}"/>
              </a:ext>
            </a:extLst>
          </p:cNvPr>
          <p:cNvGrpSpPr/>
          <p:nvPr/>
        </p:nvGrpSpPr>
        <p:grpSpPr>
          <a:xfrm>
            <a:off x="7431365" y="5724616"/>
            <a:ext cx="2392322" cy="614694"/>
            <a:chOff x="289367" y="266218"/>
            <a:chExt cx="2392322" cy="614694"/>
          </a:xfrm>
        </p:grpSpPr>
        <p:sp>
          <p:nvSpPr>
            <p:cNvPr id="38" name="Rectangle 37">
              <a:extLst>
                <a:ext uri="{FF2B5EF4-FFF2-40B4-BE49-F238E27FC236}">
                  <a16:creationId xmlns:a16="http://schemas.microsoft.com/office/drawing/2014/main" id="{40134AA7-913F-F612-9963-754D2FEEA869}"/>
                </a:ext>
              </a:extLst>
            </p:cNvPr>
            <p:cNvSpPr/>
            <p:nvPr/>
          </p:nvSpPr>
          <p:spPr>
            <a:xfrm>
              <a:off x="289367" y="266218"/>
              <a:ext cx="2384385" cy="61469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id="{3C16E4C0-B299-013C-D332-214F5EE90C86}"/>
                </a:ext>
              </a:extLst>
            </p:cNvPr>
            <p:cNvSpPr txBox="1"/>
            <p:nvPr/>
          </p:nvSpPr>
          <p:spPr>
            <a:xfrm>
              <a:off x="289367" y="368463"/>
              <a:ext cx="2392322" cy="369332"/>
            </a:xfrm>
            <a:prstGeom prst="rect">
              <a:avLst/>
            </a:prstGeom>
            <a:noFill/>
          </p:spPr>
          <p:txBody>
            <a:bodyPr wrap="square" rtlCol="0">
              <a:spAutoFit/>
            </a:bodyPr>
            <a:lstStyle/>
            <a:p>
              <a:pPr algn="ctr"/>
              <a:r>
                <a:rPr lang="en-GB" dirty="0"/>
                <a:t>Personal</a:t>
              </a:r>
            </a:p>
          </p:txBody>
        </p:sp>
      </p:grpSp>
      <p:sp>
        <p:nvSpPr>
          <p:cNvPr id="41" name="TextBox 40">
            <a:extLst>
              <a:ext uri="{FF2B5EF4-FFF2-40B4-BE49-F238E27FC236}">
                <a16:creationId xmlns:a16="http://schemas.microsoft.com/office/drawing/2014/main" id="{596811DF-4E27-1884-D3AE-06E385BA453F}"/>
              </a:ext>
            </a:extLst>
          </p:cNvPr>
          <p:cNvSpPr txBox="1"/>
          <p:nvPr/>
        </p:nvSpPr>
        <p:spPr>
          <a:xfrm>
            <a:off x="489042" y="1044454"/>
            <a:ext cx="2205439" cy="646331"/>
          </a:xfrm>
          <a:prstGeom prst="rect">
            <a:avLst/>
          </a:prstGeom>
          <a:solidFill>
            <a:schemeClr val="bg1"/>
          </a:solidFill>
          <a:ln>
            <a:solidFill>
              <a:schemeClr val="tx1"/>
            </a:solidFill>
          </a:ln>
        </p:spPr>
        <p:txBody>
          <a:bodyPr wrap="square" rtlCol="0">
            <a:spAutoFit/>
          </a:bodyPr>
          <a:lstStyle/>
          <a:p>
            <a:pPr algn="ctr"/>
            <a:r>
              <a:rPr lang="en-GB" dirty="0"/>
              <a:t>Lack of Social media presence</a:t>
            </a:r>
          </a:p>
        </p:txBody>
      </p:sp>
      <p:sp>
        <p:nvSpPr>
          <p:cNvPr id="42" name="TextBox 41">
            <a:extLst>
              <a:ext uri="{FF2B5EF4-FFF2-40B4-BE49-F238E27FC236}">
                <a16:creationId xmlns:a16="http://schemas.microsoft.com/office/drawing/2014/main" id="{BFF086F6-57C2-8310-B2CC-274F68A7F23E}"/>
              </a:ext>
            </a:extLst>
          </p:cNvPr>
          <p:cNvSpPr txBox="1"/>
          <p:nvPr/>
        </p:nvSpPr>
        <p:spPr>
          <a:xfrm>
            <a:off x="983184" y="1785760"/>
            <a:ext cx="2205439" cy="646331"/>
          </a:xfrm>
          <a:prstGeom prst="rect">
            <a:avLst/>
          </a:prstGeom>
          <a:solidFill>
            <a:schemeClr val="bg1"/>
          </a:solidFill>
          <a:ln>
            <a:solidFill>
              <a:schemeClr val="tx1"/>
            </a:solidFill>
          </a:ln>
        </p:spPr>
        <p:txBody>
          <a:bodyPr wrap="square" rtlCol="0">
            <a:spAutoFit/>
          </a:bodyPr>
          <a:lstStyle/>
          <a:p>
            <a:pPr algn="ctr"/>
            <a:r>
              <a:rPr lang="en-GB" dirty="0"/>
              <a:t>Lack of skills set for online marketing</a:t>
            </a:r>
          </a:p>
        </p:txBody>
      </p:sp>
      <p:sp>
        <p:nvSpPr>
          <p:cNvPr id="43" name="TextBox 42">
            <a:extLst>
              <a:ext uri="{FF2B5EF4-FFF2-40B4-BE49-F238E27FC236}">
                <a16:creationId xmlns:a16="http://schemas.microsoft.com/office/drawing/2014/main" id="{38D03D5C-575B-F71F-AD2E-4560148B85D9}"/>
              </a:ext>
            </a:extLst>
          </p:cNvPr>
          <p:cNvSpPr txBox="1"/>
          <p:nvPr/>
        </p:nvSpPr>
        <p:spPr>
          <a:xfrm>
            <a:off x="557842" y="3800077"/>
            <a:ext cx="2927255" cy="646331"/>
          </a:xfrm>
          <a:prstGeom prst="rect">
            <a:avLst/>
          </a:prstGeom>
          <a:solidFill>
            <a:schemeClr val="bg1"/>
          </a:solidFill>
          <a:ln>
            <a:solidFill>
              <a:schemeClr val="tx1"/>
            </a:solidFill>
          </a:ln>
        </p:spPr>
        <p:txBody>
          <a:bodyPr wrap="square" rtlCol="0">
            <a:spAutoFit/>
          </a:bodyPr>
          <a:lstStyle/>
          <a:p>
            <a:pPr algn="ctr"/>
            <a:r>
              <a:rPr lang="en-GB" dirty="0"/>
              <a:t>Import costs for specific flowers from EU due to Brexit</a:t>
            </a:r>
          </a:p>
        </p:txBody>
      </p:sp>
      <p:sp>
        <p:nvSpPr>
          <p:cNvPr id="44" name="TextBox 43">
            <a:extLst>
              <a:ext uri="{FF2B5EF4-FFF2-40B4-BE49-F238E27FC236}">
                <a16:creationId xmlns:a16="http://schemas.microsoft.com/office/drawing/2014/main" id="{DF8F64A0-5404-4561-E4A0-837886CA4DFA}"/>
              </a:ext>
            </a:extLst>
          </p:cNvPr>
          <p:cNvSpPr txBox="1"/>
          <p:nvPr/>
        </p:nvSpPr>
        <p:spPr>
          <a:xfrm>
            <a:off x="152777" y="4736250"/>
            <a:ext cx="3272668" cy="646331"/>
          </a:xfrm>
          <a:prstGeom prst="rect">
            <a:avLst/>
          </a:prstGeom>
          <a:solidFill>
            <a:schemeClr val="bg1"/>
          </a:solidFill>
          <a:ln>
            <a:solidFill>
              <a:schemeClr val="tx1"/>
            </a:solidFill>
          </a:ln>
        </p:spPr>
        <p:txBody>
          <a:bodyPr wrap="square" rtlCol="0">
            <a:spAutoFit/>
          </a:bodyPr>
          <a:lstStyle/>
          <a:p>
            <a:pPr algn="ctr"/>
            <a:r>
              <a:rPr lang="en-GB" dirty="0"/>
              <a:t>Limited to Bespoke flower arrangements</a:t>
            </a:r>
          </a:p>
        </p:txBody>
      </p:sp>
      <p:sp>
        <p:nvSpPr>
          <p:cNvPr id="45" name="TextBox 44">
            <a:extLst>
              <a:ext uri="{FF2B5EF4-FFF2-40B4-BE49-F238E27FC236}">
                <a16:creationId xmlns:a16="http://schemas.microsoft.com/office/drawing/2014/main" id="{D6F3E0D8-80F9-3E24-62AB-AE055FE3758F}"/>
              </a:ext>
            </a:extLst>
          </p:cNvPr>
          <p:cNvSpPr txBox="1"/>
          <p:nvPr/>
        </p:nvSpPr>
        <p:spPr>
          <a:xfrm>
            <a:off x="3800519" y="1060864"/>
            <a:ext cx="2661241" cy="369332"/>
          </a:xfrm>
          <a:prstGeom prst="rect">
            <a:avLst/>
          </a:prstGeom>
          <a:solidFill>
            <a:schemeClr val="bg1"/>
          </a:solidFill>
          <a:ln>
            <a:solidFill>
              <a:schemeClr val="tx1"/>
            </a:solidFill>
          </a:ln>
        </p:spPr>
        <p:txBody>
          <a:bodyPr wrap="square" rtlCol="0">
            <a:spAutoFit/>
          </a:bodyPr>
          <a:lstStyle/>
          <a:p>
            <a:pPr algn="ctr"/>
            <a:r>
              <a:rPr lang="en-GB" dirty="0"/>
              <a:t>Loss of Footfall in shop</a:t>
            </a:r>
          </a:p>
        </p:txBody>
      </p:sp>
      <p:sp>
        <p:nvSpPr>
          <p:cNvPr id="46" name="TextBox 45">
            <a:extLst>
              <a:ext uri="{FF2B5EF4-FFF2-40B4-BE49-F238E27FC236}">
                <a16:creationId xmlns:a16="http://schemas.microsoft.com/office/drawing/2014/main" id="{ED18E684-A9A9-8DC5-AFC0-6E81B7281994}"/>
              </a:ext>
            </a:extLst>
          </p:cNvPr>
          <p:cNvSpPr txBox="1"/>
          <p:nvPr/>
        </p:nvSpPr>
        <p:spPr>
          <a:xfrm>
            <a:off x="3967070" y="1608306"/>
            <a:ext cx="2933530" cy="369332"/>
          </a:xfrm>
          <a:prstGeom prst="rect">
            <a:avLst/>
          </a:prstGeom>
          <a:solidFill>
            <a:schemeClr val="bg1"/>
          </a:solidFill>
          <a:ln>
            <a:solidFill>
              <a:schemeClr val="tx1"/>
            </a:solidFill>
          </a:ln>
        </p:spPr>
        <p:txBody>
          <a:bodyPr wrap="square" rtlCol="0">
            <a:spAutoFit/>
          </a:bodyPr>
          <a:lstStyle/>
          <a:p>
            <a:pPr algn="ctr"/>
            <a:r>
              <a:rPr lang="en-GB" dirty="0"/>
              <a:t>Online Availability</a:t>
            </a:r>
          </a:p>
        </p:txBody>
      </p:sp>
      <p:sp>
        <p:nvSpPr>
          <p:cNvPr id="47" name="TextBox 46">
            <a:extLst>
              <a:ext uri="{FF2B5EF4-FFF2-40B4-BE49-F238E27FC236}">
                <a16:creationId xmlns:a16="http://schemas.microsoft.com/office/drawing/2014/main" id="{47F2BBD9-1062-8EF9-EEE9-D96EC513EBDB}"/>
              </a:ext>
            </a:extLst>
          </p:cNvPr>
          <p:cNvSpPr txBox="1"/>
          <p:nvPr/>
        </p:nvSpPr>
        <p:spPr>
          <a:xfrm>
            <a:off x="7505197" y="1525949"/>
            <a:ext cx="2933530" cy="923330"/>
          </a:xfrm>
          <a:prstGeom prst="rect">
            <a:avLst/>
          </a:prstGeom>
          <a:solidFill>
            <a:schemeClr val="bg1"/>
          </a:solidFill>
          <a:ln>
            <a:solidFill>
              <a:schemeClr val="tx1"/>
            </a:solidFill>
          </a:ln>
        </p:spPr>
        <p:txBody>
          <a:bodyPr wrap="square" rtlCol="0">
            <a:spAutoFit/>
          </a:bodyPr>
          <a:lstStyle/>
          <a:p>
            <a:pPr algn="ctr"/>
            <a:r>
              <a:rPr lang="en-GB" dirty="0"/>
              <a:t>Shop closures in high street, causing decrease of shopping in area</a:t>
            </a:r>
          </a:p>
        </p:txBody>
      </p:sp>
      <p:sp>
        <p:nvSpPr>
          <p:cNvPr id="48" name="TextBox 47">
            <a:extLst>
              <a:ext uri="{FF2B5EF4-FFF2-40B4-BE49-F238E27FC236}">
                <a16:creationId xmlns:a16="http://schemas.microsoft.com/office/drawing/2014/main" id="{BBA86E8C-8B24-F210-1403-F0CDDCD4E49F}"/>
              </a:ext>
            </a:extLst>
          </p:cNvPr>
          <p:cNvSpPr txBox="1"/>
          <p:nvPr/>
        </p:nvSpPr>
        <p:spPr>
          <a:xfrm>
            <a:off x="7208631" y="1053646"/>
            <a:ext cx="3526662" cy="369332"/>
          </a:xfrm>
          <a:prstGeom prst="rect">
            <a:avLst/>
          </a:prstGeom>
          <a:solidFill>
            <a:schemeClr val="bg1"/>
          </a:solidFill>
          <a:ln>
            <a:solidFill>
              <a:schemeClr val="tx1"/>
            </a:solidFill>
          </a:ln>
        </p:spPr>
        <p:txBody>
          <a:bodyPr wrap="square" rtlCol="0">
            <a:spAutoFit/>
          </a:bodyPr>
          <a:lstStyle/>
          <a:p>
            <a:pPr algn="ctr"/>
            <a:r>
              <a:rPr lang="en-GB" dirty="0"/>
              <a:t>2 competitors entered local market</a:t>
            </a:r>
          </a:p>
        </p:txBody>
      </p:sp>
      <p:sp>
        <p:nvSpPr>
          <p:cNvPr id="49" name="TextBox 48">
            <a:extLst>
              <a:ext uri="{FF2B5EF4-FFF2-40B4-BE49-F238E27FC236}">
                <a16:creationId xmlns:a16="http://schemas.microsoft.com/office/drawing/2014/main" id="{30D9BABA-BC1A-8D6B-F67C-79B56BF9022D}"/>
              </a:ext>
            </a:extLst>
          </p:cNvPr>
          <p:cNvSpPr txBox="1"/>
          <p:nvPr/>
        </p:nvSpPr>
        <p:spPr>
          <a:xfrm>
            <a:off x="4105087" y="3575592"/>
            <a:ext cx="2896324" cy="646331"/>
          </a:xfrm>
          <a:prstGeom prst="rect">
            <a:avLst/>
          </a:prstGeom>
          <a:solidFill>
            <a:schemeClr val="bg1"/>
          </a:solidFill>
          <a:ln>
            <a:solidFill>
              <a:schemeClr val="tx1"/>
            </a:solidFill>
          </a:ln>
        </p:spPr>
        <p:txBody>
          <a:bodyPr wrap="square" rtlCol="0">
            <a:spAutoFit/>
          </a:bodyPr>
          <a:lstStyle/>
          <a:p>
            <a:pPr algn="ctr"/>
            <a:r>
              <a:rPr lang="en-GB" dirty="0"/>
              <a:t>Fresh flowers from EU have surged  due to </a:t>
            </a:r>
            <a:r>
              <a:rPr lang="en-GB" dirty="0" err="1"/>
              <a:t>brexit</a:t>
            </a:r>
            <a:endParaRPr lang="en-GB" dirty="0"/>
          </a:p>
        </p:txBody>
      </p:sp>
      <p:sp>
        <p:nvSpPr>
          <p:cNvPr id="50" name="TextBox 49">
            <a:extLst>
              <a:ext uri="{FF2B5EF4-FFF2-40B4-BE49-F238E27FC236}">
                <a16:creationId xmlns:a16="http://schemas.microsoft.com/office/drawing/2014/main" id="{1FB7A9F9-9AE2-FF15-C8DD-87876EBE124A}"/>
              </a:ext>
            </a:extLst>
          </p:cNvPr>
          <p:cNvSpPr txBox="1"/>
          <p:nvPr/>
        </p:nvSpPr>
        <p:spPr>
          <a:xfrm>
            <a:off x="3796660" y="4386795"/>
            <a:ext cx="3435403" cy="646331"/>
          </a:xfrm>
          <a:prstGeom prst="rect">
            <a:avLst/>
          </a:prstGeom>
          <a:solidFill>
            <a:schemeClr val="bg1"/>
          </a:solidFill>
          <a:ln>
            <a:solidFill>
              <a:schemeClr val="tx1"/>
            </a:solidFill>
          </a:ln>
        </p:spPr>
        <p:txBody>
          <a:bodyPr wrap="square" rtlCol="0">
            <a:spAutoFit/>
          </a:bodyPr>
          <a:lstStyle/>
          <a:p>
            <a:pPr algn="ctr"/>
            <a:r>
              <a:rPr lang="en-GB" dirty="0"/>
              <a:t>Commitment to Eco friendly materials </a:t>
            </a:r>
          </a:p>
        </p:txBody>
      </p:sp>
      <p:sp>
        <p:nvSpPr>
          <p:cNvPr id="51" name="TextBox 50">
            <a:extLst>
              <a:ext uri="{FF2B5EF4-FFF2-40B4-BE49-F238E27FC236}">
                <a16:creationId xmlns:a16="http://schemas.microsoft.com/office/drawing/2014/main" id="{04A03CEA-5D44-781A-6040-3F7EF3B95BE9}"/>
              </a:ext>
            </a:extLst>
          </p:cNvPr>
          <p:cNvSpPr txBox="1"/>
          <p:nvPr/>
        </p:nvSpPr>
        <p:spPr>
          <a:xfrm>
            <a:off x="7609769" y="3583300"/>
            <a:ext cx="2205439" cy="646331"/>
          </a:xfrm>
          <a:prstGeom prst="rect">
            <a:avLst/>
          </a:prstGeom>
          <a:solidFill>
            <a:schemeClr val="bg1"/>
          </a:solidFill>
          <a:ln>
            <a:solidFill>
              <a:schemeClr val="tx1"/>
            </a:solidFill>
          </a:ln>
        </p:spPr>
        <p:txBody>
          <a:bodyPr wrap="square" rtlCol="0">
            <a:spAutoFit/>
          </a:bodyPr>
          <a:lstStyle/>
          <a:p>
            <a:pPr algn="ctr"/>
            <a:r>
              <a:rPr lang="en-GB" dirty="0"/>
              <a:t>Prefer old fashioned style of marketing</a:t>
            </a:r>
          </a:p>
        </p:txBody>
      </p:sp>
      <p:sp>
        <p:nvSpPr>
          <p:cNvPr id="52" name="TextBox 51">
            <a:extLst>
              <a:ext uri="{FF2B5EF4-FFF2-40B4-BE49-F238E27FC236}">
                <a16:creationId xmlns:a16="http://schemas.microsoft.com/office/drawing/2014/main" id="{631CC5A2-5579-5233-58EE-83C42B26366F}"/>
              </a:ext>
            </a:extLst>
          </p:cNvPr>
          <p:cNvSpPr txBox="1"/>
          <p:nvPr/>
        </p:nvSpPr>
        <p:spPr>
          <a:xfrm>
            <a:off x="7431364" y="4435027"/>
            <a:ext cx="3807653" cy="646331"/>
          </a:xfrm>
          <a:prstGeom prst="rect">
            <a:avLst/>
          </a:prstGeom>
          <a:solidFill>
            <a:schemeClr val="bg1"/>
          </a:solidFill>
          <a:ln>
            <a:solidFill>
              <a:schemeClr val="tx1"/>
            </a:solidFill>
          </a:ln>
        </p:spPr>
        <p:txBody>
          <a:bodyPr wrap="square" rtlCol="0">
            <a:spAutoFit/>
          </a:bodyPr>
          <a:lstStyle/>
          <a:p>
            <a:pPr algn="ctr"/>
            <a:r>
              <a:rPr lang="en-GB" dirty="0"/>
              <a:t>Limits themselves to bespoke arrangements and familiar customers</a:t>
            </a:r>
          </a:p>
        </p:txBody>
      </p:sp>
      <p:sp>
        <p:nvSpPr>
          <p:cNvPr id="54" name="TextBox 53">
            <a:extLst>
              <a:ext uri="{FF2B5EF4-FFF2-40B4-BE49-F238E27FC236}">
                <a16:creationId xmlns:a16="http://schemas.microsoft.com/office/drawing/2014/main" id="{CC8FE8BA-06D5-992B-5BA4-A9B4AE03319B}"/>
              </a:ext>
            </a:extLst>
          </p:cNvPr>
          <p:cNvSpPr txBox="1"/>
          <p:nvPr/>
        </p:nvSpPr>
        <p:spPr>
          <a:xfrm>
            <a:off x="4223135" y="2199850"/>
            <a:ext cx="3008928" cy="369332"/>
          </a:xfrm>
          <a:prstGeom prst="rect">
            <a:avLst/>
          </a:prstGeom>
          <a:solidFill>
            <a:schemeClr val="bg1"/>
          </a:solidFill>
          <a:ln>
            <a:solidFill>
              <a:schemeClr val="tx1"/>
            </a:solidFill>
          </a:ln>
        </p:spPr>
        <p:txBody>
          <a:bodyPr wrap="square" rtlCol="0">
            <a:spAutoFit/>
          </a:bodyPr>
          <a:lstStyle/>
          <a:p>
            <a:pPr algn="ctr"/>
            <a:r>
              <a:rPr lang="en-GB" dirty="0"/>
              <a:t>Regulars “No New Customers”</a:t>
            </a:r>
          </a:p>
        </p:txBody>
      </p:sp>
      <p:sp>
        <p:nvSpPr>
          <p:cNvPr id="55" name="TextBox 54">
            <a:extLst>
              <a:ext uri="{FF2B5EF4-FFF2-40B4-BE49-F238E27FC236}">
                <a16:creationId xmlns:a16="http://schemas.microsoft.com/office/drawing/2014/main" id="{7CABD74C-D21A-ECD0-EC1D-0AE3011C09ED}"/>
              </a:ext>
            </a:extLst>
          </p:cNvPr>
          <p:cNvSpPr txBox="1"/>
          <p:nvPr/>
        </p:nvSpPr>
        <p:spPr>
          <a:xfrm>
            <a:off x="1378669" y="2559842"/>
            <a:ext cx="2205439" cy="369332"/>
          </a:xfrm>
          <a:prstGeom prst="rect">
            <a:avLst/>
          </a:prstGeom>
          <a:solidFill>
            <a:schemeClr val="bg1"/>
          </a:solidFill>
          <a:ln>
            <a:solidFill>
              <a:schemeClr val="tx1"/>
            </a:solidFill>
          </a:ln>
        </p:spPr>
        <p:txBody>
          <a:bodyPr wrap="square" rtlCol="0">
            <a:spAutoFit/>
          </a:bodyPr>
          <a:lstStyle/>
          <a:p>
            <a:pPr algn="ctr"/>
            <a:r>
              <a:rPr lang="en-GB" dirty="0"/>
              <a:t>Outdated Website</a:t>
            </a:r>
          </a:p>
        </p:txBody>
      </p:sp>
      <p:sp>
        <p:nvSpPr>
          <p:cNvPr id="56" name="TextBox 55">
            <a:extLst>
              <a:ext uri="{FF2B5EF4-FFF2-40B4-BE49-F238E27FC236}">
                <a16:creationId xmlns:a16="http://schemas.microsoft.com/office/drawing/2014/main" id="{B6B943B2-FDB2-6FD8-37FC-AD6BCEECA2F5}"/>
              </a:ext>
            </a:extLst>
          </p:cNvPr>
          <p:cNvSpPr txBox="1"/>
          <p:nvPr/>
        </p:nvSpPr>
        <p:spPr>
          <a:xfrm>
            <a:off x="3624746" y="5197915"/>
            <a:ext cx="3435403" cy="369332"/>
          </a:xfrm>
          <a:prstGeom prst="rect">
            <a:avLst/>
          </a:prstGeom>
          <a:solidFill>
            <a:schemeClr val="bg1"/>
          </a:solidFill>
          <a:ln>
            <a:solidFill>
              <a:schemeClr val="tx1"/>
            </a:solidFill>
          </a:ln>
        </p:spPr>
        <p:txBody>
          <a:bodyPr wrap="square" rtlCol="0">
            <a:spAutoFit/>
          </a:bodyPr>
          <a:lstStyle/>
          <a:p>
            <a:pPr algn="ctr"/>
            <a:r>
              <a:rPr lang="en-GB" dirty="0"/>
              <a:t>Less Sales</a:t>
            </a:r>
          </a:p>
        </p:txBody>
      </p:sp>
      <p:sp>
        <p:nvSpPr>
          <p:cNvPr id="57" name="TextBox 56">
            <a:extLst>
              <a:ext uri="{FF2B5EF4-FFF2-40B4-BE49-F238E27FC236}">
                <a16:creationId xmlns:a16="http://schemas.microsoft.com/office/drawing/2014/main" id="{29C72CEB-967A-A7E2-8CD9-52BB192C28FA}"/>
              </a:ext>
            </a:extLst>
          </p:cNvPr>
          <p:cNvSpPr txBox="1"/>
          <p:nvPr/>
        </p:nvSpPr>
        <p:spPr>
          <a:xfrm>
            <a:off x="7355689" y="5207106"/>
            <a:ext cx="3807653" cy="369332"/>
          </a:xfrm>
          <a:prstGeom prst="rect">
            <a:avLst/>
          </a:prstGeom>
          <a:solidFill>
            <a:schemeClr val="bg1"/>
          </a:solidFill>
          <a:ln>
            <a:solidFill>
              <a:schemeClr val="tx1"/>
            </a:solidFill>
          </a:ln>
        </p:spPr>
        <p:txBody>
          <a:bodyPr wrap="square" rtlCol="0">
            <a:spAutoFit/>
          </a:bodyPr>
          <a:lstStyle/>
          <a:p>
            <a:pPr algn="ctr"/>
            <a:r>
              <a:rPr lang="en-GB" dirty="0"/>
              <a:t>Lack of social media knowledge</a:t>
            </a:r>
          </a:p>
        </p:txBody>
      </p:sp>
      <p:sp>
        <p:nvSpPr>
          <p:cNvPr id="58" name="TextBox 57">
            <a:extLst>
              <a:ext uri="{FF2B5EF4-FFF2-40B4-BE49-F238E27FC236}">
                <a16:creationId xmlns:a16="http://schemas.microsoft.com/office/drawing/2014/main" id="{DD763641-D67E-D5E9-B802-EE43C166B658}"/>
              </a:ext>
            </a:extLst>
          </p:cNvPr>
          <p:cNvSpPr txBox="1"/>
          <p:nvPr/>
        </p:nvSpPr>
        <p:spPr>
          <a:xfrm>
            <a:off x="7697165" y="2638302"/>
            <a:ext cx="2521145" cy="369332"/>
          </a:xfrm>
          <a:prstGeom prst="rect">
            <a:avLst/>
          </a:prstGeom>
          <a:solidFill>
            <a:schemeClr val="bg1"/>
          </a:solidFill>
          <a:ln>
            <a:solidFill>
              <a:schemeClr val="tx1"/>
            </a:solidFill>
          </a:ln>
        </p:spPr>
        <p:txBody>
          <a:bodyPr wrap="square" rtlCol="0">
            <a:spAutoFit/>
          </a:bodyPr>
          <a:lstStyle/>
          <a:p>
            <a:pPr algn="ctr"/>
            <a:r>
              <a:rPr lang="en-GB" dirty="0"/>
              <a:t>Availability of flowers</a:t>
            </a:r>
          </a:p>
        </p:txBody>
      </p:sp>
    </p:spTree>
    <p:extLst>
      <p:ext uri="{BB962C8B-B14F-4D97-AF65-F5344CB8AC3E}">
        <p14:creationId xmlns:p14="http://schemas.microsoft.com/office/powerpoint/2010/main" val="17807301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2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Magnifying glass on clear background">
            <a:extLst>
              <a:ext uri="{FF2B5EF4-FFF2-40B4-BE49-F238E27FC236}">
                <a16:creationId xmlns:a16="http://schemas.microsoft.com/office/drawing/2014/main" id="{97635495-0EAC-5DF5-F704-44015BEDDF1F}"/>
              </a:ext>
            </a:extLst>
          </p:cNvPr>
          <p:cNvPicPr>
            <a:picLocks noChangeAspect="1"/>
          </p:cNvPicPr>
          <p:nvPr/>
        </p:nvPicPr>
        <p:blipFill>
          <a:blip r:embed="rId2">
            <a:extLst>
              <a:ext uri="{28A0092B-C50C-407E-A947-70E740481C1C}">
                <a14:useLocalDpi xmlns:a14="http://schemas.microsoft.com/office/drawing/2010/main" val="0"/>
              </a:ext>
            </a:extLst>
          </a:blip>
          <a:srcRect l="34435" r="6031" b="-1"/>
          <a:stretch>
            <a:fillRect/>
          </a:stretch>
        </p:blipFill>
        <p:spPr>
          <a:xfrm>
            <a:off x="-22073" y="-1668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TextBox 5">
            <a:extLst>
              <a:ext uri="{FF2B5EF4-FFF2-40B4-BE49-F238E27FC236}">
                <a16:creationId xmlns:a16="http://schemas.microsoft.com/office/drawing/2014/main" id="{2ACFE228-F028-14C9-305A-614D322CEC71}"/>
              </a:ext>
            </a:extLst>
          </p:cNvPr>
          <p:cNvSpPr txBox="1"/>
          <p:nvPr/>
        </p:nvSpPr>
        <p:spPr>
          <a:xfrm>
            <a:off x="6721709" y="1229375"/>
            <a:ext cx="4840010" cy="12591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b="1" dirty="0"/>
              <a:t>Key finding 1</a:t>
            </a:r>
            <a:r>
              <a:rPr lang="en-US" sz="1900" dirty="0"/>
              <a:t>: Technological &amp; Social Factors of lack of online &amp; social media skills. “Internet marketing has become an inevitable trend in businesses” (Ivica Batinić, 2015)</a:t>
            </a:r>
          </a:p>
        </p:txBody>
      </p:sp>
      <p:sp>
        <p:nvSpPr>
          <p:cNvPr id="12" name="TextBox 11">
            <a:extLst>
              <a:ext uri="{FF2B5EF4-FFF2-40B4-BE49-F238E27FC236}">
                <a16:creationId xmlns:a16="http://schemas.microsoft.com/office/drawing/2014/main" id="{6F2FBF00-A7C6-584C-EB1A-9DCD0C8E9506}"/>
              </a:ext>
            </a:extLst>
          </p:cNvPr>
          <p:cNvSpPr txBox="1"/>
          <p:nvPr/>
        </p:nvSpPr>
        <p:spPr>
          <a:xfrm>
            <a:off x="636607" y="3412315"/>
            <a:ext cx="4259484" cy="830997"/>
          </a:xfrm>
          <a:prstGeom prst="rect">
            <a:avLst/>
          </a:prstGeom>
          <a:noFill/>
        </p:spPr>
        <p:txBody>
          <a:bodyPr wrap="square" rtlCol="0">
            <a:spAutoFit/>
          </a:bodyPr>
          <a:lstStyle/>
          <a:p>
            <a:r>
              <a:rPr lang="en-GB" sz="4800" dirty="0">
                <a:solidFill>
                  <a:schemeClr val="bg1"/>
                </a:solidFill>
              </a:rPr>
              <a:t>Key Findings</a:t>
            </a:r>
          </a:p>
        </p:txBody>
      </p:sp>
      <p:sp>
        <p:nvSpPr>
          <p:cNvPr id="13" name="TextBox 12">
            <a:extLst>
              <a:ext uri="{FF2B5EF4-FFF2-40B4-BE49-F238E27FC236}">
                <a16:creationId xmlns:a16="http://schemas.microsoft.com/office/drawing/2014/main" id="{71F02A35-5CB5-7499-AEBC-E99922943517}"/>
              </a:ext>
            </a:extLst>
          </p:cNvPr>
          <p:cNvSpPr txBox="1"/>
          <p:nvPr/>
        </p:nvSpPr>
        <p:spPr>
          <a:xfrm>
            <a:off x="6715383" y="2726896"/>
            <a:ext cx="4840010" cy="99103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b="1" dirty="0"/>
              <a:t>Key finding 2</a:t>
            </a:r>
            <a:r>
              <a:rPr lang="en-US" sz="1900" dirty="0"/>
              <a:t>: Political factor of Brexit causing rise in costs for importation of flowers from EU.</a:t>
            </a:r>
            <a:r>
              <a:rPr lang="en-US" sz="1900" b="1" dirty="0"/>
              <a:t> </a:t>
            </a:r>
          </a:p>
        </p:txBody>
      </p:sp>
      <p:sp>
        <p:nvSpPr>
          <p:cNvPr id="14" name="TextBox 13">
            <a:extLst>
              <a:ext uri="{FF2B5EF4-FFF2-40B4-BE49-F238E27FC236}">
                <a16:creationId xmlns:a16="http://schemas.microsoft.com/office/drawing/2014/main" id="{5E74E42C-360C-7CFA-466F-DCFC4AA8A530}"/>
              </a:ext>
            </a:extLst>
          </p:cNvPr>
          <p:cNvSpPr txBox="1"/>
          <p:nvPr/>
        </p:nvSpPr>
        <p:spPr>
          <a:xfrm>
            <a:off x="6715383" y="4041470"/>
            <a:ext cx="4840010" cy="83099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b="1" dirty="0"/>
              <a:t>Key finding 3</a:t>
            </a:r>
            <a:r>
              <a:rPr lang="en-US" sz="1900" dirty="0"/>
              <a:t>: Problem of a 7/10 seriousness and progressing due to impact on profits.</a:t>
            </a:r>
          </a:p>
        </p:txBody>
      </p:sp>
    </p:spTree>
    <p:extLst>
      <p:ext uri="{BB962C8B-B14F-4D97-AF65-F5344CB8AC3E}">
        <p14:creationId xmlns:p14="http://schemas.microsoft.com/office/powerpoint/2010/main" val="10372578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3"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r>
              <a:rPr lang="en-GB" sz="2000" dirty="0" err="1"/>
              <a:t>Dioba</a:t>
            </a:r>
            <a:r>
              <a:rPr lang="en-GB" sz="2000" dirty="0"/>
              <a:t>, A. </a:t>
            </a:r>
            <a:r>
              <a:rPr lang="en-GB" sz="2000" i="1" dirty="0"/>
              <a:t>et al.</a:t>
            </a:r>
            <a:r>
              <a:rPr lang="en-GB" sz="2000" dirty="0"/>
              <a:t> (2025) ‘Human excreta recycling in Sweden: a PESTEL-SWOT framework analysis – Review’, </a:t>
            </a:r>
            <a:r>
              <a:rPr lang="en-GB" sz="2000" i="1" dirty="0"/>
              <a:t>Journal of environmental management</a:t>
            </a:r>
            <a:r>
              <a:rPr lang="en-GB" sz="2000" dirty="0"/>
              <a:t>,389.Available at: </a:t>
            </a:r>
            <a:r>
              <a:rPr lang="en-GB" sz="2000" dirty="0">
                <a:hlinkClick r:id="rId2"/>
              </a:rPr>
              <a:t>https://doi.org/10.1016/j.jenvman.2025.126242</a:t>
            </a:r>
            <a:endParaRPr lang="en-GB" sz="2000" dirty="0"/>
          </a:p>
          <a:p>
            <a:r>
              <a:rPr lang="en-GB" sz="2000" i="1" dirty="0"/>
              <a:t>Aguilar, F. J. (1967) Scanning the Business Environment, New </a:t>
            </a:r>
            <a:r>
              <a:rPr lang="en-GB" sz="2000" i="1" dirty="0" err="1"/>
              <a:t>York:Macmillan</a:t>
            </a:r>
            <a:r>
              <a:rPr lang="en-GB" sz="2000" i="1" dirty="0"/>
              <a:t> Company, 1967. </a:t>
            </a:r>
            <a:r>
              <a:rPr lang="en-GB" sz="2000" i="1" dirty="0">
                <a:hlinkClick r:id="rId3"/>
              </a:rPr>
              <a:t>https://blog.oxfordcollegeofmarketing.com/2016/06/30/pestel-analysis/</a:t>
            </a:r>
            <a:endParaRPr lang="en-GB" sz="2000" i="1" dirty="0"/>
          </a:p>
          <a:p>
            <a:r>
              <a:rPr lang="en-GB" sz="2000" dirty="0"/>
              <a:t>Kniberg, H., 2012, March. Cause-effect diagrams. Web.</a:t>
            </a:r>
          </a:p>
          <a:p>
            <a:r>
              <a:rPr lang="en-GB" sz="2000" dirty="0"/>
              <a:t>Davis, W.S., &amp; Yen, D.C. (Eds.). (1998). The Information System Consultant's Handbook: Systems Analysis and Design (1st ed.). CRC Press. </a:t>
            </a:r>
            <a:r>
              <a:rPr lang="en-GB" sz="2000" dirty="0">
                <a:hlinkClick r:id="rId4"/>
              </a:rPr>
              <a:t>https://doi.org/10.1201/9781420049107</a:t>
            </a:r>
            <a:endParaRPr lang="en-GB" sz="2000" dirty="0"/>
          </a:p>
          <a:p>
            <a:r>
              <a:rPr lang="en-GB" sz="2000" dirty="0"/>
              <a:t>Ivica Batinić (2015) ‘THE ROLE AND IMPORTANCE OF INTERNET MARKETING IN MODERN HOTEL INDUSTRY’, </a:t>
            </a:r>
            <a:r>
              <a:rPr lang="en-GB" sz="2000" i="1" dirty="0"/>
              <a:t>Journal of Process Management. New Technologies</a:t>
            </a:r>
            <a:r>
              <a:rPr lang="en-GB" sz="2000" dirty="0"/>
              <a:t>, 3(3), pp. 34–38.</a:t>
            </a:r>
          </a:p>
          <a:p>
            <a:endParaRPr lang="en-GB" sz="1200" i="1" dirty="0"/>
          </a:p>
          <a:p>
            <a:pPr marL="0" indent="0">
              <a:buNone/>
            </a:pPr>
            <a:endParaRPr lang="en-GB" sz="2000" dirty="0"/>
          </a:p>
          <a:p>
            <a:endParaRPr lang="en-GB" sz="12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br>
              <a:rPr lang="en-US" sz="2000" b="1"/>
            </a:br>
            <a:endParaRPr lang="en-US" sz="2000" b="1"/>
          </a:p>
        </p:txBody>
      </p:sp>
      <p:pic>
        <p:nvPicPr>
          <p:cNvPr id="2050" name="Picture 2" descr="Thank You For Listening Images – Browse 11,054 Stock Photos, Vectors, and  Video | Adobe Stock">
            <a:extLst>
              <a:ext uri="{FF2B5EF4-FFF2-40B4-BE49-F238E27FC236}">
                <a16:creationId xmlns:a16="http://schemas.microsoft.com/office/drawing/2014/main" id="{B9683AF2-00BA-1D66-F1BC-622133F450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5386" r="1" b="8961"/>
          <a:stretch>
            <a:fillRect/>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3018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8989327" y="-409781"/>
            <a:ext cx="30199830" cy="7829621"/>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pic>
        <p:nvPicPr>
          <p:cNvPr id="3074" name="Picture 2" descr="Question Mark GIFs - The Best GIF Collections Are On GIFSEC">
            <a:extLst>
              <a:ext uri="{FF2B5EF4-FFF2-40B4-BE49-F238E27FC236}">
                <a16:creationId xmlns:a16="http://schemas.microsoft.com/office/drawing/2014/main" id="{1F6DA627-EEB8-CE21-21CC-A8F9CC37B6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835" b="24724"/>
          <a:stretch>
            <a:fillRect/>
          </a:stretch>
        </p:blipFill>
        <p:spPr bwMode="auto">
          <a:xfrm>
            <a:off x="-405114" y="0"/>
            <a:ext cx="1259711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Q And A Speech Bubble Icon Sign Or Ask Answer Solution Information Have  Question Vector, Q And A, Question And Answer, Qna PNG and Vector with Transparent  Background for Free Download">
            <a:extLst>
              <a:ext uri="{FF2B5EF4-FFF2-40B4-BE49-F238E27FC236}">
                <a16:creationId xmlns:a16="http://schemas.microsoft.com/office/drawing/2014/main" id="{027F5FDB-AF6F-EC30-B4F7-62C545BB9369}"/>
              </a:ext>
            </a:extLst>
          </p:cNvPr>
          <p:cNvSpPr>
            <a:spLocks noChangeAspect="1" noChangeArrowheads="1"/>
          </p:cNvSpPr>
          <p:nvPr/>
        </p:nvSpPr>
        <p:spPr bwMode="auto">
          <a:xfrm>
            <a:off x="3356658" y="3276600"/>
            <a:ext cx="2891742" cy="28917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Q And A PNGs for Free Download">
            <a:extLst>
              <a:ext uri="{FF2B5EF4-FFF2-40B4-BE49-F238E27FC236}">
                <a16:creationId xmlns:a16="http://schemas.microsoft.com/office/drawing/2014/main" id="{19FEBD66-B89A-9DE5-5906-5F773F5AF3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3952" y="689658"/>
            <a:ext cx="6753346" cy="5687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Milk Glass">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6232</TotalTime>
  <Words>1142</Words>
  <Application>Microsoft Office PowerPoint</Application>
  <PresentationFormat>Widescreen</PresentationFormat>
  <Paragraphs>197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Mick Lowe</vt:lpstr>
      <vt:lpstr>PowerPoint Presentation</vt:lpstr>
      <vt:lpstr>PowerPoint Presentation</vt:lpstr>
      <vt:lpstr>PowerPoint Presentation</vt:lpstr>
      <vt:lpstr>PowerPoint Presentation</vt:lpstr>
      <vt:lpstr>PowerPoint Presentation</vt:lpstr>
      <vt:lpstr>Cause and Effect Diagrams</vt:lpstr>
      <vt:lpstr>PowerPoint Presentation</vt:lpstr>
      <vt:lpstr>PowerPoint Presentation</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Mick Lowe (2434734)</cp:lastModifiedBy>
  <cp:revision>101</cp:revision>
  <dcterms:created xsi:type="dcterms:W3CDTF">2024-01-29T11:42:05Z</dcterms:created>
  <dcterms:modified xsi:type="dcterms:W3CDTF">2025-10-12T12:11:46Z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