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8" d="100"/>
          <a:sy n="88" d="100"/>
        </p:scale>
        <p:origin x="437" y="-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84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74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908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715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372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022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070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7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526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593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02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409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D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1143000"/>
            <a:ext cx="16670269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800"/>
              </a:spcAft>
              <a:defRPr sz="3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The Impact of Telemedicine on Mental Health </a:t>
            </a:r>
            <a:r>
              <a:rPr dirty="0" smtClean="0"/>
              <a:t>Support </a:t>
            </a:r>
            <a:r>
              <a:rPr dirty="0"/>
              <a:t>for University Students</a:t>
            </a:r>
          </a:p>
          <a:p>
            <a:pPr>
              <a:defRPr sz="2000">
                <a:solidFill>
                  <a:srgbClr val="CDE1E4"/>
                </a:solidFill>
                <a:latin typeface="Aptos"/>
              </a:defRPr>
            </a:pPr>
            <a:r>
              <a:rPr dirty="0"/>
              <a:t>Group Member 3: Stakeholders • Barriers • Legal &amp; Ethical </a:t>
            </a:r>
            <a:r>
              <a:rPr dirty="0" smtClean="0"/>
              <a:t>Issues</a:t>
            </a:r>
            <a:endParaRPr lang="en-US" dirty="0" smtClean="0"/>
          </a:p>
          <a:p>
            <a:pPr>
              <a:defRPr sz="2000">
                <a:solidFill>
                  <a:srgbClr val="CDE1E4"/>
                </a:solidFill>
                <a:latin typeface="Aptos"/>
              </a:defRPr>
            </a:pP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1. Why telemedicine matters for university students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417320"/>
            <a:ext cx="3474720" cy="182880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417320"/>
            <a:ext cx="73152" cy="182880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563624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High mental-health burden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2011680"/>
            <a:ext cx="310896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500">
                <a:solidFill>
                  <a:srgbClr val="23282D"/>
                </a:solidFill>
                <a:latin typeface="Aptos"/>
              </a:defRPr>
            </a:pPr>
            <a:r>
              <a:t>A global meta-analysis of 64 studies (100,187 students) found pooled symptom prevalence of 33.6% for depression and 39.0% for anxiety.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70832" y="1417320"/>
            <a:ext cx="3474720" cy="182880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70832" y="1417320"/>
            <a:ext cx="73152" cy="182880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72000" y="1563624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Potential access advantage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72000" y="2011680"/>
            <a:ext cx="310896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500">
                <a:solidFill>
                  <a:srgbClr val="23282D"/>
                </a:solidFill>
                <a:latin typeface="Aptos"/>
              </a:defRPr>
            </a:pPr>
            <a:r>
              <a:t>Video, telephone and online interventions can reduce travel, scheduling and stigma-related barriers and extend counselling capacity.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55864" y="1417320"/>
            <a:ext cx="3474720" cy="182880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055864" y="1417320"/>
            <a:ext cx="73152" cy="182880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57032" y="1563624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Evidence of effectiveness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57032" y="2011680"/>
            <a:ext cx="310896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500">
                <a:solidFill>
                  <a:srgbClr val="23282D"/>
                </a:solidFill>
                <a:latin typeface="Aptos"/>
              </a:defRPr>
            </a:pPr>
            <a:r>
              <a:t>Across 57 studies and 4,336 clients, videoconferencing mental/behavioural health outcomes were largely equivalent to in-person delivery.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2960" y="3703320"/>
            <a:ext cx="10515600" cy="2103120"/>
          </a:xfrm>
          <a:prstGeom prst="rect">
            <a:avLst/>
          </a:prstGeom>
          <a:noFill/>
        </p:spPr>
        <p:txBody>
          <a:bodyPr wrap="square" lIns="36576" rIns="18288">
            <a:spAutoFit/>
          </a:bodyPr>
          <a:lstStyle/>
          <a:p>
            <a:pPr>
              <a:lnSpc>
                <a:spcPct val="105000"/>
              </a:lnSpc>
              <a:spcAft>
                <a:spcPts val="700"/>
              </a:spcAft>
              <a:defRPr sz="1600" b="0">
                <a:solidFill>
                  <a:srgbClr val="23282D"/>
                </a:solidFill>
                <a:latin typeface="Aptos"/>
              </a:defRPr>
            </a:pPr>
            <a:r>
              <a:t>Telemedicine should be positioned as an additional pathway—not a universal replacement for face-to-face care.</a:t>
            </a:r>
          </a:p>
          <a:p>
            <a:pPr>
              <a:lnSpc>
                <a:spcPct val="105000"/>
              </a:lnSpc>
              <a:spcAft>
                <a:spcPts val="700"/>
              </a:spcAft>
              <a:defRPr sz="1600" b="0">
                <a:solidFill>
                  <a:srgbClr val="23282D"/>
                </a:solidFill>
                <a:latin typeface="Aptos"/>
              </a:defRPr>
            </a:pPr>
            <a:r>
              <a:t>Students with severe risk, complex presentations or safeguarding concerns may need rapid escalation to in-person/emergency services.</a:t>
            </a:r>
          </a:p>
          <a:p>
            <a:pPr>
              <a:lnSpc>
                <a:spcPct val="105000"/>
              </a:lnSpc>
              <a:spcAft>
                <a:spcPts val="700"/>
              </a:spcAft>
              <a:defRPr sz="1600" b="0">
                <a:solidFill>
                  <a:srgbClr val="23282D"/>
                </a:solidFill>
                <a:latin typeface="Aptos"/>
              </a:defRPr>
            </a:pPr>
            <a:r>
              <a:t>Implementation quality, privacy, digital access and student engagement determine whether benefits are realised.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5800" y="6172200"/>
            <a:ext cx="107899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t>(Li et al., 2022; Batastini et al., 2021; Riboldi et al., 2024)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2. Proposed digital health promotion intervention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417320"/>
            <a:ext cx="256032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417320"/>
            <a:ext cx="73152" cy="338328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563624"/>
            <a:ext cx="21945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1  Access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2011680"/>
            <a:ext cx="219456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Secure university portal/app</a:t>
            </a:r>
            <a:br/>
            <a:r>
              <a:t/>
            </a:r>
            <a:br/>
            <a:r>
              <a:t>• Self-referral</a:t>
            </a:r>
            <a:br/>
            <a:r>
              <a:t>• Short screening</a:t>
            </a:r>
            <a:br/>
            <a:r>
              <a:t>• Book video/telephone appointment</a:t>
            </a:r>
            <a:br/>
            <a:r>
              <a:t>• Accessible options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9000" y="1417320"/>
            <a:ext cx="256032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429000" y="1417320"/>
            <a:ext cx="73152" cy="338328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630168" y="1563624"/>
            <a:ext cx="21945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2  Support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630168" y="2011680"/>
            <a:ext cx="219456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Licensed mental-health professional</a:t>
            </a:r>
            <a:br/>
            <a:r>
              <a:t/>
            </a:r>
            <a:br/>
            <a:r>
              <a:t>• CBT-informed support</a:t>
            </a:r>
            <a:br/>
            <a:r>
              <a:t>• Psychoeducation</a:t>
            </a:r>
            <a:br/>
            <a:r>
              <a:t>• Brief counselling</a:t>
            </a:r>
            <a:br/>
            <a:r>
              <a:t>• Follow-up messaging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72200" y="1417320"/>
            <a:ext cx="256032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172200" y="1417320"/>
            <a:ext cx="73152" cy="338328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73368" y="1563624"/>
            <a:ext cx="21945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3  Safety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3368" y="2011680"/>
            <a:ext cx="219456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Risk-aware workflow</a:t>
            </a:r>
            <a:br/>
            <a:r>
              <a:t/>
            </a:r>
            <a:br/>
            <a:r>
              <a:t>• Confirm location</a:t>
            </a:r>
            <a:br/>
            <a:r>
              <a:t>• Emergency contact details</a:t>
            </a:r>
            <a:br/>
            <a:r>
              <a:t>• Suicide/self-harm escalation plan</a:t>
            </a:r>
            <a:br/>
            <a:r>
              <a:t>• In-person referral when needed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915400" y="1417320"/>
            <a:ext cx="256032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915400" y="1417320"/>
            <a:ext cx="73152" cy="338328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116568" y="1563624"/>
            <a:ext cx="21945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4  Evaluate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16568" y="2011680"/>
            <a:ext cx="219456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Monitor implementation</a:t>
            </a:r>
            <a:br/>
            <a:r>
              <a:t/>
            </a:r>
            <a:br/>
            <a:r>
              <a:t>• Uptake</a:t>
            </a:r>
            <a:br/>
            <a:r>
              <a:t>• Attendance</a:t>
            </a:r>
            <a:br/>
            <a:r>
              <a:t>• Student satisfaction</a:t>
            </a:r>
            <a:br/>
            <a:r>
              <a:t>• PHQ-9/GAD-7 change where clinically appropriate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6172200"/>
            <a:ext cx="2106667" cy="2385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dirty="0" smtClean="0"/>
              <a:t>(</a:t>
            </a:r>
            <a:r>
              <a:rPr dirty="0"/>
              <a:t>NICE, 2022; Appleton et al., 2023).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3. Potential stakeholders who can facilitate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Stakeholders should be involved from design through evaluation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32588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325880"/>
            <a:ext cx="73152" cy="141732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472184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University leadership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192024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Funding, governance, policy approval and strategic ownership.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07408" y="132588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07408" y="1325880"/>
            <a:ext cx="73152" cy="141732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08576" y="1472184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Counselling &amp; mental-health teams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08576" y="192024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Clinical delivery, triage, supervision, safeguarding and referral.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29016" y="132588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29016" y="1325880"/>
            <a:ext cx="73152" cy="141732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30184" y="1472184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Students / student unions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30184" y="192024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Co-design, acceptability testing, peer communication and feedback.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85800" y="297180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85800" y="2971800"/>
            <a:ext cx="73152" cy="141732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86968" y="3118104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IT + cybersecurity + DPO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86968" y="356616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Secure platform, access controls, incident response and privacy governance.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407408" y="297180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4407408" y="2971800"/>
            <a:ext cx="73152" cy="141732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407408" y="3063240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dirty="0"/>
              <a:t>Academic staff &amp; wellbeing services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08576" y="356616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Early identification, signposting and integration with student support.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129016" y="2971800"/>
            <a:ext cx="3383280" cy="14173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8129016" y="2971800"/>
            <a:ext cx="73152" cy="141732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330184" y="3118104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External clinical / regulatory partners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330184" y="3566160"/>
            <a:ext cx="301752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Referral pathways, specialist care, professional standards and regulatory assurance.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2960" y="4754880"/>
            <a:ext cx="10515600" cy="1143000"/>
          </a:xfrm>
          <a:prstGeom prst="rect">
            <a:avLst/>
          </a:prstGeom>
          <a:noFill/>
        </p:spPr>
        <p:txBody>
          <a:bodyPr wrap="square" lIns="36576" rIns="18288">
            <a:spAutoFit/>
          </a:bodyPr>
          <a:lstStyle/>
          <a:p>
            <a:pPr>
              <a:lnSpc>
                <a:spcPct val="105000"/>
              </a:lnSpc>
              <a:spcAft>
                <a:spcPts val="700"/>
              </a:spcAft>
              <a:defRPr sz="1500" b="0">
                <a:solidFill>
                  <a:srgbClr val="23282D"/>
                </a:solidFill>
                <a:latin typeface="Aptos"/>
              </a:defRPr>
            </a:pPr>
            <a:r>
              <a:rPr dirty="0"/>
              <a:t>Key principle: students are not just recipients—they are implementation stakeholders whose preferences should shape the service.</a:t>
            </a:r>
          </a:p>
          <a:p>
            <a:pPr>
              <a:lnSpc>
                <a:spcPct val="105000"/>
              </a:lnSpc>
              <a:spcAft>
                <a:spcPts val="700"/>
              </a:spcAft>
              <a:defRPr sz="1500" b="0">
                <a:solidFill>
                  <a:srgbClr val="23282D"/>
                </a:solidFill>
                <a:latin typeface="Aptos"/>
              </a:defRPr>
            </a:pPr>
            <a:r>
              <a:rPr dirty="0"/>
              <a:t>Co-design can improve relevance, trust, cultural fit and engagement.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85800" y="6172200"/>
            <a:ext cx="107899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t>(Appleton et al., 2023; Berardi et al., 2024; Riboldi et al., 2024)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4. Potential barriers to successful implementation and delivery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Student-, provider-, technology- and system-level barriers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1280160"/>
            <a:ext cx="2743200" cy="41605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280160"/>
            <a:ext cx="73152" cy="416052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41247" y="1426463"/>
            <a:ext cx="23774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1247" y="1874519"/>
            <a:ext cx="2377440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• Stigma and low mental-health literacy</a:t>
            </a:r>
            <a:br/>
            <a:r>
              <a:t>• Preference for human/in-person contact</a:t>
            </a:r>
            <a:br/>
            <a:r>
              <a:t>• Privacy concerns at home or shared accommodation</a:t>
            </a:r>
            <a:br/>
            <a:r>
              <a:t>• Low motivation / time pressure</a:t>
            </a:r>
            <a:br/>
            <a:r>
              <a:t>• Cost, device or connectivity problems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566160" y="1280160"/>
            <a:ext cx="2743200" cy="41605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566160" y="1280160"/>
            <a:ext cx="73152" cy="416052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767328" y="1426463"/>
            <a:ext cx="23774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PROVIDER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7328" y="1874519"/>
            <a:ext cx="2377440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• Training and confidence with telehealth</a:t>
            </a:r>
            <a:br/>
            <a:r>
              <a:t>• Increased digital/admin workload</a:t>
            </a:r>
            <a:br/>
            <a:r>
              <a:t>• Difficulty assessing non-verbal cues</a:t>
            </a:r>
            <a:br/>
            <a:r>
              <a:t>• Burnout or workflow disruption</a:t>
            </a:r>
            <a:br/>
            <a:r>
              <a:t>• Need for clear escalation procedures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92240" y="1280160"/>
            <a:ext cx="2377440" cy="41605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492240" y="1280160"/>
            <a:ext cx="73152" cy="416052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693407" y="1426463"/>
            <a:ext cx="20116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93407" y="1874519"/>
            <a:ext cx="2011680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• Unstable internet/audio/video</a:t>
            </a:r>
            <a:br/>
            <a:r>
              <a:t>• Accessibility barriers</a:t>
            </a:r>
            <a:br/>
            <a:r>
              <a:t>• Cybersecurity/data-breach risk</a:t>
            </a:r>
            <a:br/>
            <a:r>
              <a:t>• Poor platform usability</a:t>
            </a:r>
            <a:br/>
            <a:r>
              <a:t>• Integration with records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9052560" y="1280160"/>
            <a:ext cx="2514600" cy="416052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9052560" y="1280160"/>
            <a:ext cx="73152" cy="416052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253728" y="1426463"/>
            <a:ext cx="21488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SYSTEM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253728" y="1874519"/>
            <a:ext cx="2148840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50">
                <a:solidFill>
                  <a:srgbClr val="23282D"/>
                </a:solidFill>
                <a:latin typeface="Aptos"/>
              </a:defRPr>
            </a:pPr>
            <a:r>
              <a:t>• Funding and staffing limits</a:t>
            </a:r>
            <a:br/>
            <a:r>
              <a:t>• Regulatory complexity</a:t>
            </a:r>
            <a:br/>
            <a:r>
              <a:t>• Cross-jurisdiction practice</a:t>
            </a:r>
            <a:br/>
            <a:r>
              <a:t>• Fragmented referral pathways</a:t>
            </a:r>
            <a:br/>
            <a:r>
              <a:t>• Unequal access / digital divide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6172200"/>
            <a:ext cx="4315605" cy="2385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lang="en-US" dirty="0"/>
              <a:t>(</a:t>
            </a:r>
            <a:r>
              <a:rPr dirty="0" err="1" smtClean="0"/>
              <a:t>Lui</a:t>
            </a:r>
            <a:r>
              <a:rPr dirty="0" smtClean="0"/>
              <a:t> </a:t>
            </a:r>
            <a:r>
              <a:rPr dirty="0"/>
              <a:t>et al., 2024; Cho et al., 2025; Appleton et al., 2023; </a:t>
            </a:r>
            <a:r>
              <a:rPr dirty="0" err="1"/>
              <a:t>Berardi</a:t>
            </a:r>
            <a:r>
              <a:rPr dirty="0"/>
              <a:t> et al., 2024).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2117" y="81778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5. How to reduce the barriers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Barrier → implementation response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234440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234440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389888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Stigma / low help-seeking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49678" y="1234440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 smtClean="0">
                <a:latin typeface="Arial" panose="020B0604020202020204" pitchFamily="34" charset="0"/>
                <a:cs typeface="Arial" panose="020B0604020202020204" pitchFamily="34" charset="0"/>
              </a:rPr>
              <a:t>Normalized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digital counselling; student-led promotion; confidential self-referral</a:t>
            </a:r>
            <a:r>
              <a:rPr dirty="0"/>
              <a:t>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2039112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2039112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97864" y="2202496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Digital exclusion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49678" y="2039112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Offer phone/audio alternatives; loan devices where possible; provide campus access points.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2843784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85800" y="2843784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86968" y="2990088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Privacy concerns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49678" y="2843784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Private rooms, headphones, strong authentication, encryption and clear privacy information.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85800" y="3648456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85800" y="3648456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86968" y="3794759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Provider workload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449678" y="3767500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Training, protected time, simple workflows, technical support and supervision.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85800" y="4453128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85800" y="4453128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86968" y="4599432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Clinical risk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449678" y="4529903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 smtClean="0">
                <a:latin typeface="Arial" panose="020B0604020202020204" pitchFamily="34" charset="0"/>
                <a:cs typeface="Arial" panose="020B0604020202020204" pitchFamily="34" charset="0"/>
              </a:rPr>
              <a:t>Standardized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risk screening + location verification + emergency contacts + rapid escalation</a:t>
            </a:r>
            <a:r>
              <a:rPr dirty="0"/>
              <a:t>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85800" y="5257800"/>
            <a:ext cx="306324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685800" y="5257800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6968" y="5404104"/>
            <a:ext cx="2697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Low engagement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449678" y="5404104"/>
            <a:ext cx="2697480" cy="664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80">
                <a:solidFill>
                  <a:srgbClr val="23282D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Co-design, brief appointments, reminders, flexible scheduling and </a:t>
            </a:r>
            <a:r>
              <a:rPr dirty="0" smtClean="0">
                <a:latin typeface="Arial" panose="020B0604020202020204" pitchFamily="34" charset="0"/>
                <a:cs typeface="Arial" panose="020B0604020202020204" pitchFamily="34" charset="0"/>
              </a:rPr>
              <a:t>personalized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follow-up.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800" y="6172200"/>
            <a:ext cx="3573414" cy="2385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dirty="0" smtClean="0"/>
              <a:t> </a:t>
            </a:r>
            <a:r>
              <a:rPr dirty="0"/>
              <a:t>(Appleton et al., 2023; </a:t>
            </a:r>
            <a:r>
              <a:rPr dirty="0" err="1"/>
              <a:t>Berardi</a:t>
            </a:r>
            <a:r>
              <a:rPr dirty="0"/>
              <a:t> et al., 2024; Taylor et al., 2024).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ight Arrow 33"/>
          <p:cNvSpPr/>
          <p:nvPr/>
        </p:nvSpPr>
        <p:spPr>
          <a:xfrm>
            <a:off x="3985404" y="1389888"/>
            <a:ext cx="379562" cy="17373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ight Arrow 34"/>
          <p:cNvSpPr/>
          <p:nvPr/>
        </p:nvSpPr>
        <p:spPr>
          <a:xfrm>
            <a:off x="3985404" y="2202496"/>
            <a:ext cx="379562" cy="16580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Right Arrow 35"/>
          <p:cNvSpPr/>
          <p:nvPr/>
        </p:nvSpPr>
        <p:spPr>
          <a:xfrm>
            <a:off x="3985404" y="3053751"/>
            <a:ext cx="379562" cy="160365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7" name="Right Arrow 36"/>
          <p:cNvSpPr/>
          <p:nvPr/>
        </p:nvSpPr>
        <p:spPr>
          <a:xfrm>
            <a:off x="3895344" y="3968496"/>
            <a:ext cx="363870" cy="172183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Right Arrow 37"/>
          <p:cNvSpPr/>
          <p:nvPr/>
        </p:nvSpPr>
        <p:spPr>
          <a:xfrm>
            <a:off x="3985404" y="4782312"/>
            <a:ext cx="379562" cy="22860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Right Arrow 38"/>
          <p:cNvSpPr/>
          <p:nvPr/>
        </p:nvSpPr>
        <p:spPr>
          <a:xfrm>
            <a:off x="3985404" y="5539712"/>
            <a:ext cx="418726" cy="21643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6. Evidence that supports the intervention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Examples relevant to university students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280160"/>
            <a:ext cx="3474720" cy="402336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280160"/>
            <a:ext cx="73152" cy="402336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426463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University routine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1874519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A phase-IV trial in a university counselling service involved 1,081 students in an internet-delivered therapist-guided intervention. Anxiety symptoms fell 41% and depression symptoms 36%; deterioration was &lt;5%.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70832" y="1280160"/>
            <a:ext cx="3474720" cy="402336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70832" y="1280160"/>
            <a:ext cx="73152" cy="402336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72000" y="1426463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India: guided online CBT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72000" y="1874519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In 222 university students in India, guided online self-help CBT produced greater reductions than waitlist in GAD symptoms (d = −0.40), worry (d = −0.43) and depressive symptoms (d = −0.53).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55864" y="1280160"/>
            <a:ext cx="3474720" cy="402336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055864" y="1280160"/>
            <a:ext cx="73152" cy="402336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57032" y="1426463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College-student evidence overall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57032" y="1874519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00">
                <a:solidFill>
                  <a:srgbClr val="23282D"/>
                </a:solidFill>
                <a:latin typeface="Aptos"/>
              </a:defRPr>
            </a:pPr>
            <a:r>
              <a:t>A 2024 systematic review of 95 digital mental-health studies found &gt;80% were effective or partially effective for their primary outcome, but adoption and maintenance remain implementation challenges.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5800" y="6172200"/>
            <a:ext cx="107899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t>(Dear et al., 2019; Newman et al., 2021; Taylor et al., 2024)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7. Legal issues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UK-focused examples — adapt to your jurisdiction if required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280160"/>
            <a:ext cx="5303520" cy="192024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280160"/>
            <a:ext cx="73152" cy="192024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426463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Data protection &amp; confidentiality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1874519"/>
            <a:ext cx="4937759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20">
                <a:solidFill>
                  <a:srgbClr val="23282D"/>
                </a:solidFill>
                <a:latin typeface="Aptos"/>
              </a:defRPr>
            </a:pPr>
            <a:r>
              <a:t>Mental-health information is health data and receives enhanced protection under UK GDPR. Organisations need an appropriate lawful basis and an Article 9 condition, plus safeguards for sensitive data. (ICO, 2026)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99632" y="1280160"/>
            <a:ext cx="5303520" cy="192024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199632" y="1280160"/>
            <a:ext cx="73152" cy="192024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00800" y="1426463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Data minimisation &amp; security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0" y="1874519"/>
            <a:ext cx="4937759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20">
                <a:solidFill>
                  <a:srgbClr val="23282D"/>
                </a:solidFill>
                <a:latin typeface="Aptos"/>
              </a:defRPr>
            </a:pPr>
            <a:r>
              <a:t>Only collect data that are adequate, relevant and necessary; use secure systems, access controls, retention rules and breach/incident processes. (ICO, 2026; GOV.UK, 2024)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3474720"/>
            <a:ext cx="5303520" cy="192024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85800" y="3474720"/>
            <a:ext cx="73152" cy="192024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86968" y="3621024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Professional / clinical responsibility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86968" y="4069080"/>
            <a:ext cx="4937759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20">
                <a:solidFill>
                  <a:srgbClr val="23282D"/>
                </a:solidFill>
                <a:latin typeface="Aptos"/>
              </a:defRPr>
            </a:pPr>
            <a:r>
              <a:t>Providers must work within professional competence, maintain records, obtain appropriate consent, manage risk and ensure continuity/referral when telemedicine is unsuitable.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199632" y="3474720"/>
            <a:ext cx="5303520" cy="192024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199632" y="3474720"/>
            <a:ext cx="73152" cy="192024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00800" y="3621024"/>
            <a:ext cx="493775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Regulatory &amp; technology assurance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0" y="4069080"/>
            <a:ext cx="4937759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420">
                <a:solidFill>
                  <a:srgbClr val="23282D"/>
                </a:solidFill>
                <a:latin typeface="Aptos"/>
              </a:defRPr>
            </a:pPr>
            <a:r>
              <a:t>Digital health technologies should meet relevant safety/quality requirements and have evidence supporting their intended use. NICE recommends proportionate evidence and deployment standards.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6172200"/>
            <a:ext cx="107899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t>(ICO, 2026; GOV.UK, 2024; NICE, 2022)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355" y="-659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rPr dirty="0"/>
              <a:t>8. Ethical issues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9098" y="801936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Protect autonomy, privacy, safety and equity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234440"/>
            <a:ext cx="274320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234440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380744"/>
            <a:ext cx="23774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Informed consent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2003831"/>
            <a:ext cx="4064594" cy="770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50">
                <a:solidFill>
                  <a:srgbClr val="23282D"/>
                </a:solidFill>
                <a:latin typeface="Aptos"/>
              </a:defRPr>
            </a:pPr>
            <a:r>
              <a:rPr sz="1400" dirty="0"/>
              <a:t>Explain what telemedicine involves, alternatives, limitations, privacy risks and what happens if technology fails.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8703" y="2920140"/>
            <a:ext cx="274320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22376" y="2912325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91583" y="3021864"/>
            <a:ext cx="23774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dirty="0"/>
              <a:t>Confidentiality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6886" y="3608209"/>
            <a:ext cx="4144758" cy="770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50">
                <a:solidFill>
                  <a:srgbClr val="23282D"/>
                </a:solidFill>
                <a:latin typeface="Aptos"/>
              </a:defRPr>
            </a:pPr>
            <a:r>
              <a:rPr sz="1400" dirty="0"/>
              <a:t>Ensure private environments; </a:t>
            </a:r>
            <a:r>
              <a:rPr sz="1400" dirty="0" err="1"/>
              <a:t>minimise</a:t>
            </a:r>
            <a:r>
              <a:rPr sz="1400" dirty="0"/>
              <a:t> data access; explain who can see records and whether sessions are recorded.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48149" y="4534760"/>
            <a:ext cx="3283042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782243" y="4542262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80000" y="4652815"/>
            <a:ext cx="352173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dirty="0"/>
              <a:t>Beneficence / non-maleficence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86968" y="5307833"/>
            <a:ext cx="4064594" cy="770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50">
                <a:solidFill>
                  <a:srgbClr val="23282D"/>
                </a:solidFill>
                <a:latin typeface="Aptos"/>
              </a:defRPr>
            </a:pPr>
            <a:r>
              <a:rPr sz="1400" dirty="0"/>
              <a:t>Use evidence-based interventions; </a:t>
            </a:r>
            <a:r>
              <a:rPr sz="1400" dirty="0" err="1" smtClean="0"/>
              <a:t>recognise</a:t>
            </a:r>
            <a:r>
              <a:rPr sz="1400" dirty="0" smtClean="0"/>
              <a:t> </a:t>
            </a:r>
            <a:r>
              <a:rPr sz="1400" dirty="0"/>
              <a:t>when remote care is inappropriate; escalate risk promptly.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362702" y="2813615"/>
            <a:ext cx="274320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427055" y="4753447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545582" y="2879099"/>
            <a:ext cx="23774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dirty="0"/>
              <a:t>Autonomy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420614" y="3661276"/>
            <a:ext cx="4587356" cy="54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150">
                <a:solidFill>
                  <a:srgbClr val="23282D"/>
                </a:solidFill>
                <a:latin typeface="Aptos"/>
              </a:defRPr>
            </a:pPr>
            <a:r>
              <a:rPr sz="1400" dirty="0"/>
              <a:t>Allow students to choose between video, telephone, face-to-face or referral when clinically appropriate.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85800" y="6172200"/>
            <a:ext cx="107899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dirty="0"/>
              <a:t>(American Psychological Association, 2013; Newman et al., 2021; NICE, 2022)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7100977" y="1262735"/>
            <a:ext cx="73152" cy="658368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ounded Rectangle 38"/>
          <p:cNvSpPr/>
          <p:nvPr/>
        </p:nvSpPr>
        <p:spPr>
          <a:xfrm>
            <a:off x="7196902" y="1234440"/>
            <a:ext cx="2870124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lang="en-IN"/>
              <a:t>Professional boundaries</a:t>
            </a:r>
            <a:endParaRPr lang="en-IN" dirty="0"/>
          </a:p>
        </p:txBody>
      </p:sp>
      <p:sp>
        <p:nvSpPr>
          <p:cNvPr id="40" name="TextBox 39"/>
          <p:cNvSpPr txBox="1"/>
          <p:nvPr/>
        </p:nvSpPr>
        <p:spPr>
          <a:xfrm>
            <a:off x="7301426" y="1935000"/>
            <a:ext cx="325730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Set expectations for messaging, response times, availability and emergency communication</a:t>
            </a:r>
            <a:endParaRPr lang="en-IN" sz="1400" dirty="0"/>
          </a:p>
        </p:txBody>
      </p:sp>
      <p:sp>
        <p:nvSpPr>
          <p:cNvPr id="41" name="Rounded Rectangle 40"/>
          <p:cNvSpPr/>
          <p:nvPr/>
        </p:nvSpPr>
        <p:spPr>
          <a:xfrm>
            <a:off x="7493766" y="4741450"/>
            <a:ext cx="2743200" cy="658368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lang="en-IN"/>
              <a:t>Justice &amp; equity</a:t>
            </a:r>
            <a:endParaRPr lang="en-IN" dirty="0"/>
          </a:p>
        </p:txBody>
      </p:sp>
      <p:sp>
        <p:nvSpPr>
          <p:cNvPr id="42" name="Rectangle 41"/>
          <p:cNvSpPr/>
          <p:nvPr/>
        </p:nvSpPr>
        <p:spPr>
          <a:xfrm>
            <a:off x="7264850" y="2822331"/>
            <a:ext cx="73152" cy="658368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7425762" y="5467767"/>
            <a:ext cx="44080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Avoid excluding students because of disability, language, poor connectivity, finances or lack of a private space.</a:t>
            </a:r>
          </a:p>
          <a:p>
            <a:endParaRPr lang="en-IN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530415" y="2146252"/>
            <a:ext cx="7543800" cy="2217851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5000"/>
              </a:lnSpc>
              <a:defRPr sz="1500">
                <a:solidFill>
                  <a:srgbClr val="23282D"/>
                </a:solidFill>
                <a:latin typeface="Aptos"/>
              </a:defRPr>
            </a:pPr>
            <a:r>
              <a:rPr lang="en-US"/>
              <a:t>At the first contact, verify the student’s location, preferred emergency contact/process, privacy of the environment and the route to urgent in-person support. Use clear boundaries for asynchronous messages.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610928" y="2324016"/>
            <a:ext cx="3485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rPr lang="en-IN" dirty="0"/>
              <a:t>Practical ethical safeguard</a:t>
            </a:r>
            <a:endParaRPr lang="en-IN" dirty="0"/>
          </a:p>
        </p:txBody>
      </p:sp>
      <p:sp>
        <p:nvSpPr>
          <p:cNvPr id="6" name="Rectangle 5"/>
          <p:cNvSpPr/>
          <p:nvPr/>
        </p:nvSpPr>
        <p:spPr>
          <a:xfrm>
            <a:off x="2530415" y="814612"/>
            <a:ext cx="6096000" cy="6740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5000"/>
              </a:lnSpc>
              <a:spcAft>
                <a:spcPts val="700"/>
              </a:spcAft>
              <a:defRPr sz="1800" b="0">
                <a:solidFill>
                  <a:srgbClr val="23282D"/>
                </a:solidFill>
                <a:latin typeface="Aptos"/>
              </a:defRPr>
            </a:pPr>
            <a:r>
              <a:rPr lang="en-US" dirty="0"/>
              <a:t>For mental-health telemedicine, safety planning is an ethical requirement—not an optional extra.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517586" y="120770"/>
            <a:ext cx="2976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800" b="1" dirty="0"/>
              <a:t>8. Ethical issues</a:t>
            </a:r>
          </a:p>
          <a:p>
            <a:endParaRPr lang="en-IN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759125" y="6305909"/>
            <a:ext cx="8514271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050" dirty="0" smtClean="0"/>
              <a:t>(American </a:t>
            </a:r>
            <a:r>
              <a:rPr lang="fr-FR" sz="1050" dirty="0" err="1"/>
              <a:t>Psychological</a:t>
            </a:r>
            <a:r>
              <a:rPr lang="fr-FR" sz="1050" dirty="0"/>
              <a:t> Association, 2013; Newman et al., 2021; NICE, 2022)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03852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9. Recommended implementation pathway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A646E"/>
                </a:solidFill>
                <a:latin typeface="Aptos"/>
              </a:defRPr>
            </a:pPr>
            <a:r>
              <a:t>A staged approach improves safety and sustainability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508760"/>
            <a:ext cx="214884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508760"/>
            <a:ext cx="73152" cy="338328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86968" y="1655063"/>
            <a:ext cx="1783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1. Co-design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6968" y="2103120"/>
            <a:ext cx="178308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00">
                <a:solidFill>
                  <a:srgbClr val="23282D"/>
                </a:solidFill>
                <a:latin typeface="Aptos"/>
              </a:defRPr>
            </a:pPr>
            <a:r>
              <a:t>Students + clinicians + IT + governance define needs, risks and service model.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971800" y="1508760"/>
            <a:ext cx="214884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971800" y="1508760"/>
            <a:ext cx="73152" cy="338328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172968" y="1655063"/>
            <a:ext cx="1783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2. Assure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172968" y="2103120"/>
            <a:ext cx="178308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00">
                <a:solidFill>
                  <a:srgbClr val="23282D"/>
                </a:solidFill>
                <a:latin typeface="Aptos"/>
              </a:defRPr>
            </a:pPr>
            <a:r>
              <a:t>Privacy impact assessment, security testing, accessibility checks, clinical governance and staff training.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257800" y="1508760"/>
            <a:ext cx="214884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257800" y="1508760"/>
            <a:ext cx="73152" cy="338328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458968" y="1655063"/>
            <a:ext cx="1783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3. Pilot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58968" y="2103120"/>
            <a:ext cx="178308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00">
                <a:solidFill>
                  <a:srgbClr val="23282D"/>
                </a:solidFill>
                <a:latin typeface="Aptos"/>
              </a:defRPr>
            </a:pPr>
            <a:r>
              <a:t>Small student cohort; monitor uptake, no-shows, satisfaction, adverse events and technical failures.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543800" y="1508760"/>
            <a:ext cx="214884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543800" y="1508760"/>
            <a:ext cx="73152" cy="3383280"/>
          </a:xfrm>
          <a:prstGeom prst="rect">
            <a:avLst/>
          </a:prstGeom>
          <a:solidFill>
            <a:srgbClr val="E09B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744968" y="1655063"/>
            <a:ext cx="1783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4. Integrate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44968" y="2103120"/>
            <a:ext cx="178308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00">
                <a:solidFill>
                  <a:srgbClr val="23282D"/>
                </a:solidFill>
                <a:latin typeface="Aptos"/>
              </a:defRPr>
            </a:pPr>
            <a:r>
              <a:t>Link telemedicine with counselling, academic wellbeing, primary care and specialist referral pathways.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829800" y="1508760"/>
            <a:ext cx="2148840" cy="3383280"/>
          </a:xfrm>
          <a:prstGeom prst="roundRect">
            <a:avLst/>
          </a:prstGeom>
          <a:solidFill>
            <a:srgbClr val="F2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9829800" y="1508760"/>
            <a:ext cx="73152" cy="3383280"/>
          </a:xfrm>
          <a:prstGeom prst="rect">
            <a:avLst/>
          </a:prstGeom>
          <a:solidFill>
            <a:srgbClr val="237D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030968" y="1655063"/>
            <a:ext cx="1783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192D4B"/>
                </a:solidFill>
                <a:latin typeface="Aptos"/>
              </a:defRPr>
            </a:pPr>
            <a:r>
              <a:t>5. Evaluate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030968" y="2103120"/>
            <a:ext cx="1783080" cy="2651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5000"/>
              </a:lnSpc>
              <a:defRPr sz="1300">
                <a:solidFill>
                  <a:srgbClr val="23282D"/>
                </a:solidFill>
                <a:latin typeface="Aptos"/>
              </a:defRPr>
            </a:pPr>
            <a:r>
              <a:t>Measure reach, effectiveness, adoption, implementation and maintenance—not only symptom change.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85800" y="6172200"/>
            <a:ext cx="1963999" cy="2385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dirty="0" smtClean="0"/>
              <a:t>(</a:t>
            </a:r>
            <a:r>
              <a:rPr dirty="0"/>
              <a:t>Taylor et al., 2024; NICE, 2022).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92D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640080"/>
            <a:ext cx="107899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 Display"/>
              </a:defRPr>
            </a:pPr>
            <a:r>
              <a:t>10. Key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680" y="1508760"/>
            <a:ext cx="10241280" cy="4114800"/>
          </a:xfrm>
          <a:prstGeom prst="rect">
            <a:avLst/>
          </a:prstGeom>
          <a:noFill/>
        </p:spPr>
        <p:txBody>
          <a:bodyPr wrap="square" lIns="36576" rIns="18288">
            <a:spAutoFit/>
          </a:bodyPr>
          <a:lstStyle/>
          <a:p>
            <a:pPr>
              <a:lnSpc>
                <a:spcPct val="105000"/>
              </a:lnSpc>
              <a:spcAft>
                <a:spcPts val="12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Telemedicine can expand mental-health access for university students and can achieve outcomes broadly comparable with in-person care.</a:t>
            </a:r>
          </a:p>
          <a:p>
            <a:pPr>
              <a:lnSpc>
                <a:spcPct val="105000"/>
              </a:lnSpc>
              <a:spcAft>
                <a:spcPts val="12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Successful implementation depends on stakeholder collaboration, student co-design, trained staff, reliable technology and clear clinical pathways.</a:t>
            </a:r>
          </a:p>
          <a:p>
            <a:pPr>
              <a:lnSpc>
                <a:spcPct val="105000"/>
              </a:lnSpc>
              <a:spcAft>
                <a:spcPts val="12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The main risks are not only technical: stigma, digital inequality, privacy, professional workload and clinical safety must be actively managed.</a:t>
            </a:r>
          </a:p>
          <a:p>
            <a:pPr>
              <a:lnSpc>
                <a:spcPct val="105000"/>
              </a:lnSpc>
              <a:spcAft>
                <a:spcPts val="1200"/>
              </a:spcAft>
              <a:defRPr sz="2000" b="0">
                <a:solidFill>
                  <a:srgbClr val="FFFFFF"/>
                </a:solidFill>
                <a:latin typeface="Aptos"/>
              </a:defRPr>
            </a:pPr>
            <a:r>
              <a:t>Ethically, the model should be flexible and equitable—telemedicine should complement, not automatically replace, face-to-face care.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5989320"/>
            <a:ext cx="5998758" cy="23852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i="1">
                <a:solidFill>
                  <a:srgbClr val="5A646E"/>
                </a:solidFill>
                <a:latin typeface="Aptos"/>
              </a:defRPr>
            </a:pPr>
            <a:r>
              <a:rPr dirty="0" smtClean="0"/>
              <a:t>: </a:t>
            </a:r>
            <a:r>
              <a:rPr dirty="0" err="1"/>
              <a:t>Batastini</a:t>
            </a:r>
            <a:r>
              <a:rPr dirty="0"/>
              <a:t> et al. (2021); Appleton et al. (2023); </a:t>
            </a:r>
            <a:r>
              <a:rPr dirty="0" err="1"/>
              <a:t>Berardi</a:t>
            </a:r>
            <a:r>
              <a:rPr dirty="0"/>
              <a:t> et al. (2024); Taylor et al. (2024); </a:t>
            </a:r>
            <a:r>
              <a:rPr dirty="0" err="1"/>
              <a:t>Riboldi</a:t>
            </a:r>
            <a:r>
              <a:rPr dirty="0"/>
              <a:t> et al. (2024).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References (1/3)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34440"/>
            <a:ext cx="10881360" cy="5074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1. Li, W., Zhao, Z., Chen, D., Peng, Y. and Lu, Z. (2022) ‘Prevalence and associated factors of depression and anxiety symptoms among college students: a systematic review and meta-analysis’, Journal of Child Psychology and Psychiatry, 63(11), pp. 1222–1230. doi:10.1111/jcpp.13606.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2. Batastini, A.B., Paprzycki, P., Jones, A.C.T. and MacLean, N. (2021) ‘Are videoconferenced mental and behavioral health services just as good as in-person? A meta-analysis of a fast-growing practice’, Clinical Psychology Review, 83, 101944. doi:10.1016/j.cpr.2020.101944.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3. Dear, B.F., Johnson, B., Singh, A., Wilkes, B., Brkic, T., Gupta, R., Jones, M.P., Bailey, S., Dudeney, J., Gandy, M., Fogliati, R. and Titov, N. (2019) ‘Examining an internet-delivered intervention for anxiety and depression when delivered as a part of routine care for university students: a phase IV trial’, Journal of Affective Disorders, 256, pp. 567–577. doi:10.1016/j.jad.2019.06.044.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4. Newman, M.G., Kanuri, N., Rackoff, G.N., Jacobson, N.C., Bell, M.J. and Taylor, C.B. (2021) ‘A randomized controlled feasibility trial of internet-delivered guided self-help for generalized anxiety disorder among university students in India’, Psychotherapy, 58(4), pp. 591–601. doi:10.1037/pst0000383.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5. Karyotaki, E., Klein, A.M., Ciharova, M., Bolinski, F., Krijnen, L., de Koning, L., de Wit, L., van der Heijde, C.M., Ebert, D.D., Riper, H., Batelaan, N., Vonk, P., Auerbach, R.P., Kessler, R.C., Bruffaerts, R., Struijs, S., Wiers, R.W. and Cuijpers, P. (2022) ‘Guided internet-based transdiagnostic individually tailored cognitive behavioural therapy for symptoms of depression and/or anxiety in college students: a randomized controlled trial’, Behaviour Research and Therapy, 150, 104028. doi:10.1016/j.brat.2021.104028.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References (2/3)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34440"/>
            <a:ext cx="10881360" cy="5074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6. Taylor, M.E., Liu, M., Abelson, S., Eisenberg, D., Lipson, S.K. and Schueller, S.M. (2024) ‘The Reach, Effectiveness, Adoption, Implementation, and Maintenance of Digital Mental Health Interventions for College Students: A Systematic Review’, Current Psychiatry Reports, 26, pp. 683–693. doi:10.1007/s11920-024-01545-w.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7. Lui, J.C., Sagar-Ouriaghli, I. and Brown, J.S.L. (2024) ‘Barriers and facilitators to help-seeking for common mental disorders among university students: a systematic review’, Journal of American College Health, 72(8), pp. 2605–2613. doi:10.1080/07448481.2022.2119859.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8. Cho, H.N., Jung, K., Eisenberg, D., King, C.A. and Zheng, K. (2025) ‘Barriers to Digital Mental Health Services Among College Students’, Studies in Health Technology and Informatics, 329, pp. 1261–1265. doi:10.3233/SHTI251041.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9. Appleton, R., Barnett, P., Vera San Juan, N., Tuudah, E., Lyons, N., Parker, J., Roxburgh, E., Spyridonidis, S., Tamworth, M., Worden, M., Yilmaz, M., Sevdalis, N., Lloyd-Evans, B., Needle, J.J. and Johnson, S. (2023) ‘Implementation strategies for telemental health: a systematic review’, BMC Health Services Research, 23, 78. doi:10.1186/s12913-022-08993-1.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10. Berardi, C., Antonini, M., Jordan, Z., Wechtler, H., Paolucci, F. and Hinwood, M. (2024) ‘Barriers and facilitators to the implementation of digital technologies in mental health systems: a qualitative systematic review to inform a policy framework’, BMC Health Services Research, 24, 243. doi:10.1186/s12913-023-10536-1.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92D4B"/>
                </a:solidFill>
                <a:latin typeface="Aptos Display"/>
              </a:defRPr>
            </a:pPr>
            <a:r>
              <a:t>References (3/3)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234440"/>
            <a:ext cx="10881360" cy="5074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11. Riboldi, I., Calabrese, A., Piacenti, S., Capogrosso, C.A., Paioni, S.L., Bartoli, F., Carrà, G., Armes, J., Taylor, C. and Crocamo, C. (2024) ‘Understanding university students’ perspectives towards digital tools for mental health support: a cross-country study’, Clinical Practice &amp; Epidemiology in Mental Health, 20, e17450179271467. doi:10.2174/0117450179271467231231060255.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12. National Institute for Health and Care Excellence (NICE) (2022) Evidence standards framework for digital health technologies. London: NICE. Available at: https://www.nice.org.uk/corporate/ecd7 (Accessed: 11 August 2026).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13. American Psychological Association (2013) Guidelines for the Practice of Telepsychology. Washington, DC: American Psychological Association. Available at: https://apps.apa.org/APACommentingPortal/attachments/Site124_Guidelines%20for%20the%20Practice%20of%20Telepsychology%20%28APA%2C%202013%29.pdf (Accessed: 11 August 2026).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14. Information Commissioner’s Office (ICO) (2026) Special category data and UK GDPR guidance. Wilmslow: ICO. Available at: https://ico.org.uk/for-organisations/uk-gdpr-guidance-and-resources/lawful-basis/special-category-data/ (Accessed: 11 August 2026).</a:t>
            </a:r>
          </a:p>
          <a:p>
            <a:pPr>
              <a:lnSpc>
                <a:spcPct val="100000"/>
              </a:lnSpc>
              <a:spcAft>
                <a:spcPts val="1000"/>
              </a:spcAft>
              <a:defRPr sz="1150">
                <a:solidFill>
                  <a:srgbClr val="23282D"/>
                </a:solidFill>
                <a:latin typeface="Aptos"/>
              </a:defRPr>
            </a:pPr>
            <a:r>
              <a:t>15. GOV.UK (2024) The UK’s data protection legislation. Available at: https://www.gov.uk/data-protection/the-data-protection-act (Accessed: 11 August 2026).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1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2240</Words>
  <Application>Microsoft Office PowerPoint</Application>
  <PresentationFormat>Widescreen</PresentationFormat>
  <Paragraphs>143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DELL</dc:creator>
  <cp:keywords/>
  <dc:description>generated using python-pptx</dc:description>
  <cp:lastModifiedBy>DELL</cp:lastModifiedBy>
  <cp:revision>9</cp:revision>
  <dcterms:created xsi:type="dcterms:W3CDTF">2013-01-27T09:14:16Z</dcterms:created>
  <dcterms:modified xsi:type="dcterms:W3CDTF">2026-08-11T16:41:28Z</dcterms:modified>
  <cp:category/>
</cp:coreProperties>
</file>