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5C4BD-7E5F-9088-4E03-8321B3ADA7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067371-1DDE-504A-D333-CC55198D15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5AFD8B-25F4-BD36-F518-1FAA680B2A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4C328-E769-414F-9678-0A64E78BF90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6AE5C5-8DED-50F5-0777-F8D67BBAEA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B215C4-0BC8-F783-74A6-A658398567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A00C5-5250-43AA-A9B3-99ED0937E5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6017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4014C-1EC3-FFFB-21FF-B3BC7216E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C9B3D-16E9-9F18-E215-43D94ADB88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37887-CCCB-5D69-8243-5D7FFA8A1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4C328-E769-414F-9678-0A64E78BF90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A05626-BFC1-F3EA-A38E-56A6A9DBD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E0A856-114C-4D99-0C53-866D4F1BCF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A00C5-5250-43AA-A9B3-99ED0937E5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3511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9BB0B-8775-555B-2062-7ED6468AC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6243D9-BC24-C85E-DCDA-A3B92118E1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037A0-1746-7F90-574C-E659456B65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4C328-E769-414F-9678-0A64E78BF90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17CEB4-9D2A-6A77-FB27-8C2CBCF9C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CE86A-8D41-D159-5D3E-07DEEC27C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A00C5-5250-43AA-A9B3-99ED0937E5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182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CC6C6-D062-3D6A-02FB-E05B128EB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8C572-D85C-0C99-7A6F-C423D5B081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19935D-E4A3-C867-573F-8C8F726990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A4B497-ECFA-086B-7A1A-221E8D87F6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4C328-E769-414F-9678-0A64E78BF90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09574D-7530-315D-2B97-D7294146B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6D17B0-2CD7-FE09-A756-497E715B92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A00C5-5250-43AA-A9B3-99ED0937E5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3981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368D6-E151-00B7-6616-A5CF052E1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211E65-907E-A7FA-BC52-BA5CEE4896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849E87-C796-9937-7499-64D3A3C8A4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C19208-1909-1A59-E59E-EA2C9D0201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1212AB-C699-0F32-DBEA-67F00F07D7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F9356C-E92A-E228-45CE-3F3DAA2FD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4C328-E769-414F-9678-0A64E78BF90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D75DB4-CF9C-FC5C-2DAB-A02181F7D6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38F5ED-265D-D34F-B258-F7C1B8A6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A00C5-5250-43AA-A9B3-99ED0937E5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6834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7B1EF-DD80-B8B4-853C-D0C0744F2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FC526A-030A-8D97-FE76-9128A2EE16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4C328-E769-414F-9678-0A64E78BF90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A9986B-257A-BAAF-C437-484934F83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D49570-0487-A91C-0776-7A613F704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A00C5-5250-43AA-A9B3-99ED0937E5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050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FCEF94-16A9-DECA-760A-D1B7C8763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4C328-E769-414F-9678-0A64E78BF90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05C7A8-E521-3BAF-548A-23C013333B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A29020-ACEA-9111-FD68-4C58CD207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A00C5-5250-43AA-A9B3-99ED0937E5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423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DCDA3-E44A-9CAE-B231-AF0135014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D63092-D3FF-65E7-70DC-A2C3A04379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5D3ED-74BB-9645-490A-CAD4CDEF34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3153CE-6750-79B9-14AF-476C3FFAD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4C328-E769-414F-9678-0A64E78BF90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5DFAD2-1489-018B-07C1-3B6C0F028A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A6EF8A-9532-4B3D-78F3-BDAE9DD82D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A00C5-5250-43AA-A9B3-99ED0937E5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59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595BE-4496-A9C0-AEA4-D6C4215C6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68A6A0-FABD-A3E0-EBB8-748C61968B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9DC55A-F0FF-3F7A-5654-3E1D929B5D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20F8CA-9369-2187-17F5-5DA0D3327B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4C328-E769-414F-9678-0A64E78BF90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ABACAE-1375-4F7B-65EE-463BF76CE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68909E-A832-633B-A911-B49F691C0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A00C5-5250-43AA-A9B3-99ED0937E5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03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92309-D169-6DEC-7FA7-45D26DF27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F743DF-25AA-0E8D-66DC-6817A9DA52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B1602C-1999-724F-8939-B8B185385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4C328-E769-414F-9678-0A64E78BF90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629EA-95D8-A1F7-3E68-5BAD81F41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995B22-D3A6-1ADF-A252-F63B34F30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A00C5-5250-43AA-A9B3-99ED0937E5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477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BC07462-57B1-22A2-35B6-A19F743EB8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00849D-214D-403B-F796-630732ABE1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106C07-F6BE-CFF1-E6C7-89B84FE9CE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4C328-E769-414F-9678-0A64E78BF90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B39F52-8D34-0817-304E-A296E359A9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21CE5-58D7-35EE-62D1-C49F2EEA49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AA00C5-5250-43AA-A9B3-99ED0937E5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839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E7323D-834F-82A4-4938-CB9CC070B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3FAC29-32CD-B21A-556D-7A098DB55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AD1D90-541F-17AD-4BB9-BEBD2E690D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A4C328-E769-414F-9678-0A64E78BF90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3353A1-A67B-A105-7035-7F2A16E814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7DD088-DA6F-A5ED-505E-ADF66F36B2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2AA00C5-5250-43AA-A9B3-99ED0937E5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551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655652-7F55-5649-0E21-5F849DFEB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676" y="670559"/>
            <a:ext cx="4683321" cy="521314"/>
          </a:xfrm>
        </p:spPr>
        <p:txBody>
          <a:bodyPr anchor="t">
            <a:normAutofit/>
          </a:bodyPr>
          <a:lstStyle/>
          <a:p>
            <a:r>
              <a:rPr lang="en-GB" sz="2400" dirty="0">
                <a:latin typeface="Arial Black" panose="020B0A04020102020204" pitchFamily="34" charset="0"/>
              </a:rPr>
              <a:t>Current Issues at StitchCo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7CD04E-B268-91DB-D35E-D01D66C6DBF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4086" r="1" b="1"/>
          <a:stretch>
            <a:fillRect/>
          </a:stretch>
        </p:blipFill>
        <p:spPr>
          <a:xfrm>
            <a:off x="1" y="2118887"/>
            <a:ext cx="6448424" cy="4739114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92032-F2B4-AE2A-C0A4-BC981CA370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1734207"/>
            <a:ext cx="4555782" cy="4381428"/>
          </a:xfrm>
        </p:spPr>
        <p:txBody>
          <a:bodyPr anchor="t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Culture in contrast to Technology: Traditional, top-down based hierarchical, practices/infrastructure, have been at odds with the new expectation of flexible, self-directed automation.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Untrained Workforce: Workers are confused about the company’s automation of many functions, are uncertain of their new positions, and lack the necessary technical knowledge to perform in the new environment.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Decreased Performance from Confusion &amp; Reduced Communication: Lack of clarity in the structure and processes within the company led to confusion, fighting between workers, increased stress and reduced overall productivity.</a:t>
            </a:r>
          </a:p>
          <a:p>
            <a:endParaRPr lang="en-US" sz="1900" dirty="0"/>
          </a:p>
          <a:p>
            <a:endParaRPr lang="en-GB" sz="1900" dirty="0"/>
          </a:p>
        </p:txBody>
      </p:sp>
      <p:pic>
        <p:nvPicPr>
          <p:cNvPr id="6" name="Înregistrare nouă 2 (5)">
            <a:hlinkClick r:id="" action="ppaction://media"/>
            <a:extLst>
              <a:ext uri="{FF2B5EF4-FFF2-40B4-BE49-F238E27FC236}">
                <a16:creationId xmlns:a16="http://schemas.microsoft.com/office/drawing/2014/main" id="{46F0FF8C-0E2B-0842-2813-F306A3E0E9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789488" y="54403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142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19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8BC803E-13F3-4DAB-B17C-BEB007616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DDE571-E57F-4AB5-83C7-30EB5DDCC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12191996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7E0F3A-0818-88BF-AC3D-5512ECFEB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3622"/>
            <a:ext cx="4282380" cy="1322944"/>
          </a:xfrm>
        </p:spPr>
        <p:txBody>
          <a:bodyPr>
            <a:normAutofit fontScale="90000"/>
          </a:bodyPr>
          <a:lstStyle/>
          <a:p>
            <a:r>
              <a:rPr lang="en-GB" sz="27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Recommendations on Structure, Culture, &amp; People</a:t>
            </a:r>
            <a:br>
              <a:rPr lang="en-GB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GB" sz="2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97F21-EDFC-BAC7-E58F-4D9B90EF0E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066" y="2207977"/>
            <a:ext cx="4733333" cy="4046401"/>
          </a:xfrm>
        </p:spPr>
        <p:txBody>
          <a:bodyPr>
            <a:noAutofit/>
          </a:bodyPr>
          <a:lstStyle/>
          <a:p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Communication: Create and maintain a centralised system of providing information regarding the organisation’s expectations, training opportunities, employee job descriptions and future.</a:t>
            </a:r>
          </a:p>
          <a:p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Locate Employee Skills Development Opportunities: Provide employees with hands-on technical training as well as continuous development opportunities through peer mentoring to build confidence in performing their jobs.</a:t>
            </a:r>
          </a:p>
          <a:p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an Environment Conducive to Learning, Collaboration and Psychological Safety: Implementation of an environment conducive to learning, collaboration and safety will create an atmosphere of innovation and success for the digital transformation.</a:t>
            </a:r>
            <a:endParaRPr lang="en-GB" sz="16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E89E6A-DE8E-D61A-1980-1CEB94CAEF6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642" r="1" b="5008"/>
          <a:stretch>
            <a:fillRect/>
          </a:stretch>
        </p:blipFill>
        <p:spPr>
          <a:xfrm>
            <a:off x="5702185" y="1"/>
            <a:ext cx="6489823" cy="3429002"/>
          </a:xfrm>
          <a:custGeom>
            <a:avLst/>
            <a:gdLst/>
            <a:ahLst/>
            <a:cxnLst/>
            <a:rect l="l" t="t" r="r" b="b"/>
            <a:pathLst>
              <a:path w="6489823" h="3421047">
                <a:moveTo>
                  <a:pt x="383239" y="0"/>
                </a:moveTo>
                <a:lnTo>
                  <a:pt x="6489823" y="0"/>
                </a:lnTo>
                <a:lnTo>
                  <a:pt x="6489823" y="3421047"/>
                </a:lnTo>
                <a:lnTo>
                  <a:pt x="0" y="3421047"/>
                </a:lnTo>
                <a:lnTo>
                  <a:pt x="10162" y="3368785"/>
                </a:lnTo>
                <a:cubicBezTo>
                  <a:pt x="15448" y="3346584"/>
                  <a:pt x="22094" y="3323293"/>
                  <a:pt x="30699" y="3298569"/>
                </a:cubicBezTo>
                <a:cubicBezTo>
                  <a:pt x="41150" y="3275988"/>
                  <a:pt x="42443" y="3246652"/>
                  <a:pt x="33589" y="3233050"/>
                </a:cubicBezTo>
                <a:cubicBezTo>
                  <a:pt x="32065" y="3230708"/>
                  <a:pt x="30291" y="3228932"/>
                  <a:pt x="28325" y="3227777"/>
                </a:cubicBezTo>
                <a:cubicBezTo>
                  <a:pt x="30678" y="3188484"/>
                  <a:pt x="72205" y="3103624"/>
                  <a:pt x="73382" y="3050568"/>
                </a:cubicBezTo>
                <a:cubicBezTo>
                  <a:pt x="69165" y="3022639"/>
                  <a:pt x="68605" y="2960322"/>
                  <a:pt x="84953" y="2920501"/>
                </a:cubicBezTo>
                <a:cubicBezTo>
                  <a:pt x="69327" y="2932298"/>
                  <a:pt x="121103" y="2664904"/>
                  <a:pt x="109217" y="2657859"/>
                </a:cubicBezTo>
                <a:cubicBezTo>
                  <a:pt x="110075" y="2597031"/>
                  <a:pt x="138136" y="2522558"/>
                  <a:pt x="139777" y="2464312"/>
                </a:cubicBezTo>
                <a:cubicBezTo>
                  <a:pt x="141801" y="2450201"/>
                  <a:pt x="199861" y="2246813"/>
                  <a:pt x="198683" y="2236608"/>
                </a:cubicBezTo>
                <a:lnTo>
                  <a:pt x="283684" y="1924542"/>
                </a:lnTo>
                <a:cubicBezTo>
                  <a:pt x="313071" y="1811100"/>
                  <a:pt x="307196" y="1868801"/>
                  <a:pt x="336583" y="1755359"/>
                </a:cubicBezTo>
                <a:cubicBezTo>
                  <a:pt x="383246" y="1573239"/>
                  <a:pt x="363875" y="1577802"/>
                  <a:pt x="409119" y="1401207"/>
                </a:cubicBezTo>
                <a:cubicBezTo>
                  <a:pt x="428998" y="1329345"/>
                  <a:pt x="403240" y="1279669"/>
                  <a:pt x="421957" y="1175450"/>
                </a:cubicBezTo>
                <a:cubicBezTo>
                  <a:pt x="442602" y="1107577"/>
                  <a:pt x="340683" y="794854"/>
                  <a:pt x="369233" y="688836"/>
                </a:cubicBezTo>
                <a:cubicBezTo>
                  <a:pt x="378440" y="610640"/>
                  <a:pt x="331945" y="587322"/>
                  <a:pt x="346155" y="513896"/>
                </a:cubicBezTo>
                <a:cubicBezTo>
                  <a:pt x="351974" y="496939"/>
                  <a:pt x="362179" y="406394"/>
                  <a:pt x="344911" y="393010"/>
                </a:cubicBezTo>
                <a:cubicBezTo>
                  <a:pt x="389436" y="301493"/>
                  <a:pt x="356186" y="264408"/>
                  <a:pt x="369960" y="232042"/>
                </a:cubicBezTo>
                <a:cubicBezTo>
                  <a:pt x="394611" y="153791"/>
                  <a:pt x="372056" y="165633"/>
                  <a:pt x="392742" y="72037"/>
                </a:cubicBezTo>
                <a:cubicBezTo>
                  <a:pt x="398537" y="53819"/>
                  <a:pt x="397997" y="38693"/>
                  <a:pt x="394525" y="25405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C8AB0F1-CA25-D944-55CA-B0499A42A0D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-3" b="9988"/>
          <a:stretch>
            <a:fillRect/>
          </a:stretch>
        </p:blipFill>
        <p:spPr>
          <a:xfrm>
            <a:off x="5419420" y="3429000"/>
            <a:ext cx="6772580" cy="3429000"/>
          </a:xfrm>
          <a:custGeom>
            <a:avLst/>
            <a:gdLst/>
            <a:ahLst/>
            <a:cxnLst/>
            <a:rect l="l" t="t" r="r" b="b"/>
            <a:pathLst>
              <a:path w="6772580" h="3429000">
                <a:moveTo>
                  <a:pt x="271594" y="0"/>
                </a:moveTo>
                <a:lnTo>
                  <a:pt x="6772580" y="0"/>
                </a:lnTo>
                <a:lnTo>
                  <a:pt x="6772580" y="3429000"/>
                </a:lnTo>
                <a:lnTo>
                  <a:pt x="8976" y="3429000"/>
                </a:lnTo>
                <a:lnTo>
                  <a:pt x="7894" y="3419403"/>
                </a:lnTo>
                <a:cubicBezTo>
                  <a:pt x="2772" y="3402540"/>
                  <a:pt x="-7409" y="3393117"/>
                  <a:pt x="8790" y="3369074"/>
                </a:cubicBezTo>
                <a:cubicBezTo>
                  <a:pt x="18674" y="3308209"/>
                  <a:pt x="52540" y="3147708"/>
                  <a:pt x="69466" y="3074368"/>
                </a:cubicBezTo>
                <a:cubicBezTo>
                  <a:pt x="86170" y="2985158"/>
                  <a:pt x="141939" y="2988106"/>
                  <a:pt x="138108" y="2937087"/>
                </a:cubicBezTo>
                <a:lnTo>
                  <a:pt x="159153" y="2788751"/>
                </a:lnTo>
                <a:cubicBezTo>
                  <a:pt x="164508" y="2771521"/>
                  <a:pt x="169861" y="2754291"/>
                  <a:pt x="175215" y="2737061"/>
                </a:cubicBezTo>
                <a:lnTo>
                  <a:pt x="178713" y="2662493"/>
                </a:lnTo>
                <a:cubicBezTo>
                  <a:pt x="182744" y="2662176"/>
                  <a:pt x="175495" y="2610710"/>
                  <a:pt x="177952" y="2608178"/>
                </a:cubicBezTo>
                <a:lnTo>
                  <a:pt x="200637" y="2557490"/>
                </a:lnTo>
                <a:lnTo>
                  <a:pt x="210272" y="2500823"/>
                </a:lnTo>
                <a:cubicBezTo>
                  <a:pt x="210821" y="2477149"/>
                  <a:pt x="233533" y="2498323"/>
                  <a:pt x="235189" y="2456370"/>
                </a:cubicBezTo>
                <a:cubicBezTo>
                  <a:pt x="241238" y="2390087"/>
                  <a:pt x="270663" y="2342381"/>
                  <a:pt x="270108" y="2307778"/>
                </a:cubicBezTo>
                <a:cubicBezTo>
                  <a:pt x="279775" y="2252634"/>
                  <a:pt x="274008" y="2281735"/>
                  <a:pt x="270232" y="2227103"/>
                </a:cubicBezTo>
                <a:cubicBezTo>
                  <a:pt x="277898" y="2187203"/>
                  <a:pt x="273018" y="2179895"/>
                  <a:pt x="278972" y="2138456"/>
                </a:cubicBezTo>
                <a:cubicBezTo>
                  <a:pt x="286874" y="2113373"/>
                  <a:pt x="293454" y="2098825"/>
                  <a:pt x="284204" y="2092747"/>
                </a:cubicBezTo>
                <a:cubicBezTo>
                  <a:pt x="285267" y="2080110"/>
                  <a:pt x="308510" y="2021121"/>
                  <a:pt x="306856" y="2003128"/>
                </a:cubicBezTo>
                <a:lnTo>
                  <a:pt x="296216" y="1944367"/>
                </a:lnTo>
                <a:lnTo>
                  <a:pt x="316030" y="1836128"/>
                </a:lnTo>
                <a:cubicBezTo>
                  <a:pt x="300726" y="1810623"/>
                  <a:pt x="342411" y="1768654"/>
                  <a:pt x="329496" y="1735241"/>
                </a:cubicBezTo>
                <a:cubicBezTo>
                  <a:pt x="331336" y="1711720"/>
                  <a:pt x="339485" y="1722162"/>
                  <a:pt x="343347" y="1679383"/>
                </a:cubicBezTo>
                <a:cubicBezTo>
                  <a:pt x="349669" y="1616089"/>
                  <a:pt x="356013" y="1614119"/>
                  <a:pt x="360800" y="1554542"/>
                </a:cubicBezTo>
                <a:cubicBezTo>
                  <a:pt x="361799" y="1491472"/>
                  <a:pt x="380405" y="1496141"/>
                  <a:pt x="377978" y="1470595"/>
                </a:cubicBezTo>
                <a:cubicBezTo>
                  <a:pt x="371480" y="1445071"/>
                  <a:pt x="407310" y="1366942"/>
                  <a:pt x="396801" y="1354553"/>
                </a:cubicBezTo>
                <a:cubicBezTo>
                  <a:pt x="387984" y="1324635"/>
                  <a:pt x="389939" y="1306198"/>
                  <a:pt x="378799" y="1292983"/>
                </a:cubicBezTo>
                <a:cubicBezTo>
                  <a:pt x="368230" y="1254082"/>
                  <a:pt x="380918" y="1242866"/>
                  <a:pt x="362697" y="1241293"/>
                </a:cubicBezTo>
                <a:lnTo>
                  <a:pt x="339388" y="1147085"/>
                </a:lnTo>
                <a:cubicBezTo>
                  <a:pt x="350485" y="1118433"/>
                  <a:pt x="353159" y="1072754"/>
                  <a:pt x="339952" y="1071934"/>
                </a:cubicBezTo>
                <a:cubicBezTo>
                  <a:pt x="327895" y="1004911"/>
                  <a:pt x="358371" y="924985"/>
                  <a:pt x="347188" y="889800"/>
                </a:cubicBezTo>
                <a:cubicBezTo>
                  <a:pt x="334220" y="804597"/>
                  <a:pt x="342717" y="786582"/>
                  <a:pt x="338803" y="749936"/>
                </a:cubicBezTo>
                <a:cubicBezTo>
                  <a:pt x="334890" y="713292"/>
                  <a:pt x="337271" y="707557"/>
                  <a:pt x="323706" y="669931"/>
                </a:cubicBezTo>
                <a:lnTo>
                  <a:pt x="313326" y="559992"/>
                </a:lnTo>
                <a:cubicBezTo>
                  <a:pt x="314747" y="543769"/>
                  <a:pt x="268004" y="450294"/>
                  <a:pt x="272650" y="451529"/>
                </a:cubicBezTo>
                <a:lnTo>
                  <a:pt x="256593" y="392499"/>
                </a:lnTo>
                <a:cubicBezTo>
                  <a:pt x="276778" y="343341"/>
                  <a:pt x="246535" y="361906"/>
                  <a:pt x="249583" y="321981"/>
                </a:cubicBezTo>
                <a:cubicBezTo>
                  <a:pt x="256450" y="297359"/>
                  <a:pt x="256557" y="284789"/>
                  <a:pt x="245172" y="280016"/>
                </a:cubicBezTo>
                <a:cubicBezTo>
                  <a:pt x="279102" y="164139"/>
                  <a:pt x="241674" y="235649"/>
                  <a:pt x="249784" y="152538"/>
                </a:cubicBezTo>
                <a:cubicBezTo>
                  <a:pt x="254846" y="115053"/>
                  <a:pt x="258144" y="77317"/>
                  <a:pt x="264479" y="36591"/>
                </a:cubicBezTo>
                <a:close/>
              </a:path>
            </a:pathLst>
          </a:custGeom>
        </p:spPr>
      </p:pic>
      <p:pic>
        <p:nvPicPr>
          <p:cNvPr id="6" name="Înregistrare nouă 3 (3)">
            <a:hlinkClick r:id="" action="ppaction://media"/>
            <a:extLst>
              <a:ext uri="{FF2B5EF4-FFF2-40B4-BE49-F238E27FC236}">
                <a16:creationId xmlns:a16="http://schemas.microsoft.com/office/drawing/2014/main" id="{53AE878E-26A8-CABF-3794-8DC9FD9363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638675" y="62595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392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18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202</Words>
  <PresentationFormat>Widescreen</PresentationFormat>
  <Paragraphs>8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Aptos</vt:lpstr>
      <vt:lpstr>Aptos Display</vt:lpstr>
      <vt:lpstr>Arial</vt:lpstr>
      <vt:lpstr>Arial Black</vt:lpstr>
      <vt:lpstr>Office Theme</vt:lpstr>
      <vt:lpstr>Current Issues at StitchCo</vt:lpstr>
      <vt:lpstr>Recommendations on Structure, Culture, &amp; People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2025-12-08T10:10:13Z</dcterms:created>
  <dcterms:modified xsi:type="dcterms:W3CDTF">2025-12-08T15:25:41Z</dcterms:modified>
</cp:coreProperties>
</file>