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4"/>
  </p:notesMasterIdLst>
  <p:handoutMasterIdLst>
    <p:handoutMasterId r:id="rId45"/>
  </p:handoutMasterIdLst>
  <p:sldIdLst>
    <p:sldId id="256" r:id="rId2"/>
    <p:sldId id="257" r:id="rId3"/>
    <p:sldId id="258" r:id="rId4"/>
    <p:sldId id="259" r:id="rId5"/>
    <p:sldId id="260" r:id="rId6"/>
    <p:sldId id="261" r:id="rId7"/>
    <p:sldId id="273" r:id="rId8"/>
    <p:sldId id="274" r:id="rId9"/>
    <p:sldId id="278" r:id="rId10"/>
    <p:sldId id="306" r:id="rId11"/>
    <p:sldId id="307" r:id="rId12"/>
    <p:sldId id="279" r:id="rId13"/>
    <p:sldId id="281" r:id="rId14"/>
    <p:sldId id="299" r:id="rId15"/>
    <p:sldId id="282" r:id="rId16"/>
    <p:sldId id="308" r:id="rId17"/>
    <p:sldId id="321" r:id="rId18"/>
    <p:sldId id="285" r:id="rId19"/>
    <p:sldId id="309" r:id="rId20"/>
    <p:sldId id="286" r:id="rId21"/>
    <p:sldId id="302" r:id="rId22"/>
    <p:sldId id="288" r:id="rId23"/>
    <p:sldId id="287" r:id="rId24"/>
    <p:sldId id="289" r:id="rId25"/>
    <p:sldId id="290" r:id="rId26"/>
    <p:sldId id="291" r:id="rId27"/>
    <p:sldId id="298" r:id="rId28"/>
    <p:sldId id="300" r:id="rId29"/>
    <p:sldId id="303" r:id="rId30"/>
    <p:sldId id="292" r:id="rId31"/>
    <p:sldId id="310" r:id="rId32"/>
    <p:sldId id="311" r:id="rId33"/>
    <p:sldId id="312" r:id="rId34"/>
    <p:sldId id="294" r:id="rId35"/>
    <p:sldId id="314" r:id="rId36"/>
    <p:sldId id="313" r:id="rId37"/>
    <p:sldId id="316" r:id="rId38"/>
    <p:sldId id="317" r:id="rId39"/>
    <p:sldId id="318" r:id="rId40"/>
    <p:sldId id="319" r:id="rId41"/>
    <p:sldId id="320" r:id="rId42"/>
    <p:sldId id="297" r:id="rId4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72" d="100"/>
          <a:sy n="72" d="100"/>
        </p:scale>
        <p:origin x="121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14/04/2021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14/04/2021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14/04/2021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14/04/2021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14/04/2021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600200"/>
            <a:ext cx="381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381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5"/>
          <p:cNvSpPr>
            <a:spLocks noGrp="1" noChangeArrowheads="1"/>
          </p:cNvSpPr>
          <p:nvPr>
            <p:ph type="ftr" sz="quarter" idx="10"/>
          </p:nvPr>
        </p:nvSpPr>
        <p:spPr/>
        <p:txBody>
          <a:bodyPr/>
          <a:lstStyle>
            <a:lvl1pPr>
              <a:defRPr/>
            </a:lvl1pPr>
          </a:lstStyle>
          <a:p>
            <a:pPr>
              <a:defRPr/>
            </a:pPr>
            <a:endParaRPr lang="en-GB"/>
          </a:p>
        </p:txBody>
      </p:sp>
      <p:sp>
        <p:nvSpPr>
          <p:cNvPr id="6" name="Rectangle 6"/>
          <p:cNvSpPr>
            <a:spLocks noGrp="1" noChangeArrowheads="1"/>
          </p:cNvSpPr>
          <p:nvPr>
            <p:ph type="sldNum" sz="quarter" idx="11"/>
          </p:nvPr>
        </p:nvSpPr>
        <p:spPr/>
        <p:txBody>
          <a:bodyPr/>
          <a:lstStyle>
            <a:lvl1pPr>
              <a:defRPr/>
            </a:lvl1pPr>
          </a:lstStyle>
          <a:p>
            <a:fld id="{4620202A-03D5-4093-B48D-F85991F6A418}" type="slidenum">
              <a:rPr lang="en-GB" altLang="en-US"/>
              <a:pPr/>
              <a:t>‹#›</a:t>
            </a:fld>
            <a:endParaRPr lang="en-GB" altLang="en-US"/>
          </a:p>
        </p:txBody>
      </p:sp>
    </p:spTree>
    <p:extLst>
      <p:ext uri="{BB962C8B-B14F-4D97-AF65-F5344CB8AC3E}">
        <p14:creationId xmlns:p14="http://schemas.microsoft.com/office/powerpoint/2010/main" val="485658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6"/>
          <p:cNvSpPr>
            <a:spLocks noChangeArrowheads="1"/>
          </p:cNvSpPr>
          <p:nvPr/>
        </p:nvSpPr>
        <p:spPr bwMode="auto">
          <a:xfrm>
            <a:off x="1331913" y="1124744"/>
            <a:ext cx="6400800" cy="1296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20000"/>
              </a:spcBef>
            </a:pPr>
            <a:r>
              <a:rPr lang="en-GB" altLang="en-US" sz="3200" b="1" dirty="0">
                <a:latin typeface="Arial" panose="020B0604020202020204" pitchFamily="34" charset="0"/>
              </a:rPr>
              <a:t>Basic Economic Concepts</a:t>
            </a:r>
          </a:p>
          <a:p>
            <a:pPr algn="ctr">
              <a:spcBef>
                <a:spcPct val="20000"/>
              </a:spcBef>
            </a:pPr>
            <a:endParaRPr lang="en-GB" altLang="en-US" sz="3200" dirty="0">
              <a:latin typeface="Arial" panose="020B0604020202020204" pitchFamily="34" charset="0"/>
            </a:endParaRPr>
          </a:p>
        </p:txBody>
      </p:sp>
      <p:sp>
        <p:nvSpPr>
          <p:cNvPr id="2" name="Title 1">
            <a:extLst>
              <a:ext uri="{FF2B5EF4-FFF2-40B4-BE49-F238E27FC236}">
                <a16:creationId xmlns:a16="http://schemas.microsoft.com/office/drawing/2014/main" id="{6025D617-0E9E-4565-8A75-139C97D70C57}"/>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7DA380A5-634B-4F4A-A5DC-5A1EE0E4F230}"/>
              </a:ext>
            </a:extLst>
          </p:cNvPr>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b="1" dirty="0">
                <a:solidFill>
                  <a:schemeClr val="tx1"/>
                </a:solidFill>
              </a:rPr>
              <a:t>Aims of the Lecture</a:t>
            </a:r>
          </a:p>
        </p:txBody>
      </p:sp>
      <p:sp>
        <p:nvSpPr>
          <p:cNvPr id="15363" name="Rectangle 3"/>
          <p:cNvSpPr>
            <a:spLocks noGrp="1" noChangeArrowheads="1"/>
          </p:cNvSpPr>
          <p:nvPr>
            <p:ph type="body" idx="1"/>
          </p:nvPr>
        </p:nvSpPr>
        <p:spPr>
          <a:xfrm>
            <a:off x="685800" y="1447800"/>
            <a:ext cx="7772400" cy="4645496"/>
          </a:xfrm>
        </p:spPr>
        <p:txBody>
          <a:bodyPr/>
          <a:lstStyle/>
          <a:p>
            <a:r>
              <a:rPr lang="en-GB" altLang="en-US" dirty="0"/>
              <a:t>To explore the basic economic concepts</a:t>
            </a:r>
          </a:p>
          <a:p>
            <a:r>
              <a:rPr lang="en-GB" altLang="en-US" dirty="0"/>
              <a:t>Understand the nature of demand and supply</a:t>
            </a:r>
          </a:p>
          <a:p>
            <a:r>
              <a:rPr lang="en-GB" altLang="en-US" dirty="0"/>
              <a:t>To ensure understanding of elasticities of demand and supply</a:t>
            </a:r>
          </a:p>
          <a:p>
            <a:r>
              <a:rPr lang="en-GB" altLang="en-US" dirty="0"/>
              <a:t>To explore the perspectives about the impact of the market system and the role of government intervention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b="1">
                <a:solidFill>
                  <a:schemeClr val="tx1"/>
                </a:solidFill>
              </a:rPr>
              <a:t>Resources and Commodities</a:t>
            </a:r>
          </a:p>
        </p:txBody>
      </p:sp>
      <p:sp>
        <p:nvSpPr>
          <p:cNvPr id="16387" name="Rectangle 3"/>
          <p:cNvSpPr>
            <a:spLocks noGrp="1" noChangeArrowheads="1"/>
          </p:cNvSpPr>
          <p:nvPr>
            <p:ph type="body" idx="1"/>
          </p:nvPr>
        </p:nvSpPr>
        <p:spPr>
          <a:xfrm>
            <a:off x="684213" y="1844675"/>
            <a:ext cx="7772400" cy="4032250"/>
          </a:xfrm>
        </p:spPr>
        <p:txBody>
          <a:bodyPr/>
          <a:lstStyle/>
          <a:p>
            <a:pPr>
              <a:lnSpc>
                <a:spcPct val="90000"/>
              </a:lnSpc>
              <a:buFontTx/>
              <a:buNone/>
            </a:pPr>
            <a:r>
              <a:rPr lang="en-GB" altLang="en-US" dirty="0"/>
              <a:t>Limited Resources of:</a:t>
            </a:r>
          </a:p>
          <a:p>
            <a:pPr>
              <a:lnSpc>
                <a:spcPct val="90000"/>
              </a:lnSpc>
              <a:buFontTx/>
              <a:buNone/>
            </a:pPr>
            <a:endParaRPr lang="en-GB" altLang="en-US" sz="800" dirty="0"/>
          </a:p>
          <a:p>
            <a:pPr>
              <a:lnSpc>
                <a:spcPct val="90000"/>
              </a:lnSpc>
            </a:pPr>
            <a:r>
              <a:rPr lang="en-GB" altLang="en-US" dirty="0"/>
              <a:t>Labour</a:t>
            </a:r>
          </a:p>
          <a:p>
            <a:pPr>
              <a:lnSpc>
                <a:spcPct val="90000"/>
              </a:lnSpc>
            </a:pPr>
            <a:r>
              <a:rPr lang="en-GB" altLang="en-US" dirty="0"/>
              <a:t>Land</a:t>
            </a:r>
          </a:p>
          <a:p>
            <a:pPr>
              <a:lnSpc>
                <a:spcPct val="90000"/>
              </a:lnSpc>
            </a:pPr>
            <a:r>
              <a:rPr lang="en-GB" altLang="en-US" dirty="0"/>
              <a:t>Capital</a:t>
            </a:r>
          </a:p>
          <a:p>
            <a:pPr>
              <a:lnSpc>
                <a:spcPct val="90000"/>
              </a:lnSpc>
            </a:pPr>
            <a:r>
              <a:rPr lang="en-GB" altLang="en-US" dirty="0"/>
              <a:t>Enterprise</a:t>
            </a:r>
          </a:p>
          <a:p>
            <a:pPr>
              <a:lnSpc>
                <a:spcPct val="90000"/>
              </a:lnSpc>
            </a:pPr>
            <a:r>
              <a:rPr lang="en-GB" altLang="en-US" dirty="0"/>
              <a:t>These combined to produce commodities</a:t>
            </a:r>
          </a:p>
          <a:p>
            <a:pPr>
              <a:lnSpc>
                <a:spcPct val="90000"/>
              </a:lnSpc>
              <a:buFontTx/>
              <a:buNone/>
            </a:pPr>
            <a:endParaRPr lang="en-GB" altLang="en-US" sz="1400" dirty="0"/>
          </a:p>
          <a:p>
            <a:pPr>
              <a:lnSpc>
                <a:spcPct val="90000"/>
              </a:lnSpc>
              <a:buFontTx/>
              <a:buNone/>
            </a:pPr>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b="1">
                <a:solidFill>
                  <a:schemeClr val="tx1"/>
                </a:solidFill>
              </a:rPr>
              <a:t>Scarcity</a:t>
            </a:r>
          </a:p>
        </p:txBody>
      </p:sp>
      <p:sp>
        <p:nvSpPr>
          <p:cNvPr id="17411" name="Rectangle 4"/>
          <p:cNvSpPr>
            <a:spLocks noGrp="1" noChangeArrowheads="1"/>
          </p:cNvSpPr>
          <p:nvPr>
            <p:ph type="body" sz="half" idx="1"/>
          </p:nvPr>
        </p:nvSpPr>
        <p:spPr>
          <a:xfrm>
            <a:off x="468313" y="1916113"/>
            <a:ext cx="3810000" cy="2549525"/>
          </a:xfrm>
        </p:spPr>
        <p:txBody>
          <a:bodyPr/>
          <a:lstStyle/>
          <a:p>
            <a:r>
              <a:rPr lang="en-GB" altLang="en-US" sz="2800"/>
              <a:t>Unlimited Needs and Wants</a:t>
            </a:r>
          </a:p>
          <a:p>
            <a:r>
              <a:rPr lang="en-GB" altLang="en-US" sz="2800"/>
              <a:t>Limited Resources</a:t>
            </a:r>
          </a:p>
        </p:txBody>
      </p:sp>
      <p:pic>
        <p:nvPicPr>
          <p:cNvPr id="17412" name="Picture 9" descr="ch02f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738" y="1916113"/>
            <a:ext cx="4679950" cy="3829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b="1">
                <a:solidFill>
                  <a:schemeClr val="tx1"/>
                </a:solidFill>
              </a:rPr>
              <a:t>The Economic Problem</a:t>
            </a:r>
          </a:p>
        </p:txBody>
      </p:sp>
      <p:sp>
        <p:nvSpPr>
          <p:cNvPr id="18435" name="Rectangle 3"/>
          <p:cNvSpPr>
            <a:spLocks noGrp="1" noChangeArrowheads="1"/>
          </p:cNvSpPr>
          <p:nvPr>
            <p:ph type="body" idx="1"/>
          </p:nvPr>
        </p:nvSpPr>
        <p:spPr>
          <a:xfrm>
            <a:off x="684213" y="1700809"/>
            <a:ext cx="7772400" cy="4249142"/>
          </a:xfrm>
        </p:spPr>
        <p:txBody>
          <a:bodyPr/>
          <a:lstStyle/>
          <a:p>
            <a:pPr>
              <a:lnSpc>
                <a:spcPct val="90000"/>
              </a:lnSpc>
            </a:pPr>
            <a:r>
              <a:rPr lang="en-GB" altLang="en-US" dirty="0"/>
              <a:t>Allocation Problem - what to produce?</a:t>
            </a:r>
          </a:p>
          <a:p>
            <a:pPr>
              <a:lnSpc>
                <a:spcPct val="90000"/>
              </a:lnSpc>
              <a:buFontTx/>
              <a:buNone/>
            </a:pPr>
            <a:endParaRPr lang="en-GB" altLang="en-US" sz="1200" dirty="0"/>
          </a:p>
          <a:p>
            <a:pPr>
              <a:lnSpc>
                <a:spcPct val="90000"/>
              </a:lnSpc>
            </a:pPr>
            <a:r>
              <a:rPr lang="en-GB" altLang="en-US" dirty="0"/>
              <a:t>Opportunity Cost - the cost of the next most desirable alternative</a:t>
            </a:r>
          </a:p>
          <a:p>
            <a:pPr>
              <a:lnSpc>
                <a:spcPct val="90000"/>
              </a:lnSpc>
              <a:buFontTx/>
              <a:buNone/>
            </a:pPr>
            <a:endParaRPr lang="en-GB" altLang="en-US" sz="1400" dirty="0"/>
          </a:p>
          <a:p>
            <a:pPr>
              <a:lnSpc>
                <a:spcPct val="90000"/>
              </a:lnSpc>
            </a:pPr>
            <a:r>
              <a:rPr lang="en-GB" altLang="en-US" dirty="0"/>
              <a:t>Production Problem - how to produce?</a:t>
            </a:r>
          </a:p>
          <a:p>
            <a:pPr>
              <a:lnSpc>
                <a:spcPct val="90000"/>
              </a:lnSpc>
              <a:buFontTx/>
              <a:buNone/>
            </a:pPr>
            <a:endParaRPr lang="en-GB" altLang="en-US" sz="1400" dirty="0"/>
          </a:p>
          <a:p>
            <a:pPr>
              <a:lnSpc>
                <a:spcPct val="90000"/>
              </a:lnSpc>
            </a:pPr>
            <a:r>
              <a:rPr lang="en-GB" altLang="en-US" dirty="0"/>
              <a:t>Distribution Problem - who gets what is produced?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b="1">
                <a:solidFill>
                  <a:schemeClr val="tx1"/>
                </a:solidFill>
              </a:rPr>
              <a:t>For a decision to be efficient</a:t>
            </a:r>
          </a:p>
        </p:txBody>
      </p:sp>
      <p:sp>
        <p:nvSpPr>
          <p:cNvPr id="19459" name="Rectangle 3"/>
          <p:cNvSpPr>
            <a:spLocks noGrp="1" noChangeArrowheads="1"/>
          </p:cNvSpPr>
          <p:nvPr>
            <p:ph type="body" idx="1"/>
          </p:nvPr>
        </p:nvSpPr>
        <p:spPr>
          <a:xfrm>
            <a:off x="684213" y="1844675"/>
            <a:ext cx="7772400" cy="3744913"/>
          </a:xfrm>
        </p:spPr>
        <p:txBody>
          <a:bodyPr/>
          <a:lstStyle/>
          <a:p>
            <a:r>
              <a:rPr lang="en-GB" altLang="en-US"/>
              <a:t>Allocative efficiency - “value for money” or “in accordance with consumers’ preferences Consumer Sovereignty</a:t>
            </a:r>
          </a:p>
          <a:p>
            <a:pPr>
              <a:buFontTx/>
              <a:buNone/>
            </a:pPr>
            <a:endParaRPr lang="en-GB" altLang="en-US" sz="1200"/>
          </a:p>
          <a:p>
            <a:r>
              <a:rPr lang="en-GB" altLang="en-US"/>
              <a:t>Productive Efficiency - producing at lowest cost</a:t>
            </a:r>
          </a:p>
          <a:p>
            <a:pPr>
              <a:buFontTx/>
              <a:buNone/>
            </a:pPr>
            <a:endParaRPr lang="en-GB" altLang="en-US" sz="1200"/>
          </a:p>
          <a:p>
            <a:r>
              <a:rPr lang="en-GB" altLang="en-US"/>
              <a:t>Distributive Efficiency - achieving equity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483"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20484" name="Rectangle 6"/>
          <p:cNvSpPr>
            <a:spLocks noChangeArrowheads="1"/>
          </p:cNvSpPr>
          <p:nvPr/>
        </p:nvSpPr>
        <p:spPr bwMode="auto">
          <a:xfrm>
            <a:off x="468313" y="333375"/>
            <a:ext cx="8059737" cy="92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3200" b="1">
                <a:latin typeface="Arial" panose="020B0604020202020204" pitchFamily="34" charset="0"/>
              </a:rPr>
              <a:t>Does scarcity depend on your perspective?</a:t>
            </a:r>
          </a:p>
        </p:txBody>
      </p:sp>
      <p:sp>
        <p:nvSpPr>
          <p:cNvPr id="301063" name="Rectangle 7"/>
          <p:cNvSpPr>
            <a:spLocks noChangeArrowheads="1"/>
          </p:cNvSpPr>
          <p:nvPr/>
        </p:nvSpPr>
        <p:spPr bwMode="auto">
          <a:xfrm>
            <a:off x="685800" y="1916113"/>
            <a:ext cx="7772400" cy="396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buFontTx/>
              <a:buChar char="•"/>
            </a:pPr>
            <a:r>
              <a:rPr lang="en-GB" altLang="en-US" sz="3200" dirty="0">
                <a:solidFill>
                  <a:srgbClr val="000000"/>
                </a:solidFill>
                <a:latin typeface="Arial" panose="020B0604020202020204" pitchFamily="34" charset="0"/>
              </a:rPr>
              <a:t>“We will never satisfy our needs/desires because they are infinite and resources are finite”</a:t>
            </a:r>
          </a:p>
          <a:p>
            <a:pPr>
              <a:spcBef>
                <a:spcPct val="20000"/>
              </a:spcBef>
              <a:buFontTx/>
              <a:buChar char="•"/>
            </a:pPr>
            <a:r>
              <a:rPr lang="en-GB" altLang="en-US" sz="3200" dirty="0">
                <a:solidFill>
                  <a:srgbClr val="FF0000"/>
                </a:solidFill>
                <a:latin typeface="Arial" panose="020B0604020202020204" pitchFamily="34" charset="0"/>
              </a:rPr>
              <a:t>“We can at least improve standards of living by producing more economic growth through more efficient use of limited resources”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1063">
                                            <p:txEl>
                                              <p:pRg st="0" end="0"/>
                                            </p:txEl>
                                          </p:spTgt>
                                        </p:tgtEl>
                                        <p:attrNameLst>
                                          <p:attrName>style.visibility</p:attrName>
                                        </p:attrNameLst>
                                      </p:cBhvr>
                                      <p:to>
                                        <p:strVal val="visible"/>
                                      </p:to>
                                    </p:set>
                                    <p:anim calcmode="lin" valueType="num">
                                      <p:cBhvr additive="base">
                                        <p:cTn id="7" dur="500" fill="hold"/>
                                        <p:tgtEl>
                                          <p:spTgt spid="3010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010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1063">
                                            <p:txEl>
                                              <p:pRg st="1" end="1"/>
                                            </p:txEl>
                                          </p:spTgt>
                                        </p:tgtEl>
                                        <p:attrNameLst>
                                          <p:attrName>style.visibility</p:attrName>
                                        </p:attrNameLst>
                                      </p:cBhvr>
                                      <p:to>
                                        <p:strVal val="visible"/>
                                      </p:to>
                                    </p:set>
                                    <p:anim calcmode="lin" valueType="num">
                                      <p:cBhvr additive="base">
                                        <p:cTn id="13" dur="500" fill="hold"/>
                                        <p:tgtEl>
                                          <p:spTgt spid="3010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0106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1063"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noChangeArrowheads="1"/>
          </p:cNvSpPr>
          <p:nvPr>
            <p:ph type="body" idx="1"/>
          </p:nvPr>
        </p:nvSpPr>
        <p:spPr>
          <a:xfrm>
            <a:off x="685800" y="836712"/>
            <a:ext cx="7772400" cy="5259288"/>
          </a:xfrm>
        </p:spPr>
        <p:txBody>
          <a:bodyPr/>
          <a:lstStyle/>
          <a:p>
            <a:r>
              <a:rPr lang="en-GB" altLang="en-US" sz="2900" dirty="0">
                <a:solidFill>
                  <a:srgbClr val="002060"/>
                </a:solidFill>
              </a:rPr>
              <a:t>Well, the problem of scarcity is that the limited resources are used to satisfy the needs of the rich people at the expense of everyone else.</a:t>
            </a:r>
          </a:p>
          <a:p>
            <a:r>
              <a:rPr lang="en-GB" altLang="en-US" sz="2900" dirty="0">
                <a:solidFill>
                  <a:schemeClr val="tx1">
                    <a:lumMod val="60000"/>
                    <a:lumOff val="40000"/>
                  </a:schemeClr>
                </a:solidFill>
              </a:rPr>
              <a:t>The resources are not limited. Our economic system means that that what we have is being used at an unsustainable rate and the people are taken advantage of leaving the environment in a poor state.</a:t>
            </a:r>
          </a:p>
          <a:p>
            <a:r>
              <a:rPr lang="en-GB" altLang="en-US" sz="2900" dirty="0">
                <a:solidFill>
                  <a:schemeClr val="accent1"/>
                </a:solidFill>
              </a:rPr>
              <a:t>What is your own view?</a:t>
            </a:r>
          </a:p>
          <a:p>
            <a:endParaRPr lang="en-GB" altLang="en-US" dirty="0"/>
          </a:p>
        </p:txBody>
      </p:sp>
      <p:sp>
        <p:nvSpPr>
          <p:cNvPr id="21507" name="Rectangle 6"/>
          <p:cNvSpPr>
            <a:spLocks noChangeArrowheads="1"/>
          </p:cNvSpPr>
          <p:nvPr/>
        </p:nvSpPr>
        <p:spPr bwMode="auto">
          <a:xfrm>
            <a:off x="468313" y="74713"/>
            <a:ext cx="8059737" cy="761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GB" altLang="en-US" sz="3200" b="1" dirty="0">
                <a:latin typeface="Arial" panose="020B0604020202020204" pitchFamily="34" charset="0"/>
              </a:rPr>
              <a:t>Does scarcity depend on your view?</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b="1">
                <a:solidFill>
                  <a:schemeClr val="tx1"/>
                </a:solidFill>
              </a:rPr>
              <a:t>How do markets work?</a:t>
            </a:r>
          </a:p>
        </p:txBody>
      </p:sp>
      <p:sp>
        <p:nvSpPr>
          <p:cNvPr id="23555" name="Rectangle 3"/>
          <p:cNvSpPr>
            <a:spLocks noGrp="1" noChangeArrowheads="1"/>
          </p:cNvSpPr>
          <p:nvPr>
            <p:ph type="body" idx="1"/>
          </p:nvPr>
        </p:nvSpPr>
        <p:spPr/>
        <p:txBody>
          <a:bodyPr/>
          <a:lstStyle/>
          <a:p>
            <a:r>
              <a:rPr lang="en-GB" altLang="en-US" dirty="0"/>
              <a:t>Determinants of demand </a:t>
            </a:r>
          </a:p>
          <a:p>
            <a:r>
              <a:rPr lang="en-GB" altLang="en-US" dirty="0"/>
              <a:t>Demand curves - movements and shifts</a:t>
            </a:r>
          </a:p>
          <a:p>
            <a:r>
              <a:rPr lang="en-GB" altLang="en-US" dirty="0"/>
              <a:t>Determinants of supply </a:t>
            </a:r>
          </a:p>
          <a:p>
            <a:r>
              <a:rPr lang="en-GB" altLang="en-US" dirty="0"/>
              <a:t>Supply curves - movements and shifts</a:t>
            </a:r>
          </a:p>
          <a:p>
            <a:r>
              <a:rPr lang="en-GB" altLang="en-US" dirty="0"/>
              <a:t>Equilibrium analysis</a:t>
            </a:r>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95288" y="333375"/>
            <a:ext cx="7543800" cy="569913"/>
          </a:xfrm>
        </p:spPr>
        <p:txBody>
          <a:bodyPr/>
          <a:lstStyle/>
          <a:p>
            <a:br>
              <a:rPr lang="en-US" altLang="en-US" sz="3700" dirty="0">
                <a:solidFill>
                  <a:schemeClr val="accent2"/>
                </a:solidFill>
                <a:latin typeface="Arial Narrow" panose="020B0606020202030204" pitchFamily="34" charset="0"/>
              </a:rPr>
            </a:br>
            <a:r>
              <a:rPr lang="en-US" altLang="en-US" sz="3700" b="1" dirty="0"/>
              <a:t>Law of Demand</a:t>
            </a:r>
          </a:p>
        </p:txBody>
      </p:sp>
      <p:sp>
        <p:nvSpPr>
          <p:cNvPr id="9219" name="Rectangle 3"/>
          <p:cNvSpPr>
            <a:spLocks noGrp="1" noChangeArrowheads="1"/>
          </p:cNvSpPr>
          <p:nvPr>
            <p:ph type="body" idx="1"/>
          </p:nvPr>
        </p:nvSpPr>
        <p:spPr>
          <a:xfrm>
            <a:off x="468313" y="1484313"/>
            <a:ext cx="8229600" cy="3816895"/>
          </a:xfrm>
        </p:spPr>
        <p:txBody>
          <a:bodyPr/>
          <a:lstStyle/>
          <a:p>
            <a:pPr lvl="0"/>
            <a:r>
              <a:rPr lang="en-GB" altLang="en-US" dirty="0"/>
              <a:t>Other things equal, the quantity demanded of a good falls when the price of the good rises. </a:t>
            </a:r>
          </a:p>
          <a:p>
            <a:pPr lvl="0"/>
            <a:r>
              <a:rPr lang="en-GB" altLang="en-US" dirty="0"/>
              <a:t>Price and quantity demanded are negatively related</a:t>
            </a:r>
          </a:p>
          <a:p>
            <a:pPr lvl="0"/>
            <a:r>
              <a:rPr lang="en-GB" altLang="en-US" dirty="0"/>
              <a:t>Quantity demanded is the amount of the good that buyers are willing to purchase </a:t>
            </a:r>
          </a:p>
          <a:p>
            <a:pPr>
              <a:buFont typeface="Wingdings" panose="05000000000000000000" pitchFamily="2" charset="2"/>
              <a:buNone/>
            </a:pPr>
            <a:endParaRPr lang="en-US" altLang="en-US" sz="2400" dirty="0">
              <a:solidFill>
                <a:schemeClr val="tx2"/>
              </a:solidFill>
            </a:endParaRPr>
          </a:p>
          <a:p>
            <a:pPr lvl="1">
              <a:buFont typeface="Wingdings" panose="05000000000000000000" pitchFamily="2" charset="2"/>
              <a:buNone/>
            </a:pPr>
            <a:endParaRPr lang="en-US" altLang="en-US" sz="1800" dirty="0">
              <a:solidFill>
                <a:schemeClr val="tx2"/>
              </a:solidFill>
            </a:endParaRPr>
          </a:p>
          <a:p>
            <a:endParaRPr lang="en-US" altLang="en-US" sz="2000" dirty="0"/>
          </a:p>
        </p:txBody>
      </p:sp>
    </p:spTree>
    <p:extLst>
      <p:ext uri="{BB962C8B-B14F-4D97-AF65-F5344CB8AC3E}">
        <p14:creationId xmlns:p14="http://schemas.microsoft.com/office/powerpoint/2010/main" val="35108393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169980-39B0-4FD6-ABAE-BDCBBB309C0D}"/>
              </a:ext>
            </a:extLst>
          </p:cNvPr>
          <p:cNvSpPr>
            <a:spLocks noGrp="1"/>
          </p:cNvSpPr>
          <p:nvPr>
            <p:ph type="title"/>
          </p:nvPr>
        </p:nvSpPr>
        <p:spPr>
          <a:xfrm>
            <a:off x="457200" y="274638"/>
            <a:ext cx="8229600" cy="778098"/>
          </a:xfrm>
        </p:spPr>
        <p:txBody>
          <a:bodyPr/>
          <a:lstStyle/>
          <a:p>
            <a:r>
              <a:rPr lang="en-US" altLang="en-US" sz="4400" b="1" dirty="0"/>
              <a:t>Law of Demand</a:t>
            </a:r>
            <a:endParaRPr lang="en-GB" dirty="0"/>
          </a:p>
        </p:txBody>
      </p:sp>
      <p:sp>
        <p:nvSpPr>
          <p:cNvPr id="3" name="Content Placeholder 2"/>
          <p:cNvSpPr>
            <a:spLocks noGrp="1"/>
          </p:cNvSpPr>
          <p:nvPr>
            <p:ph idx="1"/>
          </p:nvPr>
        </p:nvSpPr>
        <p:spPr>
          <a:xfrm>
            <a:off x="457200" y="1052736"/>
            <a:ext cx="8229600" cy="4464497"/>
          </a:xfrm>
        </p:spPr>
        <p:txBody>
          <a:bodyPr/>
          <a:lstStyle/>
          <a:p>
            <a:r>
              <a:rPr lang="en-GB" sz="2400" dirty="0"/>
              <a:t>Determinants of quantity demanded: </a:t>
            </a:r>
          </a:p>
          <a:p>
            <a:r>
              <a:rPr lang="en-GB" sz="2400" dirty="0"/>
              <a:t>Income (normal, inferior)</a:t>
            </a:r>
          </a:p>
          <a:p>
            <a:r>
              <a:rPr lang="en-GB" sz="2400" dirty="0"/>
              <a:t>Prices of related goods (substitutes, complements)</a:t>
            </a:r>
          </a:p>
          <a:p>
            <a:r>
              <a:rPr lang="en-GB" sz="2400" dirty="0"/>
              <a:t>Tastes</a:t>
            </a:r>
          </a:p>
          <a:p>
            <a:r>
              <a:rPr lang="en-GB" sz="2400" dirty="0"/>
              <a:t>Expectations  </a:t>
            </a:r>
          </a:p>
          <a:p>
            <a:r>
              <a:rPr lang="en-GB" sz="2400" dirty="0"/>
              <a:t>Number of buyers (Market demand curve)</a:t>
            </a:r>
          </a:p>
          <a:p>
            <a:r>
              <a:rPr lang="en-GB" sz="2400" dirty="0"/>
              <a:t>Demand schedule and Demand curve</a:t>
            </a:r>
          </a:p>
          <a:p>
            <a:r>
              <a:rPr lang="en-GB" sz="2400" dirty="0"/>
              <a:t>Demand schedule is a table that shows the relationship between the price of a good and the quantity demanded</a:t>
            </a:r>
          </a:p>
          <a:p>
            <a:r>
              <a:rPr lang="en-GB" sz="2400" dirty="0"/>
              <a:t>Demand curve graphs the demand schedule. The demand curve slopes downward</a:t>
            </a:r>
          </a:p>
          <a:p>
            <a:pPr marL="0" indent="0">
              <a:buNone/>
            </a:pPr>
            <a:endParaRPr lang="en-GB" dirty="0"/>
          </a:p>
        </p:txBody>
      </p:sp>
    </p:spTree>
    <p:extLst>
      <p:ext uri="{BB962C8B-B14F-4D97-AF65-F5344CB8AC3E}">
        <p14:creationId xmlns:p14="http://schemas.microsoft.com/office/powerpoint/2010/main" val="20482485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4638"/>
            <a:ext cx="8229600" cy="706090"/>
          </a:xfrm>
        </p:spPr>
        <p:txBody>
          <a:bodyPr/>
          <a:lstStyle/>
          <a:p>
            <a:r>
              <a:rPr lang="en-GB" altLang="en-US" b="1" dirty="0">
                <a:solidFill>
                  <a:schemeClr val="tx1"/>
                </a:solidFill>
              </a:rPr>
              <a:t>Demand Function</a:t>
            </a:r>
          </a:p>
        </p:txBody>
      </p:sp>
      <p:sp>
        <p:nvSpPr>
          <p:cNvPr id="24579" name="Rectangle 3"/>
          <p:cNvSpPr>
            <a:spLocks noGrp="1" noChangeArrowheads="1"/>
          </p:cNvSpPr>
          <p:nvPr>
            <p:ph type="body" idx="1"/>
          </p:nvPr>
        </p:nvSpPr>
        <p:spPr>
          <a:xfrm>
            <a:off x="685800" y="980728"/>
            <a:ext cx="7772400" cy="4392488"/>
          </a:xfrm>
        </p:spPr>
        <p:txBody>
          <a:bodyPr/>
          <a:lstStyle/>
          <a:p>
            <a:r>
              <a:rPr lang="en-GB" altLang="en-US" sz="2800" dirty="0"/>
              <a:t>SHOWS ALL THE POSSIBLE INFLUENCES ON DEMAND</a:t>
            </a:r>
          </a:p>
          <a:p>
            <a:r>
              <a:rPr lang="en-GB" altLang="en-US" sz="2800" dirty="0"/>
              <a:t>Da = f(Pa : Ps..Pc..</a:t>
            </a:r>
            <a:r>
              <a:rPr lang="en-GB" altLang="en-US" sz="2800" dirty="0" err="1"/>
              <a:t>Yd</a:t>
            </a:r>
            <a:r>
              <a:rPr lang="en-GB" altLang="en-US" sz="2800" dirty="0"/>
              <a:t>..</a:t>
            </a:r>
            <a:r>
              <a:rPr lang="en-GB" altLang="en-US" sz="2800" dirty="0" err="1"/>
              <a:t>T..SF..Eps</a:t>
            </a:r>
            <a:r>
              <a:rPr lang="en-GB" altLang="en-US" sz="2800" dirty="0"/>
              <a:t>)</a:t>
            </a:r>
          </a:p>
          <a:p>
            <a:r>
              <a:rPr lang="en-GB" altLang="en-US" sz="2800" dirty="0"/>
              <a:t>How do each in turn affect the demand for a commodity?</a:t>
            </a:r>
          </a:p>
          <a:p>
            <a:endParaRPr lang="en-GB" altLang="en-US" sz="2800" dirty="0"/>
          </a:p>
          <a:p>
            <a:pPr>
              <a:lnSpc>
                <a:spcPct val="90000"/>
              </a:lnSpc>
            </a:pPr>
            <a:r>
              <a:rPr lang="en-GB" altLang="en-US" sz="1600" dirty="0"/>
              <a:t>Pa = Price of a product</a:t>
            </a:r>
          </a:p>
          <a:p>
            <a:pPr>
              <a:lnSpc>
                <a:spcPct val="90000"/>
              </a:lnSpc>
            </a:pPr>
            <a:r>
              <a:rPr lang="en-GB" altLang="en-US" sz="1600" dirty="0"/>
              <a:t>Ps Pc = Price of Substitutes and    Complements</a:t>
            </a:r>
          </a:p>
          <a:p>
            <a:pPr>
              <a:lnSpc>
                <a:spcPct val="90000"/>
              </a:lnSpc>
            </a:pPr>
            <a:r>
              <a:rPr lang="en-GB" altLang="en-US" sz="1600" dirty="0"/>
              <a:t>Yd = Disposable income</a:t>
            </a:r>
          </a:p>
          <a:p>
            <a:pPr>
              <a:lnSpc>
                <a:spcPct val="90000"/>
              </a:lnSpc>
            </a:pPr>
            <a:r>
              <a:rPr lang="en-GB" altLang="en-US" sz="1600" dirty="0"/>
              <a:t>T = Tastes</a:t>
            </a:r>
          </a:p>
          <a:p>
            <a:pPr>
              <a:lnSpc>
                <a:spcPct val="90000"/>
              </a:lnSpc>
            </a:pPr>
            <a:r>
              <a:rPr lang="en-GB" altLang="en-US" sz="1600" dirty="0"/>
              <a:t>SF = Sociological Factors</a:t>
            </a:r>
          </a:p>
          <a:p>
            <a:pPr>
              <a:lnSpc>
                <a:spcPct val="90000"/>
              </a:lnSpc>
            </a:pPr>
            <a:r>
              <a:rPr lang="en-GB" altLang="en-US" sz="1600" dirty="0"/>
              <a:t>Eps = Expectations</a:t>
            </a:r>
          </a:p>
          <a:p>
            <a:endParaRPr lang="en-GB" altLang="en-US" dirty="0"/>
          </a:p>
          <a:p>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b="1">
                <a:solidFill>
                  <a:schemeClr val="tx1"/>
                </a:solidFill>
              </a:rPr>
              <a:t>Demand</a:t>
            </a:r>
            <a:r>
              <a:rPr lang="en-GB" altLang="en-US"/>
              <a:t> </a:t>
            </a:r>
            <a:r>
              <a:rPr lang="en-GB" altLang="en-US" b="1">
                <a:solidFill>
                  <a:schemeClr val="tx1"/>
                </a:solidFill>
              </a:rPr>
              <a:t>curves</a:t>
            </a:r>
          </a:p>
        </p:txBody>
      </p:sp>
      <p:sp>
        <p:nvSpPr>
          <p:cNvPr id="26627" name="Rectangle 3"/>
          <p:cNvSpPr>
            <a:spLocks noGrp="1" noChangeArrowheads="1"/>
          </p:cNvSpPr>
          <p:nvPr>
            <p:ph type="body" idx="1"/>
          </p:nvPr>
        </p:nvSpPr>
        <p:spPr/>
        <p:txBody>
          <a:bodyPr/>
          <a:lstStyle/>
          <a:p>
            <a:r>
              <a:rPr lang="en-GB" altLang="en-US"/>
              <a:t>How does a change in the price of the commodity itself affect the demand?</a:t>
            </a:r>
            <a:endParaRPr lang="en-GB" altLang="en-US">
              <a:solidFill>
                <a:srgbClr val="FF0000"/>
              </a:solidFill>
            </a:endParaRPr>
          </a:p>
          <a:p>
            <a:pPr>
              <a:buFontTx/>
              <a:buNone/>
            </a:pPr>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684213" y="260350"/>
            <a:ext cx="7772400" cy="838200"/>
          </a:xfrm>
        </p:spPr>
        <p:txBody>
          <a:bodyPr/>
          <a:lstStyle/>
          <a:p>
            <a:r>
              <a:rPr lang="en-GB" altLang="en-US" b="1">
                <a:solidFill>
                  <a:schemeClr val="tx1"/>
                </a:solidFill>
              </a:rPr>
              <a:t>Demand</a:t>
            </a:r>
            <a:r>
              <a:rPr lang="en-GB" altLang="en-US"/>
              <a:t> </a:t>
            </a:r>
            <a:r>
              <a:rPr lang="en-GB" altLang="en-US" b="1">
                <a:solidFill>
                  <a:schemeClr val="tx1"/>
                </a:solidFill>
              </a:rPr>
              <a:t>curves</a:t>
            </a:r>
            <a:endParaRPr lang="en-GB" altLang="en-US"/>
          </a:p>
        </p:txBody>
      </p:sp>
      <p:pic>
        <p:nvPicPr>
          <p:cNvPr id="27651" name="Content Placeholder 5" descr="ch02f03.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87450" y="1412875"/>
            <a:ext cx="6557963" cy="4289425"/>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5800" y="116632"/>
            <a:ext cx="7772400" cy="792088"/>
          </a:xfrm>
        </p:spPr>
        <p:txBody>
          <a:bodyPr/>
          <a:lstStyle/>
          <a:p>
            <a:r>
              <a:rPr lang="en-GB" altLang="en-US" b="1">
                <a:solidFill>
                  <a:schemeClr val="tx1"/>
                </a:solidFill>
              </a:rPr>
              <a:t>Demand Schedule</a:t>
            </a:r>
          </a:p>
        </p:txBody>
      </p:sp>
      <p:pic>
        <p:nvPicPr>
          <p:cNvPr id="28675" name="Content Placeholder 4" descr="ch02t01.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764704"/>
            <a:ext cx="9144000" cy="5129659"/>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85800" y="188640"/>
            <a:ext cx="7772400" cy="1152128"/>
          </a:xfrm>
        </p:spPr>
        <p:txBody>
          <a:bodyPr/>
          <a:lstStyle/>
          <a:p>
            <a:r>
              <a:rPr lang="en-GB" altLang="en-US" b="1" dirty="0">
                <a:solidFill>
                  <a:schemeClr val="tx1"/>
                </a:solidFill>
              </a:rPr>
              <a:t>Law of demand</a:t>
            </a:r>
          </a:p>
        </p:txBody>
      </p:sp>
      <p:sp>
        <p:nvSpPr>
          <p:cNvPr id="29699" name="Rectangle 3"/>
          <p:cNvSpPr>
            <a:spLocks noGrp="1" noChangeArrowheads="1"/>
          </p:cNvSpPr>
          <p:nvPr>
            <p:ph type="body" idx="1"/>
          </p:nvPr>
        </p:nvSpPr>
        <p:spPr>
          <a:xfrm>
            <a:off x="685800" y="1124744"/>
            <a:ext cx="7772400" cy="4248471"/>
          </a:xfrm>
        </p:spPr>
        <p:txBody>
          <a:bodyPr/>
          <a:lstStyle/>
          <a:p>
            <a:r>
              <a:rPr lang="en-GB" altLang="en-US" dirty="0"/>
              <a:t>Demand tends to vary inversely with the price all other things remaining the same</a:t>
            </a:r>
          </a:p>
          <a:p>
            <a:r>
              <a:rPr lang="en-GB" altLang="en-US" dirty="0"/>
              <a:t>THE DEMAND CURVE</a:t>
            </a:r>
          </a:p>
          <a:p>
            <a:r>
              <a:rPr lang="en-GB" altLang="en-US" dirty="0"/>
              <a:t>If the price of the commodity itself changes we move along the demand curve</a:t>
            </a:r>
          </a:p>
          <a:p>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85800" y="188640"/>
            <a:ext cx="7772400" cy="1152128"/>
          </a:xfrm>
        </p:spPr>
        <p:txBody>
          <a:bodyPr/>
          <a:lstStyle/>
          <a:p>
            <a:r>
              <a:rPr lang="en-GB" altLang="en-US" b="1" dirty="0">
                <a:solidFill>
                  <a:schemeClr val="tx1"/>
                </a:solidFill>
              </a:rPr>
              <a:t>Shifts in the demand curve</a:t>
            </a:r>
          </a:p>
        </p:txBody>
      </p:sp>
      <p:sp>
        <p:nvSpPr>
          <p:cNvPr id="29699" name="Rectangle 3"/>
          <p:cNvSpPr>
            <a:spLocks noGrp="1" noChangeArrowheads="1"/>
          </p:cNvSpPr>
          <p:nvPr>
            <p:ph type="body" idx="1"/>
          </p:nvPr>
        </p:nvSpPr>
        <p:spPr>
          <a:xfrm>
            <a:off x="719809" y="1556792"/>
            <a:ext cx="7772400" cy="4248471"/>
          </a:xfrm>
        </p:spPr>
        <p:txBody>
          <a:bodyPr/>
          <a:lstStyle/>
          <a:p>
            <a:r>
              <a:rPr lang="en-GB" altLang="en-US" dirty="0"/>
              <a:t>If anything other than the price of the commodity changes then the whole of the original demand curve and schedule shifts</a:t>
            </a:r>
          </a:p>
          <a:p>
            <a:endParaRPr lang="en-GB" altLang="en-US" dirty="0"/>
          </a:p>
          <a:p>
            <a:endParaRPr lang="en-GB" altLang="en-US" dirty="0"/>
          </a:p>
        </p:txBody>
      </p:sp>
    </p:spTree>
    <p:extLst>
      <p:ext uri="{BB962C8B-B14F-4D97-AF65-F5344CB8AC3E}">
        <p14:creationId xmlns:p14="http://schemas.microsoft.com/office/powerpoint/2010/main" val="1796336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b="1">
                <a:solidFill>
                  <a:schemeClr val="tx1"/>
                </a:solidFill>
              </a:rPr>
              <a:t>Supply Function</a:t>
            </a:r>
          </a:p>
        </p:txBody>
      </p:sp>
      <p:sp>
        <p:nvSpPr>
          <p:cNvPr id="31747" name="Rectangle 3"/>
          <p:cNvSpPr>
            <a:spLocks noGrp="1" noChangeArrowheads="1"/>
          </p:cNvSpPr>
          <p:nvPr>
            <p:ph type="body" idx="1"/>
          </p:nvPr>
        </p:nvSpPr>
        <p:spPr/>
        <p:txBody>
          <a:bodyPr/>
          <a:lstStyle/>
          <a:p>
            <a:r>
              <a:rPr lang="en-GB" altLang="en-US"/>
              <a:t>Supply function shows all the influences on a firm’s decision as to how many to supply</a:t>
            </a:r>
          </a:p>
          <a:p>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b="1">
                <a:solidFill>
                  <a:schemeClr val="tx1"/>
                </a:solidFill>
              </a:rPr>
              <a:t>Supply Function</a:t>
            </a:r>
          </a:p>
        </p:txBody>
      </p:sp>
      <p:sp>
        <p:nvSpPr>
          <p:cNvPr id="31747" name="Rectangle 3"/>
          <p:cNvSpPr>
            <a:spLocks noGrp="1" noChangeArrowheads="1"/>
          </p:cNvSpPr>
          <p:nvPr>
            <p:ph type="body" idx="1"/>
          </p:nvPr>
        </p:nvSpPr>
        <p:spPr>
          <a:xfrm>
            <a:off x="685800" y="1196752"/>
            <a:ext cx="7772400" cy="5661248"/>
          </a:xfrm>
        </p:spPr>
        <p:txBody>
          <a:bodyPr/>
          <a:lstStyle/>
          <a:p>
            <a:r>
              <a:rPr lang="en-GB" altLang="en-US" sz="2400" dirty="0"/>
              <a:t>Quantity supplied of any good is the amount that sellers are willing to sell in the market</a:t>
            </a:r>
          </a:p>
          <a:p>
            <a:r>
              <a:rPr lang="en-GB" altLang="en-US" sz="2400" dirty="0"/>
              <a:t>Determinants of supply: </a:t>
            </a:r>
          </a:p>
          <a:p>
            <a:r>
              <a:rPr lang="en-GB" altLang="en-US" sz="2400" dirty="0"/>
              <a:t>Price</a:t>
            </a:r>
          </a:p>
          <a:p>
            <a:r>
              <a:rPr lang="en-GB" altLang="en-US" sz="2400" dirty="0"/>
              <a:t>Input prices</a:t>
            </a:r>
          </a:p>
          <a:p>
            <a:r>
              <a:rPr lang="en-GB" altLang="en-US" sz="2400" dirty="0"/>
              <a:t>Technology</a:t>
            </a:r>
          </a:p>
          <a:p>
            <a:r>
              <a:rPr lang="en-GB" altLang="en-US" sz="2400" dirty="0"/>
              <a:t>Expectations</a:t>
            </a:r>
          </a:p>
          <a:p>
            <a:r>
              <a:rPr lang="en-GB" altLang="en-US" sz="2400" dirty="0"/>
              <a:t>Number of sellers (Market supply curve)</a:t>
            </a:r>
          </a:p>
          <a:p>
            <a:r>
              <a:rPr lang="en-GB" altLang="en-US" sz="2400" dirty="0"/>
              <a:t>How does each in turn affect supply?</a:t>
            </a:r>
          </a:p>
          <a:p>
            <a:endParaRPr lang="en-GB" altLang="en-US" dirty="0"/>
          </a:p>
        </p:txBody>
      </p:sp>
    </p:spTree>
    <p:extLst>
      <p:ext uri="{BB962C8B-B14F-4D97-AF65-F5344CB8AC3E}">
        <p14:creationId xmlns:p14="http://schemas.microsoft.com/office/powerpoint/2010/main" val="21809140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685800" y="0"/>
            <a:ext cx="7772400" cy="980728"/>
          </a:xfrm>
        </p:spPr>
        <p:txBody>
          <a:bodyPr/>
          <a:lstStyle/>
          <a:p>
            <a:r>
              <a:rPr lang="en-GB" altLang="en-US" b="1" dirty="0">
                <a:solidFill>
                  <a:schemeClr val="tx1"/>
                </a:solidFill>
              </a:rPr>
              <a:t>The Law of Supply</a:t>
            </a:r>
          </a:p>
        </p:txBody>
      </p:sp>
      <p:sp>
        <p:nvSpPr>
          <p:cNvPr id="32771" name="Rectangle 3"/>
          <p:cNvSpPr>
            <a:spLocks noGrp="1" noChangeArrowheads="1"/>
          </p:cNvSpPr>
          <p:nvPr>
            <p:ph type="body" idx="1"/>
          </p:nvPr>
        </p:nvSpPr>
        <p:spPr>
          <a:xfrm>
            <a:off x="685800" y="764704"/>
            <a:ext cx="7772400" cy="5331296"/>
          </a:xfrm>
        </p:spPr>
        <p:txBody>
          <a:bodyPr/>
          <a:lstStyle/>
          <a:p>
            <a:r>
              <a:rPr lang="en-GB" altLang="en-US" sz="2400" dirty="0"/>
              <a:t>Other things equal, the quantity supplied of a good rises when the price of the good rises. </a:t>
            </a:r>
          </a:p>
          <a:p>
            <a:r>
              <a:rPr lang="en-GB" altLang="en-US" sz="2400" dirty="0"/>
              <a:t>Quantity supplied is positively related to the price of the good</a:t>
            </a:r>
          </a:p>
          <a:p>
            <a:r>
              <a:rPr lang="en-GB" altLang="en-US" sz="2400" dirty="0"/>
              <a:t>Supply schedule is a table that shows the relationship between the price of a good and the quantity supplied</a:t>
            </a:r>
          </a:p>
          <a:p>
            <a:r>
              <a:rPr lang="en-GB" altLang="en-US" sz="2400" dirty="0"/>
              <a:t>Supply curve graphs the supply schedule. It is upward sloping </a:t>
            </a:r>
          </a:p>
          <a:p>
            <a:r>
              <a:rPr lang="en-GB" altLang="en-US" sz="2400" dirty="0"/>
              <a:t>In other words, supply tends to vary directly with a change in the price of the commodity itself all other things remaining constant</a:t>
            </a:r>
          </a:p>
          <a:p>
            <a:endParaRPr lang="en-GB" altLang="en-US" sz="2800" dirty="0"/>
          </a:p>
          <a:p>
            <a:endParaRPr lang="en-GB" altLang="en-US" sz="2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5800" y="0"/>
            <a:ext cx="7772400" cy="836712"/>
          </a:xfrm>
        </p:spPr>
        <p:txBody>
          <a:bodyPr/>
          <a:lstStyle/>
          <a:p>
            <a:r>
              <a:rPr lang="en-GB" altLang="en-US" b="1" dirty="0">
                <a:solidFill>
                  <a:schemeClr val="tx1"/>
                </a:solidFill>
              </a:rPr>
              <a:t>Supply Curve</a:t>
            </a:r>
          </a:p>
        </p:txBody>
      </p:sp>
      <p:sp>
        <p:nvSpPr>
          <p:cNvPr id="33795" name="AutoShape 5" descr="http://fdslive.oup.com/www.oup.com/orc/resources/busecon/business/wetherly_otter2e/lecturer/images/ch02f04.jpg"/>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pic>
        <p:nvPicPr>
          <p:cNvPr id="33796" name="Content Placeholder 11" descr="ch02f04.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8275" y="692697"/>
            <a:ext cx="8868221" cy="4752528"/>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5800" y="0"/>
            <a:ext cx="7772400" cy="692696"/>
          </a:xfrm>
        </p:spPr>
        <p:txBody>
          <a:bodyPr/>
          <a:lstStyle/>
          <a:p>
            <a:r>
              <a:rPr lang="en-GB" altLang="en-US" b="1">
                <a:solidFill>
                  <a:schemeClr val="tx1"/>
                </a:solidFill>
              </a:rPr>
              <a:t>Supply Schedule</a:t>
            </a:r>
          </a:p>
        </p:txBody>
      </p:sp>
      <p:sp>
        <p:nvSpPr>
          <p:cNvPr id="34819" name="AutoShape 5" descr="http://fdslive.oup.com/www.oup.com/orc/resources/busecon/business/wetherly_otter2e/lecturer/images/ch02f04.jpg"/>
          <p:cNvSpPr>
            <a:spLocks noChangeAspect="1" noChangeArrowheads="1"/>
          </p:cNvSpPr>
          <p:nvPr/>
        </p:nvSpPr>
        <p:spPr bwMode="auto">
          <a:xfrm>
            <a:off x="168275"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pic>
        <p:nvPicPr>
          <p:cNvPr id="34820" name="Content Placeholder 15" descr="ch02t02.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692696"/>
            <a:ext cx="9143999" cy="5040560"/>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85800" y="0"/>
            <a:ext cx="7772400" cy="1028700"/>
          </a:xfrm>
        </p:spPr>
        <p:txBody>
          <a:bodyPr/>
          <a:lstStyle/>
          <a:p>
            <a:r>
              <a:rPr lang="en-GB" altLang="en-US" b="1" dirty="0">
                <a:solidFill>
                  <a:schemeClr val="tx1"/>
                </a:solidFill>
              </a:rPr>
              <a:t>Market vs Individual Supply</a:t>
            </a:r>
          </a:p>
        </p:txBody>
      </p:sp>
      <p:sp>
        <p:nvSpPr>
          <p:cNvPr id="35843" name="Rectangle 3"/>
          <p:cNvSpPr>
            <a:spLocks noGrp="1" noChangeArrowheads="1"/>
          </p:cNvSpPr>
          <p:nvPr>
            <p:ph type="body" idx="1"/>
          </p:nvPr>
        </p:nvSpPr>
        <p:spPr>
          <a:xfrm>
            <a:off x="685800" y="764704"/>
            <a:ext cx="7772400" cy="5331296"/>
          </a:xfrm>
        </p:spPr>
        <p:txBody>
          <a:bodyPr/>
          <a:lstStyle/>
          <a:p>
            <a:r>
              <a:rPr lang="en-GB" altLang="en-US" sz="2400" dirty="0"/>
              <a:t>Market supply is derived by horizontally summing the individual supply curves</a:t>
            </a:r>
          </a:p>
          <a:p>
            <a:r>
              <a:rPr lang="en-GB" altLang="en-US" sz="2400" dirty="0"/>
              <a:t>Market supply curve shows how the quantity supplied varies as the price of the good varies</a:t>
            </a:r>
          </a:p>
          <a:p>
            <a:r>
              <a:rPr lang="en-GB" altLang="en-US" sz="2400" dirty="0"/>
              <a:t>Any change that varies the quantity supplied at a given price shifts the supply curve </a:t>
            </a:r>
          </a:p>
          <a:p>
            <a:r>
              <a:rPr lang="en-GB" altLang="en-US" sz="2400" dirty="0"/>
              <a:t>Changes in price that varies the quantity supplied in the market is represented as a movement along the supply curve</a:t>
            </a:r>
          </a:p>
          <a:p>
            <a:r>
              <a:rPr lang="en-GB" altLang="en-US" sz="2400" dirty="0"/>
              <a:t>IF ANYTHING OTHER THAN THE PRICE OF THE COMMODITY ITSELF CHANGES THEN WE SHIFT THE SUPPLY CURVE</a:t>
            </a:r>
          </a:p>
          <a:p>
            <a:endParaRPr lang="en-GB" altLang="en-US" sz="2400" dirty="0"/>
          </a:p>
          <a:p>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685800" y="0"/>
            <a:ext cx="7772400" cy="620688"/>
          </a:xfrm>
        </p:spPr>
        <p:txBody>
          <a:bodyPr/>
          <a:lstStyle/>
          <a:p>
            <a:r>
              <a:rPr lang="en-GB" altLang="en-US" b="1" dirty="0">
                <a:solidFill>
                  <a:schemeClr val="tx1"/>
                </a:solidFill>
              </a:rPr>
              <a:t>Supply vs Demand</a:t>
            </a:r>
          </a:p>
        </p:txBody>
      </p:sp>
      <p:sp>
        <p:nvSpPr>
          <p:cNvPr id="36867" name="Rectangle 3"/>
          <p:cNvSpPr>
            <a:spLocks noGrp="1" noChangeArrowheads="1"/>
          </p:cNvSpPr>
          <p:nvPr>
            <p:ph type="body" idx="1"/>
          </p:nvPr>
        </p:nvSpPr>
        <p:spPr>
          <a:xfrm>
            <a:off x="0" y="692696"/>
            <a:ext cx="9144000" cy="4608511"/>
          </a:xfrm>
        </p:spPr>
        <p:txBody>
          <a:bodyPr/>
          <a:lstStyle/>
          <a:p>
            <a:r>
              <a:rPr lang="en-GB" altLang="en-US" sz="2400" dirty="0"/>
              <a:t>How do supply and demand combined together determine the quantity and price of a good sold in the market? </a:t>
            </a:r>
          </a:p>
          <a:p>
            <a:r>
              <a:rPr lang="en-GB" altLang="en-US" sz="2400" dirty="0"/>
              <a:t>Supply and demand curves intersect. At this equilibrium price quantity supplied equals quantity demanded</a:t>
            </a:r>
          </a:p>
          <a:p>
            <a:r>
              <a:rPr lang="en-GB" altLang="en-US" sz="2400" dirty="0"/>
              <a:t>Equilibrium is a situation in which supply equals demand </a:t>
            </a:r>
          </a:p>
          <a:p>
            <a:r>
              <a:rPr lang="en-GB" altLang="en-US" sz="2400" dirty="0"/>
              <a:t>Equilibrium price is also called as the market clearing price as quantity supplied equals quantity demanded</a:t>
            </a:r>
          </a:p>
          <a:p>
            <a:endParaRPr lang="en-GB" altLang="en-US" dirty="0"/>
          </a:p>
          <a:p>
            <a:pPr>
              <a:buFontTx/>
              <a:buNone/>
            </a:pPr>
            <a:endParaRPr lang="en-GB" altLang="en-US" dirty="0"/>
          </a:p>
          <a:p>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b="1">
                <a:solidFill>
                  <a:schemeClr val="tx1"/>
                </a:solidFill>
              </a:rPr>
              <a:t>Equilibrium analysis</a:t>
            </a:r>
          </a:p>
        </p:txBody>
      </p:sp>
      <p:sp>
        <p:nvSpPr>
          <p:cNvPr id="37891" name="Rectangle 3"/>
          <p:cNvSpPr>
            <a:spLocks noGrp="1" noChangeArrowheads="1"/>
          </p:cNvSpPr>
          <p:nvPr>
            <p:ph type="body" idx="1"/>
          </p:nvPr>
        </p:nvSpPr>
        <p:spPr/>
        <p:txBody>
          <a:bodyPr/>
          <a:lstStyle/>
          <a:p>
            <a:pPr>
              <a:lnSpc>
                <a:spcPct val="80000"/>
              </a:lnSpc>
            </a:pPr>
            <a:r>
              <a:rPr lang="en-GB" altLang="en-US" sz="2800"/>
              <a:t>It enables the effects of any change in any market to be analysed </a:t>
            </a:r>
          </a:p>
          <a:p>
            <a:pPr>
              <a:lnSpc>
                <a:spcPct val="80000"/>
              </a:lnSpc>
            </a:pPr>
            <a:r>
              <a:rPr lang="en-GB" altLang="en-US" sz="2800"/>
              <a:t>Whenever a market is in equilibrium the only reason that price can change is if either demand or supply curves shift</a:t>
            </a:r>
          </a:p>
          <a:p>
            <a:pPr>
              <a:lnSpc>
                <a:spcPct val="80000"/>
              </a:lnSpc>
            </a:pPr>
            <a:r>
              <a:rPr lang="en-GB" altLang="en-US" sz="2800"/>
              <a:t>The demand and supply functions show all the possible causes of the shifts </a:t>
            </a:r>
          </a:p>
          <a:p>
            <a:pPr>
              <a:lnSpc>
                <a:spcPct val="80000"/>
              </a:lnSpc>
            </a:pPr>
            <a:r>
              <a:rPr lang="en-GB" altLang="en-US" sz="2800"/>
              <a:t>It is a powerful tool provided it is used correctly.</a:t>
            </a:r>
          </a:p>
          <a:p>
            <a:pPr>
              <a:lnSpc>
                <a:spcPct val="80000"/>
              </a:lnSpc>
            </a:pPr>
            <a:endParaRPr lang="en-GB" altLang="en-US" sz="28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Grp="1" noChangeArrowheads="1"/>
          </p:cNvSpPr>
          <p:nvPr>
            <p:ph type="body" idx="1"/>
          </p:nvPr>
        </p:nvSpPr>
        <p:spPr/>
        <p:txBody>
          <a:bodyPr/>
          <a:lstStyle/>
          <a:p>
            <a:r>
              <a:rPr lang="en-GB" altLang="en-US"/>
              <a:t>Equilibrium analysis shows the effect of any market change</a:t>
            </a:r>
          </a:p>
          <a:p>
            <a:r>
              <a:rPr lang="en-GB" altLang="en-US"/>
              <a:t>What is the extent of the change</a:t>
            </a:r>
          </a:p>
          <a:p>
            <a:r>
              <a:rPr lang="en-GB" altLang="en-US"/>
              <a:t>Does demand (or supply) change by a lot of a little?</a:t>
            </a:r>
          </a:p>
          <a:p>
            <a:endParaRPr lang="en-GB" altLang="en-US"/>
          </a:p>
        </p:txBody>
      </p:sp>
      <p:sp>
        <p:nvSpPr>
          <p:cNvPr id="38915" name="Rectangle 2"/>
          <p:cNvSpPr>
            <a:spLocks noGrp="1" noChangeArrowheads="1"/>
          </p:cNvSpPr>
          <p:nvPr>
            <p:ph type="title"/>
          </p:nvPr>
        </p:nvSpPr>
        <p:spPr/>
        <p:txBody>
          <a:bodyPr/>
          <a:lstStyle/>
          <a:p>
            <a:r>
              <a:rPr lang="en-GB" altLang="en-US" b="1">
                <a:solidFill>
                  <a:schemeClr val="tx1"/>
                </a:solidFill>
              </a:rPr>
              <a:t>Equilibrium analysis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85800" y="0"/>
            <a:ext cx="7772400" cy="980728"/>
          </a:xfrm>
        </p:spPr>
        <p:txBody>
          <a:bodyPr/>
          <a:lstStyle/>
          <a:p>
            <a:r>
              <a:rPr lang="en-GB" altLang="en-US" b="1" dirty="0">
                <a:solidFill>
                  <a:schemeClr val="tx1"/>
                </a:solidFill>
              </a:rPr>
              <a:t>Equilibrium analysis</a:t>
            </a:r>
            <a:endParaRPr lang="en-GB" altLang="en-US" dirty="0"/>
          </a:p>
        </p:txBody>
      </p:sp>
      <p:pic>
        <p:nvPicPr>
          <p:cNvPr id="39939" name="Content Placeholder 5" descr="ch02f05.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836712"/>
            <a:ext cx="9144000" cy="4968552"/>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85800" y="0"/>
            <a:ext cx="7772400" cy="692696"/>
          </a:xfrm>
        </p:spPr>
        <p:txBody>
          <a:bodyPr/>
          <a:lstStyle/>
          <a:p>
            <a:r>
              <a:rPr lang="en-GB" altLang="en-US" b="1" dirty="0">
                <a:solidFill>
                  <a:schemeClr val="tx1"/>
                </a:solidFill>
              </a:rPr>
              <a:t>Market surplus</a:t>
            </a:r>
          </a:p>
        </p:txBody>
      </p:sp>
      <p:pic>
        <p:nvPicPr>
          <p:cNvPr id="40963" name="Content Placeholder 3" descr="ch02f06.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908720"/>
            <a:ext cx="9143999" cy="4464495"/>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0" y="0"/>
            <a:ext cx="9144000" cy="1447800"/>
          </a:xfrm>
        </p:spPr>
        <p:txBody>
          <a:bodyPr/>
          <a:lstStyle/>
          <a:p>
            <a:r>
              <a:rPr lang="en-GB" altLang="en-US" b="1" dirty="0">
                <a:solidFill>
                  <a:schemeClr val="tx1"/>
                </a:solidFill>
              </a:rPr>
              <a:t>Market deficit</a:t>
            </a:r>
            <a:endParaRPr lang="en-GB" altLang="en-US" dirty="0"/>
          </a:p>
        </p:txBody>
      </p:sp>
      <p:pic>
        <p:nvPicPr>
          <p:cNvPr id="41987" name="Content Placeholder 3" descr="ch02f07.jp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1052736"/>
            <a:ext cx="9144000" cy="4563443"/>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5800" y="0"/>
            <a:ext cx="7772400" cy="838200"/>
          </a:xfrm>
        </p:spPr>
        <p:txBody>
          <a:bodyPr/>
          <a:lstStyle/>
          <a:p>
            <a:r>
              <a:rPr lang="en-GB" altLang="en-US" b="1" dirty="0">
                <a:solidFill>
                  <a:schemeClr val="tx1"/>
                </a:solidFill>
              </a:rPr>
              <a:t>Price elasticity of demand</a:t>
            </a:r>
          </a:p>
        </p:txBody>
      </p:sp>
      <p:sp>
        <p:nvSpPr>
          <p:cNvPr id="43011" name="Rectangle 3"/>
          <p:cNvSpPr>
            <a:spLocks noGrp="1" noChangeArrowheads="1"/>
          </p:cNvSpPr>
          <p:nvPr>
            <p:ph type="body" idx="1"/>
          </p:nvPr>
        </p:nvSpPr>
        <p:spPr>
          <a:xfrm>
            <a:off x="685800" y="692696"/>
            <a:ext cx="7772400" cy="4680519"/>
          </a:xfrm>
        </p:spPr>
        <p:txBody>
          <a:bodyPr/>
          <a:lstStyle/>
          <a:p>
            <a:r>
              <a:rPr lang="en-US" altLang="en-US" dirty="0"/>
              <a:t>A measure of the responsiveness of quantity demanded to changes in price.</a:t>
            </a:r>
          </a:p>
          <a:p>
            <a:r>
              <a:rPr lang="en-US" altLang="en-US" dirty="0"/>
              <a:t>Measured by dividing the percentage change in the quantity demanded of a good by the percentage change in its price.</a:t>
            </a:r>
          </a:p>
          <a:p>
            <a:r>
              <a:rPr lang="en-US" altLang="en-US" dirty="0"/>
              <a:t>Economists compute price elasticity of demand using midpoints as the base values of changes in prices and quantities demanded.</a:t>
            </a:r>
          </a:p>
          <a:p>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5800" y="0"/>
            <a:ext cx="7772400" cy="838200"/>
          </a:xfrm>
        </p:spPr>
        <p:txBody>
          <a:bodyPr/>
          <a:lstStyle/>
          <a:p>
            <a:r>
              <a:rPr lang="en-GB" altLang="en-US" b="1" dirty="0">
                <a:solidFill>
                  <a:schemeClr val="tx1"/>
                </a:solidFill>
              </a:rPr>
              <a:t>Price elasticity of demand</a:t>
            </a:r>
          </a:p>
        </p:txBody>
      </p:sp>
      <p:sp>
        <p:nvSpPr>
          <p:cNvPr id="43011" name="Rectangle 3"/>
          <p:cNvSpPr>
            <a:spLocks noGrp="1" noChangeArrowheads="1"/>
          </p:cNvSpPr>
          <p:nvPr>
            <p:ph type="body" idx="1"/>
          </p:nvPr>
        </p:nvSpPr>
        <p:spPr>
          <a:xfrm>
            <a:off x="98474" y="692696"/>
            <a:ext cx="9045526" cy="4968552"/>
          </a:xfrm>
        </p:spPr>
        <p:txBody>
          <a:bodyPr/>
          <a:lstStyle/>
          <a:p>
            <a:r>
              <a:rPr lang="en-GB" altLang="en-US" dirty="0"/>
              <a:t>The percentage in the quantity demanded as a result of a small percentage change in price.</a:t>
            </a:r>
          </a:p>
          <a:p>
            <a:r>
              <a:rPr lang="en-GB" altLang="en-US" dirty="0"/>
              <a:t>% CHANGE IN </a:t>
            </a:r>
            <a:r>
              <a:rPr lang="en-GB" altLang="en-US" dirty="0" err="1"/>
              <a:t>Qd</a:t>
            </a:r>
            <a:r>
              <a:rPr lang="en-GB" altLang="en-US" dirty="0"/>
              <a:t> DIVIDED BY % CHANGE IN Price</a:t>
            </a:r>
          </a:p>
          <a:p>
            <a:r>
              <a:rPr lang="en-GB" altLang="en-US" dirty="0"/>
              <a:t>Percentage changes tell us the significance of the change.</a:t>
            </a:r>
          </a:p>
          <a:p>
            <a:r>
              <a:rPr lang="en-GB" altLang="en-US" dirty="0"/>
              <a:t>Is it “a lot” or “a little”?</a:t>
            </a:r>
          </a:p>
        </p:txBody>
      </p:sp>
    </p:spTree>
    <p:extLst>
      <p:ext uri="{BB962C8B-B14F-4D97-AF65-F5344CB8AC3E}">
        <p14:creationId xmlns:p14="http://schemas.microsoft.com/office/powerpoint/2010/main" val="18545321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539552" y="116632"/>
            <a:ext cx="7772400" cy="838200"/>
          </a:xfrm>
        </p:spPr>
        <p:txBody>
          <a:bodyPr/>
          <a:lstStyle/>
          <a:p>
            <a:r>
              <a:rPr lang="en-GB" altLang="en-US" sz="3800" b="1" dirty="0">
                <a:solidFill>
                  <a:schemeClr val="tx1"/>
                </a:solidFill>
              </a:rPr>
              <a:t>Perfectly Elastic and Perfectly Inelastic Demand</a:t>
            </a:r>
          </a:p>
        </p:txBody>
      </p:sp>
      <p:sp>
        <p:nvSpPr>
          <p:cNvPr id="43011" name="Rectangle 3"/>
          <p:cNvSpPr>
            <a:spLocks noGrp="1" noChangeArrowheads="1"/>
          </p:cNvSpPr>
          <p:nvPr>
            <p:ph type="body" idx="1"/>
          </p:nvPr>
        </p:nvSpPr>
        <p:spPr>
          <a:xfrm>
            <a:off x="0" y="1124744"/>
            <a:ext cx="9144000" cy="4464496"/>
          </a:xfrm>
        </p:spPr>
        <p:txBody>
          <a:bodyPr/>
          <a:lstStyle/>
          <a:p>
            <a:pPr marL="0" indent="0">
              <a:buNone/>
            </a:pPr>
            <a:r>
              <a:rPr lang="en-GB" altLang="en-US" sz="2400" dirty="0"/>
              <a:t>               Percentage change in quantity demanded</a:t>
            </a:r>
          </a:p>
          <a:p>
            <a:r>
              <a:rPr lang="en-GB" altLang="en-US" sz="2400" dirty="0"/>
              <a:t>Ed =   -------------------------------------------</a:t>
            </a:r>
          </a:p>
          <a:p>
            <a:pPr marL="0" indent="0">
              <a:buNone/>
            </a:pPr>
            <a:r>
              <a:rPr lang="en-GB" altLang="en-US" sz="2400" dirty="0"/>
              <a:t>               Percentage change in price</a:t>
            </a:r>
          </a:p>
          <a:p>
            <a:pPr marL="0" indent="0">
              <a:buNone/>
            </a:pPr>
            <a:endParaRPr lang="en-GB" altLang="en-US" sz="2400" dirty="0"/>
          </a:p>
          <a:p>
            <a:r>
              <a:rPr lang="en-GB" altLang="en-US" sz="2400" dirty="0"/>
              <a:t>Elastic Demand (Ed &gt; 1): the numerator is greater than the denominator, the coefficient is greater than 1 and demand is elastic.</a:t>
            </a:r>
          </a:p>
          <a:p>
            <a:r>
              <a:rPr lang="en-GB" altLang="en-US" sz="2400" dirty="0"/>
              <a:t>Inelastic Demand (Ed &lt; 1): the numerator is less than the denominator , the coefficient is less than 1, and demand is inelastic.</a:t>
            </a:r>
          </a:p>
          <a:p>
            <a:endParaRPr lang="en-GB" altLang="en-US" dirty="0"/>
          </a:p>
        </p:txBody>
      </p:sp>
    </p:spTree>
    <p:extLst>
      <p:ext uri="{BB962C8B-B14F-4D97-AF65-F5344CB8AC3E}">
        <p14:creationId xmlns:p14="http://schemas.microsoft.com/office/powerpoint/2010/main" val="26502681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b="1" dirty="0">
                <a:solidFill>
                  <a:schemeClr val="tx1"/>
                </a:solidFill>
              </a:rPr>
              <a:t>Perfectly Elastic and Perfectly Inelastic Demand</a:t>
            </a:r>
          </a:p>
        </p:txBody>
      </p:sp>
      <p:sp>
        <p:nvSpPr>
          <p:cNvPr id="43011" name="Rectangle 3"/>
          <p:cNvSpPr>
            <a:spLocks noGrp="1" noChangeArrowheads="1"/>
          </p:cNvSpPr>
          <p:nvPr>
            <p:ph type="body" idx="1"/>
          </p:nvPr>
        </p:nvSpPr>
        <p:spPr>
          <a:xfrm>
            <a:off x="0" y="1600200"/>
            <a:ext cx="9144000" cy="4495800"/>
          </a:xfrm>
        </p:spPr>
        <p:txBody>
          <a:bodyPr/>
          <a:lstStyle/>
          <a:p>
            <a:pPr>
              <a:lnSpc>
                <a:spcPct val="90000"/>
              </a:lnSpc>
            </a:pPr>
            <a:r>
              <a:rPr lang="en-US" altLang="en-US" sz="2400" dirty="0"/>
              <a:t>Unit Elastic Demand (E</a:t>
            </a:r>
            <a:r>
              <a:rPr lang="en-US" altLang="en-US" sz="2400" baseline="-25000" dirty="0"/>
              <a:t>d</a:t>
            </a:r>
            <a:r>
              <a:rPr lang="en-US" altLang="en-US" sz="2400" dirty="0"/>
              <a:t> = 1): If the numerator and denominator are the same, the coefficient is equal to one.  The quantity demanded changes proportionally to a change in price.</a:t>
            </a:r>
          </a:p>
          <a:p>
            <a:pPr marL="0" indent="0">
              <a:buNone/>
            </a:pPr>
            <a:endParaRPr lang="en-GB" altLang="en-US" sz="2400" dirty="0"/>
          </a:p>
          <a:p>
            <a:r>
              <a:rPr lang="en-GB" altLang="en-US" sz="2400" dirty="0"/>
              <a:t>Elastic Demand (Ed &gt; 1): the numerator is greater than the denominator, the coefficient is greater than 1 and demand is elastic.</a:t>
            </a:r>
          </a:p>
          <a:p>
            <a:r>
              <a:rPr lang="en-GB" altLang="en-US" sz="2400" dirty="0"/>
              <a:t>Inelastic Demand (Ed &lt; 1): the numerator is less than the denominator , the coefficient is less than 1, and demand is inelastic.</a:t>
            </a:r>
          </a:p>
          <a:p>
            <a:endParaRPr lang="en-GB" altLang="en-US" dirty="0"/>
          </a:p>
        </p:txBody>
      </p:sp>
    </p:spTree>
    <p:extLst>
      <p:ext uri="{BB962C8B-B14F-4D97-AF65-F5344CB8AC3E}">
        <p14:creationId xmlns:p14="http://schemas.microsoft.com/office/powerpoint/2010/main" val="12361442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99392"/>
            <a:ext cx="9143999" cy="5814392"/>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32330"/>
            <a:ext cx="9144000" cy="5682672"/>
          </a:xfrm>
          <a:prstGeom prst="rect">
            <a:avLst/>
          </a:prstGeom>
        </p:spPr>
      </p:pic>
    </p:spTree>
    <p:extLst>
      <p:ext uri="{BB962C8B-B14F-4D97-AF65-F5344CB8AC3E}">
        <p14:creationId xmlns:p14="http://schemas.microsoft.com/office/powerpoint/2010/main" val="35760704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b="1" dirty="0">
                <a:solidFill>
                  <a:schemeClr val="tx1"/>
                </a:solidFill>
              </a:rPr>
              <a:t>Price Elasticity of Demand and Total Revenue</a:t>
            </a:r>
          </a:p>
        </p:txBody>
      </p:sp>
      <p:sp>
        <p:nvSpPr>
          <p:cNvPr id="44035" name="Rectangle 3"/>
          <p:cNvSpPr>
            <a:spLocks noGrp="1" noChangeArrowheads="1"/>
          </p:cNvSpPr>
          <p:nvPr>
            <p:ph type="body" idx="1"/>
          </p:nvPr>
        </p:nvSpPr>
        <p:spPr/>
        <p:txBody>
          <a:bodyPr/>
          <a:lstStyle/>
          <a:p>
            <a:r>
              <a:rPr lang="en-GB" altLang="en-US" sz="2000" dirty="0"/>
              <a:t>Total Revenue (TR) of a seller equals the price of a good times the quantity of the good sold.</a:t>
            </a:r>
          </a:p>
          <a:p>
            <a:r>
              <a:rPr lang="en-GB" altLang="en-US" sz="2000" dirty="0"/>
              <a:t>Total revenue may increase, decrease or remain constant.</a:t>
            </a:r>
          </a:p>
          <a:p>
            <a:r>
              <a:rPr lang="en-GB" altLang="en-US" sz="2000" dirty="0"/>
              <a:t>If demand is elastic, a price rise decreases total revenue.</a:t>
            </a:r>
          </a:p>
          <a:p>
            <a:r>
              <a:rPr lang="en-GB" altLang="en-US" sz="2000" dirty="0"/>
              <a:t>If demand is elastic, a price fall increases total revenue.</a:t>
            </a:r>
          </a:p>
          <a:p>
            <a:r>
              <a:rPr lang="en-GB" altLang="en-US" sz="2000" dirty="0"/>
              <a:t>If demand is inelastic, a price fall decreases total revenue.</a:t>
            </a:r>
          </a:p>
          <a:p>
            <a:r>
              <a:rPr lang="en-GB" altLang="en-US" sz="2000" dirty="0"/>
              <a:t>If demand is unit elastic, a price fall will sell more goods while total revenue remains constant.</a:t>
            </a:r>
          </a:p>
          <a:p>
            <a:endParaRPr lang="en-GB" altLang="en-US" dirty="0"/>
          </a:p>
        </p:txBody>
      </p:sp>
    </p:spTree>
    <p:extLst>
      <p:ext uri="{BB962C8B-B14F-4D97-AF65-F5344CB8AC3E}">
        <p14:creationId xmlns:p14="http://schemas.microsoft.com/office/powerpoint/2010/main" val="617709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b="1" dirty="0">
                <a:solidFill>
                  <a:schemeClr val="tx1"/>
                </a:solidFill>
              </a:rPr>
              <a:t>Determinants of Price Elasticity on Demand</a:t>
            </a:r>
          </a:p>
        </p:txBody>
      </p:sp>
      <p:sp>
        <p:nvSpPr>
          <p:cNvPr id="44035" name="Rectangle 3"/>
          <p:cNvSpPr>
            <a:spLocks noGrp="1" noChangeArrowheads="1"/>
          </p:cNvSpPr>
          <p:nvPr>
            <p:ph type="body" idx="1"/>
          </p:nvPr>
        </p:nvSpPr>
        <p:spPr/>
        <p:txBody>
          <a:bodyPr/>
          <a:lstStyle/>
          <a:p>
            <a:pPr>
              <a:lnSpc>
                <a:spcPct val="90000"/>
              </a:lnSpc>
            </a:pPr>
            <a:r>
              <a:rPr lang="en-US" altLang="en-US" sz="2800" b="1" dirty="0"/>
              <a:t>Number of Substitutes</a:t>
            </a:r>
            <a:r>
              <a:rPr lang="en-US" altLang="en-US" sz="2800" dirty="0"/>
              <a:t>:  The more substitutes for a good, the higher the price elasticity of demand; the fewer substitutes for a good, the lower the price elasticity of demand. The more broadly defined the good, the fewer the substitutes; the more narrowly defined the good, the greater the substitutes.</a:t>
            </a:r>
          </a:p>
          <a:p>
            <a:pPr>
              <a:lnSpc>
                <a:spcPct val="90000"/>
              </a:lnSpc>
            </a:pPr>
            <a:r>
              <a:rPr lang="en-US" altLang="en-US" sz="2800" b="1" dirty="0"/>
              <a:t>Necessities Versus Luxuries</a:t>
            </a:r>
            <a:r>
              <a:rPr lang="en-US" altLang="en-US" sz="2800" dirty="0"/>
              <a:t>:  The more that a good is considered a luxury rather than a necessity, the higher the price elasticity of demand</a:t>
            </a:r>
            <a:r>
              <a:rPr lang="en-US" altLang="en-US" dirty="0"/>
              <a:t>.</a:t>
            </a:r>
          </a:p>
          <a:p>
            <a:endParaRPr lang="en-GB" altLang="en-US" dirty="0"/>
          </a:p>
        </p:txBody>
      </p:sp>
    </p:spTree>
    <p:extLst>
      <p:ext uri="{BB962C8B-B14F-4D97-AF65-F5344CB8AC3E}">
        <p14:creationId xmlns:p14="http://schemas.microsoft.com/office/powerpoint/2010/main" val="2218097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5800" y="0"/>
            <a:ext cx="7772400" cy="1052736"/>
          </a:xfrm>
        </p:spPr>
        <p:txBody>
          <a:bodyPr/>
          <a:lstStyle/>
          <a:p>
            <a:r>
              <a:rPr lang="en-GB" altLang="en-US" sz="3600" b="1" dirty="0">
                <a:solidFill>
                  <a:schemeClr val="tx1"/>
                </a:solidFill>
              </a:rPr>
              <a:t>Determinants of Price Elasticity on Demand</a:t>
            </a:r>
          </a:p>
        </p:txBody>
      </p:sp>
      <p:sp>
        <p:nvSpPr>
          <p:cNvPr id="44035" name="Rectangle 3"/>
          <p:cNvSpPr>
            <a:spLocks noGrp="1" noChangeArrowheads="1"/>
          </p:cNvSpPr>
          <p:nvPr>
            <p:ph type="body" idx="1"/>
          </p:nvPr>
        </p:nvSpPr>
        <p:spPr>
          <a:xfrm>
            <a:off x="0" y="1600200"/>
            <a:ext cx="9144000" cy="4495800"/>
          </a:xfrm>
        </p:spPr>
        <p:txBody>
          <a:bodyPr/>
          <a:lstStyle/>
          <a:p>
            <a:pPr>
              <a:lnSpc>
                <a:spcPct val="90000"/>
              </a:lnSpc>
            </a:pPr>
            <a:r>
              <a:rPr lang="en-US" altLang="en-US" sz="2800" b="1" dirty="0"/>
              <a:t>Percentage of One’s Budget Spent on the Good</a:t>
            </a:r>
            <a:r>
              <a:rPr lang="en-US" altLang="en-US" sz="2800" dirty="0"/>
              <a:t>:  The greater the percentage of one’s budget that goes to purchase a good, the higher the price elasticity of demand;  the smaller the percentage of one’s budget that goes to purchase a good, the lower the elasticity of demand.</a:t>
            </a:r>
          </a:p>
          <a:p>
            <a:pPr>
              <a:lnSpc>
                <a:spcPct val="90000"/>
              </a:lnSpc>
            </a:pPr>
            <a:r>
              <a:rPr lang="en-US" altLang="en-US" sz="2800" b="1" dirty="0"/>
              <a:t>Time</a:t>
            </a:r>
            <a:r>
              <a:rPr lang="en-US" altLang="en-US" sz="2800" dirty="0"/>
              <a:t>:  The more time that passes, the higher the price elasticity of demand for the good; the less time that passes, the lower the price elasticity of demand for the good.</a:t>
            </a:r>
          </a:p>
          <a:p>
            <a:endParaRPr lang="en-GB" altLang="en-US" dirty="0"/>
          </a:p>
        </p:txBody>
      </p:sp>
    </p:spTree>
    <p:extLst>
      <p:ext uri="{BB962C8B-B14F-4D97-AF65-F5344CB8AC3E}">
        <p14:creationId xmlns:p14="http://schemas.microsoft.com/office/powerpoint/2010/main" val="7223608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5800" y="0"/>
            <a:ext cx="7772400" cy="838200"/>
          </a:xfrm>
        </p:spPr>
        <p:txBody>
          <a:bodyPr/>
          <a:lstStyle/>
          <a:p>
            <a:r>
              <a:rPr lang="en-GB" altLang="en-US" b="1" dirty="0">
                <a:solidFill>
                  <a:schemeClr val="tx1"/>
                </a:solidFill>
              </a:rPr>
              <a:t>Price Elasticity of Supply</a:t>
            </a:r>
          </a:p>
        </p:txBody>
      </p:sp>
      <p:sp>
        <p:nvSpPr>
          <p:cNvPr id="44035" name="Rectangle 3"/>
          <p:cNvSpPr>
            <a:spLocks noGrp="1" noChangeArrowheads="1"/>
          </p:cNvSpPr>
          <p:nvPr>
            <p:ph type="body" idx="1"/>
          </p:nvPr>
        </p:nvSpPr>
        <p:spPr>
          <a:xfrm>
            <a:off x="0" y="838200"/>
            <a:ext cx="9144000" cy="5257800"/>
          </a:xfrm>
        </p:spPr>
        <p:txBody>
          <a:bodyPr/>
          <a:lstStyle/>
          <a:p>
            <a:pPr>
              <a:lnSpc>
                <a:spcPct val="90000"/>
              </a:lnSpc>
            </a:pPr>
            <a:r>
              <a:rPr lang="en-US" altLang="en-US" dirty="0"/>
              <a:t>Measures the responsiveness of quantity supplied to changes in price.</a:t>
            </a:r>
          </a:p>
          <a:p>
            <a:pPr>
              <a:lnSpc>
                <a:spcPct val="90000"/>
              </a:lnSpc>
            </a:pPr>
            <a:r>
              <a:rPr lang="en-US" altLang="en-US" dirty="0"/>
              <a:t>Defined as the percentage change in quantity supplied of a good divided by the percentage change in the price of the good.</a:t>
            </a:r>
          </a:p>
          <a:p>
            <a:pPr>
              <a:lnSpc>
                <a:spcPct val="90000"/>
              </a:lnSpc>
            </a:pPr>
            <a:r>
              <a:rPr lang="en-US" altLang="en-US" dirty="0"/>
              <a:t>Supply can be classified as elastic, inelastic, unit elastic, perfectly elastic, or perfectly inelastic.</a:t>
            </a:r>
          </a:p>
          <a:p>
            <a:endParaRPr lang="en-GB" altLang="en-US" dirty="0"/>
          </a:p>
        </p:txBody>
      </p:sp>
    </p:spTree>
    <p:extLst>
      <p:ext uri="{BB962C8B-B14F-4D97-AF65-F5344CB8AC3E}">
        <p14:creationId xmlns:p14="http://schemas.microsoft.com/office/powerpoint/2010/main" val="3516351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5800" y="0"/>
            <a:ext cx="7772400" cy="764704"/>
          </a:xfrm>
        </p:spPr>
        <p:txBody>
          <a:bodyPr/>
          <a:lstStyle/>
          <a:p>
            <a:r>
              <a:rPr lang="en-GB" altLang="en-US" b="1" dirty="0">
                <a:solidFill>
                  <a:schemeClr val="tx1"/>
                </a:solidFill>
              </a:rPr>
              <a:t>Price Elasticity of Supply</a:t>
            </a:r>
          </a:p>
        </p:txBody>
      </p:sp>
      <p:pic>
        <p:nvPicPr>
          <p:cNvPr id="2" name="Picture 1"/>
          <p:cNvPicPr>
            <a:picLocks noChangeAspect="1"/>
          </p:cNvPicPr>
          <p:nvPr/>
        </p:nvPicPr>
        <p:blipFill>
          <a:blip r:embed="rId2"/>
          <a:stretch>
            <a:fillRect/>
          </a:stretch>
        </p:blipFill>
        <p:spPr>
          <a:xfrm>
            <a:off x="0" y="764704"/>
            <a:ext cx="9144000" cy="5040560"/>
          </a:xfrm>
          <a:prstGeom prst="rect">
            <a:avLst/>
          </a:prstGeom>
        </p:spPr>
      </p:pic>
    </p:spTree>
    <p:extLst>
      <p:ext uri="{BB962C8B-B14F-4D97-AF65-F5344CB8AC3E}">
        <p14:creationId xmlns:p14="http://schemas.microsoft.com/office/powerpoint/2010/main" val="31389185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b="1" dirty="0">
                <a:solidFill>
                  <a:schemeClr val="tx1"/>
                </a:solidFill>
              </a:rPr>
              <a:t>Price Elasticity of Supply and Time</a:t>
            </a:r>
          </a:p>
        </p:txBody>
      </p:sp>
      <p:sp>
        <p:nvSpPr>
          <p:cNvPr id="44035" name="Rectangle 3"/>
          <p:cNvSpPr>
            <a:spLocks noGrp="1" noChangeArrowheads="1"/>
          </p:cNvSpPr>
          <p:nvPr>
            <p:ph type="body" idx="1"/>
          </p:nvPr>
        </p:nvSpPr>
        <p:spPr>
          <a:xfrm>
            <a:off x="0" y="1600200"/>
            <a:ext cx="9144000" cy="4495800"/>
          </a:xfrm>
        </p:spPr>
        <p:txBody>
          <a:bodyPr/>
          <a:lstStyle/>
          <a:p>
            <a:r>
              <a:rPr lang="en-US" altLang="en-US" dirty="0"/>
              <a:t>The longer the period of adjustment to a change in price, the higher the price elasticity of supply.</a:t>
            </a:r>
          </a:p>
          <a:p>
            <a:r>
              <a:rPr lang="en-US" altLang="en-US" dirty="0"/>
              <a:t>Additional production takes time.</a:t>
            </a:r>
          </a:p>
          <a:p>
            <a:r>
              <a:rPr lang="en-US" altLang="en-US" dirty="0"/>
              <a:t>Reducing production takes time.</a:t>
            </a:r>
          </a:p>
          <a:p>
            <a:pPr marL="0" indent="0">
              <a:buNone/>
            </a:pPr>
            <a:endParaRPr lang="en-GB" altLang="en-US" dirty="0"/>
          </a:p>
        </p:txBody>
      </p:sp>
    </p:spTree>
    <p:extLst>
      <p:ext uri="{BB962C8B-B14F-4D97-AF65-F5344CB8AC3E}">
        <p14:creationId xmlns:p14="http://schemas.microsoft.com/office/powerpoint/2010/main" val="7181658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685800" y="0"/>
            <a:ext cx="7772400" cy="980728"/>
          </a:xfrm>
        </p:spPr>
        <p:txBody>
          <a:bodyPr/>
          <a:lstStyle/>
          <a:p>
            <a:r>
              <a:rPr lang="en-GB" altLang="en-US" b="1" dirty="0">
                <a:solidFill>
                  <a:schemeClr val="tx1"/>
                </a:solidFill>
              </a:rPr>
              <a:t>Conclusions</a:t>
            </a:r>
          </a:p>
        </p:txBody>
      </p:sp>
      <p:sp>
        <p:nvSpPr>
          <p:cNvPr id="45059" name="Rectangle 3"/>
          <p:cNvSpPr>
            <a:spLocks noGrp="1" noChangeArrowheads="1"/>
          </p:cNvSpPr>
          <p:nvPr>
            <p:ph type="body" idx="1"/>
          </p:nvPr>
        </p:nvSpPr>
        <p:spPr>
          <a:xfrm>
            <a:off x="107504" y="980728"/>
            <a:ext cx="9036496" cy="4752528"/>
          </a:xfrm>
        </p:spPr>
        <p:txBody>
          <a:bodyPr/>
          <a:lstStyle/>
          <a:p>
            <a:endParaRPr lang="en-GB" altLang="en-US" sz="4000"/>
          </a:p>
          <a:p>
            <a:r>
              <a:rPr lang="en-GB" altLang="en-US" sz="4000"/>
              <a:t>Scarcity </a:t>
            </a:r>
            <a:r>
              <a:rPr lang="en-GB" altLang="en-US" sz="4000" dirty="0"/>
              <a:t>and opportunity cost</a:t>
            </a:r>
          </a:p>
          <a:p>
            <a:r>
              <a:rPr lang="en-GB" altLang="en-US" sz="4000" dirty="0"/>
              <a:t>Demand and Supply</a:t>
            </a:r>
          </a:p>
          <a:p>
            <a:r>
              <a:rPr lang="en-GB" altLang="en-US" sz="4000" dirty="0"/>
              <a:t>Equilibrium analysis</a:t>
            </a:r>
          </a:p>
          <a:p>
            <a:r>
              <a:rPr lang="en-GB" altLang="en-US" sz="4000" dirty="0"/>
              <a:t>Elasticities of demand and supply</a:t>
            </a:r>
          </a:p>
          <a:p>
            <a:pPr marL="0" indent="0">
              <a:buNone/>
            </a:pPr>
            <a:endParaRPr lang="en-GB" altLang="en-US" sz="28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1048</TotalTime>
  <Words>1618</Words>
  <Application>Microsoft Office PowerPoint</Application>
  <PresentationFormat>On-screen Show (4:3)</PresentationFormat>
  <Paragraphs>172</Paragraphs>
  <Slides>42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Arial Narrow</vt:lpstr>
      <vt:lpstr>Myriad Pro</vt:lpstr>
      <vt:lpstr>Times New Roman</vt:lpstr>
      <vt:lpstr>Verdana</vt:lpstr>
      <vt:lpstr>Wingdings</vt:lpstr>
      <vt:lpstr>20140311PresentationUWTSDTemplate</vt:lpstr>
      <vt:lpstr>PowerPoint Presentation</vt:lpstr>
      <vt:lpstr>Aims of the Lecture</vt:lpstr>
      <vt:lpstr>Resources and Commodities</vt:lpstr>
      <vt:lpstr>Scarcity</vt:lpstr>
      <vt:lpstr>The Economic Problem</vt:lpstr>
      <vt:lpstr>For a decision to be efficient</vt:lpstr>
      <vt:lpstr>PowerPoint Presentation</vt:lpstr>
      <vt:lpstr>PowerPoint Presentation</vt:lpstr>
      <vt:lpstr>How do markets work?</vt:lpstr>
      <vt:lpstr> Law of Demand</vt:lpstr>
      <vt:lpstr>Law of Demand</vt:lpstr>
      <vt:lpstr>Demand Function</vt:lpstr>
      <vt:lpstr>Demand curves</vt:lpstr>
      <vt:lpstr>Demand curves</vt:lpstr>
      <vt:lpstr>Demand Schedule</vt:lpstr>
      <vt:lpstr>Law of demand</vt:lpstr>
      <vt:lpstr>Shifts in the demand curve</vt:lpstr>
      <vt:lpstr>Supply Function</vt:lpstr>
      <vt:lpstr>Supply Function</vt:lpstr>
      <vt:lpstr>The Law of Supply</vt:lpstr>
      <vt:lpstr>Supply Curve</vt:lpstr>
      <vt:lpstr>Supply Schedule</vt:lpstr>
      <vt:lpstr>Market vs Individual Supply</vt:lpstr>
      <vt:lpstr>Supply vs Demand</vt:lpstr>
      <vt:lpstr>Equilibrium analysis</vt:lpstr>
      <vt:lpstr>Equilibrium analysis</vt:lpstr>
      <vt:lpstr>Equilibrium analysis</vt:lpstr>
      <vt:lpstr>Market surplus</vt:lpstr>
      <vt:lpstr>Market deficit</vt:lpstr>
      <vt:lpstr>Price elasticity of demand</vt:lpstr>
      <vt:lpstr>Price elasticity of demand</vt:lpstr>
      <vt:lpstr>Perfectly Elastic and Perfectly Inelastic Demand</vt:lpstr>
      <vt:lpstr>Perfectly Elastic and Perfectly Inelastic Demand</vt:lpstr>
      <vt:lpstr>PowerPoint Presentation</vt:lpstr>
      <vt:lpstr>PowerPoint Presentation</vt:lpstr>
      <vt:lpstr>Price Elasticity of Demand and Total Revenue</vt:lpstr>
      <vt:lpstr>Determinants of Price Elasticity on Demand</vt:lpstr>
      <vt:lpstr>Determinants of Price Elasticity on Demand</vt:lpstr>
      <vt:lpstr>Price Elasticity of Supply</vt:lpstr>
      <vt:lpstr>Price Elasticity of Supply</vt:lpstr>
      <vt:lpstr>Price Elasticity of Supply and Time</vt:lpstr>
      <vt:lpstr>Conclusions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John-Paul Okeke</cp:lastModifiedBy>
  <cp:revision>81</cp:revision>
  <cp:lastPrinted>2018-07-09T15:27:01Z</cp:lastPrinted>
  <dcterms:created xsi:type="dcterms:W3CDTF">2002-10-07T19:43:58Z</dcterms:created>
  <dcterms:modified xsi:type="dcterms:W3CDTF">2021-04-14T12:44:31Z</dcterms:modified>
</cp:coreProperties>
</file>