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256" r:id="rId2"/>
    <p:sldId id="257" r:id="rId3"/>
    <p:sldId id="349" r:id="rId4"/>
    <p:sldId id="350" r:id="rId5"/>
    <p:sldId id="258" r:id="rId6"/>
    <p:sldId id="259" r:id="rId7"/>
    <p:sldId id="355" r:id="rId8"/>
    <p:sldId id="261" r:id="rId9"/>
    <p:sldId id="262" r:id="rId10"/>
    <p:sldId id="351" r:id="rId11"/>
    <p:sldId id="352" r:id="rId12"/>
    <p:sldId id="265" r:id="rId13"/>
    <p:sldId id="353" r:id="rId14"/>
    <p:sldId id="356" r:id="rId15"/>
    <p:sldId id="357" r:id="rId16"/>
    <p:sldId id="358" r:id="rId17"/>
    <p:sldId id="260" r:id="rId18"/>
    <p:sldId id="359" r:id="rId19"/>
    <p:sldId id="263" r:id="rId20"/>
    <p:sldId id="264" r:id="rId21"/>
    <p:sldId id="354" r:id="rId22"/>
    <p:sldId id="360" r:id="rId23"/>
    <p:sldId id="361" r:id="rId24"/>
    <p:sldId id="362" r:id="rId25"/>
    <p:sldId id="363" r:id="rId26"/>
    <p:sldId id="364" r:id="rId27"/>
    <p:sldId id="365" r:id="rId28"/>
    <p:sldId id="366" r:id="rId29"/>
    <p:sldId id="372" r:id="rId30"/>
    <p:sldId id="368" r:id="rId31"/>
    <p:sldId id="367" r:id="rId32"/>
    <p:sldId id="281" r:id="rId33"/>
    <p:sldId id="369" r:id="rId34"/>
    <p:sldId id="370" r:id="rId35"/>
    <p:sldId id="371" r:id="rId36"/>
    <p:sldId id="373" r:id="rId37"/>
    <p:sldId id="374"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61958" autoAdjust="0"/>
  </p:normalViewPr>
  <p:slideViewPr>
    <p:cSldViewPr snapToGrid="0">
      <p:cViewPr varScale="1">
        <p:scale>
          <a:sx n="60" d="100"/>
          <a:sy n="60" d="100"/>
        </p:scale>
        <p:origin x="758"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1B1214-5E41-4C0C-84B5-130345612B10}"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47513F25-A1AA-41F0-BAD3-1CDD1F75CFBF}">
      <dgm:prSet/>
      <dgm:spPr/>
      <dgm:t>
        <a:bodyPr/>
        <a:lstStyle/>
        <a:p>
          <a:r>
            <a:rPr lang="en-GB"/>
            <a:t>Understand the links between road traffic offences and other forms of criminality. </a:t>
          </a:r>
          <a:endParaRPr lang="en-US"/>
        </a:p>
      </dgm:t>
    </dgm:pt>
    <dgm:pt modelId="{3BD0C39D-30F5-4CB0-826C-1A7603AE2F67}" type="parTrans" cxnId="{9600365C-FE22-4D4C-892E-23C3983E5182}">
      <dgm:prSet/>
      <dgm:spPr/>
      <dgm:t>
        <a:bodyPr/>
        <a:lstStyle/>
        <a:p>
          <a:endParaRPr lang="en-US"/>
        </a:p>
      </dgm:t>
    </dgm:pt>
    <dgm:pt modelId="{0FE541D6-26BB-47DA-850F-C3B1991E7FDA}" type="sibTrans" cxnId="{9600365C-FE22-4D4C-892E-23C3983E5182}">
      <dgm:prSet/>
      <dgm:spPr/>
      <dgm:t>
        <a:bodyPr/>
        <a:lstStyle/>
        <a:p>
          <a:endParaRPr lang="en-US"/>
        </a:p>
      </dgm:t>
    </dgm:pt>
    <dgm:pt modelId="{5427BA8D-7228-4A4B-A9FF-8FDD6556E2DE}">
      <dgm:prSet/>
      <dgm:spPr/>
      <dgm:t>
        <a:bodyPr/>
        <a:lstStyle/>
        <a:p>
          <a:r>
            <a:rPr lang="en-GB"/>
            <a:t>Use of intelligence and other data insights in directing roads policing. </a:t>
          </a:r>
          <a:endParaRPr lang="en-US"/>
        </a:p>
      </dgm:t>
    </dgm:pt>
    <dgm:pt modelId="{F4796932-EAED-437A-B405-5A92F294730C}" type="parTrans" cxnId="{BC096913-54F7-4352-B5D1-B55A73831D86}">
      <dgm:prSet/>
      <dgm:spPr/>
      <dgm:t>
        <a:bodyPr/>
        <a:lstStyle/>
        <a:p>
          <a:endParaRPr lang="en-US"/>
        </a:p>
      </dgm:t>
    </dgm:pt>
    <dgm:pt modelId="{3F92F9D8-CDC0-4CB4-981C-162451717DD5}" type="sibTrans" cxnId="{BC096913-54F7-4352-B5D1-B55A73831D86}">
      <dgm:prSet/>
      <dgm:spPr/>
      <dgm:t>
        <a:bodyPr/>
        <a:lstStyle/>
        <a:p>
          <a:endParaRPr lang="en-US"/>
        </a:p>
      </dgm:t>
    </dgm:pt>
    <dgm:pt modelId="{4ED27686-34A0-4C75-88A3-65F190C95EC4}" type="pres">
      <dgm:prSet presAssocID="{741B1214-5E41-4C0C-84B5-130345612B10}" presName="linear" presStyleCnt="0">
        <dgm:presLayoutVars>
          <dgm:animLvl val="lvl"/>
          <dgm:resizeHandles val="exact"/>
        </dgm:presLayoutVars>
      </dgm:prSet>
      <dgm:spPr/>
    </dgm:pt>
    <dgm:pt modelId="{60E4430B-6571-4DF6-B326-9E79F67251B1}" type="pres">
      <dgm:prSet presAssocID="{47513F25-A1AA-41F0-BAD3-1CDD1F75CFBF}" presName="parentText" presStyleLbl="node1" presStyleIdx="0" presStyleCnt="2">
        <dgm:presLayoutVars>
          <dgm:chMax val="0"/>
          <dgm:bulletEnabled val="1"/>
        </dgm:presLayoutVars>
      </dgm:prSet>
      <dgm:spPr/>
    </dgm:pt>
    <dgm:pt modelId="{01AED8C3-BB78-4182-BFA0-2133003A6364}" type="pres">
      <dgm:prSet presAssocID="{0FE541D6-26BB-47DA-850F-C3B1991E7FDA}" presName="spacer" presStyleCnt="0"/>
      <dgm:spPr/>
    </dgm:pt>
    <dgm:pt modelId="{D499551C-E88A-4079-898B-7BC53C843B7E}" type="pres">
      <dgm:prSet presAssocID="{5427BA8D-7228-4A4B-A9FF-8FDD6556E2DE}" presName="parentText" presStyleLbl="node1" presStyleIdx="1" presStyleCnt="2">
        <dgm:presLayoutVars>
          <dgm:chMax val="0"/>
          <dgm:bulletEnabled val="1"/>
        </dgm:presLayoutVars>
      </dgm:prSet>
      <dgm:spPr/>
    </dgm:pt>
  </dgm:ptLst>
  <dgm:cxnLst>
    <dgm:cxn modelId="{BC096913-54F7-4352-B5D1-B55A73831D86}" srcId="{741B1214-5E41-4C0C-84B5-130345612B10}" destId="{5427BA8D-7228-4A4B-A9FF-8FDD6556E2DE}" srcOrd="1" destOrd="0" parTransId="{F4796932-EAED-437A-B405-5A92F294730C}" sibTransId="{3F92F9D8-CDC0-4CB4-981C-162451717DD5}"/>
    <dgm:cxn modelId="{9600365C-FE22-4D4C-892E-23C3983E5182}" srcId="{741B1214-5E41-4C0C-84B5-130345612B10}" destId="{47513F25-A1AA-41F0-BAD3-1CDD1F75CFBF}" srcOrd="0" destOrd="0" parTransId="{3BD0C39D-30F5-4CB0-826C-1A7603AE2F67}" sibTransId="{0FE541D6-26BB-47DA-850F-C3B1991E7FDA}"/>
    <dgm:cxn modelId="{05AF03BC-8FB3-4407-8BCE-EB4245B94592}" type="presOf" srcId="{5427BA8D-7228-4A4B-A9FF-8FDD6556E2DE}" destId="{D499551C-E88A-4079-898B-7BC53C843B7E}" srcOrd="0" destOrd="0" presId="urn:microsoft.com/office/officeart/2005/8/layout/vList2"/>
    <dgm:cxn modelId="{7235A5DB-EF9C-4DEC-8762-492CA277D837}" type="presOf" srcId="{47513F25-A1AA-41F0-BAD3-1CDD1F75CFBF}" destId="{60E4430B-6571-4DF6-B326-9E79F67251B1}" srcOrd="0" destOrd="0" presId="urn:microsoft.com/office/officeart/2005/8/layout/vList2"/>
    <dgm:cxn modelId="{7C64C1F7-6430-4C40-92B3-556D2EB717D5}" type="presOf" srcId="{741B1214-5E41-4C0C-84B5-130345612B10}" destId="{4ED27686-34A0-4C75-88A3-65F190C95EC4}" srcOrd="0" destOrd="0" presId="urn:microsoft.com/office/officeart/2005/8/layout/vList2"/>
    <dgm:cxn modelId="{7888C60F-7F89-4ACD-8F8B-8A2EA8F5B060}" type="presParOf" srcId="{4ED27686-34A0-4C75-88A3-65F190C95EC4}" destId="{60E4430B-6571-4DF6-B326-9E79F67251B1}" srcOrd="0" destOrd="0" presId="urn:microsoft.com/office/officeart/2005/8/layout/vList2"/>
    <dgm:cxn modelId="{DC23823D-C2A7-414D-AF77-A340C7F084FD}" type="presParOf" srcId="{4ED27686-34A0-4C75-88A3-65F190C95EC4}" destId="{01AED8C3-BB78-4182-BFA0-2133003A6364}" srcOrd="1" destOrd="0" presId="urn:microsoft.com/office/officeart/2005/8/layout/vList2"/>
    <dgm:cxn modelId="{40218612-B972-485E-8C47-8A30974175E4}" type="presParOf" srcId="{4ED27686-34A0-4C75-88A3-65F190C95EC4}" destId="{D499551C-E88A-4079-898B-7BC53C843B7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1E1DAD-BFD2-4DA8-9E06-1D3FF89661D9}" type="doc">
      <dgm:prSet loTypeId="urn:microsoft.com/office/officeart/2005/8/layout/default" loCatId="list" qsTypeId="urn:microsoft.com/office/officeart/2005/8/quickstyle/simple1" qsCatId="simple" csTypeId="urn:microsoft.com/office/officeart/2005/8/colors/accent0_3" csCatId="mainScheme" phldr="1"/>
      <dgm:spPr/>
      <dgm:t>
        <a:bodyPr/>
        <a:lstStyle/>
        <a:p>
          <a:endParaRPr lang="en-US"/>
        </a:p>
      </dgm:t>
    </dgm:pt>
    <dgm:pt modelId="{71873BA2-3CB4-40B9-ACE0-D8B76AB6D012}">
      <dgm:prSet/>
      <dgm:spPr/>
      <dgm:t>
        <a:bodyPr/>
        <a:lstStyle/>
        <a:p>
          <a:r>
            <a:rPr lang="en-GB"/>
            <a:t>Drug trafficking</a:t>
          </a:r>
          <a:endParaRPr lang="en-US"/>
        </a:p>
      </dgm:t>
    </dgm:pt>
    <dgm:pt modelId="{A1C4A0CD-2900-4B44-8820-E4FDC4D5B774}" type="parTrans" cxnId="{A4282A94-3236-495E-BC77-6005AFE2A615}">
      <dgm:prSet/>
      <dgm:spPr/>
      <dgm:t>
        <a:bodyPr/>
        <a:lstStyle/>
        <a:p>
          <a:endParaRPr lang="en-US"/>
        </a:p>
      </dgm:t>
    </dgm:pt>
    <dgm:pt modelId="{C8067827-41A0-4B84-A7E0-1A027A1B3A18}" type="sibTrans" cxnId="{A4282A94-3236-495E-BC77-6005AFE2A615}">
      <dgm:prSet/>
      <dgm:spPr/>
      <dgm:t>
        <a:bodyPr/>
        <a:lstStyle/>
        <a:p>
          <a:endParaRPr lang="en-US"/>
        </a:p>
      </dgm:t>
    </dgm:pt>
    <dgm:pt modelId="{2A22711D-839B-41A0-8395-262F9B1DC512}">
      <dgm:prSet/>
      <dgm:spPr/>
      <dgm:t>
        <a:bodyPr/>
        <a:lstStyle/>
        <a:p>
          <a:r>
            <a:rPr lang="en-GB"/>
            <a:t>County lines</a:t>
          </a:r>
          <a:endParaRPr lang="en-US"/>
        </a:p>
      </dgm:t>
    </dgm:pt>
    <dgm:pt modelId="{E343B708-E029-4B86-8DA9-007E0FD3A418}" type="parTrans" cxnId="{19A4FDFF-55CA-41A9-B851-FCD1EF0D0AF4}">
      <dgm:prSet/>
      <dgm:spPr/>
      <dgm:t>
        <a:bodyPr/>
        <a:lstStyle/>
        <a:p>
          <a:endParaRPr lang="en-US"/>
        </a:p>
      </dgm:t>
    </dgm:pt>
    <dgm:pt modelId="{1AD1A6A9-17CF-4025-BAC0-F96A17D9106A}" type="sibTrans" cxnId="{19A4FDFF-55CA-41A9-B851-FCD1EF0D0AF4}">
      <dgm:prSet/>
      <dgm:spPr/>
      <dgm:t>
        <a:bodyPr/>
        <a:lstStyle/>
        <a:p>
          <a:endParaRPr lang="en-US"/>
        </a:p>
      </dgm:t>
    </dgm:pt>
    <dgm:pt modelId="{4E831D2C-0F74-4D45-BB2E-B36926F7A677}">
      <dgm:prSet/>
      <dgm:spPr/>
      <dgm:t>
        <a:bodyPr/>
        <a:lstStyle/>
        <a:p>
          <a:r>
            <a:rPr lang="en-GB"/>
            <a:t>Human Trafficking</a:t>
          </a:r>
          <a:endParaRPr lang="en-US"/>
        </a:p>
      </dgm:t>
    </dgm:pt>
    <dgm:pt modelId="{6EE6BACA-7E48-4932-AFBE-AC1F249ABFBB}" type="parTrans" cxnId="{ED4AB450-759A-42FC-B4DD-801D46A9E8DB}">
      <dgm:prSet/>
      <dgm:spPr/>
      <dgm:t>
        <a:bodyPr/>
        <a:lstStyle/>
        <a:p>
          <a:endParaRPr lang="en-US"/>
        </a:p>
      </dgm:t>
    </dgm:pt>
    <dgm:pt modelId="{F44C1537-C02C-43BB-8DE1-7DCEEFE46495}" type="sibTrans" cxnId="{ED4AB450-759A-42FC-B4DD-801D46A9E8DB}">
      <dgm:prSet/>
      <dgm:spPr/>
      <dgm:t>
        <a:bodyPr/>
        <a:lstStyle/>
        <a:p>
          <a:endParaRPr lang="en-US"/>
        </a:p>
      </dgm:t>
    </dgm:pt>
    <dgm:pt modelId="{8404FD98-0243-4D3C-95A7-760B6DD1AD53}">
      <dgm:prSet/>
      <dgm:spPr/>
      <dgm:t>
        <a:bodyPr/>
        <a:lstStyle/>
        <a:p>
          <a:r>
            <a:rPr lang="en-GB"/>
            <a:t>Organised crime</a:t>
          </a:r>
          <a:endParaRPr lang="en-US"/>
        </a:p>
      </dgm:t>
    </dgm:pt>
    <dgm:pt modelId="{CE5D3DDC-80D0-49EF-9200-3EE8D0356877}" type="parTrans" cxnId="{8FD12288-3B4D-4CC1-A920-70E816C1B3CF}">
      <dgm:prSet/>
      <dgm:spPr/>
      <dgm:t>
        <a:bodyPr/>
        <a:lstStyle/>
        <a:p>
          <a:endParaRPr lang="en-US"/>
        </a:p>
      </dgm:t>
    </dgm:pt>
    <dgm:pt modelId="{090F0DF8-0C41-4B21-8A2C-40CAEDD31378}" type="sibTrans" cxnId="{8FD12288-3B4D-4CC1-A920-70E816C1B3CF}">
      <dgm:prSet/>
      <dgm:spPr/>
      <dgm:t>
        <a:bodyPr/>
        <a:lstStyle/>
        <a:p>
          <a:endParaRPr lang="en-US"/>
        </a:p>
      </dgm:t>
    </dgm:pt>
    <dgm:pt modelId="{081C512E-F0B0-4D50-9126-B0C9E807485D}">
      <dgm:prSet/>
      <dgm:spPr/>
      <dgm:t>
        <a:bodyPr/>
        <a:lstStyle/>
        <a:p>
          <a:r>
            <a:rPr lang="en-GB"/>
            <a:t>Theft, Burglary, shoplifting</a:t>
          </a:r>
          <a:endParaRPr lang="en-US"/>
        </a:p>
      </dgm:t>
    </dgm:pt>
    <dgm:pt modelId="{8E62B1F2-DBB2-42AD-AB86-9AFAEDA127D6}" type="parTrans" cxnId="{D67C5A5C-DE74-4C6E-856A-952D894B120F}">
      <dgm:prSet/>
      <dgm:spPr/>
      <dgm:t>
        <a:bodyPr/>
        <a:lstStyle/>
        <a:p>
          <a:endParaRPr lang="en-US"/>
        </a:p>
      </dgm:t>
    </dgm:pt>
    <dgm:pt modelId="{70D4C29A-75B0-4ACE-82D8-F5C43D3837C5}" type="sibTrans" cxnId="{D67C5A5C-DE74-4C6E-856A-952D894B120F}">
      <dgm:prSet/>
      <dgm:spPr/>
      <dgm:t>
        <a:bodyPr/>
        <a:lstStyle/>
        <a:p>
          <a:endParaRPr lang="en-US"/>
        </a:p>
      </dgm:t>
    </dgm:pt>
    <dgm:pt modelId="{D7E2B931-3A9C-4D01-B6CD-7ABE23384EB7}">
      <dgm:prSet/>
      <dgm:spPr/>
      <dgm:t>
        <a:bodyPr/>
        <a:lstStyle/>
        <a:p>
          <a:r>
            <a:rPr lang="en-GB"/>
            <a:t>Modern day slavery</a:t>
          </a:r>
          <a:endParaRPr lang="en-US"/>
        </a:p>
      </dgm:t>
    </dgm:pt>
    <dgm:pt modelId="{6D23E34C-57B6-4B45-9080-F9D26808AF7C}" type="parTrans" cxnId="{67FCED16-F83F-4FE6-96A6-0E2B5C12F30E}">
      <dgm:prSet/>
      <dgm:spPr/>
      <dgm:t>
        <a:bodyPr/>
        <a:lstStyle/>
        <a:p>
          <a:endParaRPr lang="en-US"/>
        </a:p>
      </dgm:t>
    </dgm:pt>
    <dgm:pt modelId="{5786FE8C-8515-4AA5-ABFF-FE72F8FBC43C}" type="sibTrans" cxnId="{67FCED16-F83F-4FE6-96A6-0E2B5C12F30E}">
      <dgm:prSet/>
      <dgm:spPr/>
      <dgm:t>
        <a:bodyPr/>
        <a:lstStyle/>
        <a:p>
          <a:endParaRPr lang="en-US"/>
        </a:p>
      </dgm:t>
    </dgm:pt>
    <dgm:pt modelId="{BC180922-9252-4678-A257-3A9D39C4B363}">
      <dgm:prSet/>
      <dgm:spPr/>
      <dgm:t>
        <a:bodyPr/>
        <a:lstStyle/>
        <a:p>
          <a:r>
            <a:rPr lang="en-GB"/>
            <a:t>Harassment</a:t>
          </a:r>
          <a:endParaRPr lang="en-US"/>
        </a:p>
      </dgm:t>
    </dgm:pt>
    <dgm:pt modelId="{010DC670-5D98-4554-ABEF-DF65018EB005}" type="parTrans" cxnId="{ADB6BE1C-91F2-4920-B420-A9C5AA4C66E1}">
      <dgm:prSet/>
      <dgm:spPr/>
      <dgm:t>
        <a:bodyPr/>
        <a:lstStyle/>
        <a:p>
          <a:endParaRPr lang="en-US"/>
        </a:p>
      </dgm:t>
    </dgm:pt>
    <dgm:pt modelId="{7F7BD170-CCC3-4A4D-BC66-C2A1DCB3FA35}" type="sibTrans" cxnId="{ADB6BE1C-91F2-4920-B420-A9C5AA4C66E1}">
      <dgm:prSet/>
      <dgm:spPr/>
      <dgm:t>
        <a:bodyPr/>
        <a:lstStyle/>
        <a:p>
          <a:endParaRPr lang="en-US"/>
        </a:p>
      </dgm:t>
    </dgm:pt>
    <dgm:pt modelId="{72CFC5BD-CEA1-49E0-82B8-8FB109D7246B}">
      <dgm:prSet/>
      <dgm:spPr/>
      <dgm:t>
        <a:bodyPr/>
        <a:lstStyle/>
        <a:p>
          <a:r>
            <a:rPr lang="en-GB"/>
            <a:t>Domestic Abuse</a:t>
          </a:r>
          <a:endParaRPr lang="en-US"/>
        </a:p>
      </dgm:t>
    </dgm:pt>
    <dgm:pt modelId="{1B891A3C-4520-4568-9129-89C1BF3F2026}" type="parTrans" cxnId="{7C827C20-BBAB-4102-BEA8-458970EF2FA1}">
      <dgm:prSet/>
      <dgm:spPr/>
      <dgm:t>
        <a:bodyPr/>
        <a:lstStyle/>
        <a:p>
          <a:endParaRPr lang="en-US"/>
        </a:p>
      </dgm:t>
    </dgm:pt>
    <dgm:pt modelId="{92884614-CA2A-4D20-8E7D-7933FB10C02A}" type="sibTrans" cxnId="{7C827C20-BBAB-4102-BEA8-458970EF2FA1}">
      <dgm:prSet/>
      <dgm:spPr/>
      <dgm:t>
        <a:bodyPr/>
        <a:lstStyle/>
        <a:p>
          <a:endParaRPr lang="en-US"/>
        </a:p>
      </dgm:t>
    </dgm:pt>
    <dgm:pt modelId="{7129297A-8C77-432F-99F5-D5D39E336718}">
      <dgm:prSet/>
      <dgm:spPr/>
      <dgm:t>
        <a:bodyPr/>
        <a:lstStyle/>
        <a:p>
          <a:r>
            <a:rPr lang="en-GB" dirty="0"/>
            <a:t>Terrorism offences</a:t>
          </a:r>
          <a:endParaRPr lang="en-US" dirty="0"/>
        </a:p>
      </dgm:t>
    </dgm:pt>
    <dgm:pt modelId="{4D361B82-F140-432E-8E4D-B97915B54357}" type="parTrans" cxnId="{4C3E574D-2A58-4439-8855-0C364E5017AD}">
      <dgm:prSet/>
      <dgm:spPr/>
      <dgm:t>
        <a:bodyPr/>
        <a:lstStyle/>
        <a:p>
          <a:endParaRPr lang="en-US"/>
        </a:p>
      </dgm:t>
    </dgm:pt>
    <dgm:pt modelId="{A420CDFD-47CE-4FAB-9094-8DC091332D6B}" type="sibTrans" cxnId="{4C3E574D-2A58-4439-8855-0C364E5017AD}">
      <dgm:prSet/>
      <dgm:spPr/>
      <dgm:t>
        <a:bodyPr/>
        <a:lstStyle/>
        <a:p>
          <a:endParaRPr lang="en-US"/>
        </a:p>
      </dgm:t>
    </dgm:pt>
    <dgm:pt modelId="{3038A19D-1E8E-4523-9853-3765436951B5}">
      <dgm:prSet/>
      <dgm:spPr/>
      <dgm:t>
        <a:bodyPr/>
        <a:lstStyle/>
        <a:p>
          <a:r>
            <a:rPr lang="en-US" dirty="0"/>
            <a:t>High Value Vehicle thefts</a:t>
          </a:r>
        </a:p>
      </dgm:t>
    </dgm:pt>
    <dgm:pt modelId="{3A0F721A-4848-4ED0-9C80-226A9B777C4B}" type="parTrans" cxnId="{476F4F9E-1BF6-4E35-AEE0-8A34110A7165}">
      <dgm:prSet/>
      <dgm:spPr/>
      <dgm:t>
        <a:bodyPr/>
        <a:lstStyle/>
        <a:p>
          <a:endParaRPr lang="en-GB"/>
        </a:p>
      </dgm:t>
    </dgm:pt>
    <dgm:pt modelId="{2337D4CE-F61E-4BD4-86FE-7EBEAB43B084}" type="sibTrans" cxnId="{476F4F9E-1BF6-4E35-AEE0-8A34110A7165}">
      <dgm:prSet/>
      <dgm:spPr/>
      <dgm:t>
        <a:bodyPr/>
        <a:lstStyle/>
        <a:p>
          <a:endParaRPr lang="en-GB"/>
        </a:p>
      </dgm:t>
    </dgm:pt>
    <dgm:pt modelId="{9DA98151-2A29-46D5-8656-774C0B4C5D7A}">
      <dgm:prSet/>
      <dgm:spPr/>
      <dgm:t>
        <a:bodyPr/>
        <a:lstStyle/>
        <a:p>
          <a:r>
            <a:rPr lang="en-US" dirty="0"/>
            <a:t>Immigration Offences</a:t>
          </a:r>
        </a:p>
      </dgm:t>
    </dgm:pt>
    <dgm:pt modelId="{383BA156-8989-4DB1-A6AC-DE457B8B165F}" type="parTrans" cxnId="{3AC43F1B-C55A-4D54-8676-6B724C994B6D}">
      <dgm:prSet/>
      <dgm:spPr/>
      <dgm:t>
        <a:bodyPr/>
        <a:lstStyle/>
        <a:p>
          <a:endParaRPr lang="en-GB"/>
        </a:p>
      </dgm:t>
    </dgm:pt>
    <dgm:pt modelId="{6D087306-3823-4304-AD74-CF97780550A0}" type="sibTrans" cxnId="{3AC43F1B-C55A-4D54-8676-6B724C994B6D}">
      <dgm:prSet/>
      <dgm:spPr/>
      <dgm:t>
        <a:bodyPr/>
        <a:lstStyle/>
        <a:p>
          <a:endParaRPr lang="en-GB"/>
        </a:p>
      </dgm:t>
    </dgm:pt>
    <dgm:pt modelId="{88124060-D20D-437D-B82D-6C8E8295717A}">
      <dgm:prSet/>
      <dgm:spPr/>
      <dgm:t>
        <a:bodyPr/>
        <a:lstStyle/>
        <a:p>
          <a:r>
            <a:rPr lang="en-US" dirty="0"/>
            <a:t>Fuel tax evasion</a:t>
          </a:r>
        </a:p>
      </dgm:t>
    </dgm:pt>
    <dgm:pt modelId="{7CD0F740-5411-4666-9F26-2318CA5EB8AD}" type="parTrans" cxnId="{59CA2E53-8287-41AC-B8D6-B83FBFE40F09}">
      <dgm:prSet/>
      <dgm:spPr/>
      <dgm:t>
        <a:bodyPr/>
        <a:lstStyle/>
        <a:p>
          <a:endParaRPr lang="en-GB"/>
        </a:p>
      </dgm:t>
    </dgm:pt>
    <dgm:pt modelId="{37408354-8CFC-4084-B455-35A09280621E}" type="sibTrans" cxnId="{59CA2E53-8287-41AC-B8D6-B83FBFE40F09}">
      <dgm:prSet/>
      <dgm:spPr/>
      <dgm:t>
        <a:bodyPr/>
        <a:lstStyle/>
        <a:p>
          <a:endParaRPr lang="en-GB"/>
        </a:p>
      </dgm:t>
    </dgm:pt>
    <dgm:pt modelId="{95ACE6DE-4285-40BC-904F-B888CC172900}" type="pres">
      <dgm:prSet presAssocID="{841E1DAD-BFD2-4DA8-9E06-1D3FF89661D9}" presName="diagram" presStyleCnt="0">
        <dgm:presLayoutVars>
          <dgm:dir/>
          <dgm:resizeHandles val="exact"/>
        </dgm:presLayoutVars>
      </dgm:prSet>
      <dgm:spPr/>
    </dgm:pt>
    <dgm:pt modelId="{AB28F481-5A04-4F74-8175-DADD8AF14A15}" type="pres">
      <dgm:prSet presAssocID="{71873BA2-3CB4-40B9-ACE0-D8B76AB6D012}" presName="node" presStyleLbl="node1" presStyleIdx="0" presStyleCnt="12">
        <dgm:presLayoutVars>
          <dgm:bulletEnabled val="1"/>
        </dgm:presLayoutVars>
      </dgm:prSet>
      <dgm:spPr/>
    </dgm:pt>
    <dgm:pt modelId="{A2BB056A-EA43-4CB6-9DAE-64D61D52858F}" type="pres">
      <dgm:prSet presAssocID="{C8067827-41A0-4B84-A7E0-1A027A1B3A18}" presName="sibTrans" presStyleCnt="0"/>
      <dgm:spPr/>
    </dgm:pt>
    <dgm:pt modelId="{8F5B9428-839E-4E2D-A4C0-5E6EA5356FF4}" type="pres">
      <dgm:prSet presAssocID="{2A22711D-839B-41A0-8395-262F9B1DC512}" presName="node" presStyleLbl="node1" presStyleIdx="1" presStyleCnt="12">
        <dgm:presLayoutVars>
          <dgm:bulletEnabled val="1"/>
        </dgm:presLayoutVars>
      </dgm:prSet>
      <dgm:spPr/>
    </dgm:pt>
    <dgm:pt modelId="{6F5DC0B1-8CDC-4726-8E97-490389F81EBF}" type="pres">
      <dgm:prSet presAssocID="{1AD1A6A9-17CF-4025-BAC0-F96A17D9106A}" presName="sibTrans" presStyleCnt="0"/>
      <dgm:spPr/>
    </dgm:pt>
    <dgm:pt modelId="{22F41825-D72B-41F4-947A-AA91410F1B73}" type="pres">
      <dgm:prSet presAssocID="{4E831D2C-0F74-4D45-BB2E-B36926F7A677}" presName="node" presStyleLbl="node1" presStyleIdx="2" presStyleCnt="12">
        <dgm:presLayoutVars>
          <dgm:bulletEnabled val="1"/>
        </dgm:presLayoutVars>
      </dgm:prSet>
      <dgm:spPr/>
    </dgm:pt>
    <dgm:pt modelId="{649BEA6A-8539-4422-9C02-2F1275975D48}" type="pres">
      <dgm:prSet presAssocID="{F44C1537-C02C-43BB-8DE1-7DCEEFE46495}" presName="sibTrans" presStyleCnt="0"/>
      <dgm:spPr/>
    </dgm:pt>
    <dgm:pt modelId="{41EB7045-5CE2-43B3-BD9A-088DDFF38023}" type="pres">
      <dgm:prSet presAssocID="{8404FD98-0243-4D3C-95A7-760B6DD1AD53}" presName="node" presStyleLbl="node1" presStyleIdx="3" presStyleCnt="12">
        <dgm:presLayoutVars>
          <dgm:bulletEnabled val="1"/>
        </dgm:presLayoutVars>
      </dgm:prSet>
      <dgm:spPr/>
    </dgm:pt>
    <dgm:pt modelId="{169F5AE1-BD80-4303-8B8B-6AEE609EF4A5}" type="pres">
      <dgm:prSet presAssocID="{090F0DF8-0C41-4B21-8A2C-40CAEDD31378}" presName="sibTrans" presStyleCnt="0"/>
      <dgm:spPr/>
    </dgm:pt>
    <dgm:pt modelId="{03FA35D9-3073-4923-8CE3-ECF3B465DB9A}" type="pres">
      <dgm:prSet presAssocID="{081C512E-F0B0-4D50-9126-B0C9E807485D}" presName="node" presStyleLbl="node1" presStyleIdx="4" presStyleCnt="12">
        <dgm:presLayoutVars>
          <dgm:bulletEnabled val="1"/>
        </dgm:presLayoutVars>
      </dgm:prSet>
      <dgm:spPr/>
    </dgm:pt>
    <dgm:pt modelId="{06234922-7A46-4441-8548-2777BFB72445}" type="pres">
      <dgm:prSet presAssocID="{70D4C29A-75B0-4ACE-82D8-F5C43D3837C5}" presName="sibTrans" presStyleCnt="0"/>
      <dgm:spPr/>
    </dgm:pt>
    <dgm:pt modelId="{CAF4568F-B355-4F2A-B5F9-9652543CB605}" type="pres">
      <dgm:prSet presAssocID="{D7E2B931-3A9C-4D01-B6CD-7ABE23384EB7}" presName="node" presStyleLbl="node1" presStyleIdx="5" presStyleCnt="12">
        <dgm:presLayoutVars>
          <dgm:bulletEnabled val="1"/>
        </dgm:presLayoutVars>
      </dgm:prSet>
      <dgm:spPr/>
    </dgm:pt>
    <dgm:pt modelId="{4FC8FD76-EDC1-472D-B120-1DE4824B3262}" type="pres">
      <dgm:prSet presAssocID="{5786FE8C-8515-4AA5-ABFF-FE72F8FBC43C}" presName="sibTrans" presStyleCnt="0"/>
      <dgm:spPr/>
    </dgm:pt>
    <dgm:pt modelId="{5C76643C-EE1E-465A-8968-377EC536F16B}" type="pres">
      <dgm:prSet presAssocID="{BC180922-9252-4678-A257-3A9D39C4B363}" presName="node" presStyleLbl="node1" presStyleIdx="6" presStyleCnt="12">
        <dgm:presLayoutVars>
          <dgm:bulletEnabled val="1"/>
        </dgm:presLayoutVars>
      </dgm:prSet>
      <dgm:spPr/>
    </dgm:pt>
    <dgm:pt modelId="{6F0D9E8A-4BCB-4383-99EE-A57752351752}" type="pres">
      <dgm:prSet presAssocID="{7F7BD170-CCC3-4A4D-BC66-C2A1DCB3FA35}" presName="sibTrans" presStyleCnt="0"/>
      <dgm:spPr/>
    </dgm:pt>
    <dgm:pt modelId="{45E87BC7-A9B9-4CF4-94ED-D04C30F8B543}" type="pres">
      <dgm:prSet presAssocID="{72CFC5BD-CEA1-49E0-82B8-8FB109D7246B}" presName="node" presStyleLbl="node1" presStyleIdx="7" presStyleCnt="12">
        <dgm:presLayoutVars>
          <dgm:bulletEnabled val="1"/>
        </dgm:presLayoutVars>
      </dgm:prSet>
      <dgm:spPr/>
    </dgm:pt>
    <dgm:pt modelId="{EB9D81EE-254F-4127-A2AC-0AEC3CA11500}" type="pres">
      <dgm:prSet presAssocID="{92884614-CA2A-4D20-8E7D-7933FB10C02A}" presName="sibTrans" presStyleCnt="0"/>
      <dgm:spPr/>
    </dgm:pt>
    <dgm:pt modelId="{D1F474C9-AF8F-4B4C-B833-DC27C24CD743}" type="pres">
      <dgm:prSet presAssocID="{7129297A-8C77-432F-99F5-D5D39E336718}" presName="node" presStyleLbl="node1" presStyleIdx="8" presStyleCnt="12">
        <dgm:presLayoutVars>
          <dgm:bulletEnabled val="1"/>
        </dgm:presLayoutVars>
      </dgm:prSet>
      <dgm:spPr/>
    </dgm:pt>
    <dgm:pt modelId="{F06B0EDB-FDCF-4C9E-89FB-69AB925C34D8}" type="pres">
      <dgm:prSet presAssocID="{A420CDFD-47CE-4FAB-9094-8DC091332D6B}" presName="sibTrans" presStyleCnt="0"/>
      <dgm:spPr/>
    </dgm:pt>
    <dgm:pt modelId="{10DB8A6F-999D-46FF-A320-FDB27C182C8A}" type="pres">
      <dgm:prSet presAssocID="{3038A19D-1E8E-4523-9853-3765436951B5}" presName="node" presStyleLbl="node1" presStyleIdx="9" presStyleCnt="12">
        <dgm:presLayoutVars>
          <dgm:bulletEnabled val="1"/>
        </dgm:presLayoutVars>
      </dgm:prSet>
      <dgm:spPr/>
    </dgm:pt>
    <dgm:pt modelId="{ACE5707A-C196-4C1C-B88B-3CCF0EF7A269}" type="pres">
      <dgm:prSet presAssocID="{2337D4CE-F61E-4BD4-86FE-7EBEAB43B084}" presName="sibTrans" presStyleCnt="0"/>
      <dgm:spPr/>
    </dgm:pt>
    <dgm:pt modelId="{DEBA5D9F-A7C5-4040-8086-AA341A131C55}" type="pres">
      <dgm:prSet presAssocID="{9DA98151-2A29-46D5-8656-774C0B4C5D7A}" presName="node" presStyleLbl="node1" presStyleIdx="10" presStyleCnt="12">
        <dgm:presLayoutVars>
          <dgm:bulletEnabled val="1"/>
        </dgm:presLayoutVars>
      </dgm:prSet>
      <dgm:spPr/>
    </dgm:pt>
    <dgm:pt modelId="{424783ED-5D01-470E-9C7B-B1A254256E00}" type="pres">
      <dgm:prSet presAssocID="{6D087306-3823-4304-AD74-CF97780550A0}" presName="sibTrans" presStyleCnt="0"/>
      <dgm:spPr/>
    </dgm:pt>
    <dgm:pt modelId="{FEDEF2BD-B00F-4149-B2FF-749526B431BC}" type="pres">
      <dgm:prSet presAssocID="{88124060-D20D-437D-B82D-6C8E8295717A}" presName="node" presStyleLbl="node1" presStyleIdx="11" presStyleCnt="12">
        <dgm:presLayoutVars>
          <dgm:bulletEnabled val="1"/>
        </dgm:presLayoutVars>
      </dgm:prSet>
      <dgm:spPr/>
    </dgm:pt>
  </dgm:ptLst>
  <dgm:cxnLst>
    <dgm:cxn modelId="{783E400D-53C3-4E00-8200-97D2C159F214}" type="presOf" srcId="{72CFC5BD-CEA1-49E0-82B8-8FB109D7246B}" destId="{45E87BC7-A9B9-4CF4-94ED-D04C30F8B543}" srcOrd="0" destOrd="0" presId="urn:microsoft.com/office/officeart/2005/8/layout/default"/>
    <dgm:cxn modelId="{67FCED16-F83F-4FE6-96A6-0E2B5C12F30E}" srcId="{841E1DAD-BFD2-4DA8-9E06-1D3FF89661D9}" destId="{D7E2B931-3A9C-4D01-B6CD-7ABE23384EB7}" srcOrd="5" destOrd="0" parTransId="{6D23E34C-57B6-4B45-9080-F9D26808AF7C}" sibTransId="{5786FE8C-8515-4AA5-ABFF-FE72F8FBC43C}"/>
    <dgm:cxn modelId="{BFCB0E1B-4989-4795-9188-72F57273B8A2}" type="presOf" srcId="{4E831D2C-0F74-4D45-BB2E-B36926F7A677}" destId="{22F41825-D72B-41F4-947A-AA91410F1B73}" srcOrd="0" destOrd="0" presId="urn:microsoft.com/office/officeart/2005/8/layout/default"/>
    <dgm:cxn modelId="{3AC43F1B-C55A-4D54-8676-6B724C994B6D}" srcId="{841E1DAD-BFD2-4DA8-9E06-1D3FF89661D9}" destId="{9DA98151-2A29-46D5-8656-774C0B4C5D7A}" srcOrd="10" destOrd="0" parTransId="{383BA156-8989-4DB1-A6AC-DE457B8B165F}" sibTransId="{6D087306-3823-4304-AD74-CF97780550A0}"/>
    <dgm:cxn modelId="{ADB6BE1C-91F2-4920-B420-A9C5AA4C66E1}" srcId="{841E1DAD-BFD2-4DA8-9E06-1D3FF89661D9}" destId="{BC180922-9252-4678-A257-3A9D39C4B363}" srcOrd="6" destOrd="0" parTransId="{010DC670-5D98-4554-ABEF-DF65018EB005}" sibTransId="{7F7BD170-CCC3-4A4D-BC66-C2A1DCB3FA35}"/>
    <dgm:cxn modelId="{7C827C20-BBAB-4102-BEA8-458970EF2FA1}" srcId="{841E1DAD-BFD2-4DA8-9E06-1D3FF89661D9}" destId="{72CFC5BD-CEA1-49E0-82B8-8FB109D7246B}" srcOrd="7" destOrd="0" parTransId="{1B891A3C-4520-4568-9129-89C1BF3F2026}" sibTransId="{92884614-CA2A-4D20-8E7D-7933FB10C02A}"/>
    <dgm:cxn modelId="{0DE8C43C-DCCD-4765-B319-70EF5D3FAA49}" type="presOf" srcId="{8404FD98-0243-4D3C-95A7-760B6DD1AD53}" destId="{41EB7045-5CE2-43B3-BD9A-088DDFF38023}" srcOrd="0" destOrd="0" presId="urn:microsoft.com/office/officeart/2005/8/layout/default"/>
    <dgm:cxn modelId="{D67C5A5C-DE74-4C6E-856A-952D894B120F}" srcId="{841E1DAD-BFD2-4DA8-9E06-1D3FF89661D9}" destId="{081C512E-F0B0-4D50-9126-B0C9E807485D}" srcOrd="4" destOrd="0" parTransId="{8E62B1F2-DBB2-42AD-AB86-9AFAEDA127D6}" sibTransId="{70D4C29A-75B0-4ACE-82D8-F5C43D3837C5}"/>
    <dgm:cxn modelId="{C72AAD4C-59F8-4368-A6B1-31F23F9FD879}" type="presOf" srcId="{D7E2B931-3A9C-4D01-B6CD-7ABE23384EB7}" destId="{CAF4568F-B355-4F2A-B5F9-9652543CB605}" srcOrd="0" destOrd="0" presId="urn:microsoft.com/office/officeart/2005/8/layout/default"/>
    <dgm:cxn modelId="{66B3F14C-509D-41CF-9EB7-CE8DC3850BCC}" type="presOf" srcId="{081C512E-F0B0-4D50-9126-B0C9E807485D}" destId="{03FA35D9-3073-4923-8CE3-ECF3B465DB9A}" srcOrd="0" destOrd="0" presId="urn:microsoft.com/office/officeart/2005/8/layout/default"/>
    <dgm:cxn modelId="{4C3E574D-2A58-4439-8855-0C364E5017AD}" srcId="{841E1DAD-BFD2-4DA8-9E06-1D3FF89661D9}" destId="{7129297A-8C77-432F-99F5-D5D39E336718}" srcOrd="8" destOrd="0" parTransId="{4D361B82-F140-432E-8E4D-B97915B54357}" sibTransId="{A420CDFD-47CE-4FAB-9094-8DC091332D6B}"/>
    <dgm:cxn modelId="{ED4AB450-759A-42FC-B4DD-801D46A9E8DB}" srcId="{841E1DAD-BFD2-4DA8-9E06-1D3FF89661D9}" destId="{4E831D2C-0F74-4D45-BB2E-B36926F7A677}" srcOrd="2" destOrd="0" parTransId="{6EE6BACA-7E48-4932-AFBE-AC1F249ABFBB}" sibTransId="{F44C1537-C02C-43BB-8DE1-7DCEEFE46495}"/>
    <dgm:cxn modelId="{59CA2E53-8287-41AC-B8D6-B83FBFE40F09}" srcId="{841E1DAD-BFD2-4DA8-9E06-1D3FF89661D9}" destId="{88124060-D20D-437D-B82D-6C8E8295717A}" srcOrd="11" destOrd="0" parTransId="{7CD0F740-5411-4666-9F26-2318CA5EB8AD}" sibTransId="{37408354-8CFC-4084-B455-35A09280621E}"/>
    <dgm:cxn modelId="{39CAE07A-3532-42AF-B6C9-488C8E66A5B5}" type="presOf" srcId="{9DA98151-2A29-46D5-8656-774C0B4C5D7A}" destId="{DEBA5D9F-A7C5-4040-8086-AA341A131C55}" srcOrd="0" destOrd="0" presId="urn:microsoft.com/office/officeart/2005/8/layout/default"/>
    <dgm:cxn modelId="{8FD12288-3B4D-4CC1-A920-70E816C1B3CF}" srcId="{841E1DAD-BFD2-4DA8-9E06-1D3FF89661D9}" destId="{8404FD98-0243-4D3C-95A7-760B6DD1AD53}" srcOrd="3" destOrd="0" parTransId="{CE5D3DDC-80D0-49EF-9200-3EE8D0356877}" sibTransId="{090F0DF8-0C41-4B21-8A2C-40CAEDD31378}"/>
    <dgm:cxn modelId="{C4460C90-32A8-401F-8869-931922952B66}" type="presOf" srcId="{71873BA2-3CB4-40B9-ACE0-D8B76AB6D012}" destId="{AB28F481-5A04-4F74-8175-DADD8AF14A15}" srcOrd="0" destOrd="0" presId="urn:microsoft.com/office/officeart/2005/8/layout/default"/>
    <dgm:cxn modelId="{A4282A94-3236-495E-BC77-6005AFE2A615}" srcId="{841E1DAD-BFD2-4DA8-9E06-1D3FF89661D9}" destId="{71873BA2-3CB4-40B9-ACE0-D8B76AB6D012}" srcOrd="0" destOrd="0" parTransId="{A1C4A0CD-2900-4B44-8820-E4FDC4D5B774}" sibTransId="{C8067827-41A0-4B84-A7E0-1A027A1B3A18}"/>
    <dgm:cxn modelId="{2A4B9495-80E8-4A1C-97A2-C00CFD8DD579}" type="presOf" srcId="{2A22711D-839B-41A0-8395-262F9B1DC512}" destId="{8F5B9428-839E-4E2D-A4C0-5E6EA5356FF4}" srcOrd="0" destOrd="0" presId="urn:microsoft.com/office/officeart/2005/8/layout/default"/>
    <dgm:cxn modelId="{476F4F9E-1BF6-4E35-AEE0-8A34110A7165}" srcId="{841E1DAD-BFD2-4DA8-9E06-1D3FF89661D9}" destId="{3038A19D-1E8E-4523-9853-3765436951B5}" srcOrd="9" destOrd="0" parTransId="{3A0F721A-4848-4ED0-9C80-226A9B777C4B}" sibTransId="{2337D4CE-F61E-4BD4-86FE-7EBEAB43B084}"/>
    <dgm:cxn modelId="{1452AFB3-02B4-4051-8513-DBAF17470E7D}" type="presOf" srcId="{88124060-D20D-437D-B82D-6C8E8295717A}" destId="{FEDEF2BD-B00F-4149-B2FF-749526B431BC}" srcOrd="0" destOrd="0" presId="urn:microsoft.com/office/officeart/2005/8/layout/default"/>
    <dgm:cxn modelId="{0D6B6DCF-2901-487F-BF9E-A22ACAC05A0A}" type="presOf" srcId="{7129297A-8C77-432F-99F5-D5D39E336718}" destId="{D1F474C9-AF8F-4B4C-B833-DC27C24CD743}" srcOrd="0" destOrd="0" presId="urn:microsoft.com/office/officeart/2005/8/layout/default"/>
    <dgm:cxn modelId="{0B905FE5-0B3B-41DE-A578-FBEBBC41386F}" type="presOf" srcId="{3038A19D-1E8E-4523-9853-3765436951B5}" destId="{10DB8A6F-999D-46FF-A320-FDB27C182C8A}" srcOrd="0" destOrd="0" presId="urn:microsoft.com/office/officeart/2005/8/layout/default"/>
    <dgm:cxn modelId="{C6306CF3-1889-456E-90B2-EB3A4A55B5A2}" type="presOf" srcId="{841E1DAD-BFD2-4DA8-9E06-1D3FF89661D9}" destId="{95ACE6DE-4285-40BC-904F-B888CC172900}" srcOrd="0" destOrd="0" presId="urn:microsoft.com/office/officeart/2005/8/layout/default"/>
    <dgm:cxn modelId="{0C8856FD-2F56-44A0-B68C-F88CD2C944B2}" type="presOf" srcId="{BC180922-9252-4678-A257-3A9D39C4B363}" destId="{5C76643C-EE1E-465A-8968-377EC536F16B}" srcOrd="0" destOrd="0" presId="urn:microsoft.com/office/officeart/2005/8/layout/default"/>
    <dgm:cxn modelId="{19A4FDFF-55CA-41A9-B851-FCD1EF0D0AF4}" srcId="{841E1DAD-BFD2-4DA8-9E06-1D3FF89661D9}" destId="{2A22711D-839B-41A0-8395-262F9B1DC512}" srcOrd="1" destOrd="0" parTransId="{E343B708-E029-4B86-8DA9-007E0FD3A418}" sibTransId="{1AD1A6A9-17CF-4025-BAC0-F96A17D9106A}"/>
    <dgm:cxn modelId="{4F3BC93F-07C9-4F50-BC6A-16BCC95652D4}" type="presParOf" srcId="{95ACE6DE-4285-40BC-904F-B888CC172900}" destId="{AB28F481-5A04-4F74-8175-DADD8AF14A15}" srcOrd="0" destOrd="0" presId="urn:microsoft.com/office/officeart/2005/8/layout/default"/>
    <dgm:cxn modelId="{67636F0A-CE1E-4E96-B24A-A8023FF7B73E}" type="presParOf" srcId="{95ACE6DE-4285-40BC-904F-B888CC172900}" destId="{A2BB056A-EA43-4CB6-9DAE-64D61D52858F}" srcOrd="1" destOrd="0" presId="urn:microsoft.com/office/officeart/2005/8/layout/default"/>
    <dgm:cxn modelId="{AC328142-E65C-4D37-A068-17BD9064B65A}" type="presParOf" srcId="{95ACE6DE-4285-40BC-904F-B888CC172900}" destId="{8F5B9428-839E-4E2D-A4C0-5E6EA5356FF4}" srcOrd="2" destOrd="0" presId="urn:microsoft.com/office/officeart/2005/8/layout/default"/>
    <dgm:cxn modelId="{40218AA9-A7F1-4C3A-8928-F0CD4A481C52}" type="presParOf" srcId="{95ACE6DE-4285-40BC-904F-B888CC172900}" destId="{6F5DC0B1-8CDC-4726-8E97-490389F81EBF}" srcOrd="3" destOrd="0" presId="urn:microsoft.com/office/officeart/2005/8/layout/default"/>
    <dgm:cxn modelId="{C92A0716-1EA6-4C38-BC9E-0732CA2D2BD6}" type="presParOf" srcId="{95ACE6DE-4285-40BC-904F-B888CC172900}" destId="{22F41825-D72B-41F4-947A-AA91410F1B73}" srcOrd="4" destOrd="0" presId="urn:microsoft.com/office/officeart/2005/8/layout/default"/>
    <dgm:cxn modelId="{D43D710F-240B-499F-8F08-443B79E7B403}" type="presParOf" srcId="{95ACE6DE-4285-40BC-904F-B888CC172900}" destId="{649BEA6A-8539-4422-9C02-2F1275975D48}" srcOrd="5" destOrd="0" presId="urn:microsoft.com/office/officeart/2005/8/layout/default"/>
    <dgm:cxn modelId="{6146DD7F-1BF3-453F-A258-F4B81A73A9A4}" type="presParOf" srcId="{95ACE6DE-4285-40BC-904F-B888CC172900}" destId="{41EB7045-5CE2-43B3-BD9A-088DDFF38023}" srcOrd="6" destOrd="0" presId="urn:microsoft.com/office/officeart/2005/8/layout/default"/>
    <dgm:cxn modelId="{31DC57D8-02EE-4702-B7CD-DDE9694B510F}" type="presParOf" srcId="{95ACE6DE-4285-40BC-904F-B888CC172900}" destId="{169F5AE1-BD80-4303-8B8B-6AEE609EF4A5}" srcOrd="7" destOrd="0" presId="urn:microsoft.com/office/officeart/2005/8/layout/default"/>
    <dgm:cxn modelId="{F4008CF7-E223-4599-AAB5-03ED40792AC0}" type="presParOf" srcId="{95ACE6DE-4285-40BC-904F-B888CC172900}" destId="{03FA35D9-3073-4923-8CE3-ECF3B465DB9A}" srcOrd="8" destOrd="0" presId="urn:microsoft.com/office/officeart/2005/8/layout/default"/>
    <dgm:cxn modelId="{0FB1FD7D-E618-49EB-AA0F-F7F5275EDF2F}" type="presParOf" srcId="{95ACE6DE-4285-40BC-904F-B888CC172900}" destId="{06234922-7A46-4441-8548-2777BFB72445}" srcOrd="9" destOrd="0" presId="urn:microsoft.com/office/officeart/2005/8/layout/default"/>
    <dgm:cxn modelId="{64EBF5DA-DC1F-4EAC-BAB5-C166673AF486}" type="presParOf" srcId="{95ACE6DE-4285-40BC-904F-B888CC172900}" destId="{CAF4568F-B355-4F2A-B5F9-9652543CB605}" srcOrd="10" destOrd="0" presId="urn:microsoft.com/office/officeart/2005/8/layout/default"/>
    <dgm:cxn modelId="{19D85718-C0A8-4969-B50D-F32BA7C8EFE2}" type="presParOf" srcId="{95ACE6DE-4285-40BC-904F-B888CC172900}" destId="{4FC8FD76-EDC1-472D-B120-1DE4824B3262}" srcOrd="11" destOrd="0" presId="urn:microsoft.com/office/officeart/2005/8/layout/default"/>
    <dgm:cxn modelId="{437495D6-B0CE-43EE-8286-86632C59464D}" type="presParOf" srcId="{95ACE6DE-4285-40BC-904F-B888CC172900}" destId="{5C76643C-EE1E-465A-8968-377EC536F16B}" srcOrd="12" destOrd="0" presId="urn:microsoft.com/office/officeart/2005/8/layout/default"/>
    <dgm:cxn modelId="{D8F636B8-F75D-4655-801A-725FBC11A6D1}" type="presParOf" srcId="{95ACE6DE-4285-40BC-904F-B888CC172900}" destId="{6F0D9E8A-4BCB-4383-99EE-A57752351752}" srcOrd="13" destOrd="0" presId="urn:microsoft.com/office/officeart/2005/8/layout/default"/>
    <dgm:cxn modelId="{9B5424FF-FB8C-46F0-8280-344BF8D89F45}" type="presParOf" srcId="{95ACE6DE-4285-40BC-904F-B888CC172900}" destId="{45E87BC7-A9B9-4CF4-94ED-D04C30F8B543}" srcOrd="14" destOrd="0" presId="urn:microsoft.com/office/officeart/2005/8/layout/default"/>
    <dgm:cxn modelId="{B267B477-0D20-40A9-BEF7-76CCD78D054A}" type="presParOf" srcId="{95ACE6DE-4285-40BC-904F-B888CC172900}" destId="{EB9D81EE-254F-4127-A2AC-0AEC3CA11500}" srcOrd="15" destOrd="0" presId="urn:microsoft.com/office/officeart/2005/8/layout/default"/>
    <dgm:cxn modelId="{CB910393-B52E-430F-845F-83C0F394CB9E}" type="presParOf" srcId="{95ACE6DE-4285-40BC-904F-B888CC172900}" destId="{D1F474C9-AF8F-4B4C-B833-DC27C24CD743}" srcOrd="16" destOrd="0" presId="urn:microsoft.com/office/officeart/2005/8/layout/default"/>
    <dgm:cxn modelId="{E6CD50AA-C760-4459-95AB-428EF18DA48D}" type="presParOf" srcId="{95ACE6DE-4285-40BC-904F-B888CC172900}" destId="{F06B0EDB-FDCF-4C9E-89FB-69AB925C34D8}" srcOrd="17" destOrd="0" presId="urn:microsoft.com/office/officeart/2005/8/layout/default"/>
    <dgm:cxn modelId="{F8C2C1AA-2932-4D3D-BAF2-E8BDDEBC28C1}" type="presParOf" srcId="{95ACE6DE-4285-40BC-904F-B888CC172900}" destId="{10DB8A6F-999D-46FF-A320-FDB27C182C8A}" srcOrd="18" destOrd="0" presId="urn:microsoft.com/office/officeart/2005/8/layout/default"/>
    <dgm:cxn modelId="{7205E79A-CD1A-4EDC-BF4C-49490B2A8D53}" type="presParOf" srcId="{95ACE6DE-4285-40BC-904F-B888CC172900}" destId="{ACE5707A-C196-4C1C-B88B-3CCF0EF7A269}" srcOrd="19" destOrd="0" presId="urn:microsoft.com/office/officeart/2005/8/layout/default"/>
    <dgm:cxn modelId="{4C7BA2BB-2DE7-44E2-A3F8-B5EDB7678824}" type="presParOf" srcId="{95ACE6DE-4285-40BC-904F-B888CC172900}" destId="{DEBA5D9F-A7C5-4040-8086-AA341A131C55}" srcOrd="20" destOrd="0" presId="urn:microsoft.com/office/officeart/2005/8/layout/default"/>
    <dgm:cxn modelId="{82136D27-69A2-42FD-8C22-92C9DD81CF07}" type="presParOf" srcId="{95ACE6DE-4285-40BC-904F-B888CC172900}" destId="{424783ED-5D01-470E-9C7B-B1A254256E00}" srcOrd="21" destOrd="0" presId="urn:microsoft.com/office/officeart/2005/8/layout/default"/>
    <dgm:cxn modelId="{C7370876-1FFB-45C8-A49C-FD2A00C0522B}" type="presParOf" srcId="{95ACE6DE-4285-40BC-904F-B888CC172900}" destId="{FEDEF2BD-B00F-4149-B2FF-749526B431BC}" srcOrd="2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4D40132-AA53-41CE-92CA-60ACDB95337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1247CA6-4F96-4FD0-9C38-CDC97862B3EC}">
      <dgm:prSet/>
      <dgm:spPr/>
      <dgm:t>
        <a:bodyPr/>
        <a:lstStyle/>
        <a:p>
          <a:r>
            <a:rPr lang="en-GB"/>
            <a:t>Child sexual exploitation and abuse.</a:t>
          </a:r>
          <a:endParaRPr lang="en-US"/>
        </a:p>
      </dgm:t>
    </dgm:pt>
    <dgm:pt modelId="{D94A4E6E-4FCC-4F1E-A68C-CF8134A3DDDC}" type="parTrans" cxnId="{ABDBE889-AA69-49DD-8A77-1EAE1C9DEFC3}">
      <dgm:prSet/>
      <dgm:spPr/>
      <dgm:t>
        <a:bodyPr/>
        <a:lstStyle/>
        <a:p>
          <a:endParaRPr lang="en-US"/>
        </a:p>
      </dgm:t>
    </dgm:pt>
    <dgm:pt modelId="{E48EE0EF-FE39-4F1F-B9F1-ACA8C7922E1F}" type="sibTrans" cxnId="{ABDBE889-AA69-49DD-8A77-1EAE1C9DEFC3}">
      <dgm:prSet/>
      <dgm:spPr/>
      <dgm:t>
        <a:bodyPr/>
        <a:lstStyle/>
        <a:p>
          <a:endParaRPr lang="en-US"/>
        </a:p>
      </dgm:t>
    </dgm:pt>
    <dgm:pt modelId="{BB27BF34-4A6A-4E7F-B70C-FD8C62645D10}">
      <dgm:prSet/>
      <dgm:spPr/>
      <dgm:t>
        <a:bodyPr/>
        <a:lstStyle/>
        <a:p>
          <a:r>
            <a:rPr lang="en-GB"/>
            <a:t>Illegal drugs.</a:t>
          </a:r>
          <a:endParaRPr lang="en-US"/>
        </a:p>
      </dgm:t>
    </dgm:pt>
    <dgm:pt modelId="{666660BC-083B-44D0-BD62-D4D124B7C060}" type="parTrans" cxnId="{ABBC30B5-C319-43D6-A975-55DAC3E0A197}">
      <dgm:prSet/>
      <dgm:spPr/>
      <dgm:t>
        <a:bodyPr/>
        <a:lstStyle/>
        <a:p>
          <a:endParaRPr lang="en-US"/>
        </a:p>
      </dgm:t>
    </dgm:pt>
    <dgm:pt modelId="{BDA031BA-1175-44E4-8D4D-03B53B072B4E}" type="sibTrans" cxnId="{ABBC30B5-C319-43D6-A975-55DAC3E0A197}">
      <dgm:prSet/>
      <dgm:spPr/>
      <dgm:t>
        <a:bodyPr/>
        <a:lstStyle/>
        <a:p>
          <a:endParaRPr lang="en-US"/>
        </a:p>
      </dgm:t>
    </dgm:pt>
    <dgm:pt modelId="{C15EFD06-7301-46B3-BBEB-6C6EA48B710E}">
      <dgm:prSet/>
      <dgm:spPr/>
      <dgm:t>
        <a:bodyPr/>
        <a:lstStyle/>
        <a:p>
          <a:r>
            <a:rPr lang="en-GB"/>
            <a:t>Illegal firearms.</a:t>
          </a:r>
          <a:endParaRPr lang="en-US"/>
        </a:p>
      </dgm:t>
    </dgm:pt>
    <dgm:pt modelId="{DEA04CA4-CB1C-42EB-ADFB-71B7BDE67AC1}" type="parTrans" cxnId="{5AE95416-0401-4878-A9BE-18B2D99F1C40}">
      <dgm:prSet/>
      <dgm:spPr/>
      <dgm:t>
        <a:bodyPr/>
        <a:lstStyle/>
        <a:p>
          <a:endParaRPr lang="en-US"/>
        </a:p>
      </dgm:t>
    </dgm:pt>
    <dgm:pt modelId="{2BF9F873-78A2-475B-81AE-E8E22F238ACE}" type="sibTrans" cxnId="{5AE95416-0401-4878-A9BE-18B2D99F1C40}">
      <dgm:prSet/>
      <dgm:spPr/>
      <dgm:t>
        <a:bodyPr/>
        <a:lstStyle/>
        <a:p>
          <a:endParaRPr lang="en-US"/>
        </a:p>
      </dgm:t>
    </dgm:pt>
    <dgm:pt modelId="{D534E7E0-A22F-4D20-B9A0-602BA384C5DF}">
      <dgm:prSet/>
      <dgm:spPr/>
      <dgm:t>
        <a:bodyPr/>
        <a:lstStyle/>
        <a:p>
          <a:r>
            <a:rPr lang="en-GB"/>
            <a:t>Fraud.</a:t>
          </a:r>
          <a:endParaRPr lang="en-US"/>
        </a:p>
      </dgm:t>
    </dgm:pt>
    <dgm:pt modelId="{7C9E1E00-3726-4759-B8A2-7F8FFBA916CF}" type="parTrans" cxnId="{8267335C-EDC7-4901-A77E-07C0392563F5}">
      <dgm:prSet/>
      <dgm:spPr/>
      <dgm:t>
        <a:bodyPr/>
        <a:lstStyle/>
        <a:p>
          <a:endParaRPr lang="en-US"/>
        </a:p>
      </dgm:t>
    </dgm:pt>
    <dgm:pt modelId="{3938B665-DEA9-45D5-B1E4-5DC9BB9B794F}" type="sibTrans" cxnId="{8267335C-EDC7-4901-A77E-07C0392563F5}">
      <dgm:prSet/>
      <dgm:spPr/>
      <dgm:t>
        <a:bodyPr/>
        <a:lstStyle/>
        <a:p>
          <a:endParaRPr lang="en-US"/>
        </a:p>
      </dgm:t>
    </dgm:pt>
    <dgm:pt modelId="{99EE2EB0-769A-4D79-A7AE-3960D49C1672}">
      <dgm:prSet/>
      <dgm:spPr/>
      <dgm:t>
        <a:bodyPr/>
        <a:lstStyle/>
        <a:p>
          <a:r>
            <a:rPr lang="en-GB"/>
            <a:t>Money Laundering and other economic crime.</a:t>
          </a:r>
          <a:endParaRPr lang="en-US"/>
        </a:p>
      </dgm:t>
    </dgm:pt>
    <dgm:pt modelId="{AECD171D-586B-4933-9C93-1C939E336C03}" type="parTrans" cxnId="{42F030FB-55B9-4AF3-8B78-4FA55443BD98}">
      <dgm:prSet/>
      <dgm:spPr/>
      <dgm:t>
        <a:bodyPr/>
        <a:lstStyle/>
        <a:p>
          <a:endParaRPr lang="en-US"/>
        </a:p>
      </dgm:t>
    </dgm:pt>
    <dgm:pt modelId="{010ADBDA-F24C-4474-8197-248CDB6A0890}" type="sibTrans" cxnId="{42F030FB-55B9-4AF3-8B78-4FA55443BD98}">
      <dgm:prSet/>
      <dgm:spPr/>
      <dgm:t>
        <a:bodyPr/>
        <a:lstStyle/>
        <a:p>
          <a:endParaRPr lang="en-US"/>
        </a:p>
      </dgm:t>
    </dgm:pt>
    <dgm:pt modelId="{CDF4C29C-A4A2-45CA-A6EB-DA0A2F5AF8C0}" type="pres">
      <dgm:prSet presAssocID="{74D40132-AA53-41CE-92CA-60ACDB95337D}" presName="linear" presStyleCnt="0">
        <dgm:presLayoutVars>
          <dgm:animLvl val="lvl"/>
          <dgm:resizeHandles val="exact"/>
        </dgm:presLayoutVars>
      </dgm:prSet>
      <dgm:spPr/>
    </dgm:pt>
    <dgm:pt modelId="{5E8E3BEF-10CE-486F-A2D4-6C9BEC762FCA}" type="pres">
      <dgm:prSet presAssocID="{31247CA6-4F96-4FD0-9C38-CDC97862B3EC}" presName="parentText" presStyleLbl="node1" presStyleIdx="0" presStyleCnt="5">
        <dgm:presLayoutVars>
          <dgm:chMax val="0"/>
          <dgm:bulletEnabled val="1"/>
        </dgm:presLayoutVars>
      </dgm:prSet>
      <dgm:spPr/>
    </dgm:pt>
    <dgm:pt modelId="{06C2EC09-89CA-4D0F-A030-B57AC5630B74}" type="pres">
      <dgm:prSet presAssocID="{E48EE0EF-FE39-4F1F-B9F1-ACA8C7922E1F}" presName="spacer" presStyleCnt="0"/>
      <dgm:spPr/>
    </dgm:pt>
    <dgm:pt modelId="{AF0507E9-7B28-4E41-8664-F37A290369CE}" type="pres">
      <dgm:prSet presAssocID="{BB27BF34-4A6A-4E7F-B70C-FD8C62645D10}" presName="parentText" presStyleLbl="node1" presStyleIdx="1" presStyleCnt="5">
        <dgm:presLayoutVars>
          <dgm:chMax val="0"/>
          <dgm:bulletEnabled val="1"/>
        </dgm:presLayoutVars>
      </dgm:prSet>
      <dgm:spPr/>
    </dgm:pt>
    <dgm:pt modelId="{8F04FCAD-750A-4A5E-92AF-93EF43D3C9D0}" type="pres">
      <dgm:prSet presAssocID="{BDA031BA-1175-44E4-8D4D-03B53B072B4E}" presName="spacer" presStyleCnt="0"/>
      <dgm:spPr/>
    </dgm:pt>
    <dgm:pt modelId="{C233D1DB-10D5-4488-85A9-9D72BA07B22C}" type="pres">
      <dgm:prSet presAssocID="{C15EFD06-7301-46B3-BBEB-6C6EA48B710E}" presName="parentText" presStyleLbl="node1" presStyleIdx="2" presStyleCnt="5">
        <dgm:presLayoutVars>
          <dgm:chMax val="0"/>
          <dgm:bulletEnabled val="1"/>
        </dgm:presLayoutVars>
      </dgm:prSet>
      <dgm:spPr/>
    </dgm:pt>
    <dgm:pt modelId="{4C8454BA-E206-43D6-BB9C-C2198F915626}" type="pres">
      <dgm:prSet presAssocID="{2BF9F873-78A2-475B-81AE-E8E22F238ACE}" presName="spacer" presStyleCnt="0"/>
      <dgm:spPr/>
    </dgm:pt>
    <dgm:pt modelId="{E2B8FABC-BB0D-465B-91DF-F98E04F5094D}" type="pres">
      <dgm:prSet presAssocID="{D534E7E0-A22F-4D20-B9A0-602BA384C5DF}" presName="parentText" presStyleLbl="node1" presStyleIdx="3" presStyleCnt="5">
        <dgm:presLayoutVars>
          <dgm:chMax val="0"/>
          <dgm:bulletEnabled val="1"/>
        </dgm:presLayoutVars>
      </dgm:prSet>
      <dgm:spPr/>
    </dgm:pt>
    <dgm:pt modelId="{F12FD612-9E7E-475B-A455-09AA2906FCEF}" type="pres">
      <dgm:prSet presAssocID="{3938B665-DEA9-45D5-B1E4-5DC9BB9B794F}" presName="spacer" presStyleCnt="0"/>
      <dgm:spPr/>
    </dgm:pt>
    <dgm:pt modelId="{EE6F96E7-973C-46E6-9062-B746019B6FDF}" type="pres">
      <dgm:prSet presAssocID="{99EE2EB0-769A-4D79-A7AE-3960D49C1672}" presName="parentText" presStyleLbl="node1" presStyleIdx="4" presStyleCnt="5">
        <dgm:presLayoutVars>
          <dgm:chMax val="0"/>
          <dgm:bulletEnabled val="1"/>
        </dgm:presLayoutVars>
      </dgm:prSet>
      <dgm:spPr/>
    </dgm:pt>
  </dgm:ptLst>
  <dgm:cxnLst>
    <dgm:cxn modelId="{5AE95416-0401-4878-A9BE-18B2D99F1C40}" srcId="{74D40132-AA53-41CE-92CA-60ACDB95337D}" destId="{C15EFD06-7301-46B3-BBEB-6C6EA48B710E}" srcOrd="2" destOrd="0" parTransId="{DEA04CA4-CB1C-42EB-ADFB-71B7BDE67AC1}" sibTransId="{2BF9F873-78A2-475B-81AE-E8E22F238ACE}"/>
    <dgm:cxn modelId="{8267335C-EDC7-4901-A77E-07C0392563F5}" srcId="{74D40132-AA53-41CE-92CA-60ACDB95337D}" destId="{D534E7E0-A22F-4D20-B9A0-602BA384C5DF}" srcOrd="3" destOrd="0" parTransId="{7C9E1E00-3726-4759-B8A2-7F8FFBA916CF}" sibTransId="{3938B665-DEA9-45D5-B1E4-5DC9BB9B794F}"/>
    <dgm:cxn modelId="{0185B552-C0B9-42DF-B73B-E5BD3790C866}" type="presOf" srcId="{D534E7E0-A22F-4D20-B9A0-602BA384C5DF}" destId="{E2B8FABC-BB0D-465B-91DF-F98E04F5094D}" srcOrd="0" destOrd="0" presId="urn:microsoft.com/office/officeart/2005/8/layout/vList2"/>
    <dgm:cxn modelId="{ABDBE889-AA69-49DD-8A77-1EAE1C9DEFC3}" srcId="{74D40132-AA53-41CE-92CA-60ACDB95337D}" destId="{31247CA6-4F96-4FD0-9C38-CDC97862B3EC}" srcOrd="0" destOrd="0" parTransId="{D94A4E6E-4FCC-4F1E-A68C-CF8134A3DDDC}" sibTransId="{E48EE0EF-FE39-4F1F-B9F1-ACA8C7922E1F}"/>
    <dgm:cxn modelId="{F3560092-2DFE-4558-A4A6-09EE083A1F58}" type="presOf" srcId="{99EE2EB0-769A-4D79-A7AE-3960D49C1672}" destId="{EE6F96E7-973C-46E6-9062-B746019B6FDF}" srcOrd="0" destOrd="0" presId="urn:microsoft.com/office/officeart/2005/8/layout/vList2"/>
    <dgm:cxn modelId="{C4846695-9F0A-41B9-96D8-AD96C31FEC83}" type="presOf" srcId="{BB27BF34-4A6A-4E7F-B70C-FD8C62645D10}" destId="{AF0507E9-7B28-4E41-8664-F37A290369CE}" srcOrd="0" destOrd="0" presId="urn:microsoft.com/office/officeart/2005/8/layout/vList2"/>
    <dgm:cxn modelId="{ABBC30B5-C319-43D6-A975-55DAC3E0A197}" srcId="{74D40132-AA53-41CE-92CA-60ACDB95337D}" destId="{BB27BF34-4A6A-4E7F-B70C-FD8C62645D10}" srcOrd="1" destOrd="0" parTransId="{666660BC-083B-44D0-BD62-D4D124B7C060}" sibTransId="{BDA031BA-1175-44E4-8D4D-03B53B072B4E}"/>
    <dgm:cxn modelId="{510A7EED-7081-487E-924D-4F0AB086E254}" type="presOf" srcId="{31247CA6-4F96-4FD0-9C38-CDC97862B3EC}" destId="{5E8E3BEF-10CE-486F-A2D4-6C9BEC762FCA}" srcOrd="0" destOrd="0" presId="urn:microsoft.com/office/officeart/2005/8/layout/vList2"/>
    <dgm:cxn modelId="{9793D4F9-B31C-4BA7-AE17-355D95FE316D}" type="presOf" srcId="{C15EFD06-7301-46B3-BBEB-6C6EA48B710E}" destId="{C233D1DB-10D5-4488-85A9-9D72BA07B22C}" srcOrd="0" destOrd="0" presId="urn:microsoft.com/office/officeart/2005/8/layout/vList2"/>
    <dgm:cxn modelId="{42F030FB-55B9-4AF3-8B78-4FA55443BD98}" srcId="{74D40132-AA53-41CE-92CA-60ACDB95337D}" destId="{99EE2EB0-769A-4D79-A7AE-3960D49C1672}" srcOrd="4" destOrd="0" parTransId="{AECD171D-586B-4933-9C93-1C939E336C03}" sibTransId="{010ADBDA-F24C-4474-8197-248CDB6A0890}"/>
    <dgm:cxn modelId="{804DC8FB-9D9D-47E7-8CE4-B62F43E0EDDC}" type="presOf" srcId="{74D40132-AA53-41CE-92CA-60ACDB95337D}" destId="{CDF4C29C-A4A2-45CA-A6EB-DA0A2F5AF8C0}" srcOrd="0" destOrd="0" presId="urn:microsoft.com/office/officeart/2005/8/layout/vList2"/>
    <dgm:cxn modelId="{EBA18D11-C086-4CC6-9718-C4AC681D61F9}" type="presParOf" srcId="{CDF4C29C-A4A2-45CA-A6EB-DA0A2F5AF8C0}" destId="{5E8E3BEF-10CE-486F-A2D4-6C9BEC762FCA}" srcOrd="0" destOrd="0" presId="urn:microsoft.com/office/officeart/2005/8/layout/vList2"/>
    <dgm:cxn modelId="{B293FD5A-264B-4D15-ACC9-0B47AF72C88C}" type="presParOf" srcId="{CDF4C29C-A4A2-45CA-A6EB-DA0A2F5AF8C0}" destId="{06C2EC09-89CA-4D0F-A030-B57AC5630B74}" srcOrd="1" destOrd="0" presId="urn:microsoft.com/office/officeart/2005/8/layout/vList2"/>
    <dgm:cxn modelId="{62F2AE5D-C975-4F12-8619-B6BFAF3C928C}" type="presParOf" srcId="{CDF4C29C-A4A2-45CA-A6EB-DA0A2F5AF8C0}" destId="{AF0507E9-7B28-4E41-8664-F37A290369CE}" srcOrd="2" destOrd="0" presId="urn:microsoft.com/office/officeart/2005/8/layout/vList2"/>
    <dgm:cxn modelId="{6F47557B-D34D-403B-92B1-AB2D840F5ACF}" type="presParOf" srcId="{CDF4C29C-A4A2-45CA-A6EB-DA0A2F5AF8C0}" destId="{8F04FCAD-750A-4A5E-92AF-93EF43D3C9D0}" srcOrd="3" destOrd="0" presId="urn:microsoft.com/office/officeart/2005/8/layout/vList2"/>
    <dgm:cxn modelId="{65355D9C-D41A-4A39-A89A-790AAAF55392}" type="presParOf" srcId="{CDF4C29C-A4A2-45CA-A6EB-DA0A2F5AF8C0}" destId="{C233D1DB-10D5-4488-85A9-9D72BA07B22C}" srcOrd="4" destOrd="0" presId="urn:microsoft.com/office/officeart/2005/8/layout/vList2"/>
    <dgm:cxn modelId="{F56B49A3-92D3-44E0-A120-CD912CBEE691}" type="presParOf" srcId="{CDF4C29C-A4A2-45CA-A6EB-DA0A2F5AF8C0}" destId="{4C8454BA-E206-43D6-BB9C-C2198F915626}" srcOrd="5" destOrd="0" presId="urn:microsoft.com/office/officeart/2005/8/layout/vList2"/>
    <dgm:cxn modelId="{98FA0EDE-60C1-4448-AEDB-91D36AC29714}" type="presParOf" srcId="{CDF4C29C-A4A2-45CA-A6EB-DA0A2F5AF8C0}" destId="{E2B8FABC-BB0D-465B-91DF-F98E04F5094D}" srcOrd="6" destOrd="0" presId="urn:microsoft.com/office/officeart/2005/8/layout/vList2"/>
    <dgm:cxn modelId="{4FA7EFE9-A1A4-4C5D-BC6A-5449CA9C5B8A}" type="presParOf" srcId="{CDF4C29C-A4A2-45CA-A6EB-DA0A2F5AF8C0}" destId="{F12FD612-9E7E-475B-A455-09AA2906FCEF}" srcOrd="7" destOrd="0" presId="urn:microsoft.com/office/officeart/2005/8/layout/vList2"/>
    <dgm:cxn modelId="{0BCF7E11-A326-43E5-AD67-4660783FFABF}" type="presParOf" srcId="{CDF4C29C-A4A2-45CA-A6EB-DA0A2F5AF8C0}" destId="{EE6F96E7-973C-46E6-9062-B746019B6FDF}"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2DCE07F-0DE3-45A8-B076-BCE9B8E0E20F}"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F5958029-0619-4165-B052-6D621CB7C29C}">
      <dgm:prSet/>
      <dgm:spPr/>
      <dgm:t>
        <a:bodyPr/>
        <a:lstStyle/>
        <a:p>
          <a:r>
            <a:rPr lang="en-GB"/>
            <a:t>Bribery and corruption.</a:t>
          </a:r>
          <a:endParaRPr lang="en-US"/>
        </a:p>
      </dgm:t>
    </dgm:pt>
    <dgm:pt modelId="{952519D5-B6C5-4168-ABEC-0345F49033E6}" type="parTrans" cxnId="{16EA4CE0-49F6-4D41-BC76-C663C2365A32}">
      <dgm:prSet/>
      <dgm:spPr/>
      <dgm:t>
        <a:bodyPr/>
        <a:lstStyle/>
        <a:p>
          <a:endParaRPr lang="en-US"/>
        </a:p>
      </dgm:t>
    </dgm:pt>
    <dgm:pt modelId="{04EAC7BD-EB74-49D6-B608-861CB48015EA}" type="sibTrans" cxnId="{16EA4CE0-49F6-4D41-BC76-C663C2365A32}">
      <dgm:prSet/>
      <dgm:spPr/>
      <dgm:t>
        <a:bodyPr/>
        <a:lstStyle/>
        <a:p>
          <a:endParaRPr lang="en-US"/>
        </a:p>
      </dgm:t>
    </dgm:pt>
    <dgm:pt modelId="{FD54A058-023F-4972-A46B-7D2822055E9A}">
      <dgm:prSet/>
      <dgm:spPr/>
      <dgm:t>
        <a:bodyPr/>
        <a:lstStyle/>
        <a:p>
          <a:r>
            <a:rPr lang="en-GB"/>
            <a:t>Organised immigration crime.</a:t>
          </a:r>
          <a:endParaRPr lang="en-US"/>
        </a:p>
      </dgm:t>
    </dgm:pt>
    <dgm:pt modelId="{FC76E0A5-CF97-4DE3-A24F-8A2686BDA7EF}" type="parTrans" cxnId="{7BD2233C-4EF3-42FC-B5A6-B4BA28B8D72E}">
      <dgm:prSet/>
      <dgm:spPr/>
      <dgm:t>
        <a:bodyPr/>
        <a:lstStyle/>
        <a:p>
          <a:endParaRPr lang="en-US"/>
        </a:p>
      </dgm:t>
    </dgm:pt>
    <dgm:pt modelId="{315F17CE-D094-4F5E-8A94-7762FF89B6ED}" type="sibTrans" cxnId="{7BD2233C-4EF3-42FC-B5A6-B4BA28B8D72E}">
      <dgm:prSet/>
      <dgm:spPr/>
      <dgm:t>
        <a:bodyPr/>
        <a:lstStyle/>
        <a:p>
          <a:endParaRPr lang="en-US"/>
        </a:p>
      </dgm:t>
    </dgm:pt>
    <dgm:pt modelId="{537E17F2-CAFF-4135-BAC3-46AE181722A9}">
      <dgm:prSet/>
      <dgm:spPr/>
      <dgm:t>
        <a:bodyPr/>
        <a:lstStyle/>
        <a:p>
          <a:r>
            <a:rPr lang="en-GB"/>
            <a:t>Modern slavery and human trafficking.</a:t>
          </a:r>
          <a:endParaRPr lang="en-US"/>
        </a:p>
      </dgm:t>
    </dgm:pt>
    <dgm:pt modelId="{85B5CDAF-6960-40D5-B3F8-F93B0F8AD919}" type="parTrans" cxnId="{3526A4F2-83AB-49B2-A48F-05749CF8C6BE}">
      <dgm:prSet/>
      <dgm:spPr/>
      <dgm:t>
        <a:bodyPr/>
        <a:lstStyle/>
        <a:p>
          <a:endParaRPr lang="en-US"/>
        </a:p>
      </dgm:t>
    </dgm:pt>
    <dgm:pt modelId="{79CEC0F3-0815-4C03-91A4-5456F8933CB7}" type="sibTrans" cxnId="{3526A4F2-83AB-49B2-A48F-05749CF8C6BE}">
      <dgm:prSet/>
      <dgm:spPr/>
      <dgm:t>
        <a:bodyPr/>
        <a:lstStyle/>
        <a:p>
          <a:endParaRPr lang="en-US"/>
        </a:p>
      </dgm:t>
    </dgm:pt>
    <dgm:pt modelId="{69838F61-292F-47D3-AB72-2C60FBB6DAA3}">
      <dgm:prSet/>
      <dgm:spPr/>
      <dgm:t>
        <a:bodyPr/>
        <a:lstStyle/>
        <a:p>
          <a:r>
            <a:rPr lang="en-GB"/>
            <a:t>Cyber-crime.</a:t>
          </a:r>
          <a:endParaRPr lang="en-US"/>
        </a:p>
      </dgm:t>
    </dgm:pt>
    <dgm:pt modelId="{141A6CE3-2800-4224-880A-E1EA77937CAF}" type="parTrans" cxnId="{3F51B189-0B30-409E-831A-ECCD80107FA3}">
      <dgm:prSet/>
      <dgm:spPr/>
      <dgm:t>
        <a:bodyPr/>
        <a:lstStyle/>
        <a:p>
          <a:endParaRPr lang="en-US"/>
        </a:p>
      </dgm:t>
    </dgm:pt>
    <dgm:pt modelId="{E534A100-73F4-48C2-A6B5-322E794802AE}" type="sibTrans" cxnId="{3F51B189-0B30-409E-831A-ECCD80107FA3}">
      <dgm:prSet/>
      <dgm:spPr/>
      <dgm:t>
        <a:bodyPr/>
        <a:lstStyle/>
        <a:p>
          <a:endParaRPr lang="en-US"/>
        </a:p>
      </dgm:t>
    </dgm:pt>
    <dgm:pt modelId="{3FFC7D2A-0E87-44E0-9244-75B81168305D}" type="pres">
      <dgm:prSet presAssocID="{92DCE07F-0DE3-45A8-B076-BCE9B8E0E20F}" presName="linear" presStyleCnt="0">
        <dgm:presLayoutVars>
          <dgm:animLvl val="lvl"/>
          <dgm:resizeHandles val="exact"/>
        </dgm:presLayoutVars>
      </dgm:prSet>
      <dgm:spPr/>
    </dgm:pt>
    <dgm:pt modelId="{F4208636-1360-4D0C-98EA-C7F9C9F75F21}" type="pres">
      <dgm:prSet presAssocID="{F5958029-0619-4165-B052-6D621CB7C29C}" presName="parentText" presStyleLbl="node1" presStyleIdx="0" presStyleCnt="4">
        <dgm:presLayoutVars>
          <dgm:chMax val="0"/>
          <dgm:bulletEnabled val="1"/>
        </dgm:presLayoutVars>
      </dgm:prSet>
      <dgm:spPr/>
    </dgm:pt>
    <dgm:pt modelId="{9438DFD1-FCF0-4D13-A0F1-0D27FF380E12}" type="pres">
      <dgm:prSet presAssocID="{04EAC7BD-EB74-49D6-B608-861CB48015EA}" presName="spacer" presStyleCnt="0"/>
      <dgm:spPr/>
    </dgm:pt>
    <dgm:pt modelId="{EE721CD5-F5F8-46EC-A136-73151F254331}" type="pres">
      <dgm:prSet presAssocID="{FD54A058-023F-4972-A46B-7D2822055E9A}" presName="parentText" presStyleLbl="node1" presStyleIdx="1" presStyleCnt="4">
        <dgm:presLayoutVars>
          <dgm:chMax val="0"/>
          <dgm:bulletEnabled val="1"/>
        </dgm:presLayoutVars>
      </dgm:prSet>
      <dgm:spPr/>
    </dgm:pt>
    <dgm:pt modelId="{9CB6F5C1-8643-42FA-8721-DA561F89CAAF}" type="pres">
      <dgm:prSet presAssocID="{315F17CE-D094-4F5E-8A94-7762FF89B6ED}" presName="spacer" presStyleCnt="0"/>
      <dgm:spPr/>
    </dgm:pt>
    <dgm:pt modelId="{E92A350D-6D0F-4099-A8D3-741C9FA08C1C}" type="pres">
      <dgm:prSet presAssocID="{537E17F2-CAFF-4135-BAC3-46AE181722A9}" presName="parentText" presStyleLbl="node1" presStyleIdx="2" presStyleCnt="4">
        <dgm:presLayoutVars>
          <dgm:chMax val="0"/>
          <dgm:bulletEnabled val="1"/>
        </dgm:presLayoutVars>
      </dgm:prSet>
      <dgm:spPr/>
    </dgm:pt>
    <dgm:pt modelId="{FEDD175B-95E1-4DB0-8666-9A9840EE81D6}" type="pres">
      <dgm:prSet presAssocID="{79CEC0F3-0815-4C03-91A4-5456F8933CB7}" presName="spacer" presStyleCnt="0"/>
      <dgm:spPr/>
    </dgm:pt>
    <dgm:pt modelId="{647E8FB9-8532-42F4-A1C2-ECC1A5658BFD}" type="pres">
      <dgm:prSet presAssocID="{69838F61-292F-47D3-AB72-2C60FBB6DAA3}" presName="parentText" presStyleLbl="node1" presStyleIdx="3" presStyleCnt="4">
        <dgm:presLayoutVars>
          <dgm:chMax val="0"/>
          <dgm:bulletEnabled val="1"/>
        </dgm:presLayoutVars>
      </dgm:prSet>
      <dgm:spPr/>
    </dgm:pt>
  </dgm:ptLst>
  <dgm:cxnLst>
    <dgm:cxn modelId="{7BD2233C-4EF3-42FC-B5A6-B4BA28B8D72E}" srcId="{92DCE07F-0DE3-45A8-B076-BCE9B8E0E20F}" destId="{FD54A058-023F-4972-A46B-7D2822055E9A}" srcOrd="1" destOrd="0" parTransId="{FC76E0A5-CF97-4DE3-A24F-8A2686BDA7EF}" sibTransId="{315F17CE-D094-4F5E-8A94-7762FF89B6ED}"/>
    <dgm:cxn modelId="{6471605D-723C-45F9-81BF-3883EF09E0E4}" type="presOf" srcId="{69838F61-292F-47D3-AB72-2C60FBB6DAA3}" destId="{647E8FB9-8532-42F4-A1C2-ECC1A5658BFD}" srcOrd="0" destOrd="0" presId="urn:microsoft.com/office/officeart/2005/8/layout/vList2"/>
    <dgm:cxn modelId="{0A07826C-D73B-4E1C-ADD8-2D7AC85273EE}" type="presOf" srcId="{FD54A058-023F-4972-A46B-7D2822055E9A}" destId="{EE721CD5-F5F8-46EC-A136-73151F254331}" srcOrd="0" destOrd="0" presId="urn:microsoft.com/office/officeart/2005/8/layout/vList2"/>
    <dgm:cxn modelId="{3F51B189-0B30-409E-831A-ECCD80107FA3}" srcId="{92DCE07F-0DE3-45A8-B076-BCE9B8E0E20F}" destId="{69838F61-292F-47D3-AB72-2C60FBB6DAA3}" srcOrd="3" destOrd="0" parTransId="{141A6CE3-2800-4224-880A-E1EA77937CAF}" sibTransId="{E534A100-73F4-48C2-A6B5-322E794802AE}"/>
    <dgm:cxn modelId="{8C8F9EC8-B2E9-4937-85F2-02E56ACCA2F4}" type="presOf" srcId="{92DCE07F-0DE3-45A8-B076-BCE9B8E0E20F}" destId="{3FFC7D2A-0E87-44E0-9244-75B81168305D}" srcOrd="0" destOrd="0" presId="urn:microsoft.com/office/officeart/2005/8/layout/vList2"/>
    <dgm:cxn modelId="{9B3732D4-EEE6-4449-A351-DB8107E1465D}" type="presOf" srcId="{F5958029-0619-4165-B052-6D621CB7C29C}" destId="{F4208636-1360-4D0C-98EA-C7F9C9F75F21}" srcOrd="0" destOrd="0" presId="urn:microsoft.com/office/officeart/2005/8/layout/vList2"/>
    <dgm:cxn modelId="{B0769FD9-BA97-4AAB-9459-935B6AB5C13E}" type="presOf" srcId="{537E17F2-CAFF-4135-BAC3-46AE181722A9}" destId="{E92A350D-6D0F-4099-A8D3-741C9FA08C1C}" srcOrd="0" destOrd="0" presId="urn:microsoft.com/office/officeart/2005/8/layout/vList2"/>
    <dgm:cxn modelId="{16EA4CE0-49F6-4D41-BC76-C663C2365A32}" srcId="{92DCE07F-0DE3-45A8-B076-BCE9B8E0E20F}" destId="{F5958029-0619-4165-B052-6D621CB7C29C}" srcOrd="0" destOrd="0" parTransId="{952519D5-B6C5-4168-ABEC-0345F49033E6}" sibTransId="{04EAC7BD-EB74-49D6-B608-861CB48015EA}"/>
    <dgm:cxn modelId="{3526A4F2-83AB-49B2-A48F-05749CF8C6BE}" srcId="{92DCE07F-0DE3-45A8-B076-BCE9B8E0E20F}" destId="{537E17F2-CAFF-4135-BAC3-46AE181722A9}" srcOrd="2" destOrd="0" parTransId="{85B5CDAF-6960-40D5-B3F8-F93B0F8AD919}" sibTransId="{79CEC0F3-0815-4C03-91A4-5456F8933CB7}"/>
    <dgm:cxn modelId="{07964978-5ED1-4275-9D92-059640AEBB56}" type="presParOf" srcId="{3FFC7D2A-0E87-44E0-9244-75B81168305D}" destId="{F4208636-1360-4D0C-98EA-C7F9C9F75F21}" srcOrd="0" destOrd="0" presId="urn:microsoft.com/office/officeart/2005/8/layout/vList2"/>
    <dgm:cxn modelId="{9B6C5E02-239B-4FF3-8F13-ACFDD61B0A17}" type="presParOf" srcId="{3FFC7D2A-0E87-44E0-9244-75B81168305D}" destId="{9438DFD1-FCF0-4D13-A0F1-0D27FF380E12}" srcOrd="1" destOrd="0" presId="urn:microsoft.com/office/officeart/2005/8/layout/vList2"/>
    <dgm:cxn modelId="{5FCE7830-ABA9-4971-8C51-2F259907C89B}" type="presParOf" srcId="{3FFC7D2A-0E87-44E0-9244-75B81168305D}" destId="{EE721CD5-F5F8-46EC-A136-73151F254331}" srcOrd="2" destOrd="0" presId="urn:microsoft.com/office/officeart/2005/8/layout/vList2"/>
    <dgm:cxn modelId="{8BF324A9-2648-41C2-A5FE-1262C75E48AB}" type="presParOf" srcId="{3FFC7D2A-0E87-44E0-9244-75B81168305D}" destId="{9CB6F5C1-8643-42FA-8721-DA561F89CAAF}" srcOrd="3" destOrd="0" presId="urn:microsoft.com/office/officeart/2005/8/layout/vList2"/>
    <dgm:cxn modelId="{20DB7C19-ADFD-4BEE-9FA3-13D2CC30440C}" type="presParOf" srcId="{3FFC7D2A-0E87-44E0-9244-75B81168305D}" destId="{E92A350D-6D0F-4099-A8D3-741C9FA08C1C}" srcOrd="4" destOrd="0" presId="urn:microsoft.com/office/officeart/2005/8/layout/vList2"/>
    <dgm:cxn modelId="{E2A9882E-F5A0-4AC9-8A07-BD89609E596C}" type="presParOf" srcId="{3FFC7D2A-0E87-44E0-9244-75B81168305D}" destId="{FEDD175B-95E1-4DB0-8666-9A9840EE81D6}" srcOrd="5" destOrd="0" presId="urn:microsoft.com/office/officeart/2005/8/layout/vList2"/>
    <dgm:cxn modelId="{9661A938-39BC-4CF9-96C6-17E82FD86B02}" type="presParOf" srcId="{3FFC7D2A-0E87-44E0-9244-75B81168305D}" destId="{647E8FB9-8532-42F4-A1C2-ECC1A5658BFD}"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6534E1E-FADD-4867-A886-AA6E6361C4F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BAF6060-049F-4DE6-81C4-99B00AF2D857}">
      <dgm:prSet/>
      <dgm:spPr/>
      <dgm:t>
        <a:bodyPr/>
        <a:lstStyle/>
        <a:p>
          <a:r>
            <a:rPr lang="en-GB" b="0" i="0"/>
            <a:t>In the year ending March 2023, an estimated 9.5% of people aged 16 to 59 years (approximately 3.1 million people) reported using a drug in the last 12 months.</a:t>
          </a:r>
          <a:endParaRPr lang="en-US"/>
        </a:p>
      </dgm:t>
    </dgm:pt>
    <dgm:pt modelId="{5576392B-8D64-4635-AB46-76D1050A52F6}" type="parTrans" cxnId="{1E413FB6-189C-4300-99CB-846B354025F5}">
      <dgm:prSet/>
      <dgm:spPr/>
      <dgm:t>
        <a:bodyPr/>
        <a:lstStyle/>
        <a:p>
          <a:endParaRPr lang="en-US"/>
        </a:p>
      </dgm:t>
    </dgm:pt>
    <dgm:pt modelId="{6C8218B5-86A6-4B8A-BDC8-0AD26F7F0A1F}" type="sibTrans" cxnId="{1E413FB6-189C-4300-99CB-846B354025F5}">
      <dgm:prSet/>
      <dgm:spPr/>
      <dgm:t>
        <a:bodyPr/>
        <a:lstStyle/>
        <a:p>
          <a:endParaRPr lang="en-US"/>
        </a:p>
      </dgm:t>
    </dgm:pt>
    <dgm:pt modelId="{86FD87E9-5777-4D36-BB0E-296D7DBFEBA7}">
      <dgm:prSet/>
      <dgm:spPr/>
      <dgm:t>
        <a:bodyPr/>
        <a:lstStyle/>
        <a:p>
          <a:r>
            <a:rPr lang="en-GB" b="0" i="0"/>
            <a:t>7.6% reported using cannabis (around 2.5 million people).</a:t>
          </a:r>
          <a:endParaRPr lang="en-US"/>
        </a:p>
      </dgm:t>
    </dgm:pt>
    <dgm:pt modelId="{B9313859-4E14-4AA1-B651-36945DCBDA80}" type="parTrans" cxnId="{A829933F-CB26-48D8-81E9-8D51ED33DDFC}">
      <dgm:prSet/>
      <dgm:spPr/>
      <dgm:t>
        <a:bodyPr/>
        <a:lstStyle/>
        <a:p>
          <a:endParaRPr lang="en-US"/>
        </a:p>
      </dgm:t>
    </dgm:pt>
    <dgm:pt modelId="{ED37BE94-8802-492E-930E-4B0A1E8D5A30}" type="sibTrans" cxnId="{A829933F-CB26-48D8-81E9-8D51ED33DDFC}">
      <dgm:prSet/>
      <dgm:spPr/>
      <dgm:t>
        <a:bodyPr/>
        <a:lstStyle/>
        <a:p>
          <a:endParaRPr lang="en-US"/>
        </a:p>
      </dgm:t>
    </dgm:pt>
    <dgm:pt modelId="{CB48C985-D999-41C5-891D-4CBF3F2A6157}">
      <dgm:prSet/>
      <dgm:spPr/>
      <dgm:t>
        <a:bodyPr/>
        <a:lstStyle/>
        <a:p>
          <a:r>
            <a:rPr lang="en-GB" b="0" i="0"/>
            <a:t>3.3% reported using a Class A drug (around 1.1 million people).</a:t>
          </a:r>
          <a:endParaRPr lang="en-US"/>
        </a:p>
      </dgm:t>
    </dgm:pt>
    <dgm:pt modelId="{71754584-03BB-4A62-810E-232F97752282}" type="parTrans" cxnId="{6C3A69B5-DA5D-4EC4-B054-86D33A8DA268}">
      <dgm:prSet/>
      <dgm:spPr/>
      <dgm:t>
        <a:bodyPr/>
        <a:lstStyle/>
        <a:p>
          <a:endParaRPr lang="en-US"/>
        </a:p>
      </dgm:t>
    </dgm:pt>
    <dgm:pt modelId="{E54D8F71-B024-47AE-89ED-DF8A79B95CED}" type="sibTrans" cxnId="{6C3A69B5-DA5D-4EC4-B054-86D33A8DA268}">
      <dgm:prSet/>
      <dgm:spPr/>
      <dgm:t>
        <a:bodyPr/>
        <a:lstStyle/>
        <a:p>
          <a:endParaRPr lang="en-US"/>
        </a:p>
      </dgm:t>
    </dgm:pt>
    <dgm:pt modelId="{50ED022C-B446-44D4-AA7E-C8DB0985AC3B}">
      <dgm:prSet/>
      <dgm:spPr/>
      <dgm:t>
        <a:bodyPr/>
        <a:lstStyle/>
        <a:p>
          <a:r>
            <a:rPr lang="en-GB" b="0" i="0"/>
            <a:t>So how is it transported?</a:t>
          </a:r>
          <a:endParaRPr lang="en-US"/>
        </a:p>
      </dgm:t>
    </dgm:pt>
    <dgm:pt modelId="{DD1CC55C-A5D5-47B8-B8F5-C027B742375D}" type="parTrans" cxnId="{D326F954-2D12-4269-84E9-6315BEE37CA1}">
      <dgm:prSet/>
      <dgm:spPr/>
      <dgm:t>
        <a:bodyPr/>
        <a:lstStyle/>
        <a:p>
          <a:endParaRPr lang="en-US"/>
        </a:p>
      </dgm:t>
    </dgm:pt>
    <dgm:pt modelId="{A2191B52-51D6-4FF3-892A-AECC0EFD1456}" type="sibTrans" cxnId="{D326F954-2D12-4269-84E9-6315BEE37CA1}">
      <dgm:prSet/>
      <dgm:spPr/>
      <dgm:t>
        <a:bodyPr/>
        <a:lstStyle/>
        <a:p>
          <a:endParaRPr lang="en-US"/>
        </a:p>
      </dgm:t>
    </dgm:pt>
    <dgm:pt modelId="{9EC51FD1-51A5-47C5-932A-1C1C53F3802E}" type="pres">
      <dgm:prSet presAssocID="{86534E1E-FADD-4867-A886-AA6E6361C4F5}" presName="linear" presStyleCnt="0">
        <dgm:presLayoutVars>
          <dgm:animLvl val="lvl"/>
          <dgm:resizeHandles val="exact"/>
        </dgm:presLayoutVars>
      </dgm:prSet>
      <dgm:spPr/>
    </dgm:pt>
    <dgm:pt modelId="{51589071-1DFA-4DB0-A381-E943D1AB6ECB}" type="pres">
      <dgm:prSet presAssocID="{9BAF6060-049F-4DE6-81C4-99B00AF2D857}" presName="parentText" presStyleLbl="node1" presStyleIdx="0" presStyleCnt="4">
        <dgm:presLayoutVars>
          <dgm:chMax val="0"/>
          <dgm:bulletEnabled val="1"/>
        </dgm:presLayoutVars>
      </dgm:prSet>
      <dgm:spPr/>
    </dgm:pt>
    <dgm:pt modelId="{463AC08B-F1C4-4256-B286-57D1F195A1D1}" type="pres">
      <dgm:prSet presAssocID="{6C8218B5-86A6-4B8A-BDC8-0AD26F7F0A1F}" presName="spacer" presStyleCnt="0"/>
      <dgm:spPr/>
    </dgm:pt>
    <dgm:pt modelId="{734D7C69-31DA-452F-B26D-68BDBDA6CFB5}" type="pres">
      <dgm:prSet presAssocID="{86FD87E9-5777-4D36-BB0E-296D7DBFEBA7}" presName="parentText" presStyleLbl="node1" presStyleIdx="1" presStyleCnt="4">
        <dgm:presLayoutVars>
          <dgm:chMax val="0"/>
          <dgm:bulletEnabled val="1"/>
        </dgm:presLayoutVars>
      </dgm:prSet>
      <dgm:spPr/>
    </dgm:pt>
    <dgm:pt modelId="{66CB7726-D960-4472-A1E8-3D268D8ACE0E}" type="pres">
      <dgm:prSet presAssocID="{ED37BE94-8802-492E-930E-4B0A1E8D5A30}" presName="spacer" presStyleCnt="0"/>
      <dgm:spPr/>
    </dgm:pt>
    <dgm:pt modelId="{6FE2AB6A-4E0C-427B-9730-6410E2BD087C}" type="pres">
      <dgm:prSet presAssocID="{CB48C985-D999-41C5-891D-4CBF3F2A6157}" presName="parentText" presStyleLbl="node1" presStyleIdx="2" presStyleCnt="4">
        <dgm:presLayoutVars>
          <dgm:chMax val="0"/>
          <dgm:bulletEnabled val="1"/>
        </dgm:presLayoutVars>
      </dgm:prSet>
      <dgm:spPr/>
    </dgm:pt>
    <dgm:pt modelId="{90817461-D8E2-4E6F-9F58-F1FFE08E08C9}" type="pres">
      <dgm:prSet presAssocID="{E54D8F71-B024-47AE-89ED-DF8A79B95CED}" presName="spacer" presStyleCnt="0"/>
      <dgm:spPr/>
    </dgm:pt>
    <dgm:pt modelId="{6E6290D9-D76C-46FF-A102-0FED788FAE8A}" type="pres">
      <dgm:prSet presAssocID="{50ED022C-B446-44D4-AA7E-C8DB0985AC3B}" presName="parentText" presStyleLbl="node1" presStyleIdx="3" presStyleCnt="4">
        <dgm:presLayoutVars>
          <dgm:chMax val="0"/>
          <dgm:bulletEnabled val="1"/>
        </dgm:presLayoutVars>
      </dgm:prSet>
      <dgm:spPr/>
    </dgm:pt>
  </dgm:ptLst>
  <dgm:cxnLst>
    <dgm:cxn modelId="{A829933F-CB26-48D8-81E9-8D51ED33DDFC}" srcId="{86534E1E-FADD-4867-A886-AA6E6361C4F5}" destId="{86FD87E9-5777-4D36-BB0E-296D7DBFEBA7}" srcOrd="1" destOrd="0" parTransId="{B9313859-4E14-4AA1-B651-36945DCBDA80}" sibTransId="{ED37BE94-8802-492E-930E-4B0A1E8D5A30}"/>
    <dgm:cxn modelId="{0BAED54B-D6CA-4E72-9EBB-6D49CAD290AA}" type="presOf" srcId="{CB48C985-D999-41C5-891D-4CBF3F2A6157}" destId="{6FE2AB6A-4E0C-427B-9730-6410E2BD087C}" srcOrd="0" destOrd="0" presId="urn:microsoft.com/office/officeart/2005/8/layout/vList2"/>
    <dgm:cxn modelId="{D326F954-2D12-4269-84E9-6315BEE37CA1}" srcId="{86534E1E-FADD-4867-A886-AA6E6361C4F5}" destId="{50ED022C-B446-44D4-AA7E-C8DB0985AC3B}" srcOrd="3" destOrd="0" parTransId="{DD1CC55C-A5D5-47B8-B8F5-C027B742375D}" sibTransId="{A2191B52-51D6-4FF3-892A-AECC0EFD1456}"/>
    <dgm:cxn modelId="{46569959-696B-4B40-AED4-B8B2F3F16D33}" type="presOf" srcId="{86534E1E-FADD-4867-A886-AA6E6361C4F5}" destId="{9EC51FD1-51A5-47C5-932A-1C1C53F3802E}" srcOrd="0" destOrd="0" presId="urn:microsoft.com/office/officeart/2005/8/layout/vList2"/>
    <dgm:cxn modelId="{13991E83-F86C-42E4-A64B-6DCD601A9476}" type="presOf" srcId="{86FD87E9-5777-4D36-BB0E-296D7DBFEBA7}" destId="{734D7C69-31DA-452F-B26D-68BDBDA6CFB5}" srcOrd="0" destOrd="0" presId="urn:microsoft.com/office/officeart/2005/8/layout/vList2"/>
    <dgm:cxn modelId="{89C9198F-5D48-4135-BD38-84C2373D6B64}" type="presOf" srcId="{50ED022C-B446-44D4-AA7E-C8DB0985AC3B}" destId="{6E6290D9-D76C-46FF-A102-0FED788FAE8A}" srcOrd="0" destOrd="0" presId="urn:microsoft.com/office/officeart/2005/8/layout/vList2"/>
    <dgm:cxn modelId="{6C3A69B5-DA5D-4EC4-B054-86D33A8DA268}" srcId="{86534E1E-FADD-4867-A886-AA6E6361C4F5}" destId="{CB48C985-D999-41C5-891D-4CBF3F2A6157}" srcOrd="2" destOrd="0" parTransId="{71754584-03BB-4A62-810E-232F97752282}" sibTransId="{E54D8F71-B024-47AE-89ED-DF8A79B95CED}"/>
    <dgm:cxn modelId="{1E413FB6-189C-4300-99CB-846B354025F5}" srcId="{86534E1E-FADD-4867-A886-AA6E6361C4F5}" destId="{9BAF6060-049F-4DE6-81C4-99B00AF2D857}" srcOrd="0" destOrd="0" parTransId="{5576392B-8D64-4635-AB46-76D1050A52F6}" sibTransId="{6C8218B5-86A6-4B8A-BDC8-0AD26F7F0A1F}"/>
    <dgm:cxn modelId="{98D834DE-71C7-4049-A1FF-68781B07CB08}" type="presOf" srcId="{9BAF6060-049F-4DE6-81C4-99B00AF2D857}" destId="{51589071-1DFA-4DB0-A381-E943D1AB6ECB}" srcOrd="0" destOrd="0" presId="urn:microsoft.com/office/officeart/2005/8/layout/vList2"/>
    <dgm:cxn modelId="{68497E05-9D8E-4C43-B9C1-BB17482DBCC6}" type="presParOf" srcId="{9EC51FD1-51A5-47C5-932A-1C1C53F3802E}" destId="{51589071-1DFA-4DB0-A381-E943D1AB6ECB}" srcOrd="0" destOrd="0" presId="urn:microsoft.com/office/officeart/2005/8/layout/vList2"/>
    <dgm:cxn modelId="{608BA0DB-BDC0-4173-887D-729F8B2AFBB5}" type="presParOf" srcId="{9EC51FD1-51A5-47C5-932A-1C1C53F3802E}" destId="{463AC08B-F1C4-4256-B286-57D1F195A1D1}" srcOrd="1" destOrd="0" presId="urn:microsoft.com/office/officeart/2005/8/layout/vList2"/>
    <dgm:cxn modelId="{230C1187-0920-4123-BC9C-43ACC0689993}" type="presParOf" srcId="{9EC51FD1-51A5-47C5-932A-1C1C53F3802E}" destId="{734D7C69-31DA-452F-B26D-68BDBDA6CFB5}" srcOrd="2" destOrd="0" presId="urn:microsoft.com/office/officeart/2005/8/layout/vList2"/>
    <dgm:cxn modelId="{2E1351B4-D158-4BA6-AFB2-F84500C3BF08}" type="presParOf" srcId="{9EC51FD1-51A5-47C5-932A-1C1C53F3802E}" destId="{66CB7726-D960-4472-A1E8-3D268D8ACE0E}" srcOrd="3" destOrd="0" presId="urn:microsoft.com/office/officeart/2005/8/layout/vList2"/>
    <dgm:cxn modelId="{197548BE-2DE4-4C42-8620-A19563E4F306}" type="presParOf" srcId="{9EC51FD1-51A5-47C5-932A-1C1C53F3802E}" destId="{6FE2AB6A-4E0C-427B-9730-6410E2BD087C}" srcOrd="4" destOrd="0" presId="urn:microsoft.com/office/officeart/2005/8/layout/vList2"/>
    <dgm:cxn modelId="{71C4F940-3E7E-412E-AC06-02CC83074386}" type="presParOf" srcId="{9EC51FD1-51A5-47C5-932A-1C1C53F3802E}" destId="{90817461-D8E2-4E6F-9F58-F1FFE08E08C9}" srcOrd="5" destOrd="0" presId="urn:microsoft.com/office/officeart/2005/8/layout/vList2"/>
    <dgm:cxn modelId="{410E9517-0F45-4939-A4E8-CB8D10DB1BA8}" type="presParOf" srcId="{9EC51FD1-51A5-47C5-932A-1C1C53F3802E}" destId="{6E6290D9-D76C-46FF-A102-0FED788FAE8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6403D48-70FE-4E39-AEA0-AA09877A9630}" type="doc">
      <dgm:prSet loTypeId="urn:microsoft.com/office/officeart/2009/3/layout/HorizontalOrganizationChart" loCatId="hierarchy" qsTypeId="urn:microsoft.com/office/officeart/2005/8/quickstyle/simple4" qsCatId="simple" csTypeId="urn:microsoft.com/office/officeart/2005/8/colors/colorful1" csCatId="colorful"/>
      <dgm:spPr/>
      <dgm:t>
        <a:bodyPr/>
        <a:lstStyle/>
        <a:p>
          <a:endParaRPr lang="en-US"/>
        </a:p>
      </dgm:t>
    </dgm:pt>
    <dgm:pt modelId="{771C02C4-D725-4C4A-946E-5BE0539C60F7}">
      <dgm:prSet/>
      <dgm:spPr/>
      <dgm:t>
        <a:bodyPr/>
        <a:lstStyle/>
        <a:p>
          <a:r>
            <a:rPr lang="en-GB"/>
            <a:t>The National Police Chiefs Council (NPCC) definition of ‘County Lines’</a:t>
          </a:r>
          <a:endParaRPr lang="en-US"/>
        </a:p>
      </dgm:t>
    </dgm:pt>
    <dgm:pt modelId="{C91E423F-FD1C-4A24-BB7C-236FA71763FF}" type="parTrans" cxnId="{93F62951-1A05-49F9-9A4C-2CD751024180}">
      <dgm:prSet/>
      <dgm:spPr/>
      <dgm:t>
        <a:bodyPr/>
        <a:lstStyle/>
        <a:p>
          <a:endParaRPr lang="en-US"/>
        </a:p>
      </dgm:t>
    </dgm:pt>
    <dgm:pt modelId="{783912DF-E5D1-4FBC-8EF4-65A10E2FB5B4}" type="sibTrans" cxnId="{93F62951-1A05-49F9-9A4C-2CD751024180}">
      <dgm:prSet/>
      <dgm:spPr/>
      <dgm:t>
        <a:bodyPr/>
        <a:lstStyle/>
        <a:p>
          <a:endParaRPr lang="en-US"/>
        </a:p>
      </dgm:t>
    </dgm:pt>
    <dgm:pt modelId="{5463CCB8-5575-448D-88D0-59DD95994981}">
      <dgm:prSet/>
      <dgm:spPr/>
      <dgm:t>
        <a:bodyPr/>
        <a:lstStyle/>
        <a:p>
          <a:r>
            <a:rPr lang="en-GB"/>
            <a:t>is that it is ‘a term used to describe organised criminal networks exporting illegal drugs into one or more importing areas within the UK, using dedicated mobile phone lines or other form of “deal line'.</a:t>
          </a:r>
          <a:endParaRPr lang="en-US"/>
        </a:p>
      </dgm:t>
    </dgm:pt>
    <dgm:pt modelId="{37E71438-9BEF-458E-AD27-5ED17C41C1FD}" type="parTrans" cxnId="{2C199A45-4118-43B3-A94B-80194471606D}">
      <dgm:prSet/>
      <dgm:spPr/>
      <dgm:t>
        <a:bodyPr/>
        <a:lstStyle/>
        <a:p>
          <a:endParaRPr lang="en-US"/>
        </a:p>
      </dgm:t>
    </dgm:pt>
    <dgm:pt modelId="{D916298A-A122-494D-9D19-B4E7494F2668}" type="sibTrans" cxnId="{2C199A45-4118-43B3-A94B-80194471606D}">
      <dgm:prSet/>
      <dgm:spPr/>
      <dgm:t>
        <a:bodyPr/>
        <a:lstStyle/>
        <a:p>
          <a:endParaRPr lang="en-US"/>
        </a:p>
      </dgm:t>
    </dgm:pt>
    <dgm:pt modelId="{F6626829-5F80-4011-80AF-6A7CD623288D}" type="pres">
      <dgm:prSet presAssocID="{46403D48-70FE-4E39-AEA0-AA09877A9630}" presName="hierChild1" presStyleCnt="0">
        <dgm:presLayoutVars>
          <dgm:orgChart val="1"/>
          <dgm:chPref val="1"/>
          <dgm:dir/>
          <dgm:animOne val="branch"/>
          <dgm:animLvl val="lvl"/>
          <dgm:resizeHandles/>
        </dgm:presLayoutVars>
      </dgm:prSet>
      <dgm:spPr/>
    </dgm:pt>
    <dgm:pt modelId="{64A18541-C53D-455E-B394-7ECCEC92D613}" type="pres">
      <dgm:prSet presAssocID="{771C02C4-D725-4C4A-946E-5BE0539C60F7}" presName="hierRoot1" presStyleCnt="0">
        <dgm:presLayoutVars>
          <dgm:hierBranch val="init"/>
        </dgm:presLayoutVars>
      </dgm:prSet>
      <dgm:spPr/>
    </dgm:pt>
    <dgm:pt modelId="{36ADB7D9-80D8-4BA0-81E4-638C7C625CA3}" type="pres">
      <dgm:prSet presAssocID="{771C02C4-D725-4C4A-946E-5BE0539C60F7}" presName="rootComposite1" presStyleCnt="0"/>
      <dgm:spPr/>
    </dgm:pt>
    <dgm:pt modelId="{6B31847A-318D-4193-852F-87BED0EE635A}" type="pres">
      <dgm:prSet presAssocID="{771C02C4-D725-4C4A-946E-5BE0539C60F7}" presName="rootText1" presStyleLbl="node0" presStyleIdx="0" presStyleCnt="2">
        <dgm:presLayoutVars>
          <dgm:chPref val="3"/>
        </dgm:presLayoutVars>
      </dgm:prSet>
      <dgm:spPr/>
    </dgm:pt>
    <dgm:pt modelId="{C93CFB35-3B19-4BE2-92BA-67C770665CA4}" type="pres">
      <dgm:prSet presAssocID="{771C02C4-D725-4C4A-946E-5BE0539C60F7}" presName="rootConnector1" presStyleLbl="node1" presStyleIdx="0" presStyleCnt="0"/>
      <dgm:spPr/>
    </dgm:pt>
    <dgm:pt modelId="{FE621B12-AAE8-4076-ABA2-517966A1D56B}" type="pres">
      <dgm:prSet presAssocID="{771C02C4-D725-4C4A-946E-5BE0539C60F7}" presName="hierChild2" presStyleCnt="0"/>
      <dgm:spPr/>
    </dgm:pt>
    <dgm:pt modelId="{75835353-5DC6-4768-A7F4-49F516B0B2EC}" type="pres">
      <dgm:prSet presAssocID="{771C02C4-D725-4C4A-946E-5BE0539C60F7}" presName="hierChild3" presStyleCnt="0"/>
      <dgm:spPr/>
    </dgm:pt>
    <dgm:pt modelId="{5031000B-CD67-4937-A884-FA8AACA386B4}" type="pres">
      <dgm:prSet presAssocID="{5463CCB8-5575-448D-88D0-59DD95994981}" presName="hierRoot1" presStyleCnt="0">
        <dgm:presLayoutVars>
          <dgm:hierBranch val="init"/>
        </dgm:presLayoutVars>
      </dgm:prSet>
      <dgm:spPr/>
    </dgm:pt>
    <dgm:pt modelId="{55A38D8B-7D16-4CA6-976E-10BDF0F267E7}" type="pres">
      <dgm:prSet presAssocID="{5463CCB8-5575-448D-88D0-59DD95994981}" presName="rootComposite1" presStyleCnt="0"/>
      <dgm:spPr/>
    </dgm:pt>
    <dgm:pt modelId="{DE674039-CE0C-440A-98C2-1565498FDCC9}" type="pres">
      <dgm:prSet presAssocID="{5463CCB8-5575-448D-88D0-59DD95994981}" presName="rootText1" presStyleLbl="node0" presStyleIdx="1" presStyleCnt="2">
        <dgm:presLayoutVars>
          <dgm:chPref val="3"/>
        </dgm:presLayoutVars>
      </dgm:prSet>
      <dgm:spPr/>
    </dgm:pt>
    <dgm:pt modelId="{4C526CC9-0959-4797-A019-AFE1F3827638}" type="pres">
      <dgm:prSet presAssocID="{5463CCB8-5575-448D-88D0-59DD95994981}" presName="rootConnector1" presStyleLbl="node1" presStyleIdx="0" presStyleCnt="0"/>
      <dgm:spPr/>
    </dgm:pt>
    <dgm:pt modelId="{16A6C049-99CA-4BEE-9CCA-E5FBD239D52E}" type="pres">
      <dgm:prSet presAssocID="{5463CCB8-5575-448D-88D0-59DD95994981}" presName="hierChild2" presStyleCnt="0"/>
      <dgm:spPr/>
    </dgm:pt>
    <dgm:pt modelId="{D4B7C9A5-2714-43CC-9A05-1BBB00DC3A4F}" type="pres">
      <dgm:prSet presAssocID="{5463CCB8-5575-448D-88D0-59DD95994981}" presName="hierChild3" presStyleCnt="0"/>
      <dgm:spPr/>
    </dgm:pt>
  </dgm:ptLst>
  <dgm:cxnLst>
    <dgm:cxn modelId="{2C199A45-4118-43B3-A94B-80194471606D}" srcId="{46403D48-70FE-4E39-AEA0-AA09877A9630}" destId="{5463CCB8-5575-448D-88D0-59DD95994981}" srcOrd="1" destOrd="0" parTransId="{37E71438-9BEF-458E-AD27-5ED17C41C1FD}" sibTransId="{D916298A-A122-494D-9D19-B4E7494F2668}"/>
    <dgm:cxn modelId="{EB251E71-8AF9-4AEF-AD17-C2E0AE7BCC65}" type="presOf" srcId="{5463CCB8-5575-448D-88D0-59DD95994981}" destId="{DE674039-CE0C-440A-98C2-1565498FDCC9}" srcOrd="0" destOrd="0" presId="urn:microsoft.com/office/officeart/2009/3/layout/HorizontalOrganizationChart"/>
    <dgm:cxn modelId="{93F62951-1A05-49F9-9A4C-2CD751024180}" srcId="{46403D48-70FE-4E39-AEA0-AA09877A9630}" destId="{771C02C4-D725-4C4A-946E-5BE0539C60F7}" srcOrd="0" destOrd="0" parTransId="{C91E423F-FD1C-4A24-BB7C-236FA71763FF}" sibTransId="{783912DF-E5D1-4FBC-8EF4-65A10E2FB5B4}"/>
    <dgm:cxn modelId="{980F1A54-0F12-4FA2-BABC-911F8CD2A84B}" type="presOf" srcId="{5463CCB8-5575-448D-88D0-59DD95994981}" destId="{4C526CC9-0959-4797-A019-AFE1F3827638}" srcOrd="1" destOrd="0" presId="urn:microsoft.com/office/officeart/2009/3/layout/HorizontalOrganizationChart"/>
    <dgm:cxn modelId="{FECCBB92-CC65-42C2-B45D-4C1EAE56190B}" type="presOf" srcId="{771C02C4-D725-4C4A-946E-5BE0539C60F7}" destId="{C93CFB35-3B19-4BE2-92BA-67C770665CA4}" srcOrd="1" destOrd="0" presId="urn:microsoft.com/office/officeart/2009/3/layout/HorizontalOrganizationChart"/>
    <dgm:cxn modelId="{096E4DA6-8ED1-473D-AD03-22B32B41190A}" type="presOf" srcId="{771C02C4-D725-4C4A-946E-5BE0539C60F7}" destId="{6B31847A-318D-4193-852F-87BED0EE635A}" srcOrd="0" destOrd="0" presId="urn:microsoft.com/office/officeart/2009/3/layout/HorizontalOrganizationChart"/>
    <dgm:cxn modelId="{1B205FCF-5318-4F8F-9927-8568D6CFA2AB}" type="presOf" srcId="{46403D48-70FE-4E39-AEA0-AA09877A9630}" destId="{F6626829-5F80-4011-80AF-6A7CD623288D}" srcOrd="0" destOrd="0" presId="urn:microsoft.com/office/officeart/2009/3/layout/HorizontalOrganizationChart"/>
    <dgm:cxn modelId="{FD73C971-2285-4F7D-BAF2-93E67E06C74F}" type="presParOf" srcId="{F6626829-5F80-4011-80AF-6A7CD623288D}" destId="{64A18541-C53D-455E-B394-7ECCEC92D613}" srcOrd="0" destOrd="0" presId="urn:microsoft.com/office/officeart/2009/3/layout/HorizontalOrganizationChart"/>
    <dgm:cxn modelId="{FB381CF0-A90A-4C2B-91C9-9393A028DADC}" type="presParOf" srcId="{64A18541-C53D-455E-B394-7ECCEC92D613}" destId="{36ADB7D9-80D8-4BA0-81E4-638C7C625CA3}" srcOrd="0" destOrd="0" presId="urn:microsoft.com/office/officeart/2009/3/layout/HorizontalOrganizationChart"/>
    <dgm:cxn modelId="{1874DEF8-24FB-4287-BE7E-09E8F1581A32}" type="presParOf" srcId="{36ADB7D9-80D8-4BA0-81E4-638C7C625CA3}" destId="{6B31847A-318D-4193-852F-87BED0EE635A}" srcOrd="0" destOrd="0" presId="urn:microsoft.com/office/officeart/2009/3/layout/HorizontalOrganizationChart"/>
    <dgm:cxn modelId="{D9875BEA-D147-451A-B162-E7F66E7F8F53}" type="presParOf" srcId="{36ADB7D9-80D8-4BA0-81E4-638C7C625CA3}" destId="{C93CFB35-3B19-4BE2-92BA-67C770665CA4}" srcOrd="1" destOrd="0" presId="urn:microsoft.com/office/officeart/2009/3/layout/HorizontalOrganizationChart"/>
    <dgm:cxn modelId="{663BC8DE-AA43-42E6-B0D7-ABDAB95239AD}" type="presParOf" srcId="{64A18541-C53D-455E-B394-7ECCEC92D613}" destId="{FE621B12-AAE8-4076-ABA2-517966A1D56B}" srcOrd="1" destOrd="0" presId="urn:microsoft.com/office/officeart/2009/3/layout/HorizontalOrganizationChart"/>
    <dgm:cxn modelId="{973E7985-5E76-446A-BE4C-B795A046F6B8}" type="presParOf" srcId="{64A18541-C53D-455E-B394-7ECCEC92D613}" destId="{75835353-5DC6-4768-A7F4-49F516B0B2EC}" srcOrd="2" destOrd="0" presId="urn:microsoft.com/office/officeart/2009/3/layout/HorizontalOrganizationChart"/>
    <dgm:cxn modelId="{19F01409-091F-4E6B-945B-C1C5B25E7FE6}" type="presParOf" srcId="{F6626829-5F80-4011-80AF-6A7CD623288D}" destId="{5031000B-CD67-4937-A884-FA8AACA386B4}" srcOrd="1" destOrd="0" presId="urn:microsoft.com/office/officeart/2009/3/layout/HorizontalOrganizationChart"/>
    <dgm:cxn modelId="{25727834-9D70-4F98-9A87-0C51E5B18790}" type="presParOf" srcId="{5031000B-CD67-4937-A884-FA8AACA386B4}" destId="{55A38D8B-7D16-4CA6-976E-10BDF0F267E7}" srcOrd="0" destOrd="0" presId="urn:microsoft.com/office/officeart/2009/3/layout/HorizontalOrganizationChart"/>
    <dgm:cxn modelId="{B94FC957-5C2E-4EC7-A4C7-2F373893AE51}" type="presParOf" srcId="{55A38D8B-7D16-4CA6-976E-10BDF0F267E7}" destId="{DE674039-CE0C-440A-98C2-1565498FDCC9}" srcOrd="0" destOrd="0" presId="urn:microsoft.com/office/officeart/2009/3/layout/HorizontalOrganizationChart"/>
    <dgm:cxn modelId="{D70D4456-C211-4BD2-85BF-DE0A6999AA68}" type="presParOf" srcId="{55A38D8B-7D16-4CA6-976E-10BDF0F267E7}" destId="{4C526CC9-0959-4797-A019-AFE1F3827638}" srcOrd="1" destOrd="0" presId="urn:microsoft.com/office/officeart/2009/3/layout/HorizontalOrganizationChart"/>
    <dgm:cxn modelId="{45F00CDE-D4D5-4A9C-9A7E-4CCB805AADFC}" type="presParOf" srcId="{5031000B-CD67-4937-A884-FA8AACA386B4}" destId="{16A6C049-99CA-4BEE-9CCA-E5FBD239D52E}" srcOrd="1" destOrd="0" presId="urn:microsoft.com/office/officeart/2009/3/layout/HorizontalOrganizationChart"/>
    <dgm:cxn modelId="{D8CFAEA3-BA2B-48EE-9C6E-B8345D146BB1}" type="presParOf" srcId="{5031000B-CD67-4937-A884-FA8AACA386B4}" destId="{D4B7C9A5-2714-43CC-9A05-1BBB00DC3A4F}" srcOrd="2" destOrd="0" presId="urn:microsoft.com/office/officeart/2009/3/layout/HorizontalOrganization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730D978-A725-4FF9-AD97-D1DF24BA6B3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03C4C20-740E-44D2-8345-1D469B3AFE3F}">
      <dgm:prSet/>
      <dgm:spPr/>
      <dgm:t>
        <a:bodyPr/>
        <a:lstStyle/>
        <a:p>
          <a:r>
            <a:rPr lang="en-GB"/>
            <a:t>Sex workers</a:t>
          </a:r>
          <a:endParaRPr lang="en-US"/>
        </a:p>
      </dgm:t>
    </dgm:pt>
    <dgm:pt modelId="{E18FC102-F0EB-4256-8ABC-168D146FED66}" type="parTrans" cxnId="{7D4107AC-FB30-4308-8F80-FD36BE876EEA}">
      <dgm:prSet/>
      <dgm:spPr/>
      <dgm:t>
        <a:bodyPr/>
        <a:lstStyle/>
        <a:p>
          <a:endParaRPr lang="en-US"/>
        </a:p>
      </dgm:t>
    </dgm:pt>
    <dgm:pt modelId="{25A98A8A-E60B-4C5D-A9D3-3DBABBC52FBD}" type="sibTrans" cxnId="{7D4107AC-FB30-4308-8F80-FD36BE876EEA}">
      <dgm:prSet/>
      <dgm:spPr/>
      <dgm:t>
        <a:bodyPr/>
        <a:lstStyle/>
        <a:p>
          <a:endParaRPr lang="en-US"/>
        </a:p>
      </dgm:t>
    </dgm:pt>
    <dgm:pt modelId="{DDC7E105-C112-4717-BB0E-DDCB8C3A8EFD}">
      <dgm:prSet/>
      <dgm:spPr/>
      <dgm:t>
        <a:bodyPr/>
        <a:lstStyle/>
        <a:p>
          <a:r>
            <a:rPr lang="en-GB"/>
            <a:t>Factory or farm workers</a:t>
          </a:r>
          <a:endParaRPr lang="en-US"/>
        </a:p>
      </dgm:t>
    </dgm:pt>
    <dgm:pt modelId="{B446D3DF-B023-49C8-80C7-DD7E9B7CC9A3}" type="parTrans" cxnId="{E3797418-6C1D-4864-B9CF-426B587418C1}">
      <dgm:prSet/>
      <dgm:spPr/>
      <dgm:t>
        <a:bodyPr/>
        <a:lstStyle/>
        <a:p>
          <a:endParaRPr lang="en-US"/>
        </a:p>
      </dgm:t>
    </dgm:pt>
    <dgm:pt modelId="{16EE82AA-8C6A-44BA-A8FD-8B8B56E410C8}" type="sibTrans" cxnId="{E3797418-6C1D-4864-B9CF-426B587418C1}">
      <dgm:prSet/>
      <dgm:spPr/>
      <dgm:t>
        <a:bodyPr/>
        <a:lstStyle/>
        <a:p>
          <a:endParaRPr lang="en-US"/>
        </a:p>
      </dgm:t>
    </dgm:pt>
    <dgm:pt modelId="{53A1FA22-D50B-4151-A42C-C1B1A7627392}">
      <dgm:prSet/>
      <dgm:spPr/>
      <dgm:t>
        <a:bodyPr/>
        <a:lstStyle/>
        <a:p>
          <a:r>
            <a:rPr lang="en-GB"/>
            <a:t>Domestic Servants</a:t>
          </a:r>
          <a:endParaRPr lang="en-US"/>
        </a:p>
      </dgm:t>
    </dgm:pt>
    <dgm:pt modelId="{BBA1A3A9-C619-47AE-9083-3A2A93876331}" type="parTrans" cxnId="{854A7C69-E336-4E33-98EF-74A0FCA48226}">
      <dgm:prSet/>
      <dgm:spPr/>
      <dgm:t>
        <a:bodyPr/>
        <a:lstStyle/>
        <a:p>
          <a:endParaRPr lang="en-US"/>
        </a:p>
      </dgm:t>
    </dgm:pt>
    <dgm:pt modelId="{80B33094-E033-4CD1-96AE-B2AF268F998F}" type="sibTrans" cxnId="{854A7C69-E336-4E33-98EF-74A0FCA48226}">
      <dgm:prSet/>
      <dgm:spPr/>
      <dgm:t>
        <a:bodyPr/>
        <a:lstStyle/>
        <a:p>
          <a:endParaRPr lang="en-US"/>
        </a:p>
      </dgm:t>
    </dgm:pt>
    <dgm:pt modelId="{62582F67-3C3F-42E6-820E-C75E9FE822AD}">
      <dgm:prSet/>
      <dgm:spPr/>
      <dgm:t>
        <a:bodyPr/>
        <a:lstStyle/>
        <a:p>
          <a:r>
            <a:rPr lang="en-GB"/>
            <a:t>Illegal Immigrants</a:t>
          </a:r>
          <a:endParaRPr lang="en-US"/>
        </a:p>
      </dgm:t>
    </dgm:pt>
    <dgm:pt modelId="{6682F1A3-85CC-4360-813D-9066A2DA942D}" type="parTrans" cxnId="{1716050C-8908-4C51-A7D9-7711C22381C7}">
      <dgm:prSet/>
      <dgm:spPr/>
      <dgm:t>
        <a:bodyPr/>
        <a:lstStyle/>
        <a:p>
          <a:endParaRPr lang="en-US"/>
        </a:p>
      </dgm:t>
    </dgm:pt>
    <dgm:pt modelId="{4F0E6DCC-A316-4BA7-8EB2-A7E1DA44AEAD}" type="sibTrans" cxnId="{1716050C-8908-4C51-A7D9-7711C22381C7}">
      <dgm:prSet/>
      <dgm:spPr/>
      <dgm:t>
        <a:bodyPr/>
        <a:lstStyle/>
        <a:p>
          <a:endParaRPr lang="en-US"/>
        </a:p>
      </dgm:t>
    </dgm:pt>
    <dgm:pt modelId="{71A2B440-C2E1-41B1-A972-FD4A85A7E6D0}" type="pres">
      <dgm:prSet presAssocID="{F730D978-A725-4FF9-AD97-D1DF24BA6B37}" presName="linear" presStyleCnt="0">
        <dgm:presLayoutVars>
          <dgm:animLvl val="lvl"/>
          <dgm:resizeHandles val="exact"/>
        </dgm:presLayoutVars>
      </dgm:prSet>
      <dgm:spPr/>
    </dgm:pt>
    <dgm:pt modelId="{009C5D93-169A-4419-B11B-C8734B0BFBE6}" type="pres">
      <dgm:prSet presAssocID="{B03C4C20-740E-44D2-8345-1D469B3AFE3F}" presName="parentText" presStyleLbl="node1" presStyleIdx="0" presStyleCnt="4">
        <dgm:presLayoutVars>
          <dgm:chMax val="0"/>
          <dgm:bulletEnabled val="1"/>
        </dgm:presLayoutVars>
      </dgm:prSet>
      <dgm:spPr/>
    </dgm:pt>
    <dgm:pt modelId="{D5AB65C6-4316-4231-84AC-91BCC9A55C2B}" type="pres">
      <dgm:prSet presAssocID="{25A98A8A-E60B-4C5D-A9D3-3DBABBC52FBD}" presName="spacer" presStyleCnt="0"/>
      <dgm:spPr/>
    </dgm:pt>
    <dgm:pt modelId="{2A0AC906-8FB8-4605-8696-39D127399662}" type="pres">
      <dgm:prSet presAssocID="{DDC7E105-C112-4717-BB0E-DDCB8C3A8EFD}" presName="parentText" presStyleLbl="node1" presStyleIdx="1" presStyleCnt="4">
        <dgm:presLayoutVars>
          <dgm:chMax val="0"/>
          <dgm:bulletEnabled val="1"/>
        </dgm:presLayoutVars>
      </dgm:prSet>
      <dgm:spPr/>
    </dgm:pt>
    <dgm:pt modelId="{32125D9E-62C8-4541-B163-0ABE96A59F8A}" type="pres">
      <dgm:prSet presAssocID="{16EE82AA-8C6A-44BA-A8FD-8B8B56E410C8}" presName="spacer" presStyleCnt="0"/>
      <dgm:spPr/>
    </dgm:pt>
    <dgm:pt modelId="{8442D3B6-F1B0-44C1-9630-2365287CDCCF}" type="pres">
      <dgm:prSet presAssocID="{53A1FA22-D50B-4151-A42C-C1B1A7627392}" presName="parentText" presStyleLbl="node1" presStyleIdx="2" presStyleCnt="4">
        <dgm:presLayoutVars>
          <dgm:chMax val="0"/>
          <dgm:bulletEnabled val="1"/>
        </dgm:presLayoutVars>
      </dgm:prSet>
      <dgm:spPr/>
    </dgm:pt>
    <dgm:pt modelId="{CB09489E-EBDD-4996-BFF9-5C229D88A194}" type="pres">
      <dgm:prSet presAssocID="{80B33094-E033-4CD1-96AE-B2AF268F998F}" presName="spacer" presStyleCnt="0"/>
      <dgm:spPr/>
    </dgm:pt>
    <dgm:pt modelId="{E42BB976-60B3-4BD6-A4CD-9C8E6F1EC555}" type="pres">
      <dgm:prSet presAssocID="{62582F67-3C3F-42E6-820E-C75E9FE822AD}" presName="parentText" presStyleLbl="node1" presStyleIdx="3" presStyleCnt="4">
        <dgm:presLayoutVars>
          <dgm:chMax val="0"/>
          <dgm:bulletEnabled val="1"/>
        </dgm:presLayoutVars>
      </dgm:prSet>
      <dgm:spPr/>
    </dgm:pt>
  </dgm:ptLst>
  <dgm:cxnLst>
    <dgm:cxn modelId="{1716050C-8908-4C51-A7D9-7711C22381C7}" srcId="{F730D978-A725-4FF9-AD97-D1DF24BA6B37}" destId="{62582F67-3C3F-42E6-820E-C75E9FE822AD}" srcOrd="3" destOrd="0" parTransId="{6682F1A3-85CC-4360-813D-9066A2DA942D}" sibTransId="{4F0E6DCC-A316-4BA7-8EB2-A7E1DA44AEAD}"/>
    <dgm:cxn modelId="{E3797418-6C1D-4864-B9CF-426B587418C1}" srcId="{F730D978-A725-4FF9-AD97-D1DF24BA6B37}" destId="{DDC7E105-C112-4717-BB0E-DDCB8C3A8EFD}" srcOrd="1" destOrd="0" parTransId="{B446D3DF-B023-49C8-80C7-DD7E9B7CC9A3}" sibTransId="{16EE82AA-8C6A-44BA-A8FD-8B8B56E410C8}"/>
    <dgm:cxn modelId="{854A7C69-E336-4E33-98EF-74A0FCA48226}" srcId="{F730D978-A725-4FF9-AD97-D1DF24BA6B37}" destId="{53A1FA22-D50B-4151-A42C-C1B1A7627392}" srcOrd="2" destOrd="0" parTransId="{BBA1A3A9-C619-47AE-9083-3A2A93876331}" sibTransId="{80B33094-E033-4CD1-96AE-B2AF268F998F}"/>
    <dgm:cxn modelId="{66867A4C-BD59-460E-8503-AA7909413C5E}" type="presOf" srcId="{B03C4C20-740E-44D2-8345-1D469B3AFE3F}" destId="{009C5D93-169A-4419-B11B-C8734B0BFBE6}" srcOrd="0" destOrd="0" presId="urn:microsoft.com/office/officeart/2005/8/layout/vList2"/>
    <dgm:cxn modelId="{7D4107AC-FB30-4308-8F80-FD36BE876EEA}" srcId="{F730D978-A725-4FF9-AD97-D1DF24BA6B37}" destId="{B03C4C20-740E-44D2-8345-1D469B3AFE3F}" srcOrd="0" destOrd="0" parTransId="{E18FC102-F0EB-4256-8ABC-168D146FED66}" sibTransId="{25A98A8A-E60B-4C5D-A9D3-3DBABBC52FBD}"/>
    <dgm:cxn modelId="{B0B678CE-6F45-4E0A-957E-C005E8E059AE}" type="presOf" srcId="{DDC7E105-C112-4717-BB0E-DDCB8C3A8EFD}" destId="{2A0AC906-8FB8-4605-8696-39D127399662}" srcOrd="0" destOrd="0" presId="urn:microsoft.com/office/officeart/2005/8/layout/vList2"/>
    <dgm:cxn modelId="{8600B5CF-4237-40B4-B17F-943EB19A1F54}" type="presOf" srcId="{62582F67-3C3F-42E6-820E-C75E9FE822AD}" destId="{E42BB976-60B3-4BD6-A4CD-9C8E6F1EC555}" srcOrd="0" destOrd="0" presId="urn:microsoft.com/office/officeart/2005/8/layout/vList2"/>
    <dgm:cxn modelId="{144609EB-BC03-4C8A-82EE-35EA432C26CF}" type="presOf" srcId="{53A1FA22-D50B-4151-A42C-C1B1A7627392}" destId="{8442D3B6-F1B0-44C1-9630-2365287CDCCF}" srcOrd="0" destOrd="0" presId="urn:microsoft.com/office/officeart/2005/8/layout/vList2"/>
    <dgm:cxn modelId="{575479F9-8DF2-4238-8709-B726F1EC7E58}" type="presOf" srcId="{F730D978-A725-4FF9-AD97-D1DF24BA6B37}" destId="{71A2B440-C2E1-41B1-A972-FD4A85A7E6D0}" srcOrd="0" destOrd="0" presId="urn:microsoft.com/office/officeart/2005/8/layout/vList2"/>
    <dgm:cxn modelId="{EA635E04-5739-4963-B193-87541BFC3367}" type="presParOf" srcId="{71A2B440-C2E1-41B1-A972-FD4A85A7E6D0}" destId="{009C5D93-169A-4419-B11B-C8734B0BFBE6}" srcOrd="0" destOrd="0" presId="urn:microsoft.com/office/officeart/2005/8/layout/vList2"/>
    <dgm:cxn modelId="{A5BAE6EA-C67A-4036-8B6A-EB3496519F39}" type="presParOf" srcId="{71A2B440-C2E1-41B1-A972-FD4A85A7E6D0}" destId="{D5AB65C6-4316-4231-84AC-91BCC9A55C2B}" srcOrd="1" destOrd="0" presId="urn:microsoft.com/office/officeart/2005/8/layout/vList2"/>
    <dgm:cxn modelId="{3468077D-51AB-4943-A6DC-5C2BB20AC439}" type="presParOf" srcId="{71A2B440-C2E1-41B1-A972-FD4A85A7E6D0}" destId="{2A0AC906-8FB8-4605-8696-39D127399662}" srcOrd="2" destOrd="0" presId="urn:microsoft.com/office/officeart/2005/8/layout/vList2"/>
    <dgm:cxn modelId="{E27776AD-E1E9-4EC8-A76E-3EB8AE8ACF76}" type="presParOf" srcId="{71A2B440-C2E1-41B1-A972-FD4A85A7E6D0}" destId="{32125D9E-62C8-4541-B163-0ABE96A59F8A}" srcOrd="3" destOrd="0" presId="urn:microsoft.com/office/officeart/2005/8/layout/vList2"/>
    <dgm:cxn modelId="{AC8F1BA5-D37B-4F79-95AA-AB5AB618091A}" type="presParOf" srcId="{71A2B440-C2E1-41B1-A972-FD4A85A7E6D0}" destId="{8442D3B6-F1B0-44C1-9630-2365287CDCCF}" srcOrd="4" destOrd="0" presId="urn:microsoft.com/office/officeart/2005/8/layout/vList2"/>
    <dgm:cxn modelId="{AF33E114-10D6-4D0B-A1DE-05601DA72EA3}" type="presParOf" srcId="{71A2B440-C2E1-41B1-A972-FD4A85A7E6D0}" destId="{CB09489E-EBDD-4996-BFF9-5C229D88A194}" srcOrd="5" destOrd="0" presId="urn:microsoft.com/office/officeart/2005/8/layout/vList2"/>
    <dgm:cxn modelId="{AD103E1D-7564-42DB-857E-B601D0C4D132}" type="presParOf" srcId="{71A2B440-C2E1-41B1-A972-FD4A85A7E6D0}" destId="{E42BB976-60B3-4BD6-A4CD-9C8E6F1EC55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E4430B-6571-4DF6-B326-9E79F67251B1}">
      <dsp:nvSpPr>
        <dsp:cNvPr id="0" name=""/>
        <dsp:cNvSpPr/>
      </dsp:nvSpPr>
      <dsp:spPr>
        <a:xfrm>
          <a:off x="0" y="639049"/>
          <a:ext cx="6666833" cy="203463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Understand the links between road traffic offences and other forms of criminality. </a:t>
          </a:r>
          <a:endParaRPr lang="en-US" sz="3700" kern="1200"/>
        </a:p>
      </dsp:txBody>
      <dsp:txXfrm>
        <a:off x="99322" y="738371"/>
        <a:ext cx="6468189" cy="1835986"/>
      </dsp:txXfrm>
    </dsp:sp>
    <dsp:sp modelId="{D499551C-E88A-4079-898B-7BC53C843B7E}">
      <dsp:nvSpPr>
        <dsp:cNvPr id="0" name=""/>
        <dsp:cNvSpPr/>
      </dsp:nvSpPr>
      <dsp:spPr>
        <a:xfrm>
          <a:off x="0" y="2780240"/>
          <a:ext cx="6666833" cy="203463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Use of intelligence and other data insights in directing roads policing. </a:t>
          </a:r>
          <a:endParaRPr lang="en-US" sz="3700" kern="1200"/>
        </a:p>
      </dsp:txBody>
      <dsp:txXfrm>
        <a:off x="99322" y="2879562"/>
        <a:ext cx="6468189" cy="18359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28F481-5A04-4F74-8175-DADD8AF14A15}">
      <dsp:nvSpPr>
        <dsp:cNvPr id="0" name=""/>
        <dsp:cNvSpPr/>
      </dsp:nvSpPr>
      <dsp:spPr>
        <a:xfrm>
          <a:off x="582645" y="1178"/>
          <a:ext cx="2174490" cy="1304694"/>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Drug trafficking</a:t>
          </a:r>
          <a:endParaRPr lang="en-US" sz="2600" kern="1200"/>
        </a:p>
      </dsp:txBody>
      <dsp:txXfrm>
        <a:off x="582645" y="1178"/>
        <a:ext cx="2174490" cy="1304694"/>
      </dsp:txXfrm>
    </dsp:sp>
    <dsp:sp modelId="{8F5B9428-839E-4E2D-A4C0-5E6EA5356FF4}">
      <dsp:nvSpPr>
        <dsp:cNvPr id="0" name=""/>
        <dsp:cNvSpPr/>
      </dsp:nvSpPr>
      <dsp:spPr>
        <a:xfrm>
          <a:off x="2974584" y="1178"/>
          <a:ext cx="2174490" cy="1304694"/>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County lines</a:t>
          </a:r>
          <a:endParaRPr lang="en-US" sz="2600" kern="1200"/>
        </a:p>
      </dsp:txBody>
      <dsp:txXfrm>
        <a:off x="2974584" y="1178"/>
        <a:ext cx="2174490" cy="1304694"/>
      </dsp:txXfrm>
    </dsp:sp>
    <dsp:sp modelId="{22F41825-D72B-41F4-947A-AA91410F1B73}">
      <dsp:nvSpPr>
        <dsp:cNvPr id="0" name=""/>
        <dsp:cNvSpPr/>
      </dsp:nvSpPr>
      <dsp:spPr>
        <a:xfrm>
          <a:off x="5366524" y="1178"/>
          <a:ext cx="2174490" cy="1304694"/>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Human Trafficking</a:t>
          </a:r>
          <a:endParaRPr lang="en-US" sz="2600" kern="1200"/>
        </a:p>
      </dsp:txBody>
      <dsp:txXfrm>
        <a:off x="5366524" y="1178"/>
        <a:ext cx="2174490" cy="1304694"/>
      </dsp:txXfrm>
    </dsp:sp>
    <dsp:sp modelId="{41EB7045-5CE2-43B3-BD9A-088DDFF38023}">
      <dsp:nvSpPr>
        <dsp:cNvPr id="0" name=""/>
        <dsp:cNvSpPr/>
      </dsp:nvSpPr>
      <dsp:spPr>
        <a:xfrm>
          <a:off x="7758464" y="1178"/>
          <a:ext cx="2174490" cy="1304694"/>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Organised crime</a:t>
          </a:r>
          <a:endParaRPr lang="en-US" sz="2600" kern="1200"/>
        </a:p>
      </dsp:txBody>
      <dsp:txXfrm>
        <a:off x="7758464" y="1178"/>
        <a:ext cx="2174490" cy="1304694"/>
      </dsp:txXfrm>
    </dsp:sp>
    <dsp:sp modelId="{03FA35D9-3073-4923-8CE3-ECF3B465DB9A}">
      <dsp:nvSpPr>
        <dsp:cNvPr id="0" name=""/>
        <dsp:cNvSpPr/>
      </dsp:nvSpPr>
      <dsp:spPr>
        <a:xfrm>
          <a:off x="582645" y="1523321"/>
          <a:ext cx="2174490" cy="1304694"/>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Theft, Burglary, shoplifting</a:t>
          </a:r>
          <a:endParaRPr lang="en-US" sz="2600" kern="1200"/>
        </a:p>
      </dsp:txBody>
      <dsp:txXfrm>
        <a:off x="582645" y="1523321"/>
        <a:ext cx="2174490" cy="1304694"/>
      </dsp:txXfrm>
    </dsp:sp>
    <dsp:sp modelId="{CAF4568F-B355-4F2A-B5F9-9652543CB605}">
      <dsp:nvSpPr>
        <dsp:cNvPr id="0" name=""/>
        <dsp:cNvSpPr/>
      </dsp:nvSpPr>
      <dsp:spPr>
        <a:xfrm>
          <a:off x="2974584" y="1523321"/>
          <a:ext cx="2174490" cy="1304694"/>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Modern day slavery</a:t>
          </a:r>
          <a:endParaRPr lang="en-US" sz="2600" kern="1200"/>
        </a:p>
      </dsp:txBody>
      <dsp:txXfrm>
        <a:off x="2974584" y="1523321"/>
        <a:ext cx="2174490" cy="1304694"/>
      </dsp:txXfrm>
    </dsp:sp>
    <dsp:sp modelId="{5C76643C-EE1E-465A-8968-377EC536F16B}">
      <dsp:nvSpPr>
        <dsp:cNvPr id="0" name=""/>
        <dsp:cNvSpPr/>
      </dsp:nvSpPr>
      <dsp:spPr>
        <a:xfrm>
          <a:off x="5366524" y="1523321"/>
          <a:ext cx="2174490" cy="1304694"/>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Harassment</a:t>
          </a:r>
          <a:endParaRPr lang="en-US" sz="2600" kern="1200"/>
        </a:p>
      </dsp:txBody>
      <dsp:txXfrm>
        <a:off x="5366524" y="1523321"/>
        <a:ext cx="2174490" cy="1304694"/>
      </dsp:txXfrm>
    </dsp:sp>
    <dsp:sp modelId="{45E87BC7-A9B9-4CF4-94ED-D04C30F8B543}">
      <dsp:nvSpPr>
        <dsp:cNvPr id="0" name=""/>
        <dsp:cNvSpPr/>
      </dsp:nvSpPr>
      <dsp:spPr>
        <a:xfrm>
          <a:off x="7758464" y="1523321"/>
          <a:ext cx="2174490" cy="1304694"/>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Domestic Abuse</a:t>
          </a:r>
          <a:endParaRPr lang="en-US" sz="2600" kern="1200"/>
        </a:p>
      </dsp:txBody>
      <dsp:txXfrm>
        <a:off x="7758464" y="1523321"/>
        <a:ext cx="2174490" cy="1304694"/>
      </dsp:txXfrm>
    </dsp:sp>
    <dsp:sp modelId="{D1F474C9-AF8F-4B4C-B833-DC27C24CD743}">
      <dsp:nvSpPr>
        <dsp:cNvPr id="0" name=""/>
        <dsp:cNvSpPr/>
      </dsp:nvSpPr>
      <dsp:spPr>
        <a:xfrm>
          <a:off x="582645" y="3045465"/>
          <a:ext cx="2174490" cy="1304694"/>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Terrorism offences</a:t>
          </a:r>
          <a:endParaRPr lang="en-US" sz="2600" kern="1200" dirty="0"/>
        </a:p>
      </dsp:txBody>
      <dsp:txXfrm>
        <a:off x="582645" y="3045465"/>
        <a:ext cx="2174490" cy="1304694"/>
      </dsp:txXfrm>
    </dsp:sp>
    <dsp:sp modelId="{10DB8A6F-999D-46FF-A320-FDB27C182C8A}">
      <dsp:nvSpPr>
        <dsp:cNvPr id="0" name=""/>
        <dsp:cNvSpPr/>
      </dsp:nvSpPr>
      <dsp:spPr>
        <a:xfrm>
          <a:off x="2974584" y="3045465"/>
          <a:ext cx="2174490" cy="1304694"/>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High Value Vehicle thefts</a:t>
          </a:r>
        </a:p>
      </dsp:txBody>
      <dsp:txXfrm>
        <a:off x="2974584" y="3045465"/>
        <a:ext cx="2174490" cy="1304694"/>
      </dsp:txXfrm>
    </dsp:sp>
    <dsp:sp modelId="{DEBA5D9F-A7C5-4040-8086-AA341A131C55}">
      <dsp:nvSpPr>
        <dsp:cNvPr id="0" name=""/>
        <dsp:cNvSpPr/>
      </dsp:nvSpPr>
      <dsp:spPr>
        <a:xfrm>
          <a:off x="5366524" y="3045465"/>
          <a:ext cx="2174490" cy="1304694"/>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Immigration Offences</a:t>
          </a:r>
        </a:p>
      </dsp:txBody>
      <dsp:txXfrm>
        <a:off x="5366524" y="3045465"/>
        <a:ext cx="2174490" cy="1304694"/>
      </dsp:txXfrm>
    </dsp:sp>
    <dsp:sp modelId="{FEDEF2BD-B00F-4149-B2FF-749526B431BC}">
      <dsp:nvSpPr>
        <dsp:cNvPr id="0" name=""/>
        <dsp:cNvSpPr/>
      </dsp:nvSpPr>
      <dsp:spPr>
        <a:xfrm>
          <a:off x="7758464" y="3045465"/>
          <a:ext cx="2174490" cy="1304694"/>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Fuel tax evasion</a:t>
          </a:r>
        </a:p>
      </dsp:txBody>
      <dsp:txXfrm>
        <a:off x="7758464" y="3045465"/>
        <a:ext cx="2174490" cy="13046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8E3BEF-10CE-486F-A2D4-6C9BEC762FCA}">
      <dsp:nvSpPr>
        <dsp:cNvPr id="0" name=""/>
        <dsp:cNvSpPr/>
      </dsp:nvSpPr>
      <dsp:spPr>
        <a:xfrm>
          <a:off x="0" y="915645"/>
          <a:ext cx="6253721" cy="58967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Child sexual exploitation and abuse.</a:t>
          </a:r>
          <a:endParaRPr lang="en-US" sz="2400" kern="1200"/>
        </a:p>
      </dsp:txBody>
      <dsp:txXfrm>
        <a:off x="28786" y="944431"/>
        <a:ext cx="6196149" cy="532107"/>
      </dsp:txXfrm>
    </dsp:sp>
    <dsp:sp modelId="{AF0507E9-7B28-4E41-8664-F37A290369CE}">
      <dsp:nvSpPr>
        <dsp:cNvPr id="0" name=""/>
        <dsp:cNvSpPr/>
      </dsp:nvSpPr>
      <dsp:spPr>
        <a:xfrm>
          <a:off x="0" y="1574445"/>
          <a:ext cx="6253721" cy="589679"/>
        </a:xfrm>
        <a:prstGeom prst="round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Illegal drugs.</a:t>
          </a:r>
          <a:endParaRPr lang="en-US" sz="2400" kern="1200"/>
        </a:p>
      </dsp:txBody>
      <dsp:txXfrm>
        <a:off x="28786" y="1603231"/>
        <a:ext cx="6196149" cy="532107"/>
      </dsp:txXfrm>
    </dsp:sp>
    <dsp:sp modelId="{C233D1DB-10D5-4488-85A9-9D72BA07B22C}">
      <dsp:nvSpPr>
        <dsp:cNvPr id="0" name=""/>
        <dsp:cNvSpPr/>
      </dsp:nvSpPr>
      <dsp:spPr>
        <a:xfrm>
          <a:off x="0" y="2233245"/>
          <a:ext cx="6253721" cy="589679"/>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Illegal firearms.</a:t>
          </a:r>
          <a:endParaRPr lang="en-US" sz="2400" kern="1200"/>
        </a:p>
      </dsp:txBody>
      <dsp:txXfrm>
        <a:off x="28786" y="2262031"/>
        <a:ext cx="6196149" cy="532107"/>
      </dsp:txXfrm>
    </dsp:sp>
    <dsp:sp modelId="{E2B8FABC-BB0D-465B-91DF-F98E04F5094D}">
      <dsp:nvSpPr>
        <dsp:cNvPr id="0" name=""/>
        <dsp:cNvSpPr/>
      </dsp:nvSpPr>
      <dsp:spPr>
        <a:xfrm>
          <a:off x="0" y="2892044"/>
          <a:ext cx="6253721" cy="589679"/>
        </a:xfrm>
        <a:prstGeom prst="round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Fraud.</a:t>
          </a:r>
          <a:endParaRPr lang="en-US" sz="2400" kern="1200"/>
        </a:p>
      </dsp:txBody>
      <dsp:txXfrm>
        <a:off x="28786" y="2920830"/>
        <a:ext cx="6196149" cy="532107"/>
      </dsp:txXfrm>
    </dsp:sp>
    <dsp:sp modelId="{EE6F96E7-973C-46E6-9062-B746019B6FDF}">
      <dsp:nvSpPr>
        <dsp:cNvPr id="0" name=""/>
        <dsp:cNvSpPr/>
      </dsp:nvSpPr>
      <dsp:spPr>
        <a:xfrm>
          <a:off x="0" y="3550845"/>
          <a:ext cx="6253721" cy="589679"/>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Money Laundering and other economic crime.</a:t>
          </a:r>
          <a:endParaRPr lang="en-US" sz="2400" kern="1200"/>
        </a:p>
      </dsp:txBody>
      <dsp:txXfrm>
        <a:off x="28786" y="3579631"/>
        <a:ext cx="6196149" cy="53210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208636-1360-4D0C-98EA-C7F9C9F75F21}">
      <dsp:nvSpPr>
        <dsp:cNvPr id="0" name=""/>
        <dsp:cNvSpPr/>
      </dsp:nvSpPr>
      <dsp:spPr>
        <a:xfrm>
          <a:off x="0" y="37268"/>
          <a:ext cx="10515600" cy="9828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Bribery and corruption.</a:t>
          </a:r>
          <a:endParaRPr lang="en-US" sz="4000" kern="1200"/>
        </a:p>
      </dsp:txBody>
      <dsp:txXfrm>
        <a:off x="47976" y="85244"/>
        <a:ext cx="10419648" cy="886848"/>
      </dsp:txXfrm>
    </dsp:sp>
    <dsp:sp modelId="{EE721CD5-F5F8-46EC-A136-73151F254331}">
      <dsp:nvSpPr>
        <dsp:cNvPr id="0" name=""/>
        <dsp:cNvSpPr/>
      </dsp:nvSpPr>
      <dsp:spPr>
        <a:xfrm>
          <a:off x="0" y="1135269"/>
          <a:ext cx="10515600" cy="98280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Organised immigration crime.</a:t>
          </a:r>
          <a:endParaRPr lang="en-US" sz="4000" kern="1200"/>
        </a:p>
      </dsp:txBody>
      <dsp:txXfrm>
        <a:off x="47976" y="1183245"/>
        <a:ext cx="10419648" cy="886848"/>
      </dsp:txXfrm>
    </dsp:sp>
    <dsp:sp modelId="{E92A350D-6D0F-4099-A8D3-741C9FA08C1C}">
      <dsp:nvSpPr>
        <dsp:cNvPr id="0" name=""/>
        <dsp:cNvSpPr/>
      </dsp:nvSpPr>
      <dsp:spPr>
        <a:xfrm>
          <a:off x="0" y="2233269"/>
          <a:ext cx="10515600" cy="98280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Modern slavery and human trafficking.</a:t>
          </a:r>
          <a:endParaRPr lang="en-US" sz="4000" kern="1200"/>
        </a:p>
      </dsp:txBody>
      <dsp:txXfrm>
        <a:off x="47976" y="2281245"/>
        <a:ext cx="10419648" cy="886848"/>
      </dsp:txXfrm>
    </dsp:sp>
    <dsp:sp modelId="{647E8FB9-8532-42F4-A1C2-ECC1A5658BFD}">
      <dsp:nvSpPr>
        <dsp:cNvPr id="0" name=""/>
        <dsp:cNvSpPr/>
      </dsp:nvSpPr>
      <dsp:spPr>
        <a:xfrm>
          <a:off x="0" y="3331269"/>
          <a:ext cx="10515600" cy="98280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a:t>Cyber-crime.</a:t>
          </a:r>
          <a:endParaRPr lang="en-US" sz="4000" kern="1200"/>
        </a:p>
      </dsp:txBody>
      <dsp:txXfrm>
        <a:off x="47976" y="3379245"/>
        <a:ext cx="10419648" cy="88684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589071-1DFA-4DB0-A381-E943D1AB6ECB}">
      <dsp:nvSpPr>
        <dsp:cNvPr id="0" name=""/>
        <dsp:cNvSpPr/>
      </dsp:nvSpPr>
      <dsp:spPr>
        <a:xfrm>
          <a:off x="0" y="246428"/>
          <a:ext cx="10515600" cy="9149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In the year ending March 2023, an estimated 9.5% of people aged 16 to 59 years (approximately 3.1 million people) reported using a drug in the last 12 months.</a:t>
          </a:r>
          <a:endParaRPr lang="en-US" sz="2300" kern="1200"/>
        </a:p>
      </dsp:txBody>
      <dsp:txXfrm>
        <a:off x="44664" y="291092"/>
        <a:ext cx="10426272" cy="825612"/>
      </dsp:txXfrm>
    </dsp:sp>
    <dsp:sp modelId="{734D7C69-31DA-452F-B26D-68BDBDA6CFB5}">
      <dsp:nvSpPr>
        <dsp:cNvPr id="0" name=""/>
        <dsp:cNvSpPr/>
      </dsp:nvSpPr>
      <dsp:spPr>
        <a:xfrm>
          <a:off x="0" y="1227608"/>
          <a:ext cx="10515600" cy="9149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7.6% reported using cannabis (around 2.5 million people).</a:t>
          </a:r>
          <a:endParaRPr lang="en-US" sz="2300" kern="1200"/>
        </a:p>
      </dsp:txBody>
      <dsp:txXfrm>
        <a:off x="44664" y="1272272"/>
        <a:ext cx="10426272" cy="825612"/>
      </dsp:txXfrm>
    </dsp:sp>
    <dsp:sp modelId="{6FE2AB6A-4E0C-427B-9730-6410E2BD087C}">
      <dsp:nvSpPr>
        <dsp:cNvPr id="0" name=""/>
        <dsp:cNvSpPr/>
      </dsp:nvSpPr>
      <dsp:spPr>
        <a:xfrm>
          <a:off x="0" y="2208789"/>
          <a:ext cx="10515600" cy="9149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3.3% reported using a Class A drug (around 1.1 million people).</a:t>
          </a:r>
          <a:endParaRPr lang="en-US" sz="2300" kern="1200"/>
        </a:p>
      </dsp:txBody>
      <dsp:txXfrm>
        <a:off x="44664" y="2253453"/>
        <a:ext cx="10426272" cy="825612"/>
      </dsp:txXfrm>
    </dsp:sp>
    <dsp:sp modelId="{6E6290D9-D76C-46FF-A102-0FED788FAE8A}">
      <dsp:nvSpPr>
        <dsp:cNvPr id="0" name=""/>
        <dsp:cNvSpPr/>
      </dsp:nvSpPr>
      <dsp:spPr>
        <a:xfrm>
          <a:off x="0" y="3189969"/>
          <a:ext cx="10515600" cy="9149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a:t>So how is it transported?</a:t>
          </a:r>
          <a:endParaRPr lang="en-US" sz="2300" kern="1200"/>
        </a:p>
      </dsp:txBody>
      <dsp:txXfrm>
        <a:off x="44664" y="3234633"/>
        <a:ext cx="10426272" cy="8256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31847A-318D-4193-852F-87BED0EE635A}">
      <dsp:nvSpPr>
        <dsp:cNvPr id="0" name=""/>
        <dsp:cNvSpPr/>
      </dsp:nvSpPr>
      <dsp:spPr>
        <a:xfrm>
          <a:off x="813" y="277497"/>
          <a:ext cx="6665205" cy="2032887"/>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700" kern="1200"/>
            <a:t>The National Police Chiefs Council (NPCC) definition of ‘County Lines’</a:t>
          </a:r>
          <a:endParaRPr lang="en-US" sz="2700" kern="1200"/>
        </a:p>
      </dsp:txBody>
      <dsp:txXfrm>
        <a:off x="813" y="277497"/>
        <a:ext cx="6665205" cy="2032887"/>
      </dsp:txXfrm>
    </dsp:sp>
    <dsp:sp modelId="{DE674039-CE0C-440A-98C2-1565498FDCC9}">
      <dsp:nvSpPr>
        <dsp:cNvPr id="0" name=""/>
        <dsp:cNvSpPr/>
      </dsp:nvSpPr>
      <dsp:spPr>
        <a:xfrm>
          <a:off x="813" y="3143535"/>
          <a:ext cx="6665205" cy="2032887"/>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700" kern="1200"/>
            <a:t>is that it is ‘a term used to describe organised criminal networks exporting illegal drugs into one or more importing areas within the UK, using dedicated mobile phone lines or other form of “deal line'.</a:t>
          </a:r>
          <a:endParaRPr lang="en-US" sz="2700" kern="1200"/>
        </a:p>
      </dsp:txBody>
      <dsp:txXfrm>
        <a:off x="813" y="3143535"/>
        <a:ext cx="6665205" cy="203288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9C5D93-169A-4419-B11B-C8734B0BFBE6}">
      <dsp:nvSpPr>
        <dsp:cNvPr id="0" name=""/>
        <dsp:cNvSpPr/>
      </dsp:nvSpPr>
      <dsp:spPr>
        <a:xfrm>
          <a:off x="0" y="109376"/>
          <a:ext cx="6589260" cy="115479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kern="1200"/>
            <a:t>Sex workers</a:t>
          </a:r>
          <a:endParaRPr lang="en-US" sz="4700" kern="1200"/>
        </a:p>
      </dsp:txBody>
      <dsp:txXfrm>
        <a:off x="56372" y="165748"/>
        <a:ext cx="6476516" cy="1042046"/>
      </dsp:txXfrm>
    </dsp:sp>
    <dsp:sp modelId="{2A0AC906-8FB8-4605-8696-39D127399662}">
      <dsp:nvSpPr>
        <dsp:cNvPr id="0" name=""/>
        <dsp:cNvSpPr/>
      </dsp:nvSpPr>
      <dsp:spPr>
        <a:xfrm>
          <a:off x="0" y="1399526"/>
          <a:ext cx="6589260" cy="1154790"/>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kern="1200"/>
            <a:t>Factory or farm workers</a:t>
          </a:r>
          <a:endParaRPr lang="en-US" sz="4700" kern="1200"/>
        </a:p>
      </dsp:txBody>
      <dsp:txXfrm>
        <a:off x="56372" y="1455898"/>
        <a:ext cx="6476516" cy="1042046"/>
      </dsp:txXfrm>
    </dsp:sp>
    <dsp:sp modelId="{8442D3B6-F1B0-44C1-9630-2365287CDCCF}">
      <dsp:nvSpPr>
        <dsp:cNvPr id="0" name=""/>
        <dsp:cNvSpPr/>
      </dsp:nvSpPr>
      <dsp:spPr>
        <a:xfrm>
          <a:off x="0" y="2689676"/>
          <a:ext cx="6589260" cy="1154790"/>
        </a:xfrm>
        <a:prstGeom prst="round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kern="1200"/>
            <a:t>Domestic Servants</a:t>
          </a:r>
          <a:endParaRPr lang="en-US" sz="4700" kern="1200"/>
        </a:p>
      </dsp:txBody>
      <dsp:txXfrm>
        <a:off x="56372" y="2746048"/>
        <a:ext cx="6476516" cy="1042046"/>
      </dsp:txXfrm>
    </dsp:sp>
    <dsp:sp modelId="{E42BB976-60B3-4BD6-A4CD-9C8E6F1EC555}">
      <dsp:nvSpPr>
        <dsp:cNvPr id="0" name=""/>
        <dsp:cNvSpPr/>
      </dsp:nvSpPr>
      <dsp:spPr>
        <a:xfrm>
          <a:off x="0" y="3979826"/>
          <a:ext cx="6589260" cy="115479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kern="1200"/>
            <a:t>Illegal Immigrants</a:t>
          </a:r>
          <a:endParaRPr lang="en-US" sz="4700" kern="1200"/>
        </a:p>
      </dsp:txBody>
      <dsp:txXfrm>
        <a:off x="56372" y="4036198"/>
        <a:ext cx="6476516" cy="104204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42133C-594F-48A8-8800-77E620685EC9}" type="datetimeFigureOut">
              <a:rPr lang="en-GB" smtClean="0"/>
              <a:t>23/01/2025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89EB75-AF7C-41CA-9F21-CE2C9E95EAF8}" type="slidenum">
              <a:rPr lang="en-GB" smtClean="0"/>
              <a:t>‹#›</a:t>
            </a:fld>
            <a:endParaRPr lang="en-GB"/>
          </a:p>
        </p:txBody>
      </p:sp>
    </p:spTree>
    <p:extLst>
      <p:ext uri="{BB962C8B-B14F-4D97-AF65-F5344CB8AC3E}">
        <p14:creationId xmlns:p14="http://schemas.microsoft.com/office/powerpoint/2010/main" val="38177000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Recap NPPS from week 1 focusing on Tackling Crime</a:t>
            </a:r>
          </a:p>
        </p:txBody>
      </p:sp>
      <p:sp>
        <p:nvSpPr>
          <p:cNvPr id="4" name="Slide Number Placeholder 3"/>
          <p:cNvSpPr>
            <a:spLocks noGrp="1"/>
          </p:cNvSpPr>
          <p:nvPr>
            <p:ph type="sldNum" sz="quarter" idx="5"/>
          </p:nvPr>
        </p:nvSpPr>
        <p:spPr/>
        <p:txBody>
          <a:bodyPr/>
          <a:lstStyle/>
          <a:p>
            <a:fld id="{1989EB75-AF7C-41CA-9F21-CE2C9E95EAF8}" type="slidenum">
              <a:rPr lang="en-GB" smtClean="0"/>
              <a:t>3</a:t>
            </a:fld>
            <a:endParaRPr lang="en-GB"/>
          </a:p>
        </p:txBody>
      </p:sp>
    </p:spTree>
    <p:extLst>
      <p:ext uri="{BB962C8B-B14F-4D97-AF65-F5344CB8AC3E}">
        <p14:creationId xmlns:p14="http://schemas.microsoft.com/office/powerpoint/2010/main" val="39814547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44CE6-8E09-4349-8CBC-31D6216F86C9}" type="slidenum">
              <a:rPr lang="en-GB" smtClean="0"/>
              <a:t>4</a:t>
            </a:fld>
            <a:endParaRPr lang="en-GB"/>
          </a:p>
        </p:txBody>
      </p:sp>
    </p:spTree>
    <p:extLst>
      <p:ext uri="{BB962C8B-B14F-4D97-AF65-F5344CB8AC3E}">
        <p14:creationId xmlns:p14="http://schemas.microsoft.com/office/powerpoint/2010/main" val="23697246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9EB75-AF7C-41CA-9F21-CE2C9E95EAF8}" type="slidenum">
              <a:rPr lang="en-GB" smtClean="0"/>
              <a:t>5</a:t>
            </a:fld>
            <a:endParaRPr lang="en-GB"/>
          </a:p>
        </p:txBody>
      </p:sp>
    </p:spTree>
    <p:extLst>
      <p:ext uri="{BB962C8B-B14F-4D97-AF65-F5344CB8AC3E}">
        <p14:creationId xmlns:p14="http://schemas.microsoft.com/office/powerpoint/2010/main" val="32352584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9EB75-AF7C-41CA-9F21-CE2C9E95EAF8}" type="slidenum">
              <a:rPr lang="en-GB" smtClean="0"/>
              <a:t>6</a:t>
            </a:fld>
            <a:endParaRPr lang="en-GB"/>
          </a:p>
        </p:txBody>
      </p:sp>
    </p:spTree>
    <p:extLst>
      <p:ext uri="{BB962C8B-B14F-4D97-AF65-F5344CB8AC3E}">
        <p14:creationId xmlns:p14="http://schemas.microsoft.com/office/powerpoint/2010/main" val="40966163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https://doi.org/10.1093/law/9780192872135.003.0019</a:t>
            </a:r>
          </a:p>
          <a:p>
            <a:endParaRPr lang="en-GB" dirty="0"/>
          </a:p>
          <a:p>
            <a:r>
              <a:rPr lang="en-GB" dirty="0" err="1"/>
              <a:t>Blackstones</a:t>
            </a:r>
            <a:r>
              <a:rPr lang="en-GB" dirty="0"/>
              <a:t> Policing Handbook</a:t>
            </a:r>
          </a:p>
        </p:txBody>
      </p:sp>
      <p:sp>
        <p:nvSpPr>
          <p:cNvPr id="4" name="Slide Number Placeholder 3"/>
          <p:cNvSpPr>
            <a:spLocks noGrp="1"/>
          </p:cNvSpPr>
          <p:nvPr>
            <p:ph type="sldNum" sz="quarter" idx="5"/>
          </p:nvPr>
        </p:nvSpPr>
        <p:spPr/>
        <p:txBody>
          <a:bodyPr/>
          <a:lstStyle/>
          <a:p>
            <a:fld id="{1989EB75-AF7C-41CA-9F21-CE2C9E95EAF8}" type="slidenum">
              <a:rPr lang="en-GB" smtClean="0"/>
              <a:t>7</a:t>
            </a:fld>
            <a:endParaRPr lang="en-GB"/>
          </a:p>
        </p:txBody>
      </p:sp>
    </p:spTree>
    <p:extLst>
      <p:ext uri="{BB962C8B-B14F-4D97-AF65-F5344CB8AC3E}">
        <p14:creationId xmlns:p14="http://schemas.microsoft.com/office/powerpoint/2010/main" val="21142557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9EB75-AF7C-41CA-9F21-CE2C9E95EAF8}" type="slidenum">
              <a:rPr lang="en-GB" smtClean="0"/>
              <a:t>8</a:t>
            </a:fld>
            <a:endParaRPr lang="en-GB"/>
          </a:p>
        </p:txBody>
      </p:sp>
    </p:spTree>
    <p:extLst>
      <p:ext uri="{BB962C8B-B14F-4D97-AF65-F5344CB8AC3E}">
        <p14:creationId xmlns:p14="http://schemas.microsoft.com/office/powerpoint/2010/main" val="19050490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9EB75-AF7C-41CA-9F21-CE2C9E95EAF8}" type="slidenum">
              <a:rPr lang="en-GB" smtClean="0"/>
              <a:t>9</a:t>
            </a:fld>
            <a:endParaRPr lang="en-GB"/>
          </a:p>
        </p:txBody>
      </p:sp>
    </p:spTree>
    <p:extLst>
      <p:ext uri="{BB962C8B-B14F-4D97-AF65-F5344CB8AC3E}">
        <p14:creationId xmlns:p14="http://schemas.microsoft.com/office/powerpoint/2010/main" val="17739636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Time period:1993 to 2023</a:t>
            </a:r>
          </a:p>
          <a:p>
            <a:endParaRPr lang="en-GB" dirty="0"/>
          </a:p>
          <a:p>
            <a:r>
              <a:rPr lang="en-GB" dirty="0"/>
              <a:t>Department </a:t>
            </a:r>
          </a:p>
        </p:txBody>
      </p:sp>
      <p:sp>
        <p:nvSpPr>
          <p:cNvPr id="4" name="Slide Number Placeholder 3"/>
          <p:cNvSpPr>
            <a:spLocks noGrp="1"/>
          </p:cNvSpPr>
          <p:nvPr>
            <p:ph type="sldNum" sz="quarter" idx="5"/>
          </p:nvPr>
        </p:nvSpPr>
        <p:spPr/>
        <p:txBody>
          <a:bodyPr/>
          <a:lstStyle/>
          <a:p>
            <a:fld id="{1989EB75-AF7C-41CA-9F21-CE2C9E95EAF8}" type="slidenum">
              <a:rPr lang="en-GB" smtClean="0"/>
              <a:t>10</a:t>
            </a:fld>
            <a:endParaRPr lang="en-GB"/>
          </a:p>
        </p:txBody>
      </p:sp>
    </p:spTree>
    <p:extLst>
      <p:ext uri="{BB962C8B-B14F-4D97-AF65-F5344CB8AC3E}">
        <p14:creationId xmlns:p14="http://schemas.microsoft.com/office/powerpoint/2010/main" val="21724199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9EB75-AF7C-41CA-9F21-CE2C9E95EAF8}" type="slidenum">
              <a:rPr lang="en-GB" smtClean="0"/>
              <a:t>11</a:t>
            </a:fld>
            <a:endParaRPr lang="en-GB"/>
          </a:p>
        </p:txBody>
      </p:sp>
    </p:spTree>
    <p:extLst>
      <p:ext uri="{BB962C8B-B14F-4D97-AF65-F5344CB8AC3E}">
        <p14:creationId xmlns:p14="http://schemas.microsoft.com/office/powerpoint/2010/main" val="19437002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9EB75-AF7C-41CA-9F21-CE2C9E95EAF8}" type="slidenum">
              <a:rPr lang="en-GB" smtClean="0"/>
              <a:t>12</a:t>
            </a:fld>
            <a:endParaRPr lang="en-GB"/>
          </a:p>
        </p:txBody>
      </p:sp>
    </p:spTree>
    <p:extLst>
      <p:ext uri="{BB962C8B-B14F-4D97-AF65-F5344CB8AC3E}">
        <p14:creationId xmlns:p14="http://schemas.microsoft.com/office/powerpoint/2010/main" val="21135335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9EB75-AF7C-41CA-9F21-CE2C9E95EAF8}" type="slidenum">
              <a:rPr lang="en-GB" smtClean="0"/>
              <a:t>14</a:t>
            </a:fld>
            <a:endParaRPr lang="en-GB"/>
          </a:p>
        </p:txBody>
      </p:sp>
    </p:spTree>
    <p:extLst>
      <p:ext uri="{BB962C8B-B14F-4D97-AF65-F5344CB8AC3E}">
        <p14:creationId xmlns:p14="http://schemas.microsoft.com/office/powerpoint/2010/main" val="25111565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9EB75-AF7C-41CA-9F21-CE2C9E95EAF8}" type="slidenum">
              <a:rPr lang="en-GB" smtClean="0"/>
              <a:t>15</a:t>
            </a:fld>
            <a:endParaRPr lang="en-GB"/>
          </a:p>
        </p:txBody>
      </p:sp>
    </p:spTree>
    <p:extLst>
      <p:ext uri="{BB962C8B-B14F-4D97-AF65-F5344CB8AC3E}">
        <p14:creationId xmlns:p14="http://schemas.microsoft.com/office/powerpoint/2010/main" val="26829704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9EB75-AF7C-41CA-9F21-CE2C9E95EAF8}" type="slidenum">
              <a:rPr lang="en-GB" smtClean="0"/>
              <a:t>17</a:t>
            </a:fld>
            <a:endParaRPr lang="en-GB"/>
          </a:p>
        </p:txBody>
      </p:sp>
    </p:spTree>
    <p:extLst>
      <p:ext uri="{BB962C8B-B14F-4D97-AF65-F5344CB8AC3E}">
        <p14:creationId xmlns:p14="http://schemas.microsoft.com/office/powerpoint/2010/main" val="10223969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9EB75-AF7C-41CA-9F21-CE2C9E95EAF8}" type="slidenum">
              <a:rPr lang="en-GB" smtClean="0"/>
              <a:t>18</a:t>
            </a:fld>
            <a:endParaRPr lang="en-GB"/>
          </a:p>
        </p:txBody>
      </p:sp>
    </p:spTree>
    <p:extLst>
      <p:ext uri="{BB962C8B-B14F-4D97-AF65-F5344CB8AC3E}">
        <p14:creationId xmlns:p14="http://schemas.microsoft.com/office/powerpoint/2010/main" val="9337979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9EB75-AF7C-41CA-9F21-CE2C9E95EAF8}" type="slidenum">
              <a:rPr lang="en-GB" smtClean="0"/>
              <a:t>19</a:t>
            </a:fld>
            <a:endParaRPr lang="en-GB"/>
          </a:p>
        </p:txBody>
      </p:sp>
    </p:spTree>
    <p:extLst>
      <p:ext uri="{BB962C8B-B14F-4D97-AF65-F5344CB8AC3E}">
        <p14:creationId xmlns:p14="http://schemas.microsoft.com/office/powerpoint/2010/main" val="13654872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9EB75-AF7C-41CA-9F21-CE2C9E95EAF8}" type="slidenum">
              <a:rPr lang="en-GB" smtClean="0"/>
              <a:t>20</a:t>
            </a:fld>
            <a:endParaRPr lang="en-GB"/>
          </a:p>
        </p:txBody>
      </p:sp>
    </p:spTree>
    <p:extLst>
      <p:ext uri="{BB962C8B-B14F-4D97-AF65-F5344CB8AC3E}">
        <p14:creationId xmlns:p14="http://schemas.microsoft.com/office/powerpoint/2010/main" val="14715294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BBC News 2024</a:t>
            </a:r>
          </a:p>
        </p:txBody>
      </p:sp>
      <p:sp>
        <p:nvSpPr>
          <p:cNvPr id="4" name="Slide Number Placeholder 3"/>
          <p:cNvSpPr>
            <a:spLocks noGrp="1"/>
          </p:cNvSpPr>
          <p:nvPr>
            <p:ph type="sldNum" sz="quarter" idx="5"/>
          </p:nvPr>
        </p:nvSpPr>
        <p:spPr/>
        <p:txBody>
          <a:bodyPr/>
          <a:lstStyle/>
          <a:p>
            <a:fld id="{1989EB75-AF7C-41CA-9F21-CE2C9E95EAF8}" type="slidenum">
              <a:rPr lang="en-GB" smtClean="0"/>
              <a:t>21</a:t>
            </a:fld>
            <a:endParaRPr lang="en-GB"/>
          </a:p>
        </p:txBody>
      </p:sp>
    </p:spTree>
    <p:extLst>
      <p:ext uri="{BB962C8B-B14F-4D97-AF65-F5344CB8AC3E}">
        <p14:creationId xmlns:p14="http://schemas.microsoft.com/office/powerpoint/2010/main" val="3528484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9EB75-AF7C-41CA-9F21-CE2C9E95EAF8}" type="slidenum">
              <a:rPr lang="en-GB" smtClean="0"/>
              <a:t>22</a:t>
            </a:fld>
            <a:endParaRPr lang="en-GB"/>
          </a:p>
        </p:txBody>
      </p:sp>
    </p:spTree>
    <p:extLst>
      <p:ext uri="{BB962C8B-B14F-4D97-AF65-F5344CB8AC3E}">
        <p14:creationId xmlns:p14="http://schemas.microsoft.com/office/powerpoint/2010/main" val="4202778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9EB75-AF7C-41CA-9F21-CE2C9E95EAF8}" type="slidenum">
              <a:rPr lang="en-GB" smtClean="0"/>
              <a:t>24</a:t>
            </a:fld>
            <a:endParaRPr lang="en-GB"/>
          </a:p>
        </p:txBody>
      </p:sp>
    </p:spTree>
    <p:extLst>
      <p:ext uri="{BB962C8B-B14F-4D97-AF65-F5344CB8AC3E}">
        <p14:creationId xmlns:p14="http://schemas.microsoft.com/office/powerpoint/2010/main" val="11030425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bahnschrift" panose="020B0502040204020203" pitchFamily="34" charset="0"/>
              </a:rPr>
              <a:t>Opium production in Afghanistan and cocaine production in Colombia are at record levels. This increase in production has the added effect of a high level of drug purity at street level as the criminals have less need to use cutting agents, and this brings its own dangers</a:t>
            </a:r>
          </a:p>
          <a:p>
            <a:endParaRPr lang="en-GB" b="0" i="0" dirty="0">
              <a:solidFill>
                <a:srgbClr val="333333"/>
              </a:solidFill>
              <a:effectLst/>
              <a:latin typeface="bahnschrift"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latin typeface="bahnschrift" panose="020B0502040204020203" pitchFamily="34" charset="0"/>
              </a:rPr>
              <a:t>Crime associated with drug trafficking is very often violent, with direct links to the criminal use of firearms and gang feud knife attacks, and traffickers frequently exploit young and vulnerable people.</a:t>
            </a:r>
            <a:endParaRPr lang="en-GB" dirty="0"/>
          </a:p>
          <a:p>
            <a:endParaRPr lang="en-GB" b="0" i="0" dirty="0">
              <a:solidFill>
                <a:srgbClr val="333333"/>
              </a:solidFill>
              <a:effectLst/>
              <a:latin typeface="bahnschrift" panose="020B0502040204020203" pitchFamily="34" charset="0"/>
            </a:endParaRPr>
          </a:p>
          <a:p>
            <a:endParaRPr lang="en-GB" b="0" i="0" dirty="0">
              <a:solidFill>
                <a:srgbClr val="333333"/>
              </a:solidFill>
              <a:effectLst/>
              <a:latin typeface="bahnschrift"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1989EB75-AF7C-41CA-9F21-CE2C9E95EAF8}" type="slidenum">
              <a:rPr lang="en-GB" smtClean="0"/>
              <a:t>25</a:t>
            </a:fld>
            <a:endParaRPr lang="en-GB"/>
          </a:p>
        </p:txBody>
      </p:sp>
    </p:spTree>
    <p:extLst>
      <p:ext uri="{BB962C8B-B14F-4D97-AF65-F5344CB8AC3E}">
        <p14:creationId xmlns:p14="http://schemas.microsoft.com/office/powerpoint/2010/main" val="16136134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county lines ?</a:t>
            </a:r>
          </a:p>
        </p:txBody>
      </p:sp>
      <p:sp>
        <p:nvSpPr>
          <p:cNvPr id="4" name="Slide Number Placeholder 3"/>
          <p:cNvSpPr>
            <a:spLocks noGrp="1"/>
          </p:cNvSpPr>
          <p:nvPr>
            <p:ph type="sldNum" sz="quarter" idx="5"/>
          </p:nvPr>
        </p:nvSpPr>
        <p:spPr/>
        <p:txBody>
          <a:bodyPr/>
          <a:lstStyle/>
          <a:p>
            <a:fld id="{1989EB75-AF7C-41CA-9F21-CE2C9E95EAF8}" type="slidenum">
              <a:rPr lang="en-GB" smtClean="0"/>
              <a:t>28</a:t>
            </a:fld>
            <a:endParaRPr lang="en-GB"/>
          </a:p>
        </p:txBody>
      </p:sp>
    </p:spTree>
    <p:extLst>
      <p:ext uri="{BB962C8B-B14F-4D97-AF65-F5344CB8AC3E}">
        <p14:creationId xmlns:p14="http://schemas.microsoft.com/office/powerpoint/2010/main" val="42303406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9EB75-AF7C-41CA-9F21-CE2C9E95EAF8}" type="slidenum">
              <a:rPr lang="en-GB" smtClean="0"/>
              <a:t>29</a:t>
            </a:fld>
            <a:endParaRPr lang="en-GB"/>
          </a:p>
        </p:txBody>
      </p:sp>
    </p:spTree>
    <p:extLst>
      <p:ext uri="{BB962C8B-B14F-4D97-AF65-F5344CB8AC3E}">
        <p14:creationId xmlns:p14="http://schemas.microsoft.com/office/powerpoint/2010/main" val="183801675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9EB75-AF7C-41CA-9F21-CE2C9E95EAF8}" type="slidenum">
              <a:rPr lang="en-GB" smtClean="0"/>
              <a:t>30</a:t>
            </a:fld>
            <a:endParaRPr lang="en-GB"/>
          </a:p>
        </p:txBody>
      </p:sp>
    </p:spTree>
    <p:extLst>
      <p:ext uri="{BB962C8B-B14F-4D97-AF65-F5344CB8AC3E}">
        <p14:creationId xmlns:p14="http://schemas.microsoft.com/office/powerpoint/2010/main" val="191573023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9EB75-AF7C-41CA-9F21-CE2C9E95EAF8}" type="slidenum">
              <a:rPr lang="en-GB" smtClean="0"/>
              <a:t>33</a:t>
            </a:fld>
            <a:endParaRPr lang="en-GB"/>
          </a:p>
        </p:txBody>
      </p:sp>
    </p:spTree>
    <p:extLst>
      <p:ext uri="{BB962C8B-B14F-4D97-AF65-F5344CB8AC3E}">
        <p14:creationId xmlns:p14="http://schemas.microsoft.com/office/powerpoint/2010/main" val="385069594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the time of writing this the gang had yet to be sentenced. </a:t>
            </a:r>
          </a:p>
        </p:txBody>
      </p:sp>
      <p:sp>
        <p:nvSpPr>
          <p:cNvPr id="4" name="Slide Number Placeholder 3"/>
          <p:cNvSpPr>
            <a:spLocks noGrp="1"/>
          </p:cNvSpPr>
          <p:nvPr>
            <p:ph type="sldNum" sz="quarter" idx="5"/>
          </p:nvPr>
        </p:nvSpPr>
        <p:spPr/>
        <p:txBody>
          <a:bodyPr/>
          <a:lstStyle/>
          <a:p>
            <a:fld id="{1989EB75-AF7C-41CA-9F21-CE2C9E95EAF8}" type="slidenum">
              <a:rPr lang="en-GB" smtClean="0"/>
              <a:t>34</a:t>
            </a:fld>
            <a:endParaRPr lang="en-GB"/>
          </a:p>
        </p:txBody>
      </p:sp>
    </p:spTree>
    <p:extLst>
      <p:ext uri="{BB962C8B-B14F-4D97-AF65-F5344CB8AC3E}">
        <p14:creationId xmlns:p14="http://schemas.microsoft.com/office/powerpoint/2010/main" val="417704193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9EB75-AF7C-41CA-9F21-CE2C9E95EAF8}" type="slidenum">
              <a:rPr lang="en-GB" smtClean="0"/>
              <a:t>35</a:t>
            </a:fld>
            <a:endParaRPr lang="en-GB"/>
          </a:p>
        </p:txBody>
      </p:sp>
    </p:spTree>
    <p:extLst>
      <p:ext uri="{BB962C8B-B14F-4D97-AF65-F5344CB8AC3E}">
        <p14:creationId xmlns:p14="http://schemas.microsoft.com/office/powerpoint/2010/main" val="146929255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9EB75-AF7C-41CA-9F21-CE2C9E95EAF8}" type="slidenum">
              <a:rPr lang="en-GB" smtClean="0"/>
              <a:t>36</a:t>
            </a:fld>
            <a:endParaRPr lang="en-GB"/>
          </a:p>
        </p:txBody>
      </p:sp>
    </p:spTree>
    <p:extLst>
      <p:ext uri="{BB962C8B-B14F-4D97-AF65-F5344CB8AC3E}">
        <p14:creationId xmlns:p14="http://schemas.microsoft.com/office/powerpoint/2010/main" val="409989790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989EB75-AF7C-41CA-9F21-CE2C9E95EAF8}" type="slidenum">
              <a:rPr lang="en-GB" smtClean="0"/>
              <a:t>37</a:t>
            </a:fld>
            <a:endParaRPr lang="en-GB"/>
          </a:p>
        </p:txBody>
      </p:sp>
    </p:spTree>
    <p:extLst>
      <p:ext uri="{BB962C8B-B14F-4D97-AF65-F5344CB8AC3E}">
        <p14:creationId xmlns:p14="http://schemas.microsoft.com/office/powerpoint/2010/main" val="2547072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D1A92-FB7E-4CBA-6BA6-2629F0515E5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8C353FA-52DE-F4B9-0A1E-E44829B06D6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D325A30-2E18-03C0-0E3E-17A5C2F84C9B}"/>
              </a:ext>
            </a:extLst>
          </p:cNvPr>
          <p:cNvSpPr>
            <a:spLocks noGrp="1"/>
          </p:cNvSpPr>
          <p:nvPr>
            <p:ph type="dt" sz="half" idx="10"/>
          </p:nvPr>
        </p:nvSpPr>
        <p:spPr/>
        <p:txBody>
          <a:bodyPr/>
          <a:lstStyle/>
          <a:p>
            <a:fld id="{0B6F72F3-13FF-4459-871B-B21174C46D8A}" type="datetimeFigureOut">
              <a:rPr lang="en-GB" smtClean="0"/>
              <a:t>23/01/2025</a:t>
            </a:fld>
            <a:endParaRPr lang="en-GB"/>
          </a:p>
        </p:txBody>
      </p:sp>
      <p:sp>
        <p:nvSpPr>
          <p:cNvPr id="5" name="Footer Placeholder 4">
            <a:extLst>
              <a:ext uri="{FF2B5EF4-FFF2-40B4-BE49-F238E27FC236}">
                <a16:creationId xmlns:a16="http://schemas.microsoft.com/office/drawing/2014/main" id="{8470800B-29D6-0FD1-4A60-6BDCCB7646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BA70FC-2705-7A51-5207-0A877E75D34D}"/>
              </a:ext>
            </a:extLst>
          </p:cNvPr>
          <p:cNvSpPr>
            <a:spLocks noGrp="1"/>
          </p:cNvSpPr>
          <p:nvPr>
            <p:ph type="sldNum" sz="quarter" idx="12"/>
          </p:nvPr>
        </p:nvSpPr>
        <p:spPr/>
        <p:txBody>
          <a:bodyPr/>
          <a:lstStyle/>
          <a:p>
            <a:fld id="{A4D0811B-0CDA-4CB0-AB97-01B0D7601D7E}" type="slidenum">
              <a:rPr lang="en-GB" smtClean="0"/>
              <a:t>‹#›</a:t>
            </a:fld>
            <a:endParaRPr lang="en-GB"/>
          </a:p>
        </p:txBody>
      </p:sp>
    </p:spTree>
    <p:extLst>
      <p:ext uri="{BB962C8B-B14F-4D97-AF65-F5344CB8AC3E}">
        <p14:creationId xmlns:p14="http://schemas.microsoft.com/office/powerpoint/2010/main" val="40761157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C30F2-102E-0D5F-A378-933B0AB638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9B5E07-450F-B08D-5022-2449DE94683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1EE621-F580-54C8-E514-2D4CF392C339}"/>
              </a:ext>
            </a:extLst>
          </p:cNvPr>
          <p:cNvSpPr>
            <a:spLocks noGrp="1"/>
          </p:cNvSpPr>
          <p:nvPr>
            <p:ph type="dt" sz="half" idx="10"/>
          </p:nvPr>
        </p:nvSpPr>
        <p:spPr/>
        <p:txBody>
          <a:bodyPr/>
          <a:lstStyle/>
          <a:p>
            <a:fld id="{0B6F72F3-13FF-4459-871B-B21174C46D8A}" type="datetimeFigureOut">
              <a:rPr lang="en-GB" smtClean="0"/>
              <a:t>23/01/2025</a:t>
            </a:fld>
            <a:endParaRPr lang="en-GB"/>
          </a:p>
        </p:txBody>
      </p:sp>
      <p:sp>
        <p:nvSpPr>
          <p:cNvPr id="5" name="Footer Placeholder 4">
            <a:extLst>
              <a:ext uri="{FF2B5EF4-FFF2-40B4-BE49-F238E27FC236}">
                <a16:creationId xmlns:a16="http://schemas.microsoft.com/office/drawing/2014/main" id="{3EA4107C-F5D6-99CE-D1A8-A83076B383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0D1D-7284-C29E-684B-F6C1203BD6E7}"/>
              </a:ext>
            </a:extLst>
          </p:cNvPr>
          <p:cNvSpPr>
            <a:spLocks noGrp="1"/>
          </p:cNvSpPr>
          <p:nvPr>
            <p:ph type="sldNum" sz="quarter" idx="12"/>
          </p:nvPr>
        </p:nvSpPr>
        <p:spPr/>
        <p:txBody>
          <a:bodyPr/>
          <a:lstStyle/>
          <a:p>
            <a:fld id="{A4D0811B-0CDA-4CB0-AB97-01B0D7601D7E}" type="slidenum">
              <a:rPr lang="en-GB" smtClean="0"/>
              <a:t>‹#›</a:t>
            </a:fld>
            <a:endParaRPr lang="en-GB"/>
          </a:p>
        </p:txBody>
      </p:sp>
    </p:spTree>
    <p:extLst>
      <p:ext uri="{BB962C8B-B14F-4D97-AF65-F5344CB8AC3E}">
        <p14:creationId xmlns:p14="http://schemas.microsoft.com/office/powerpoint/2010/main" val="3489371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543D6-A285-9EDF-B9DF-7C88546548F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0F9F63C-82A0-5FA6-D8B8-C516821791A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20BD980-2378-901E-083A-7E189FEF3AF3}"/>
              </a:ext>
            </a:extLst>
          </p:cNvPr>
          <p:cNvSpPr>
            <a:spLocks noGrp="1"/>
          </p:cNvSpPr>
          <p:nvPr>
            <p:ph type="dt" sz="half" idx="10"/>
          </p:nvPr>
        </p:nvSpPr>
        <p:spPr/>
        <p:txBody>
          <a:bodyPr/>
          <a:lstStyle/>
          <a:p>
            <a:fld id="{0B6F72F3-13FF-4459-871B-B21174C46D8A}" type="datetimeFigureOut">
              <a:rPr lang="en-GB" smtClean="0"/>
              <a:t>23/01/2025</a:t>
            </a:fld>
            <a:endParaRPr lang="en-GB"/>
          </a:p>
        </p:txBody>
      </p:sp>
      <p:sp>
        <p:nvSpPr>
          <p:cNvPr id="5" name="Footer Placeholder 4">
            <a:extLst>
              <a:ext uri="{FF2B5EF4-FFF2-40B4-BE49-F238E27FC236}">
                <a16:creationId xmlns:a16="http://schemas.microsoft.com/office/drawing/2014/main" id="{9256D3ED-4407-F22A-8910-18FF8C32AE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589F58-346F-6D47-025D-F4010DA02B3C}"/>
              </a:ext>
            </a:extLst>
          </p:cNvPr>
          <p:cNvSpPr>
            <a:spLocks noGrp="1"/>
          </p:cNvSpPr>
          <p:nvPr>
            <p:ph type="sldNum" sz="quarter" idx="12"/>
          </p:nvPr>
        </p:nvSpPr>
        <p:spPr/>
        <p:txBody>
          <a:bodyPr/>
          <a:lstStyle/>
          <a:p>
            <a:fld id="{A4D0811B-0CDA-4CB0-AB97-01B0D7601D7E}" type="slidenum">
              <a:rPr lang="en-GB" smtClean="0"/>
              <a:t>‹#›</a:t>
            </a:fld>
            <a:endParaRPr lang="en-GB"/>
          </a:p>
        </p:txBody>
      </p:sp>
    </p:spTree>
    <p:extLst>
      <p:ext uri="{BB962C8B-B14F-4D97-AF65-F5344CB8AC3E}">
        <p14:creationId xmlns:p14="http://schemas.microsoft.com/office/powerpoint/2010/main" val="41080126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3D8F7-12D4-E363-8B18-AB98A0CDF8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D112FE-56A8-8ABE-6F3C-825B3BC8B0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EA516F1-6F71-8A1C-4562-9C19B32A1C7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42E41B6-7210-8DF0-C89C-3CCBEB2B7A96}"/>
              </a:ext>
            </a:extLst>
          </p:cNvPr>
          <p:cNvSpPr>
            <a:spLocks noGrp="1"/>
          </p:cNvSpPr>
          <p:nvPr>
            <p:ph type="dt" sz="half" idx="10"/>
          </p:nvPr>
        </p:nvSpPr>
        <p:spPr/>
        <p:txBody>
          <a:bodyPr/>
          <a:lstStyle/>
          <a:p>
            <a:fld id="{0B6F72F3-13FF-4459-871B-B21174C46D8A}" type="datetimeFigureOut">
              <a:rPr lang="en-GB" smtClean="0"/>
              <a:t>23/01/2025</a:t>
            </a:fld>
            <a:endParaRPr lang="en-GB"/>
          </a:p>
        </p:txBody>
      </p:sp>
      <p:sp>
        <p:nvSpPr>
          <p:cNvPr id="6" name="Footer Placeholder 5">
            <a:extLst>
              <a:ext uri="{FF2B5EF4-FFF2-40B4-BE49-F238E27FC236}">
                <a16:creationId xmlns:a16="http://schemas.microsoft.com/office/drawing/2014/main" id="{BE1F5FEE-0355-424A-3F9C-66ECEF3B1B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AA7780-97A7-3A4B-E0CA-EB7F6F28652C}"/>
              </a:ext>
            </a:extLst>
          </p:cNvPr>
          <p:cNvSpPr>
            <a:spLocks noGrp="1"/>
          </p:cNvSpPr>
          <p:nvPr>
            <p:ph type="sldNum" sz="quarter" idx="12"/>
          </p:nvPr>
        </p:nvSpPr>
        <p:spPr/>
        <p:txBody>
          <a:bodyPr/>
          <a:lstStyle/>
          <a:p>
            <a:fld id="{A4D0811B-0CDA-4CB0-AB97-01B0D7601D7E}" type="slidenum">
              <a:rPr lang="en-GB" smtClean="0"/>
              <a:t>‹#›</a:t>
            </a:fld>
            <a:endParaRPr lang="en-GB"/>
          </a:p>
        </p:txBody>
      </p:sp>
    </p:spTree>
    <p:extLst>
      <p:ext uri="{BB962C8B-B14F-4D97-AF65-F5344CB8AC3E}">
        <p14:creationId xmlns:p14="http://schemas.microsoft.com/office/powerpoint/2010/main" val="13047958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B823FB-EE4A-4966-8863-5F3FDB09F7D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10D088A-24B3-A4A3-922B-4184B1DFDE9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E3C4EAC-94C5-AEA3-9BA8-368CCACED4E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6DA565F-ADA1-570E-A71B-CC41F39273E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ED4199A-71DD-FE2B-1097-26AC0879665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98E29C4-48E4-887C-B2B6-2F001AD307F0}"/>
              </a:ext>
            </a:extLst>
          </p:cNvPr>
          <p:cNvSpPr>
            <a:spLocks noGrp="1"/>
          </p:cNvSpPr>
          <p:nvPr>
            <p:ph type="dt" sz="half" idx="10"/>
          </p:nvPr>
        </p:nvSpPr>
        <p:spPr/>
        <p:txBody>
          <a:bodyPr/>
          <a:lstStyle/>
          <a:p>
            <a:fld id="{0B6F72F3-13FF-4459-871B-B21174C46D8A}" type="datetimeFigureOut">
              <a:rPr lang="en-GB" smtClean="0"/>
              <a:t>23/01/2025</a:t>
            </a:fld>
            <a:endParaRPr lang="en-GB"/>
          </a:p>
        </p:txBody>
      </p:sp>
      <p:sp>
        <p:nvSpPr>
          <p:cNvPr id="8" name="Footer Placeholder 7">
            <a:extLst>
              <a:ext uri="{FF2B5EF4-FFF2-40B4-BE49-F238E27FC236}">
                <a16:creationId xmlns:a16="http://schemas.microsoft.com/office/drawing/2014/main" id="{85781902-FBB2-6B94-1E48-CEF95513EE0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D541876-B6AE-674C-BA69-265F5959D741}"/>
              </a:ext>
            </a:extLst>
          </p:cNvPr>
          <p:cNvSpPr>
            <a:spLocks noGrp="1"/>
          </p:cNvSpPr>
          <p:nvPr>
            <p:ph type="sldNum" sz="quarter" idx="12"/>
          </p:nvPr>
        </p:nvSpPr>
        <p:spPr/>
        <p:txBody>
          <a:bodyPr/>
          <a:lstStyle/>
          <a:p>
            <a:fld id="{A4D0811B-0CDA-4CB0-AB97-01B0D7601D7E}" type="slidenum">
              <a:rPr lang="en-GB" smtClean="0"/>
              <a:t>‹#›</a:t>
            </a:fld>
            <a:endParaRPr lang="en-GB"/>
          </a:p>
        </p:txBody>
      </p:sp>
    </p:spTree>
    <p:extLst>
      <p:ext uri="{BB962C8B-B14F-4D97-AF65-F5344CB8AC3E}">
        <p14:creationId xmlns:p14="http://schemas.microsoft.com/office/powerpoint/2010/main" val="39390345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37065-DD5F-FBCF-009E-9B4B0F0C69E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4F0DA9-DB23-5C83-268A-4517D94F4485}"/>
              </a:ext>
            </a:extLst>
          </p:cNvPr>
          <p:cNvSpPr>
            <a:spLocks noGrp="1"/>
          </p:cNvSpPr>
          <p:nvPr>
            <p:ph type="dt" sz="half" idx="10"/>
          </p:nvPr>
        </p:nvSpPr>
        <p:spPr/>
        <p:txBody>
          <a:bodyPr/>
          <a:lstStyle/>
          <a:p>
            <a:fld id="{0B6F72F3-13FF-4459-871B-B21174C46D8A}" type="datetimeFigureOut">
              <a:rPr lang="en-GB" smtClean="0"/>
              <a:t>23/01/2025</a:t>
            </a:fld>
            <a:endParaRPr lang="en-GB"/>
          </a:p>
        </p:txBody>
      </p:sp>
      <p:sp>
        <p:nvSpPr>
          <p:cNvPr id="4" name="Footer Placeholder 3">
            <a:extLst>
              <a:ext uri="{FF2B5EF4-FFF2-40B4-BE49-F238E27FC236}">
                <a16:creationId xmlns:a16="http://schemas.microsoft.com/office/drawing/2014/main" id="{895B693D-4DA3-7C26-DC6B-424A9B1BBD1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F84D19-E908-5E94-DF7B-B9A98858ADA2}"/>
              </a:ext>
            </a:extLst>
          </p:cNvPr>
          <p:cNvSpPr>
            <a:spLocks noGrp="1"/>
          </p:cNvSpPr>
          <p:nvPr>
            <p:ph type="sldNum" sz="quarter" idx="12"/>
          </p:nvPr>
        </p:nvSpPr>
        <p:spPr/>
        <p:txBody>
          <a:bodyPr/>
          <a:lstStyle/>
          <a:p>
            <a:fld id="{A4D0811B-0CDA-4CB0-AB97-01B0D7601D7E}" type="slidenum">
              <a:rPr lang="en-GB" smtClean="0"/>
              <a:t>‹#›</a:t>
            </a:fld>
            <a:endParaRPr lang="en-GB"/>
          </a:p>
        </p:txBody>
      </p:sp>
    </p:spTree>
    <p:extLst>
      <p:ext uri="{BB962C8B-B14F-4D97-AF65-F5344CB8AC3E}">
        <p14:creationId xmlns:p14="http://schemas.microsoft.com/office/powerpoint/2010/main" val="22902322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26D532D-5041-160A-222B-16CAB63E59A5}"/>
              </a:ext>
            </a:extLst>
          </p:cNvPr>
          <p:cNvSpPr>
            <a:spLocks noGrp="1"/>
          </p:cNvSpPr>
          <p:nvPr>
            <p:ph type="dt" sz="half" idx="10"/>
          </p:nvPr>
        </p:nvSpPr>
        <p:spPr/>
        <p:txBody>
          <a:bodyPr/>
          <a:lstStyle/>
          <a:p>
            <a:fld id="{0B6F72F3-13FF-4459-871B-B21174C46D8A}" type="datetimeFigureOut">
              <a:rPr lang="en-GB" smtClean="0"/>
              <a:t>23/01/2025</a:t>
            </a:fld>
            <a:endParaRPr lang="en-GB"/>
          </a:p>
        </p:txBody>
      </p:sp>
      <p:sp>
        <p:nvSpPr>
          <p:cNvPr id="3" name="Footer Placeholder 2">
            <a:extLst>
              <a:ext uri="{FF2B5EF4-FFF2-40B4-BE49-F238E27FC236}">
                <a16:creationId xmlns:a16="http://schemas.microsoft.com/office/drawing/2014/main" id="{3F5423E7-77FC-473A-B545-A60D91289C6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15ABC65-9C9E-F7B9-B43E-FF82F0523E77}"/>
              </a:ext>
            </a:extLst>
          </p:cNvPr>
          <p:cNvSpPr>
            <a:spLocks noGrp="1"/>
          </p:cNvSpPr>
          <p:nvPr>
            <p:ph type="sldNum" sz="quarter" idx="12"/>
          </p:nvPr>
        </p:nvSpPr>
        <p:spPr/>
        <p:txBody>
          <a:bodyPr/>
          <a:lstStyle/>
          <a:p>
            <a:fld id="{A4D0811B-0CDA-4CB0-AB97-01B0D7601D7E}" type="slidenum">
              <a:rPr lang="en-GB" smtClean="0"/>
              <a:t>‹#›</a:t>
            </a:fld>
            <a:endParaRPr lang="en-GB"/>
          </a:p>
        </p:txBody>
      </p:sp>
    </p:spTree>
    <p:extLst>
      <p:ext uri="{BB962C8B-B14F-4D97-AF65-F5344CB8AC3E}">
        <p14:creationId xmlns:p14="http://schemas.microsoft.com/office/powerpoint/2010/main" val="1982950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794E3-52FB-D12A-BE12-E8CB827E82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3DA4FBC-5B10-A023-C805-67A556B2C5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D34E8BD-1669-AF4D-5767-99A5751DF2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ECCB94-C5DF-5B3A-2A22-42054E4BCDAA}"/>
              </a:ext>
            </a:extLst>
          </p:cNvPr>
          <p:cNvSpPr>
            <a:spLocks noGrp="1"/>
          </p:cNvSpPr>
          <p:nvPr>
            <p:ph type="dt" sz="half" idx="10"/>
          </p:nvPr>
        </p:nvSpPr>
        <p:spPr/>
        <p:txBody>
          <a:bodyPr/>
          <a:lstStyle/>
          <a:p>
            <a:fld id="{0B6F72F3-13FF-4459-871B-B21174C46D8A}" type="datetimeFigureOut">
              <a:rPr lang="en-GB" smtClean="0"/>
              <a:t>23/01/2025</a:t>
            </a:fld>
            <a:endParaRPr lang="en-GB"/>
          </a:p>
        </p:txBody>
      </p:sp>
      <p:sp>
        <p:nvSpPr>
          <p:cNvPr id="6" name="Footer Placeholder 5">
            <a:extLst>
              <a:ext uri="{FF2B5EF4-FFF2-40B4-BE49-F238E27FC236}">
                <a16:creationId xmlns:a16="http://schemas.microsoft.com/office/drawing/2014/main" id="{02EDFE45-D6F3-4942-9CE0-5C245CBC28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B0F68F-5796-D85F-40E7-E4845625C053}"/>
              </a:ext>
            </a:extLst>
          </p:cNvPr>
          <p:cNvSpPr>
            <a:spLocks noGrp="1"/>
          </p:cNvSpPr>
          <p:nvPr>
            <p:ph type="sldNum" sz="quarter" idx="12"/>
          </p:nvPr>
        </p:nvSpPr>
        <p:spPr/>
        <p:txBody>
          <a:bodyPr/>
          <a:lstStyle/>
          <a:p>
            <a:fld id="{A4D0811B-0CDA-4CB0-AB97-01B0D7601D7E}" type="slidenum">
              <a:rPr lang="en-GB" smtClean="0"/>
              <a:t>‹#›</a:t>
            </a:fld>
            <a:endParaRPr lang="en-GB"/>
          </a:p>
        </p:txBody>
      </p:sp>
    </p:spTree>
    <p:extLst>
      <p:ext uri="{BB962C8B-B14F-4D97-AF65-F5344CB8AC3E}">
        <p14:creationId xmlns:p14="http://schemas.microsoft.com/office/powerpoint/2010/main" val="536493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E85FC-C9CE-753D-73BB-1FE70AB2AF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1BB4F14-292E-A28A-715B-804A0615DA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083E193-54DE-6E71-CEA3-B3348BF7D0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9C9D185-C737-9A37-18F4-BD4D373FABCE}"/>
              </a:ext>
            </a:extLst>
          </p:cNvPr>
          <p:cNvSpPr>
            <a:spLocks noGrp="1"/>
          </p:cNvSpPr>
          <p:nvPr>
            <p:ph type="dt" sz="half" idx="10"/>
          </p:nvPr>
        </p:nvSpPr>
        <p:spPr/>
        <p:txBody>
          <a:bodyPr/>
          <a:lstStyle/>
          <a:p>
            <a:fld id="{0B6F72F3-13FF-4459-871B-B21174C46D8A}" type="datetimeFigureOut">
              <a:rPr lang="en-GB" smtClean="0"/>
              <a:t>23/01/2025</a:t>
            </a:fld>
            <a:endParaRPr lang="en-GB"/>
          </a:p>
        </p:txBody>
      </p:sp>
      <p:sp>
        <p:nvSpPr>
          <p:cNvPr id="6" name="Footer Placeholder 5">
            <a:extLst>
              <a:ext uri="{FF2B5EF4-FFF2-40B4-BE49-F238E27FC236}">
                <a16:creationId xmlns:a16="http://schemas.microsoft.com/office/drawing/2014/main" id="{0246F75F-FCD8-8EE6-3073-2206B0AE31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38466B-1638-2DA7-9BA9-289FDBD6D9C1}"/>
              </a:ext>
            </a:extLst>
          </p:cNvPr>
          <p:cNvSpPr>
            <a:spLocks noGrp="1"/>
          </p:cNvSpPr>
          <p:nvPr>
            <p:ph type="sldNum" sz="quarter" idx="12"/>
          </p:nvPr>
        </p:nvSpPr>
        <p:spPr/>
        <p:txBody>
          <a:bodyPr/>
          <a:lstStyle/>
          <a:p>
            <a:fld id="{A4D0811B-0CDA-4CB0-AB97-01B0D7601D7E}" type="slidenum">
              <a:rPr lang="en-GB" smtClean="0"/>
              <a:t>‹#›</a:t>
            </a:fld>
            <a:endParaRPr lang="en-GB"/>
          </a:p>
        </p:txBody>
      </p:sp>
    </p:spTree>
    <p:extLst>
      <p:ext uri="{BB962C8B-B14F-4D97-AF65-F5344CB8AC3E}">
        <p14:creationId xmlns:p14="http://schemas.microsoft.com/office/powerpoint/2010/main" val="3481440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BADC0-D7DE-5B6A-D205-ECCD5903AF9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7A0D514-9657-C277-2D9C-1964595A732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265A62-752F-6609-02F2-F1227F8AE33B}"/>
              </a:ext>
            </a:extLst>
          </p:cNvPr>
          <p:cNvSpPr>
            <a:spLocks noGrp="1"/>
          </p:cNvSpPr>
          <p:nvPr>
            <p:ph type="dt" sz="half" idx="10"/>
          </p:nvPr>
        </p:nvSpPr>
        <p:spPr/>
        <p:txBody>
          <a:bodyPr/>
          <a:lstStyle/>
          <a:p>
            <a:fld id="{0B6F72F3-13FF-4459-871B-B21174C46D8A}" type="datetimeFigureOut">
              <a:rPr lang="en-GB" smtClean="0"/>
              <a:t>23/01/2025</a:t>
            </a:fld>
            <a:endParaRPr lang="en-GB"/>
          </a:p>
        </p:txBody>
      </p:sp>
      <p:sp>
        <p:nvSpPr>
          <p:cNvPr id="5" name="Footer Placeholder 4">
            <a:extLst>
              <a:ext uri="{FF2B5EF4-FFF2-40B4-BE49-F238E27FC236}">
                <a16:creationId xmlns:a16="http://schemas.microsoft.com/office/drawing/2014/main" id="{B0787E2F-FEB6-B0E0-6571-73CE524E9D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E39CA1-C4B9-CA1C-8A3B-B49A2BCFA4EA}"/>
              </a:ext>
            </a:extLst>
          </p:cNvPr>
          <p:cNvSpPr>
            <a:spLocks noGrp="1"/>
          </p:cNvSpPr>
          <p:nvPr>
            <p:ph type="sldNum" sz="quarter" idx="12"/>
          </p:nvPr>
        </p:nvSpPr>
        <p:spPr/>
        <p:txBody>
          <a:bodyPr/>
          <a:lstStyle/>
          <a:p>
            <a:fld id="{A4D0811B-0CDA-4CB0-AB97-01B0D7601D7E}" type="slidenum">
              <a:rPr lang="en-GB" smtClean="0"/>
              <a:t>‹#›</a:t>
            </a:fld>
            <a:endParaRPr lang="en-GB"/>
          </a:p>
        </p:txBody>
      </p:sp>
    </p:spTree>
    <p:extLst>
      <p:ext uri="{BB962C8B-B14F-4D97-AF65-F5344CB8AC3E}">
        <p14:creationId xmlns:p14="http://schemas.microsoft.com/office/powerpoint/2010/main" val="8936571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BEC47-03C0-45EC-A34E-0B57C7B4898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504FBC1-8D11-032C-FF33-C4850A36519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1D7D59-A40F-EAB9-3834-80197EDA53FF}"/>
              </a:ext>
            </a:extLst>
          </p:cNvPr>
          <p:cNvSpPr>
            <a:spLocks noGrp="1"/>
          </p:cNvSpPr>
          <p:nvPr>
            <p:ph type="dt" sz="half" idx="10"/>
          </p:nvPr>
        </p:nvSpPr>
        <p:spPr/>
        <p:txBody>
          <a:bodyPr/>
          <a:lstStyle/>
          <a:p>
            <a:fld id="{0B6F72F3-13FF-4459-871B-B21174C46D8A}" type="datetimeFigureOut">
              <a:rPr lang="en-GB" smtClean="0"/>
              <a:t>23/01/2025</a:t>
            </a:fld>
            <a:endParaRPr lang="en-GB"/>
          </a:p>
        </p:txBody>
      </p:sp>
      <p:sp>
        <p:nvSpPr>
          <p:cNvPr id="5" name="Footer Placeholder 4">
            <a:extLst>
              <a:ext uri="{FF2B5EF4-FFF2-40B4-BE49-F238E27FC236}">
                <a16:creationId xmlns:a16="http://schemas.microsoft.com/office/drawing/2014/main" id="{CB2C14C7-FA3C-A44B-79B6-30E220CCD3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494BB8-6AD6-09EC-40C7-A74A5F77C0BA}"/>
              </a:ext>
            </a:extLst>
          </p:cNvPr>
          <p:cNvSpPr>
            <a:spLocks noGrp="1"/>
          </p:cNvSpPr>
          <p:nvPr>
            <p:ph type="sldNum" sz="quarter" idx="12"/>
          </p:nvPr>
        </p:nvSpPr>
        <p:spPr/>
        <p:txBody>
          <a:bodyPr/>
          <a:lstStyle/>
          <a:p>
            <a:fld id="{A4D0811B-0CDA-4CB0-AB97-01B0D7601D7E}" type="slidenum">
              <a:rPr lang="en-GB" smtClean="0"/>
              <a:t>‹#›</a:t>
            </a:fld>
            <a:endParaRPr lang="en-GB"/>
          </a:p>
        </p:txBody>
      </p:sp>
    </p:spTree>
    <p:extLst>
      <p:ext uri="{BB962C8B-B14F-4D97-AF65-F5344CB8AC3E}">
        <p14:creationId xmlns:p14="http://schemas.microsoft.com/office/powerpoint/2010/main" val="9519702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5AFC16-7F79-FF6D-A35E-96EA2BED52E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54B256-6289-BDAF-CA67-677EC057774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EA9B17-94FA-4348-8459-E734C1CBD3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B6F72F3-13FF-4459-871B-B21174C46D8A}" type="datetimeFigureOut">
              <a:rPr lang="en-GB" smtClean="0"/>
              <a:t>23/01/2025</a:t>
            </a:fld>
            <a:endParaRPr lang="en-GB"/>
          </a:p>
        </p:txBody>
      </p:sp>
      <p:sp>
        <p:nvSpPr>
          <p:cNvPr id="5" name="Footer Placeholder 4">
            <a:extLst>
              <a:ext uri="{FF2B5EF4-FFF2-40B4-BE49-F238E27FC236}">
                <a16:creationId xmlns:a16="http://schemas.microsoft.com/office/drawing/2014/main" id="{59610D8B-DB8B-E6A1-E687-CF7A92DE83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F2013EB-7B75-EB49-5E12-9F99654D754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4D0811B-0CDA-4CB0-AB97-01B0D7601D7E}" type="slidenum">
              <a:rPr lang="en-GB" smtClean="0"/>
              <a:t>‹#›</a:t>
            </a:fld>
            <a:endParaRPr lang="en-GB"/>
          </a:p>
        </p:txBody>
      </p:sp>
    </p:spTree>
    <p:extLst>
      <p:ext uri="{BB962C8B-B14F-4D97-AF65-F5344CB8AC3E}">
        <p14:creationId xmlns:p14="http://schemas.microsoft.com/office/powerpoint/2010/main" val="13648982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www.legislation.gov.uk/ukpga/1989/41/contents"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hyperlink" Target="https://www.legislation.gov.uk/ukpga/2003/42/contents"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legislation.gov.uk/ukpga/1971/38/content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3" Type="http://schemas.openxmlformats.org/officeDocument/2006/relationships/hyperlink" Target="https://www.legislation.gov.uk/ukpga/1968/27" TargetMode="External"/><Relationship Id="rId7"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16.png"/><Relationship Id="rId5" Type="http://schemas.openxmlformats.org/officeDocument/2006/relationships/hyperlink" Target="https://www.legislation.gov.uk/ukpga/1988/33/part/XI/crossheading/articles-with-blades-or-points-and-offensive-weapons" TargetMode="External"/><Relationship Id="rId4" Type="http://schemas.openxmlformats.org/officeDocument/2006/relationships/hyperlink" Target="https://www.legislation.gov.uk/ukpga/1987/32"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3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ighway with many cars on it&#10;&#10;Description automatically generated">
            <a:extLst>
              <a:ext uri="{FF2B5EF4-FFF2-40B4-BE49-F238E27FC236}">
                <a16:creationId xmlns:a16="http://schemas.microsoft.com/office/drawing/2014/main" id="{AEC18655-D3F2-9ED3-A410-B05DCB916786}"/>
              </a:ext>
            </a:extLst>
          </p:cNvPr>
          <p:cNvPicPr>
            <a:picLocks noChangeAspect="1"/>
          </p:cNvPicPr>
          <p:nvPr/>
        </p:nvPicPr>
        <p:blipFill>
          <a:blip r:embed="rId2">
            <a:alphaModFix amt="50000"/>
          </a:blip>
          <a:srcRect b="14773"/>
          <a:stretch/>
        </p:blipFill>
        <p:spPr>
          <a:xfrm>
            <a:off x="20" y="1"/>
            <a:ext cx="12191980" cy="6857999"/>
          </a:xfrm>
          <a:prstGeom prst="rect">
            <a:avLst/>
          </a:prstGeom>
        </p:spPr>
      </p:pic>
      <p:sp>
        <p:nvSpPr>
          <p:cNvPr id="2" name="Title 1">
            <a:extLst>
              <a:ext uri="{FF2B5EF4-FFF2-40B4-BE49-F238E27FC236}">
                <a16:creationId xmlns:a16="http://schemas.microsoft.com/office/drawing/2014/main" id="{73D74F47-1BC2-D3E7-FB2D-B2EF3CB16F38}"/>
              </a:ext>
            </a:extLst>
          </p:cNvPr>
          <p:cNvSpPr>
            <a:spLocks noGrp="1"/>
          </p:cNvSpPr>
          <p:nvPr>
            <p:ph type="ctrTitle"/>
          </p:nvPr>
        </p:nvSpPr>
        <p:spPr>
          <a:xfrm>
            <a:off x="1524000" y="1122362"/>
            <a:ext cx="9144000" cy="2900518"/>
          </a:xfrm>
        </p:spPr>
        <p:txBody>
          <a:bodyPr>
            <a:normAutofit/>
          </a:bodyPr>
          <a:lstStyle/>
          <a:p>
            <a:r>
              <a:rPr lang="en-GB">
                <a:solidFill>
                  <a:srgbClr val="FFFFFF"/>
                </a:solidFill>
              </a:rPr>
              <a:t>Criminal use of the road networks</a:t>
            </a:r>
          </a:p>
        </p:txBody>
      </p:sp>
      <p:sp>
        <p:nvSpPr>
          <p:cNvPr id="3" name="Subtitle 2">
            <a:extLst>
              <a:ext uri="{FF2B5EF4-FFF2-40B4-BE49-F238E27FC236}">
                <a16:creationId xmlns:a16="http://schemas.microsoft.com/office/drawing/2014/main" id="{023A0040-DDAB-9C83-351F-5D67167117FD}"/>
              </a:ext>
            </a:extLst>
          </p:cNvPr>
          <p:cNvSpPr>
            <a:spLocks noGrp="1"/>
          </p:cNvSpPr>
          <p:nvPr>
            <p:ph type="subTitle" idx="1"/>
          </p:nvPr>
        </p:nvSpPr>
        <p:spPr>
          <a:xfrm>
            <a:off x="1524000" y="4159404"/>
            <a:ext cx="9144000" cy="1098395"/>
          </a:xfrm>
        </p:spPr>
        <p:txBody>
          <a:bodyPr>
            <a:normAutofit/>
          </a:bodyPr>
          <a:lstStyle/>
          <a:p>
            <a:r>
              <a:rPr lang="en-GB">
                <a:solidFill>
                  <a:srgbClr val="FFFFFF"/>
                </a:solidFill>
              </a:rPr>
              <a:t>Week 2 Part 1 </a:t>
            </a:r>
          </a:p>
        </p:txBody>
      </p:sp>
    </p:spTree>
    <p:extLst>
      <p:ext uri="{BB962C8B-B14F-4D97-AF65-F5344CB8AC3E}">
        <p14:creationId xmlns:p14="http://schemas.microsoft.com/office/powerpoint/2010/main" val="350117127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1F4A59-013E-930F-B2C7-3FA16646E1C8}"/>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Aims and Objectives </a:t>
            </a:r>
          </a:p>
        </p:txBody>
      </p:sp>
      <p:graphicFrame>
        <p:nvGraphicFramePr>
          <p:cNvPr id="5" name="Content Placeholder 2">
            <a:extLst>
              <a:ext uri="{FF2B5EF4-FFF2-40B4-BE49-F238E27FC236}">
                <a16:creationId xmlns:a16="http://schemas.microsoft.com/office/drawing/2014/main" id="{92FCEDCA-3860-A68A-B71E-C59C429591A5}"/>
              </a:ext>
            </a:extLst>
          </p:cNvPr>
          <p:cNvGraphicFramePr>
            <a:graphicFrameLocks noGrp="1"/>
          </p:cNvGraphicFramePr>
          <p:nvPr>
            <p:ph idx="1"/>
            <p:extLst>
              <p:ext uri="{D42A27DB-BD31-4B8C-83A1-F6EECF244321}">
                <p14:modId xmlns:p14="http://schemas.microsoft.com/office/powerpoint/2010/main" val="43305958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2242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D18CB-AAA2-5C91-9CE9-5F0A49120637}"/>
              </a:ext>
            </a:extLst>
          </p:cNvPr>
          <p:cNvSpPr>
            <a:spLocks noGrp="1"/>
          </p:cNvSpPr>
          <p:nvPr>
            <p:ph type="title"/>
          </p:nvPr>
        </p:nvSpPr>
        <p:spPr>
          <a:xfrm>
            <a:off x="761800" y="762001"/>
            <a:ext cx="5334197" cy="1708242"/>
          </a:xfrm>
        </p:spPr>
        <p:txBody>
          <a:bodyPr anchor="ctr">
            <a:normAutofit/>
          </a:bodyPr>
          <a:lstStyle/>
          <a:p>
            <a:r>
              <a:rPr lang="en-GB" sz="4000"/>
              <a:t>National Roads Policing Strategy</a:t>
            </a:r>
          </a:p>
        </p:txBody>
      </p:sp>
      <p:sp>
        <p:nvSpPr>
          <p:cNvPr id="3" name="Content Placeholder 2">
            <a:extLst>
              <a:ext uri="{FF2B5EF4-FFF2-40B4-BE49-F238E27FC236}">
                <a16:creationId xmlns:a16="http://schemas.microsoft.com/office/drawing/2014/main" id="{1F23D935-E6E2-019A-CC18-1337F845EE09}"/>
              </a:ext>
            </a:extLst>
          </p:cNvPr>
          <p:cNvSpPr>
            <a:spLocks noGrp="1"/>
          </p:cNvSpPr>
          <p:nvPr>
            <p:ph idx="1"/>
          </p:nvPr>
        </p:nvSpPr>
        <p:spPr>
          <a:xfrm>
            <a:off x="761800" y="2470244"/>
            <a:ext cx="5334197" cy="3769835"/>
          </a:xfrm>
        </p:spPr>
        <p:txBody>
          <a:bodyPr anchor="ctr">
            <a:normAutofit/>
          </a:bodyPr>
          <a:lstStyle/>
          <a:p>
            <a:r>
              <a:rPr lang="en-GB" sz="2000"/>
              <a:t>2022 – 2025</a:t>
            </a:r>
          </a:p>
          <a:p>
            <a:endParaRPr lang="en-GB" sz="2000"/>
          </a:p>
          <a:p>
            <a:r>
              <a:rPr lang="en-GB" sz="2000"/>
              <a:t>See link within Moodle. </a:t>
            </a:r>
          </a:p>
        </p:txBody>
      </p:sp>
      <p:pic>
        <p:nvPicPr>
          <p:cNvPr id="5" name="Picture 4">
            <a:extLst>
              <a:ext uri="{FF2B5EF4-FFF2-40B4-BE49-F238E27FC236}">
                <a16:creationId xmlns:a16="http://schemas.microsoft.com/office/drawing/2014/main" id="{56E232CC-EB28-E217-FE49-E3BD65F52EA9}"/>
              </a:ext>
            </a:extLst>
          </p:cNvPr>
          <p:cNvPicPr>
            <a:picLocks noChangeAspect="1"/>
          </p:cNvPicPr>
          <p:nvPr/>
        </p:nvPicPr>
        <p:blipFill>
          <a:blip r:embed="rId3"/>
          <a:srcRect l="1031" r="3389"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8082015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82A9F634-3D94-7414-8F79-95B34165ADAC}"/>
              </a:ext>
            </a:extLst>
          </p:cNvPr>
          <p:cNvPicPr>
            <a:picLocks noGrp="1" noChangeAspect="1"/>
          </p:cNvPicPr>
          <p:nvPr>
            <p:ph idx="1"/>
          </p:nvPr>
        </p:nvPicPr>
        <p:blipFill>
          <a:blip r:embed="rId3"/>
          <a:stretch>
            <a:fillRect/>
          </a:stretch>
        </p:blipFill>
        <p:spPr>
          <a:xfrm>
            <a:off x="3324395" y="643467"/>
            <a:ext cx="5543210" cy="5571066"/>
          </a:xfrm>
          <a:prstGeom prst="rect">
            <a:avLst/>
          </a:prstGeom>
        </p:spPr>
      </p:pic>
    </p:spTree>
    <p:extLst>
      <p:ext uri="{BB962C8B-B14F-4D97-AF65-F5344CB8AC3E}">
        <p14:creationId xmlns:p14="http://schemas.microsoft.com/office/powerpoint/2010/main" val="10741591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679D0D5-1F23-7CD6-4650-291AF4BB9AFF}"/>
              </a:ext>
            </a:extLst>
          </p:cNvPr>
          <p:cNvPicPr>
            <a:picLocks noChangeAspect="1"/>
          </p:cNvPicPr>
          <p:nvPr/>
        </p:nvPicPr>
        <p:blipFill>
          <a:blip r:embed="rId3"/>
          <a:srcRect t="4802"/>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CFFBD10-2A33-1557-8DA1-BA77DE70C722}"/>
              </a:ext>
            </a:extLst>
          </p:cNvPr>
          <p:cNvSpPr>
            <a:spLocks noGrp="1"/>
          </p:cNvSpPr>
          <p:nvPr>
            <p:ph type="title"/>
          </p:nvPr>
        </p:nvSpPr>
        <p:spPr>
          <a:xfrm>
            <a:off x="7531610" y="365125"/>
            <a:ext cx="3822189" cy="1899912"/>
          </a:xfrm>
        </p:spPr>
        <p:txBody>
          <a:bodyPr>
            <a:normAutofit/>
          </a:bodyPr>
          <a:lstStyle/>
          <a:p>
            <a:r>
              <a:rPr lang="en-GB" sz="4000"/>
              <a:t>Tackling Crime</a:t>
            </a:r>
          </a:p>
        </p:txBody>
      </p:sp>
      <p:sp>
        <p:nvSpPr>
          <p:cNvPr id="3" name="Content Placeholder 2">
            <a:extLst>
              <a:ext uri="{FF2B5EF4-FFF2-40B4-BE49-F238E27FC236}">
                <a16:creationId xmlns:a16="http://schemas.microsoft.com/office/drawing/2014/main" id="{D901E7E4-0E46-FC12-ADC9-10958B908E3A}"/>
              </a:ext>
            </a:extLst>
          </p:cNvPr>
          <p:cNvSpPr>
            <a:spLocks noGrp="1"/>
          </p:cNvSpPr>
          <p:nvPr>
            <p:ph idx="1"/>
          </p:nvPr>
        </p:nvSpPr>
        <p:spPr>
          <a:xfrm>
            <a:off x="7531610" y="2434201"/>
            <a:ext cx="3822189" cy="3742762"/>
          </a:xfrm>
        </p:spPr>
        <p:txBody>
          <a:bodyPr>
            <a:normAutofit/>
          </a:bodyPr>
          <a:lstStyle/>
          <a:p>
            <a:r>
              <a:rPr lang="en-GB" sz="2000"/>
              <a:t>Policing our roads plays a major part in disrupting criminals who abuse our road network for criminal gain.</a:t>
            </a:r>
          </a:p>
          <a:p>
            <a:r>
              <a:rPr lang="en-GB" sz="2000"/>
              <a:t>By targeting those causing the most harm on our roads, there will be opportunities to enable the detection and prosecution of the most serious crime. </a:t>
            </a:r>
          </a:p>
          <a:p>
            <a:r>
              <a:rPr lang="en-GB" sz="2000"/>
              <a:t>Using technology to improve investigative processes.</a:t>
            </a:r>
          </a:p>
          <a:p>
            <a:endParaRPr lang="en-GB" sz="2000"/>
          </a:p>
        </p:txBody>
      </p:sp>
    </p:spTree>
    <p:extLst>
      <p:ext uri="{BB962C8B-B14F-4D97-AF65-F5344CB8AC3E}">
        <p14:creationId xmlns:p14="http://schemas.microsoft.com/office/powerpoint/2010/main" val="33046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4FAFEA-882D-44FA-4C3F-86E986744149}"/>
              </a:ext>
            </a:extLst>
          </p:cNvPr>
          <p:cNvSpPr>
            <a:spLocks noGrp="1"/>
          </p:cNvSpPr>
          <p:nvPr>
            <p:ph idx="1"/>
          </p:nvPr>
        </p:nvSpPr>
        <p:spPr>
          <a:xfrm>
            <a:off x="1136397" y="685800"/>
            <a:ext cx="4959603" cy="5255177"/>
          </a:xfrm>
        </p:spPr>
        <p:txBody>
          <a:bodyPr anchor="t">
            <a:normAutofit/>
          </a:bodyPr>
          <a:lstStyle/>
          <a:p>
            <a:pPr marL="0" indent="0">
              <a:buNone/>
            </a:pPr>
            <a:r>
              <a:rPr lang="en-GB" sz="2000" dirty="0"/>
              <a:t>“Criminals use the road network to facilitate the planning and commission of their crimes. They do not recognise force borders. We must continue to deter and disrupt criminality on our roads”.</a:t>
            </a:r>
          </a:p>
          <a:p>
            <a:pPr marL="0" indent="0">
              <a:buNone/>
            </a:pPr>
            <a:endParaRPr lang="en-GB" sz="2000" dirty="0"/>
          </a:p>
          <a:p>
            <a:pPr marL="0" indent="0">
              <a:buNone/>
            </a:pPr>
            <a:r>
              <a:rPr lang="en-GB" sz="2000" dirty="0"/>
              <a:t>Chief Constable Alan </a:t>
            </a:r>
            <a:r>
              <a:rPr lang="en-GB" sz="2000" dirty="0" err="1"/>
              <a:t>Pughsley</a:t>
            </a:r>
            <a:r>
              <a:rPr lang="en-GB" sz="2000" dirty="0"/>
              <a:t> QPM. Chair, NPCC Crime Operations Coordination Committee.</a:t>
            </a:r>
          </a:p>
          <a:p>
            <a:pPr marL="0" indent="0">
              <a:buNone/>
            </a:pPr>
            <a:endParaRPr lang="en-GB" sz="2000" dirty="0"/>
          </a:p>
          <a:p>
            <a:pPr marL="0" indent="0">
              <a:buNone/>
            </a:pPr>
            <a:r>
              <a:rPr lang="en-GB" sz="2000" dirty="0"/>
              <a:t>But why are our roads suitable for criminal exploitation?</a:t>
            </a:r>
          </a:p>
        </p:txBody>
      </p:sp>
      <p:pic>
        <p:nvPicPr>
          <p:cNvPr id="5" name="Picture 4" descr="A blue and white logo&#10;&#10;Description automatically generated">
            <a:extLst>
              <a:ext uri="{FF2B5EF4-FFF2-40B4-BE49-F238E27FC236}">
                <a16:creationId xmlns:a16="http://schemas.microsoft.com/office/drawing/2014/main" id="{634B387D-5ACA-9EFE-9B17-0342B6A7C75A}"/>
              </a:ext>
            </a:extLst>
          </p:cNvPr>
          <p:cNvPicPr>
            <a:picLocks noChangeAspect="1"/>
          </p:cNvPicPr>
          <p:nvPr/>
        </p:nvPicPr>
        <p:blipFill>
          <a:blip r:embed="rId3"/>
          <a:stretch>
            <a:fillRect/>
          </a:stretch>
        </p:blipFill>
        <p:spPr>
          <a:xfrm>
            <a:off x="6512442" y="1869855"/>
            <a:ext cx="5201023" cy="2704532"/>
          </a:xfrm>
          <a:prstGeom prst="rect">
            <a:avLst/>
          </a:prstGeom>
        </p:spPr>
      </p:pic>
      <p:sp>
        <p:nvSpPr>
          <p:cNvPr id="12" name="Rectangle 11">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245219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D36FC9-23E2-6D7D-8454-DCC311144657}"/>
              </a:ext>
            </a:extLst>
          </p:cNvPr>
          <p:cNvSpPr>
            <a:spLocks noGrp="1"/>
          </p:cNvSpPr>
          <p:nvPr>
            <p:ph idx="1"/>
          </p:nvPr>
        </p:nvSpPr>
        <p:spPr>
          <a:xfrm>
            <a:off x="914402" y="1117600"/>
            <a:ext cx="5181598" cy="4710706"/>
          </a:xfrm>
        </p:spPr>
        <p:txBody>
          <a:bodyPr anchor="t">
            <a:normAutofit/>
          </a:bodyPr>
          <a:lstStyle/>
          <a:p>
            <a:pPr marL="0" indent="0">
              <a:buNone/>
            </a:pPr>
            <a:r>
              <a:rPr lang="en-GB" sz="2000" dirty="0">
                <a:latin typeface="Arial" panose="020B0604020202020204" pitchFamily="34" charset="0"/>
                <a:cs typeface="Arial" panose="020B0604020202020204" pitchFamily="34" charset="0"/>
              </a:rPr>
              <a:t>Differentiating between ‘traffic’ offences and other crime risks undervaluing the contribution that policing our roads together makes in tackling crime in our communities. </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b="0" i="0" dirty="0">
                <a:effectLst/>
                <a:latin typeface="Arial" panose="020B0604020202020204" pitchFamily="34" charset="0"/>
                <a:cs typeface="Arial" panose="020B0604020202020204" pitchFamily="34" charset="0"/>
              </a:rPr>
              <a:t>Research suggests there is a link between offending on the roads and other forms of criminality.</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T</a:t>
            </a:r>
            <a:r>
              <a:rPr lang="en-GB" sz="2000" b="0" i="0" dirty="0">
                <a:effectLst/>
                <a:latin typeface="Arial" panose="020B0604020202020204" pitchFamily="34" charset="0"/>
                <a:cs typeface="Arial" panose="020B0604020202020204" pitchFamily="34" charset="0"/>
              </a:rPr>
              <a:t>he enforcement of road traffic offences and the imposition of penalties will deny criminals the use of the roads and disrupt their other criminal activities</a:t>
            </a:r>
            <a:endParaRPr lang="en-GB" sz="2000" dirty="0">
              <a:latin typeface="Arial" panose="020B0604020202020204" pitchFamily="34" charset="0"/>
              <a:cs typeface="Arial" panose="020B0604020202020204" pitchFamily="34" charset="0"/>
            </a:endParaRPr>
          </a:p>
        </p:txBody>
      </p:sp>
      <p:pic>
        <p:nvPicPr>
          <p:cNvPr id="5" name="Picture 4" descr="A group of cars on a road&#10;&#10;Description automatically generated">
            <a:extLst>
              <a:ext uri="{FF2B5EF4-FFF2-40B4-BE49-F238E27FC236}">
                <a16:creationId xmlns:a16="http://schemas.microsoft.com/office/drawing/2014/main" id="{B75FB805-845C-1DAF-72C8-5F58B6FDBB7F}"/>
              </a:ext>
            </a:extLst>
          </p:cNvPr>
          <p:cNvPicPr>
            <a:picLocks noChangeAspect="1"/>
          </p:cNvPicPr>
          <p:nvPr/>
        </p:nvPicPr>
        <p:blipFill>
          <a:blip r:embed="rId3"/>
          <a:stretch>
            <a:fillRect/>
          </a:stretch>
        </p:blipFill>
        <p:spPr>
          <a:xfrm>
            <a:off x="6675120" y="1432840"/>
            <a:ext cx="4957638" cy="3606681"/>
          </a:xfrm>
          <a:prstGeom prst="rect">
            <a:avLst/>
          </a:prstGeom>
        </p:spPr>
      </p:pic>
      <p:sp>
        <p:nvSpPr>
          <p:cNvPr id="12" name="Rectangle 11">
            <a:extLst>
              <a:ext uri="{FF2B5EF4-FFF2-40B4-BE49-F238E27FC236}">
                <a16:creationId xmlns:a16="http://schemas.microsoft.com/office/drawing/2014/main" id="{A344AAA5-41F4-4862-97EF-688D31DC75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85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9E1A62C-2AAF-4B3E-8CDB-65E237080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26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112014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5AADB40-D040-C833-6BC7-CCBCF9A37A9D}"/>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Motorway network in England and Wales</a:t>
            </a:r>
          </a:p>
        </p:txBody>
      </p:sp>
      <p:pic>
        <p:nvPicPr>
          <p:cNvPr id="5" name="Content Placeholder 4" descr="A map of a country with different roads&#10;&#10;Description automatically generated">
            <a:extLst>
              <a:ext uri="{FF2B5EF4-FFF2-40B4-BE49-F238E27FC236}">
                <a16:creationId xmlns:a16="http://schemas.microsoft.com/office/drawing/2014/main" id="{4088E0A9-D44D-D967-2773-16C8C6838297}"/>
              </a:ext>
            </a:extLst>
          </p:cNvPr>
          <p:cNvPicPr>
            <a:picLocks noGrp="1" noChangeAspect="1"/>
          </p:cNvPicPr>
          <p:nvPr>
            <p:ph idx="1"/>
          </p:nvPr>
        </p:nvPicPr>
        <p:blipFill>
          <a:blip r:embed="rId3"/>
          <a:stretch>
            <a:fillRect/>
          </a:stretch>
        </p:blipFill>
        <p:spPr>
          <a:xfrm>
            <a:off x="4730396" y="467208"/>
            <a:ext cx="6769811" cy="5923584"/>
          </a:xfrm>
          <a:prstGeom prst="rect">
            <a:avLst/>
          </a:prstGeom>
        </p:spPr>
      </p:pic>
    </p:spTree>
    <p:extLst>
      <p:ext uri="{BB962C8B-B14F-4D97-AF65-F5344CB8AC3E}">
        <p14:creationId xmlns:p14="http://schemas.microsoft.com/office/powerpoint/2010/main" val="21992869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AA57AD3-AA34-70B6-F9EA-12403F361897}"/>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Motorway and main arterial road  network in Wales</a:t>
            </a:r>
          </a:p>
        </p:txBody>
      </p:sp>
      <p:pic>
        <p:nvPicPr>
          <p:cNvPr id="5" name="Content Placeholder 4">
            <a:extLst>
              <a:ext uri="{FF2B5EF4-FFF2-40B4-BE49-F238E27FC236}">
                <a16:creationId xmlns:a16="http://schemas.microsoft.com/office/drawing/2014/main" id="{8762F7D5-FD2E-E1A3-694E-4666CD538BEF}"/>
              </a:ext>
            </a:extLst>
          </p:cNvPr>
          <p:cNvPicPr>
            <a:picLocks noGrp="1" noChangeAspect="1"/>
          </p:cNvPicPr>
          <p:nvPr>
            <p:ph idx="1"/>
          </p:nvPr>
        </p:nvPicPr>
        <p:blipFill>
          <a:blip r:embed="rId3"/>
          <a:stretch>
            <a:fillRect/>
          </a:stretch>
        </p:blipFill>
        <p:spPr>
          <a:xfrm>
            <a:off x="5701442" y="467208"/>
            <a:ext cx="4827720" cy="5923584"/>
          </a:xfrm>
          <a:prstGeom prst="rect">
            <a:avLst/>
          </a:prstGeom>
        </p:spPr>
      </p:pic>
    </p:spTree>
    <p:extLst>
      <p:ext uri="{BB962C8B-B14F-4D97-AF65-F5344CB8AC3E}">
        <p14:creationId xmlns:p14="http://schemas.microsoft.com/office/powerpoint/2010/main" val="6391409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EA04A-BF9D-FA36-F4CB-9276DECA8711}"/>
              </a:ext>
            </a:extLst>
          </p:cNvPr>
          <p:cNvSpPr>
            <a:spLocks noGrp="1"/>
          </p:cNvSpPr>
          <p:nvPr>
            <p:ph type="title"/>
          </p:nvPr>
        </p:nvSpPr>
        <p:spPr/>
        <p:txBody>
          <a:bodyPr/>
          <a:lstStyle/>
          <a:p>
            <a:r>
              <a:rPr lang="en-GB" dirty="0"/>
              <a:t>UK road use</a:t>
            </a:r>
          </a:p>
        </p:txBody>
      </p:sp>
      <p:sp>
        <p:nvSpPr>
          <p:cNvPr id="3" name="Content Placeholder 2">
            <a:extLst>
              <a:ext uri="{FF2B5EF4-FFF2-40B4-BE49-F238E27FC236}">
                <a16:creationId xmlns:a16="http://schemas.microsoft.com/office/drawing/2014/main" id="{F37E52ED-5849-C9AE-8B75-A6100F7C5DF2}"/>
              </a:ext>
            </a:extLst>
          </p:cNvPr>
          <p:cNvSpPr>
            <a:spLocks noGrp="1"/>
          </p:cNvSpPr>
          <p:nvPr>
            <p:ph idx="1"/>
          </p:nvPr>
        </p:nvSpPr>
        <p:spPr/>
        <p:txBody>
          <a:bodyPr/>
          <a:lstStyle/>
          <a:p>
            <a:r>
              <a:rPr lang="en-GB" dirty="0">
                <a:solidFill>
                  <a:srgbClr val="0B0C0C"/>
                </a:solidFill>
                <a:latin typeface="nta"/>
              </a:rPr>
              <a:t>T</a:t>
            </a:r>
            <a:r>
              <a:rPr lang="en-GB" b="0" i="0" dirty="0">
                <a:solidFill>
                  <a:srgbClr val="0B0C0C"/>
                </a:solidFill>
                <a:effectLst/>
                <a:latin typeface="nta"/>
              </a:rPr>
              <a:t>raffic on Great Britain’s roads increased by 2.2% between 2022 and 2023, to 330.8 billion vehicle miles. </a:t>
            </a:r>
            <a:endParaRPr lang="en-GB" dirty="0"/>
          </a:p>
        </p:txBody>
      </p:sp>
      <p:pic>
        <p:nvPicPr>
          <p:cNvPr id="5" name="Picture 4">
            <a:extLst>
              <a:ext uri="{FF2B5EF4-FFF2-40B4-BE49-F238E27FC236}">
                <a16:creationId xmlns:a16="http://schemas.microsoft.com/office/drawing/2014/main" id="{D792D66F-1900-5B0C-5116-CF5263A32443}"/>
              </a:ext>
            </a:extLst>
          </p:cNvPr>
          <p:cNvPicPr>
            <a:picLocks noChangeAspect="1"/>
          </p:cNvPicPr>
          <p:nvPr/>
        </p:nvPicPr>
        <p:blipFill>
          <a:blip r:embed="rId3"/>
          <a:stretch>
            <a:fillRect/>
          </a:stretch>
        </p:blipFill>
        <p:spPr>
          <a:xfrm>
            <a:off x="1122362" y="2800350"/>
            <a:ext cx="6467475" cy="628650"/>
          </a:xfrm>
          <a:prstGeom prst="rect">
            <a:avLst/>
          </a:prstGeom>
        </p:spPr>
      </p:pic>
      <p:pic>
        <p:nvPicPr>
          <p:cNvPr id="7" name="Picture 6">
            <a:extLst>
              <a:ext uri="{FF2B5EF4-FFF2-40B4-BE49-F238E27FC236}">
                <a16:creationId xmlns:a16="http://schemas.microsoft.com/office/drawing/2014/main" id="{AC980914-28BD-D9FE-B987-C15D2B565F40}"/>
              </a:ext>
            </a:extLst>
          </p:cNvPr>
          <p:cNvPicPr>
            <a:picLocks noChangeAspect="1"/>
          </p:cNvPicPr>
          <p:nvPr/>
        </p:nvPicPr>
        <p:blipFill>
          <a:blip r:embed="rId4"/>
          <a:stretch>
            <a:fillRect/>
          </a:stretch>
        </p:blipFill>
        <p:spPr>
          <a:xfrm>
            <a:off x="1365250" y="3712369"/>
            <a:ext cx="9867900" cy="2181225"/>
          </a:xfrm>
          <a:prstGeom prst="rect">
            <a:avLst/>
          </a:prstGeom>
        </p:spPr>
      </p:pic>
    </p:spTree>
    <p:extLst>
      <p:ext uri="{BB962C8B-B14F-4D97-AF65-F5344CB8AC3E}">
        <p14:creationId xmlns:p14="http://schemas.microsoft.com/office/powerpoint/2010/main" val="329851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1EA1DAFF-CECA-492F-BFA1-22C64956B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5" name="Oval 14">
              <a:extLst>
                <a:ext uri="{FF2B5EF4-FFF2-40B4-BE49-F238E27FC236}">
                  <a16:creationId xmlns:a16="http://schemas.microsoft.com/office/drawing/2014/main" id="{5D3D3744-142C-4653-90AB-546FE6B84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0BC69CAC-820B-41BA-BFCA-79B45576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3D205E7A-88AB-4C4B-B8D1-5A76AA878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0D4286E9-8501-4EBF-874C-74897B4B6F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Oval 18">
              <a:extLst>
                <a:ext uri="{FF2B5EF4-FFF2-40B4-BE49-F238E27FC236}">
                  <a16:creationId xmlns:a16="http://schemas.microsoft.com/office/drawing/2014/main" id="{45586ADC-910E-45C9-BAB4-CB0EFBEE5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DAB594C5-5BB0-49AE-8AAC-AE40A6F8A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5" name="Straight Connector 24">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5" name="Picture 4">
            <a:extLst>
              <a:ext uri="{FF2B5EF4-FFF2-40B4-BE49-F238E27FC236}">
                <a16:creationId xmlns:a16="http://schemas.microsoft.com/office/drawing/2014/main" id="{2E0D8824-C374-C764-72EA-DD661A549DCB}"/>
              </a:ext>
            </a:extLst>
          </p:cNvPr>
          <p:cNvPicPr>
            <a:picLocks noChangeAspect="1"/>
          </p:cNvPicPr>
          <p:nvPr/>
        </p:nvPicPr>
        <p:blipFill>
          <a:blip r:embed="rId3"/>
          <a:srcRect t="7949" r="1" b="14142"/>
          <a:stretch/>
        </p:blipFill>
        <p:spPr>
          <a:xfrm>
            <a:off x="626590" y="317578"/>
            <a:ext cx="10851111" cy="3508437"/>
          </a:xfrm>
          <a:prstGeom prst="rect">
            <a:avLst/>
          </a:prstGeom>
        </p:spPr>
      </p:pic>
      <p:grpSp>
        <p:nvGrpSpPr>
          <p:cNvPr id="30" name="Group 29">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31" name="Straight Connector 30">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36" name="Rectangle 35">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9" name="Straight Connector 38">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 name="Content Placeholder 2">
            <a:extLst>
              <a:ext uri="{FF2B5EF4-FFF2-40B4-BE49-F238E27FC236}">
                <a16:creationId xmlns:a16="http://schemas.microsoft.com/office/drawing/2014/main" id="{698F1EE6-4A48-1F9D-7C87-1D522AE7410A}"/>
              </a:ext>
            </a:extLst>
          </p:cNvPr>
          <p:cNvSpPr>
            <a:spLocks noGrp="1"/>
          </p:cNvSpPr>
          <p:nvPr>
            <p:ph idx="1"/>
          </p:nvPr>
        </p:nvSpPr>
        <p:spPr>
          <a:xfrm>
            <a:off x="5486080" y="4018143"/>
            <a:ext cx="5674105" cy="2129599"/>
          </a:xfrm>
          <a:noFill/>
        </p:spPr>
        <p:txBody>
          <a:bodyPr anchor="t">
            <a:normAutofit/>
          </a:bodyPr>
          <a:lstStyle/>
          <a:p>
            <a:pPr marL="0" indent="0">
              <a:buNone/>
            </a:pPr>
            <a:r>
              <a:rPr lang="en-GB" sz="2000" dirty="0">
                <a:solidFill>
                  <a:schemeClr val="bg1"/>
                </a:solidFill>
                <a:latin typeface="Arial" panose="020B0604020202020204" pitchFamily="34" charset="0"/>
                <a:cs typeface="Arial" panose="020B0604020202020204" pitchFamily="34" charset="0"/>
              </a:rPr>
              <a:t>Each of these journeys could have resulted in a crime being committed. </a:t>
            </a:r>
          </a:p>
          <a:p>
            <a:pPr marL="0" indent="0">
              <a:buNone/>
            </a:pPr>
            <a:endParaRPr lang="en-GB" sz="2000" dirty="0">
              <a:solidFill>
                <a:schemeClr val="bg1"/>
              </a:solidFill>
              <a:latin typeface="Arial" panose="020B0604020202020204" pitchFamily="34" charset="0"/>
              <a:cs typeface="Arial" panose="020B0604020202020204" pitchFamily="34" charset="0"/>
            </a:endParaRPr>
          </a:p>
          <a:p>
            <a:pPr marL="0" indent="0">
              <a:buNone/>
            </a:pPr>
            <a:r>
              <a:rPr lang="en-GB" sz="2000" dirty="0">
                <a:solidFill>
                  <a:schemeClr val="bg1"/>
                </a:solidFill>
                <a:latin typeface="Arial" panose="020B0604020202020204" pitchFamily="34" charset="0"/>
                <a:cs typeface="Arial" panose="020B0604020202020204" pitchFamily="34" charset="0"/>
              </a:rPr>
              <a:t>What types of offences do you think  are committed on the road network?</a:t>
            </a:r>
          </a:p>
        </p:txBody>
      </p:sp>
    </p:spTree>
    <p:extLst>
      <p:ext uri="{BB962C8B-B14F-4D97-AF65-F5344CB8AC3E}">
        <p14:creationId xmlns:p14="http://schemas.microsoft.com/office/powerpoint/2010/main" val="1476752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A1FF27-8932-8015-5287-1369BBFD4572}"/>
              </a:ext>
            </a:extLst>
          </p:cNvPr>
          <p:cNvSpPr>
            <a:spLocks noGrp="1"/>
          </p:cNvSpPr>
          <p:nvPr>
            <p:ph type="title"/>
          </p:nvPr>
        </p:nvSpPr>
        <p:spPr>
          <a:xfrm>
            <a:off x="838200" y="556995"/>
            <a:ext cx="10515600" cy="1133693"/>
          </a:xfrm>
        </p:spPr>
        <p:txBody>
          <a:bodyPr>
            <a:normAutofit/>
          </a:bodyPr>
          <a:lstStyle/>
          <a:p>
            <a:r>
              <a:rPr lang="en-GB" sz="5200"/>
              <a:t>Did you consider any other offences?</a:t>
            </a:r>
          </a:p>
        </p:txBody>
      </p:sp>
      <p:graphicFrame>
        <p:nvGraphicFramePr>
          <p:cNvPr id="12" name="Content Placeholder 2">
            <a:extLst>
              <a:ext uri="{FF2B5EF4-FFF2-40B4-BE49-F238E27FC236}">
                <a16:creationId xmlns:a16="http://schemas.microsoft.com/office/drawing/2014/main" id="{AEB4389D-DA4F-ABDA-859A-A1608E4BD322}"/>
              </a:ext>
            </a:extLst>
          </p:cNvPr>
          <p:cNvGraphicFramePr>
            <a:graphicFrameLocks noGrp="1"/>
          </p:cNvGraphicFramePr>
          <p:nvPr>
            <p:ph idx="1"/>
            <p:extLst>
              <p:ext uri="{D42A27DB-BD31-4B8C-83A1-F6EECF244321}">
                <p14:modId xmlns:p14="http://schemas.microsoft.com/office/powerpoint/2010/main" val="348880563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347805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8320351-9FA2-4A26-885B-BB8F3E490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68CD2EFB-78C2-4C6E-A6B9-4ED12FAD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Question marks in a line and one question mark is lit">
            <a:extLst>
              <a:ext uri="{FF2B5EF4-FFF2-40B4-BE49-F238E27FC236}">
                <a16:creationId xmlns:a16="http://schemas.microsoft.com/office/drawing/2014/main" id="{6923A414-FFD0-CD37-898F-069FD3F651BB}"/>
              </a:ext>
            </a:extLst>
          </p:cNvPr>
          <p:cNvPicPr>
            <a:picLocks noChangeAspect="1"/>
          </p:cNvPicPr>
          <p:nvPr/>
        </p:nvPicPr>
        <p:blipFill>
          <a:blip r:embed="rId2">
            <a:alphaModFix amt="60000"/>
          </a:blip>
          <a:srcRect t="2056" b="13674"/>
          <a:stretch/>
        </p:blipFill>
        <p:spPr>
          <a:xfrm>
            <a:off x="-1" y="10"/>
            <a:ext cx="12192001" cy="6857990"/>
          </a:xfrm>
          <a:prstGeom prst="rect">
            <a:avLst/>
          </a:prstGeom>
        </p:spPr>
      </p:pic>
      <p:sp>
        <p:nvSpPr>
          <p:cNvPr id="2" name="Title 1">
            <a:extLst>
              <a:ext uri="{FF2B5EF4-FFF2-40B4-BE49-F238E27FC236}">
                <a16:creationId xmlns:a16="http://schemas.microsoft.com/office/drawing/2014/main" id="{04CE1603-478B-8416-52E0-45ADFFB47EDA}"/>
              </a:ext>
            </a:extLst>
          </p:cNvPr>
          <p:cNvSpPr>
            <a:spLocks noGrp="1"/>
          </p:cNvSpPr>
          <p:nvPr>
            <p:ph type="title"/>
          </p:nvPr>
        </p:nvSpPr>
        <p:spPr>
          <a:xfrm>
            <a:off x="841248" y="600427"/>
            <a:ext cx="9875520" cy="3299902"/>
          </a:xfrm>
        </p:spPr>
        <p:txBody>
          <a:bodyPr vert="horz" lIns="91440" tIns="45720" rIns="91440" bIns="45720" rtlCol="0" anchor="b">
            <a:normAutofit/>
          </a:bodyPr>
          <a:lstStyle/>
          <a:p>
            <a:r>
              <a:rPr lang="en-US" sz="8200" dirty="0">
                <a:solidFill>
                  <a:srgbClr val="FFFFFF"/>
                </a:solidFill>
              </a:rPr>
              <a:t>What is serious and </a:t>
            </a:r>
            <a:r>
              <a:rPr lang="en-US" sz="8200" dirty="0" err="1">
                <a:solidFill>
                  <a:srgbClr val="FFFFFF"/>
                </a:solidFill>
              </a:rPr>
              <a:t>organised</a:t>
            </a:r>
            <a:r>
              <a:rPr lang="en-US" sz="8200" dirty="0">
                <a:solidFill>
                  <a:srgbClr val="FFFFFF"/>
                </a:solidFill>
              </a:rPr>
              <a:t> crime?</a:t>
            </a:r>
          </a:p>
        </p:txBody>
      </p:sp>
    </p:spTree>
    <p:extLst>
      <p:ext uri="{BB962C8B-B14F-4D97-AF65-F5344CB8AC3E}">
        <p14:creationId xmlns:p14="http://schemas.microsoft.com/office/powerpoint/2010/main" val="10689220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33FC8B6-ADBD-ACAC-B952-FE4F22ABC9DF}"/>
              </a:ext>
            </a:extLst>
          </p:cNvPr>
          <p:cNvPicPr>
            <a:picLocks noChangeAspect="1"/>
          </p:cNvPicPr>
          <p:nvPr/>
        </p:nvPicPr>
        <p:blipFill>
          <a:blip r:embed="rId3"/>
          <a:stretch>
            <a:fillRect/>
          </a:stretch>
        </p:blipFill>
        <p:spPr>
          <a:xfrm>
            <a:off x="1289304" y="1877500"/>
            <a:ext cx="7745969" cy="658406"/>
          </a:xfrm>
          <a:prstGeom prst="rect">
            <a:avLst/>
          </a:prstGeom>
        </p:spPr>
      </p:pic>
      <p:sp>
        <p:nvSpPr>
          <p:cNvPr id="3" name="Content Placeholder 2">
            <a:extLst>
              <a:ext uri="{FF2B5EF4-FFF2-40B4-BE49-F238E27FC236}">
                <a16:creationId xmlns:a16="http://schemas.microsoft.com/office/drawing/2014/main" id="{5CB600F0-D48C-0E17-54EC-2C09405D754A}"/>
              </a:ext>
            </a:extLst>
          </p:cNvPr>
          <p:cNvSpPr>
            <a:spLocks noGrp="1"/>
          </p:cNvSpPr>
          <p:nvPr>
            <p:ph idx="1"/>
          </p:nvPr>
        </p:nvSpPr>
        <p:spPr>
          <a:xfrm>
            <a:off x="1289304" y="3014134"/>
            <a:ext cx="7745969" cy="3007031"/>
          </a:xfrm>
        </p:spPr>
        <p:txBody>
          <a:bodyPr anchor="t">
            <a:normAutofit/>
          </a:bodyPr>
          <a:lstStyle/>
          <a:p>
            <a:pPr marL="0" indent="0">
              <a:buNone/>
            </a:pPr>
            <a:r>
              <a:rPr lang="en-GB" sz="2400" dirty="0">
                <a:latin typeface="Arial" panose="020B0604020202020204" pitchFamily="34" charset="0"/>
                <a:cs typeface="Arial" panose="020B0604020202020204" pitchFamily="34" charset="0"/>
              </a:rPr>
              <a:t>We define serious and organised crime as individuals planning, co-ordinating and committing serious offences, whether individually, in groups and / or as part of a transnational network.</a:t>
            </a:r>
          </a:p>
        </p:txBody>
      </p:sp>
      <p:pic>
        <p:nvPicPr>
          <p:cNvPr id="5" name="Picture 4">
            <a:extLst>
              <a:ext uri="{FF2B5EF4-FFF2-40B4-BE49-F238E27FC236}">
                <a16:creationId xmlns:a16="http://schemas.microsoft.com/office/drawing/2014/main" id="{404E5EED-CF38-26FE-6320-F567773D3612}"/>
              </a:ext>
            </a:extLst>
          </p:cNvPr>
          <p:cNvPicPr>
            <a:picLocks noChangeAspect="1"/>
          </p:cNvPicPr>
          <p:nvPr/>
        </p:nvPicPr>
        <p:blipFill>
          <a:blip r:embed="rId4"/>
          <a:stretch>
            <a:fillRect/>
          </a:stretch>
        </p:blipFill>
        <p:spPr>
          <a:xfrm>
            <a:off x="10120277" y="5887145"/>
            <a:ext cx="1769215" cy="619211"/>
          </a:xfrm>
          <a:prstGeom prst="rect">
            <a:avLst/>
          </a:prstGeom>
        </p:spPr>
      </p:pic>
    </p:spTree>
    <p:extLst>
      <p:ext uri="{BB962C8B-B14F-4D97-AF65-F5344CB8AC3E}">
        <p14:creationId xmlns:p14="http://schemas.microsoft.com/office/powerpoint/2010/main" val="38248122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0ABFC-EB15-911D-2E82-0A8FDBD1B510}"/>
              </a:ext>
            </a:extLst>
          </p:cNvPr>
          <p:cNvSpPr>
            <a:spLocks noGrp="1"/>
          </p:cNvSpPr>
          <p:nvPr>
            <p:ph type="title"/>
          </p:nvPr>
        </p:nvSpPr>
        <p:spPr>
          <a:xfrm>
            <a:off x="630936" y="495992"/>
            <a:ext cx="4195140" cy="5638831"/>
          </a:xfrm>
          <a:noFill/>
        </p:spPr>
        <p:txBody>
          <a:bodyPr anchor="ctr">
            <a:normAutofit/>
          </a:bodyPr>
          <a:lstStyle/>
          <a:p>
            <a:r>
              <a:rPr lang="en-GB" sz="4800"/>
              <a:t>Main categories of serious offences covered are:</a:t>
            </a:r>
          </a:p>
        </p:txBody>
      </p:sp>
      <p:graphicFrame>
        <p:nvGraphicFramePr>
          <p:cNvPr id="5" name="Content Placeholder 2">
            <a:extLst>
              <a:ext uri="{FF2B5EF4-FFF2-40B4-BE49-F238E27FC236}">
                <a16:creationId xmlns:a16="http://schemas.microsoft.com/office/drawing/2014/main" id="{DA4A1C71-1008-92BD-5501-CE0FFADC2DB2}"/>
              </a:ext>
            </a:extLst>
          </p:cNvPr>
          <p:cNvGraphicFramePr>
            <a:graphicFrameLocks noGrp="1"/>
          </p:cNvGraphicFramePr>
          <p:nvPr>
            <p:ph idx="1"/>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954355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1F72B0A-5491-0CE9-C4F9-7CE8F6ABA704}"/>
              </a:ext>
            </a:extLst>
          </p:cNvPr>
          <p:cNvPicPr>
            <a:picLocks noChangeAspect="1"/>
          </p:cNvPicPr>
          <p:nvPr/>
        </p:nvPicPr>
        <p:blipFill>
          <a:blip r:embed="rId2">
            <a:alphaModFix amt="35000"/>
          </a:blip>
          <a:srcRect t="5647" b="10083"/>
          <a:stretch/>
        </p:blipFill>
        <p:spPr>
          <a:xfrm>
            <a:off x="20" y="10"/>
            <a:ext cx="12191980" cy="6857990"/>
          </a:xfrm>
          <a:prstGeom prst="rect">
            <a:avLst/>
          </a:prstGeom>
        </p:spPr>
      </p:pic>
      <p:sp>
        <p:nvSpPr>
          <p:cNvPr id="2" name="Title 1">
            <a:extLst>
              <a:ext uri="{FF2B5EF4-FFF2-40B4-BE49-F238E27FC236}">
                <a16:creationId xmlns:a16="http://schemas.microsoft.com/office/drawing/2014/main" id="{3B14B7FC-7952-EE1A-4B07-3FA37106F0FB}"/>
              </a:ext>
            </a:extLst>
          </p:cNvPr>
          <p:cNvSpPr>
            <a:spLocks noGrp="1"/>
          </p:cNvSpPr>
          <p:nvPr>
            <p:ph type="title"/>
          </p:nvPr>
        </p:nvSpPr>
        <p:spPr>
          <a:xfrm>
            <a:off x="838200" y="365125"/>
            <a:ext cx="10515600" cy="1325563"/>
          </a:xfrm>
        </p:spPr>
        <p:txBody>
          <a:bodyPr>
            <a:normAutofit/>
          </a:bodyPr>
          <a:lstStyle/>
          <a:p>
            <a:r>
              <a:rPr lang="en-GB">
                <a:solidFill>
                  <a:srgbClr val="FFFFFF"/>
                </a:solidFill>
              </a:rPr>
              <a:t>Also;</a:t>
            </a:r>
          </a:p>
        </p:txBody>
      </p:sp>
      <p:graphicFrame>
        <p:nvGraphicFramePr>
          <p:cNvPr id="5" name="Content Placeholder 2">
            <a:extLst>
              <a:ext uri="{FF2B5EF4-FFF2-40B4-BE49-F238E27FC236}">
                <a16:creationId xmlns:a16="http://schemas.microsoft.com/office/drawing/2014/main" id="{E67DF5AE-5425-6FD4-2C51-865EB9FBDA93}"/>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73664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FE766B-1FEE-A0D2-C606-EE2DF0145226}"/>
              </a:ext>
            </a:extLst>
          </p:cNvPr>
          <p:cNvSpPr>
            <a:spLocks noGrp="1"/>
          </p:cNvSpPr>
          <p:nvPr>
            <p:ph idx="1"/>
          </p:nvPr>
        </p:nvSpPr>
        <p:spPr/>
        <p:txBody>
          <a:bodyPr/>
          <a:lstStyle/>
          <a:p>
            <a:pPr marL="0" indent="0">
              <a:buNone/>
            </a:pPr>
            <a:r>
              <a:rPr lang="en-GB" dirty="0">
                <a:hlinkClick r:id="rId3"/>
              </a:rPr>
              <a:t>Children Act 1989</a:t>
            </a:r>
            <a:endParaRPr lang="en-GB" dirty="0"/>
          </a:p>
          <a:p>
            <a:pPr marL="0" indent="0">
              <a:buNone/>
            </a:pPr>
            <a:r>
              <a:rPr lang="en-GB" dirty="0"/>
              <a:t>Child cruelty</a:t>
            </a:r>
          </a:p>
          <a:p>
            <a:pPr marL="0" indent="0">
              <a:buNone/>
            </a:pPr>
            <a:r>
              <a:rPr lang="en-GB" dirty="0"/>
              <a:t>Neglect</a:t>
            </a:r>
          </a:p>
          <a:p>
            <a:pPr marL="0" indent="0">
              <a:buNone/>
            </a:pPr>
            <a:r>
              <a:rPr lang="en-GB" dirty="0"/>
              <a:t>Assault</a:t>
            </a:r>
          </a:p>
          <a:p>
            <a:pPr marL="0" indent="0">
              <a:buNone/>
            </a:pPr>
            <a:r>
              <a:rPr lang="en-GB" dirty="0"/>
              <a:t>Emotional abuse</a:t>
            </a:r>
          </a:p>
          <a:p>
            <a:pPr marL="0" indent="0">
              <a:buNone/>
            </a:pPr>
            <a:r>
              <a:rPr lang="en-GB" dirty="0"/>
              <a:t>Sexual exploitation</a:t>
            </a:r>
          </a:p>
          <a:p>
            <a:endParaRPr lang="en-GB" dirty="0"/>
          </a:p>
          <a:p>
            <a:r>
              <a:rPr lang="en-GB" dirty="0">
                <a:hlinkClick r:id="rId4"/>
              </a:rPr>
              <a:t>Sexual Offences Act 2003</a:t>
            </a:r>
            <a:endParaRPr lang="en-GB" dirty="0"/>
          </a:p>
          <a:p>
            <a:endParaRPr lang="en-GB" dirty="0"/>
          </a:p>
        </p:txBody>
      </p:sp>
      <p:pic>
        <p:nvPicPr>
          <p:cNvPr id="5" name="Picture 4">
            <a:extLst>
              <a:ext uri="{FF2B5EF4-FFF2-40B4-BE49-F238E27FC236}">
                <a16:creationId xmlns:a16="http://schemas.microsoft.com/office/drawing/2014/main" id="{0BE89AC7-2F58-4E78-5CB7-560DE3662A6D}"/>
              </a:ext>
            </a:extLst>
          </p:cNvPr>
          <p:cNvPicPr>
            <a:picLocks noChangeAspect="1"/>
          </p:cNvPicPr>
          <p:nvPr/>
        </p:nvPicPr>
        <p:blipFill>
          <a:blip r:embed="rId5"/>
          <a:stretch>
            <a:fillRect/>
          </a:stretch>
        </p:blipFill>
        <p:spPr>
          <a:xfrm>
            <a:off x="1050825" y="475025"/>
            <a:ext cx="3766271" cy="1061543"/>
          </a:xfrm>
          <a:prstGeom prst="rect">
            <a:avLst/>
          </a:prstGeom>
        </p:spPr>
      </p:pic>
      <p:pic>
        <p:nvPicPr>
          <p:cNvPr id="4" name="Picture 3">
            <a:extLst>
              <a:ext uri="{FF2B5EF4-FFF2-40B4-BE49-F238E27FC236}">
                <a16:creationId xmlns:a16="http://schemas.microsoft.com/office/drawing/2014/main" id="{34D228A1-C4A8-6F00-4B5A-26ED378346B6}"/>
              </a:ext>
            </a:extLst>
          </p:cNvPr>
          <p:cNvPicPr>
            <a:picLocks noChangeAspect="1"/>
          </p:cNvPicPr>
          <p:nvPr/>
        </p:nvPicPr>
        <p:blipFill>
          <a:blip r:embed="rId6"/>
          <a:stretch>
            <a:fillRect/>
          </a:stretch>
        </p:blipFill>
        <p:spPr>
          <a:xfrm>
            <a:off x="5702400" y="1457325"/>
            <a:ext cx="5438775" cy="3943350"/>
          </a:xfrm>
          <a:prstGeom prst="rect">
            <a:avLst/>
          </a:prstGeom>
        </p:spPr>
      </p:pic>
    </p:spTree>
    <p:extLst>
      <p:ext uri="{BB962C8B-B14F-4D97-AF65-F5344CB8AC3E}">
        <p14:creationId xmlns:p14="http://schemas.microsoft.com/office/powerpoint/2010/main" val="874210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708FC7B-9BFC-E03D-F0BA-24A9E4627DB0}"/>
              </a:ext>
            </a:extLst>
          </p:cNvPr>
          <p:cNvSpPr>
            <a:spLocks noGrp="1"/>
          </p:cNvSpPr>
          <p:nvPr>
            <p:ph idx="1"/>
          </p:nvPr>
        </p:nvSpPr>
        <p:spPr/>
        <p:txBody>
          <a:bodyPr/>
          <a:lstStyle/>
          <a:p>
            <a:pPr marL="0" indent="0">
              <a:buNone/>
            </a:pPr>
            <a:r>
              <a:rPr lang="en-GB" dirty="0">
                <a:hlinkClick r:id="rId3"/>
              </a:rPr>
              <a:t>Misuse of Drugs Act 1971</a:t>
            </a:r>
            <a:endParaRPr lang="en-GB" dirty="0"/>
          </a:p>
          <a:p>
            <a:pPr marL="0" indent="0">
              <a:buNone/>
            </a:pPr>
            <a:endParaRPr lang="en-GB" dirty="0"/>
          </a:p>
          <a:p>
            <a:pPr marL="0" indent="0">
              <a:buNone/>
            </a:pPr>
            <a:r>
              <a:rPr lang="en-GB" dirty="0"/>
              <a:t>Possession</a:t>
            </a:r>
          </a:p>
          <a:p>
            <a:pPr marL="0" indent="0">
              <a:buNone/>
            </a:pPr>
            <a:r>
              <a:rPr lang="en-GB" dirty="0"/>
              <a:t>Supply of</a:t>
            </a:r>
          </a:p>
          <a:p>
            <a:pPr marL="0" indent="0">
              <a:buNone/>
            </a:pPr>
            <a:r>
              <a:rPr lang="en-GB" dirty="0"/>
              <a:t>Being concerned in the supply of…</a:t>
            </a:r>
          </a:p>
        </p:txBody>
      </p:sp>
      <p:pic>
        <p:nvPicPr>
          <p:cNvPr id="4" name="Picture 3">
            <a:extLst>
              <a:ext uri="{FF2B5EF4-FFF2-40B4-BE49-F238E27FC236}">
                <a16:creationId xmlns:a16="http://schemas.microsoft.com/office/drawing/2014/main" id="{21F2D9BE-228B-206A-A220-04DA6BE7CC3E}"/>
              </a:ext>
            </a:extLst>
          </p:cNvPr>
          <p:cNvPicPr>
            <a:picLocks noChangeAspect="1"/>
          </p:cNvPicPr>
          <p:nvPr/>
        </p:nvPicPr>
        <p:blipFill>
          <a:blip r:embed="rId4"/>
          <a:stretch>
            <a:fillRect/>
          </a:stretch>
        </p:blipFill>
        <p:spPr>
          <a:xfrm>
            <a:off x="1050825" y="475025"/>
            <a:ext cx="3766271" cy="1061543"/>
          </a:xfrm>
          <a:prstGeom prst="rect">
            <a:avLst/>
          </a:prstGeom>
        </p:spPr>
      </p:pic>
      <p:pic>
        <p:nvPicPr>
          <p:cNvPr id="6" name="Picture 5">
            <a:extLst>
              <a:ext uri="{FF2B5EF4-FFF2-40B4-BE49-F238E27FC236}">
                <a16:creationId xmlns:a16="http://schemas.microsoft.com/office/drawing/2014/main" id="{F273D0DA-904B-F82B-7E93-8C8CC836CD1D}"/>
              </a:ext>
            </a:extLst>
          </p:cNvPr>
          <p:cNvPicPr>
            <a:picLocks noChangeAspect="1"/>
          </p:cNvPicPr>
          <p:nvPr/>
        </p:nvPicPr>
        <p:blipFill>
          <a:blip r:embed="rId5"/>
          <a:stretch>
            <a:fillRect/>
          </a:stretch>
        </p:blipFill>
        <p:spPr>
          <a:xfrm>
            <a:off x="7635693" y="2019168"/>
            <a:ext cx="3718107" cy="2126882"/>
          </a:xfrm>
          <a:prstGeom prst="rect">
            <a:avLst/>
          </a:prstGeom>
        </p:spPr>
      </p:pic>
    </p:spTree>
    <p:extLst>
      <p:ext uri="{BB962C8B-B14F-4D97-AF65-F5344CB8AC3E}">
        <p14:creationId xmlns:p14="http://schemas.microsoft.com/office/powerpoint/2010/main" val="34329246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79FA24-380D-C13D-25A6-4F74C50BDBC4}"/>
              </a:ext>
            </a:extLst>
          </p:cNvPr>
          <p:cNvSpPr>
            <a:spLocks noGrp="1"/>
          </p:cNvSpPr>
          <p:nvPr>
            <p:ph idx="1"/>
          </p:nvPr>
        </p:nvSpPr>
        <p:spPr/>
        <p:txBody>
          <a:bodyPr/>
          <a:lstStyle/>
          <a:p>
            <a:pPr marL="0" indent="0">
              <a:buNone/>
            </a:pPr>
            <a:r>
              <a:rPr lang="en-GB" dirty="0"/>
              <a:t>Possession of a firearm in a public place</a:t>
            </a:r>
          </a:p>
          <a:p>
            <a:pPr marL="0" indent="0">
              <a:buNone/>
            </a:pPr>
            <a:r>
              <a:rPr lang="en-GB" dirty="0"/>
              <a:t>Possession of a prohibited or offensive weapon</a:t>
            </a:r>
          </a:p>
          <a:p>
            <a:pPr marL="0" indent="0">
              <a:buNone/>
            </a:pPr>
            <a:r>
              <a:rPr lang="en-GB" dirty="0"/>
              <a:t>Possession of a knife or bladed article.</a:t>
            </a:r>
          </a:p>
          <a:p>
            <a:endParaRPr lang="en-GB" dirty="0"/>
          </a:p>
          <a:p>
            <a:endParaRPr lang="en-GB" dirty="0"/>
          </a:p>
          <a:p>
            <a:r>
              <a:rPr lang="en-GB" dirty="0">
                <a:hlinkClick r:id="rId3"/>
              </a:rPr>
              <a:t>Firearms Act 1968</a:t>
            </a:r>
            <a:endParaRPr lang="en-GB" dirty="0"/>
          </a:p>
          <a:p>
            <a:r>
              <a:rPr lang="en-GB" dirty="0">
                <a:hlinkClick r:id="rId4"/>
              </a:rPr>
              <a:t>Crossbows Act 1987</a:t>
            </a:r>
            <a:endParaRPr lang="en-GB" dirty="0"/>
          </a:p>
          <a:p>
            <a:r>
              <a:rPr lang="en-GB" dirty="0">
                <a:hlinkClick r:id="rId5"/>
              </a:rPr>
              <a:t>Criminal Justice Act 1988</a:t>
            </a:r>
            <a:endParaRPr lang="en-GB" dirty="0"/>
          </a:p>
          <a:p>
            <a:endParaRPr lang="en-GB" dirty="0"/>
          </a:p>
          <a:p>
            <a:endParaRPr lang="en-GB" dirty="0"/>
          </a:p>
          <a:p>
            <a:endParaRPr lang="en-GB" dirty="0"/>
          </a:p>
        </p:txBody>
      </p:sp>
      <p:pic>
        <p:nvPicPr>
          <p:cNvPr id="4" name="Picture 3">
            <a:extLst>
              <a:ext uri="{FF2B5EF4-FFF2-40B4-BE49-F238E27FC236}">
                <a16:creationId xmlns:a16="http://schemas.microsoft.com/office/drawing/2014/main" id="{20B5B200-8D47-E3B3-4AB3-9EF76B071D75}"/>
              </a:ext>
            </a:extLst>
          </p:cNvPr>
          <p:cNvPicPr>
            <a:picLocks noChangeAspect="1"/>
          </p:cNvPicPr>
          <p:nvPr/>
        </p:nvPicPr>
        <p:blipFill>
          <a:blip r:embed="rId6"/>
          <a:stretch>
            <a:fillRect/>
          </a:stretch>
        </p:blipFill>
        <p:spPr>
          <a:xfrm>
            <a:off x="1050825" y="475025"/>
            <a:ext cx="3766271" cy="1061543"/>
          </a:xfrm>
          <a:prstGeom prst="rect">
            <a:avLst/>
          </a:prstGeom>
        </p:spPr>
      </p:pic>
      <p:pic>
        <p:nvPicPr>
          <p:cNvPr id="5" name="Picture 4">
            <a:extLst>
              <a:ext uri="{FF2B5EF4-FFF2-40B4-BE49-F238E27FC236}">
                <a16:creationId xmlns:a16="http://schemas.microsoft.com/office/drawing/2014/main" id="{BC03D77D-B4BD-4331-10FE-4E6F38510DDB}"/>
              </a:ext>
            </a:extLst>
          </p:cNvPr>
          <p:cNvPicPr>
            <a:picLocks noChangeAspect="1"/>
          </p:cNvPicPr>
          <p:nvPr/>
        </p:nvPicPr>
        <p:blipFill>
          <a:blip r:embed="rId7"/>
          <a:stretch>
            <a:fillRect/>
          </a:stretch>
        </p:blipFill>
        <p:spPr>
          <a:xfrm>
            <a:off x="6829425" y="3608520"/>
            <a:ext cx="4524375" cy="2857500"/>
          </a:xfrm>
          <a:prstGeom prst="rect">
            <a:avLst/>
          </a:prstGeom>
        </p:spPr>
      </p:pic>
    </p:spTree>
    <p:extLst>
      <p:ext uri="{BB962C8B-B14F-4D97-AF65-F5344CB8AC3E}">
        <p14:creationId xmlns:p14="http://schemas.microsoft.com/office/powerpoint/2010/main" val="7933344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622E4AA-E42B-5C3C-ED57-F06AA45FA660}"/>
              </a:ext>
            </a:extLst>
          </p:cNvPr>
          <p:cNvPicPr>
            <a:picLocks noChangeAspect="1"/>
          </p:cNvPicPr>
          <p:nvPr/>
        </p:nvPicPr>
        <p:blipFill>
          <a:blip r:embed="rId3"/>
          <a:srcRect t="9939"/>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FF45BF1-1478-807C-B9AB-DB6139BCD719}"/>
              </a:ext>
            </a:extLst>
          </p:cNvPr>
          <p:cNvSpPr>
            <a:spLocks noGrp="1"/>
          </p:cNvSpPr>
          <p:nvPr>
            <p:ph type="title"/>
          </p:nvPr>
        </p:nvSpPr>
        <p:spPr>
          <a:xfrm>
            <a:off x="838200" y="365125"/>
            <a:ext cx="3822189" cy="1899912"/>
          </a:xfrm>
        </p:spPr>
        <p:txBody>
          <a:bodyPr>
            <a:normAutofit/>
          </a:bodyPr>
          <a:lstStyle/>
          <a:p>
            <a:r>
              <a:rPr lang="en-GB" sz="4000"/>
              <a:t>Theft related offences</a:t>
            </a:r>
          </a:p>
        </p:txBody>
      </p:sp>
      <p:sp>
        <p:nvSpPr>
          <p:cNvPr id="3" name="Content Placeholder 2">
            <a:extLst>
              <a:ext uri="{FF2B5EF4-FFF2-40B4-BE49-F238E27FC236}">
                <a16:creationId xmlns:a16="http://schemas.microsoft.com/office/drawing/2014/main" id="{D4396DB1-B0D1-2D62-112E-CDF7A2DDA333}"/>
              </a:ext>
            </a:extLst>
          </p:cNvPr>
          <p:cNvSpPr>
            <a:spLocks noGrp="1"/>
          </p:cNvSpPr>
          <p:nvPr>
            <p:ph idx="1"/>
          </p:nvPr>
        </p:nvSpPr>
        <p:spPr>
          <a:xfrm>
            <a:off x="838200" y="2434201"/>
            <a:ext cx="3822189" cy="3742762"/>
          </a:xfrm>
        </p:spPr>
        <p:txBody>
          <a:bodyPr>
            <a:normAutofit/>
          </a:bodyPr>
          <a:lstStyle/>
          <a:p>
            <a:r>
              <a:rPr lang="en-GB" sz="2000"/>
              <a:t>Shoplifting</a:t>
            </a:r>
          </a:p>
          <a:p>
            <a:r>
              <a:rPr lang="en-GB" sz="2000"/>
              <a:t>Theft from the person</a:t>
            </a:r>
          </a:p>
          <a:p>
            <a:r>
              <a:rPr lang="en-GB" sz="2000"/>
              <a:t>Robbery</a:t>
            </a:r>
          </a:p>
          <a:p>
            <a:r>
              <a:rPr lang="en-GB" sz="2000"/>
              <a:t>Burglary</a:t>
            </a:r>
          </a:p>
          <a:p>
            <a:r>
              <a:rPr lang="en-GB" sz="2000"/>
              <a:t>Theft of motor vehicles</a:t>
            </a:r>
          </a:p>
          <a:p>
            <a:r>
              <a:rPr lang="en-GB" sz="2000"/>
              <a:t>TWOC’s (Taking  a vehicle without the owner's consent)</a:t>
            </a:r>
          </a:p>
        </p:txBody>
      </p:sp>
    </p:spTree>
    <p:extLst>
      <p:ext uri="{BB962C8B-B14F-4D97-AF65-F5344CB8AC3E}">
        <p14:creationId xmlns:p14="http://schemas.microsoft.com/office/powerpoint/2010/main" val="34231468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1AEDE1-7CAA-B36A-0BCD-1925FA52EFD7}"/>
              </a:ext>
            </a:extLst>
          </p:cNvPr>
          <p:cNvSpPr>
            <a:spLocks noGrp="1"/>
          </p:cNvSpPr>
          <p:nvPr>
            <p:ph type="title"/>
          </p:nvPr>
        </p:nvSpPr>
        <p:spPr>
          <a:xfrm>
            <a:off x="589560" y="856180"/>
            <a:ext cx="4560584" cy="1128068"/>
          </a:xfrm>
        </p:spPr>
        <p:txBody>
          <a:bodyPr anchor="ctr">
            <a:normAutofit/>
          </a:bodyPr>
          <a:lstStyle/>
          <a:p>
            <a:r>
              <a:rPr lang="en-GB" sz="4000"/>
              <a:t>Case example</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688A073-4695-8CA3-5488-14794527132F}"/>
              </a:ext>
            </a:extLst>
          </p:cNvPr>
          <p:cNvSpPr>
            <a:spLocks noGrp="1"/>
          </p:cNvSpPr>
          <p:nvPr>
            <p:ph idx="1"/>
          </p:nvPr>
        </p:nvSpPr>
        <p:spPr>
          <a:xfrm>
            <a:off x="590719" y="2330505"/>
            <a:ext cx="4559425" cy="3979585"/>
          </a:xfrm>
        </p:spPr>
        <p:txBody>
          <a:bodyPr anchor="ctr">
            <a:normAutofit/>
          </a:bodyPr>
          <a:lstStyle/>
          <a:p>
            <a:r>
              <a:rPr lang="en-GB" sz="2000"/>
              <a:t>£70k ‘mafia-style’ Champayne shoplifting gang</a:t>
            </a:r>
          </a:p>
          <a:p>
            <a:r>
              <a:rPr lang="en-GB" sz="2000" b="0" i="0">
                <a:effectLst/>
                <a:latin typeface="ReithSans"/>
              </a:rPr>
              <a:t>Operating in groups of three, the gang members wear Bluetooth headsets to communicate and warn each other if security guards are watching them.</a:t>
            </a:r>
          </a:p>
          <a:p>
            <a:r>
              <a:rPr lang="en-GB" sz="2000" b="0" i="0">
                <a:effectLst/>
                <a:latin typeface="ReithSans"/>
              </a:rPr>
              <a:t>The sophisticated shoplifting operation carried out by the champagne gang is being replicated by other criminal groups across the country.</a:t>
            </a:r>
          </a:p>
          <a:p>
            <a:r>
              <a:rPr lang="en-GB" sz="2000" b="0" i="0">
                <a:effectLst/>
                <a:latin typeface="ReithSans"/>
              </a:rPr>
              <a:t>Only two members of the group have been prosecuted</a:t>
            </a:r>
            <a:endParaRPr lang="en-GB" sz="2000"/>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in a black hoodie looking at a green basket&#10;&#10;Description automatically generated">
            <a:extLst>
              <a:ext uri="{FF2B5EF4-FFF2-40B4-BE49-F238E27FC236}">
                <a16:creationId xmlns:a16="http://schemas.microsoft.com/office/drawing/2014/main" id="{06AB6009-22F9-9E80-32A2-1F1028329199}"/>
              </a:ext>
            </a:extLst>
          </p:cNvPr>
          <p:cNvPicPr>
            <a:picLocks noChangeAspect="1"/>
          </p:cNvPicPr>
          <p:nvPr/>
        </p:nvPicPr>
        <p:blipFill>
          <a:blip r:embed="rId3"/>
          <a:srcRect r="4069" b="-2"/>
          <a:stretch/>
        </p:blipFill>
        <p:spPr>
          <a:xfrm>
            <a:off x="5977788" y="799352"/>
            <a:ext cx="5425410" cy="5259296"/>
          </a:xfrm>
          <a:prstGeom prst="rect">
            <a:avLst/>
          </a:prstGeom>
        </p:spPr>
      </p:pic>
    </p:spTree>
    <p:extLst>
      <p:ext uri="{BB962C8B-B14F-4D97-AF65-F5344CB8AC3E}">
        <p14:creationId xmlns:p14="http://schemas.microsoft.com/office/powerpoint/2010/main" val="21526739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map of a large group of locations&#10;&#10;Description automatically generated">
            <a:extLst>
              <a:ext uri="{FF2B5EF4-FFF2-40B4-BE49-F238E27FC236}">
                <a16:creationId xmlns:a16="http://schemas.microsoft.com/office/drawing/2014/main" id="{85C639AD-BEE8-42F1-1466-5466527B2DEB}"/>
              </a:ext>
            </a:extLst>
          </p:cNvPr>
          <p:cNvPicPr>
            <a:picLocks noGrp="1" noChangeAspect="1"/>
          </p:cNvPicPr>
          <p:nvPr>
            <p:ph idx="1"/>
          </p:nvPr>
        </p:nvPicPr>
        <p:blipFill>
          <a:blip r:embed="rId3"/>
          <a:stretch>
            <a:fillRect/>
          </a:stretch>
        </p:blipFill>
        <p:spPr>
          <a:xfrm>
            <a:off x="2959536" y="457200"/>
            <a:ext cx="6272928" cy="5943600"/>
          </a:xfrm>
          <a:prstGeom prst="rect">
            <a:avLst/>
          </a:prstGeom>
        </p:spPr>
      </p:pic>
    </p:spTree>
    <p:extLst>
      <p:ext uri="{BB962C8B-B14F-4D97-AF65-F5344CB8AC3E}">
        <p14:creationId xmlns:p14="http://schemas.microsoft.com/office/powerpoint/2010/main" val="34770651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7B1AB9FE-36F5-4FD1-9850-DB5C5AD48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429907C6-8EF3-6822-D1C7-9ADB17864C9B}"/>
              </a:ext>
            </a:extLst>
          </p:cNvPr>
          <p:cNvPicPr>
            <a:picLocks noGrp="1" noChangeAspect="1"/>
          </p:cNvPicPr>
          <p:nvPr>
            <p:ph idx="1"/>
          </p:nvPr>
        </p:nvPicPr>
        <p:blipFill>
          <a:blip r:embed="rId2"/>
          <a:srcRect t="7692"/>
          <a:stretch/>
        </p:blipFill>
        <p:spPr>
          <a:xfrm>
            <a:off x="20" y="10"/>
            <a:ext cx="12191979" cy="5486390"/>
          </a:xfrm>
          <a:prstGeom prst="rect">
            <a:avLst/>
          </a:prstGeom>
          <a:effectLst>
            <a:outerShdw blurRad="596900" dist="330200" dir="8820000" sx="87000" sy="87000" algn="ctr" rotWithShape="0">
              <a:srgbClr val="000000">
                <a:alpha val="29000"/>
              </a:srgbClr>
            </a:outerShdw>
          </a:effectLst>
        </p:spPr>
      </p:pic>
      <p:sp useBgFill="1">
        <p:nvSpPr>
          <p:cNvPr id="12" name="Rectangle 11">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86402"/>
            <a:ext cx="12192000" cy="1371598"/>
          </a:xfrm>
          <a:prstGeom prst="rect">
            <a:avLst/>
          </a:prstGeom>
          <a:ln>
            <a:noFill/>
          </a:ln>
          <a:effectLst>
            <a:outerShdw blurRad="254000" dist="114300" dir="20340000" sx="89000" sy="89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932BA3-E19A-5B34-4E49-633E1B5B4D90}"/>
              </a:ext>
            </a:extLst>
          </p:cNvPr>
          <p:cNvSpPr>
            <a:spLocks noGrp="1"/>
          </p:cNvSpPr>
          <p:nvPr>
            <p:ph type="title"/>
          </p:nvPr>
        </p:nvSpPr>
        <p:spPr>
          <a:xfrm>
            <a:off x="589556" y="5746071"/>
            <a:ext cx="7015499" cy="852260"/>
          </a:xfrm>
        </p:spPr>
        <p:txBody>
          <a:bodyPr vert="horz" lIns="91440" tIns="45720" rIns="91440" bIns="45720" rtlCol="0" anchor="ctr">
            <a:normAutofit/>
          </a:bodyPr>
          <a:lstStyle/>
          <a:p>
            <a:r>
              <a:rPr lang="en-US" sz="3600"/>
              <a:t>Drug Trafficking</a:t>
            </a:r>
          </a:p>
        </p:txBody>
      </p:sp>
    </p:spTree>
    <p:extLst>
      <p:ext uri="{BB962C8B-B14F-4D97-AF65-F5344CB8AC3E}">
        <p14:creationId xmlns:p14="http://schemas.microsoft.com/office/powerpoint/2010/main" val="27509941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1B14A-5E6F-FCDE-FEEC-4F986013AF1E}"/>
              </a:ext>
            </a:extLst>
          </p:cNvPr>
          <p:cNvSpPr>
            <a:spLocks noGrp="1"/>
          </p:cNvSpPr>
          <p:nvPr>
            <p:ph type="title"/>
          </p:nvPr>
        </p:nvSpPr>
        <p:spPr/>
        <p:txBody>
          <a:bodyPr/>
          <a:lstStyle/>
          <a:p>
            <a:r>
              <a:rPr lang="en-GB" dirty="0"/>
              <a:t>Office for National Statistics</a:t>
            </a:r>
          </a:p>
        </p:txBody>
      </p:sp>
      <p:graphicFrame>
        <p:nvGraphicFramePr>
          <p:cNvPr id="5" name="Content Placeholder 2">
            <a:extLst>
              <a:ext uri="{FF2B5EF4-FFF2-40B4-BE49-F238E27FC236}">
                <a16:creationId xmlns:a16="http://schemas.microsoft.com/office/drawing/2014/main" id="{6AC96ED4-C9B7-A23D-F9E0-04BC933A31C3}"/>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69485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57753-B22A-EB44-E49F-BB5A508B1573}"/>
              </a:ext>
            </a:extLst>
          </p:cNvPr>
          <p:cNvSpPr>
            <a:spLocks noGrp="1"/>
          </p:cNvSpPr>
          <p:nvPr>
            <p:ph type="title"/>
          </p:nvPr>
        </p:nvSpPr>
        <p:spPr/>
        <p:txBody>
          <a:bodyPr>
            <a:normAutofit fontScale="90000"/>
          </a:bodyPr>
          <a:lstStyle/>
          <a:p>
            <a:br>
              <a:rPr lang="en-GB" b="1" i="0" dirty="0">
                <a:solidFill>
                  <a:srgbClr val="333333"/>
                </a:solidFill>
                <a:effectLst/>
                <a:latin typeface="bahnschrift" panose="020B0502040204020203" pitchFamily="34" charset="0"/>
              </a:rPr>
            </a:br>
            <a:r>
              <a:rPr lang="en-GB" b="1" i="0" dirty="0">
                <a:solidFill>
                  <a:srgbClr val="333333"/>
                </a:solidFill>
                <a:effectLst/>
                <a:latin typeface="bahnschrift" panose="020B0502040204020203" pitchFamily="34" charset="0"/>
              </a:rPr>
              <a:t>The threat from drug trafficking</a:t>
            </a:r>
            <a:br>
              <a:rPr lang="en-GB" b="1" i="0" dirty="0">
                <a:solidFill>
                  <a:srgbClr val="333333"/>
                </a:solidFill>
                <a:effectLst/>
                <a:latin typeface="bahnschrift" panose="020B0502040204020203" pitchFamily="34" charset="0"/>
              </a:rPr>
            </a:br>
            <a:endParaRPr lang="en-GB" dirty="0"/>
          </a:p>
        </p:txBody>
      </p:sp>
      <p:sp>
        <p:nvSpPr>
          <p:cNvPr id="3" name="Content Placeholder 2">
            <a:extLst>
              <a:ext uri="{FF2B5EF4-FFF2-40B4-BE49-F238E27FC236}">
                <a16:creationId xmlns:a16="http://schemas.microsoft.com/office/drawing/2014/main" id="{3DAC8A71-02D9-5858-1D1A-84F59BE8BBEF}"/>
              </a:ext>
            </a:extLst>
          </p:cNvPr>
          <p:cNvSpPr>
            <a:spLocks noGrp="1"/>
          </p:cNvSpPr>
          <p:nvPr>
            <p:ph idx="1"/>
          </p:nvPr>
        </p:nvSpPr>
        <p:spPr/>
        <p:txBody>
          <a:bodyPr>
            <a:normAutofit fontScale="92500"/>
          </a:bodyPr>
          <a:lstStyle/>
          <a:p>
            <a:pPr marL="0" indent="0">
              <a:buNone/>
            </a:pPr>
            <a:r>
              <a:rPr lang="en-GB" b="0" i="0" dirty="0">
                <a:solidFill>
                  <a:srgbClr val="333333"/>
                </a:solidFill>
                <a:effectLst/>
                <a:latin typeface="Arial" panose="020B0604020202020204" pitchFamily="34" charset="0"/>
                <a:cs typeface="Arial" panose="020B0604020202020204" pitchFamily="34" charset="0"/>
              </a:rPr>
              <a:t>Drug related deaths through misuse reported in the UK rose from 4,517 in 2020 to 4,564 in 2021.</a:t>
            </a:r>
          </a:p>
          <a:p>
            <a:pPr marL="0" indent="0">
              <a:buNone/>
            </a:pPr>
            <a:r>
              <a:rPr lang="en-GB" b="0" i="0" dirty="0">
                <a:solidFill>
                  <a:srgbClr val="333333"/>
                </a:solidFill>
                <a:effectLst/>
                <a:latin typeface="Arial" panose="020B0604020202020204" pitchFamily="34" charset="0"/>
                <a:cs typeface="Arial" panose="020B0604020202020204" pitchFamily="34" charset="0"/>
              </a:rPr>
              <a:t>In England and Wales, the Northeast continues to have the highest rates of deaths at 104.1 deaths per million people. Newer synthetic opioids – such as fentanyl - have contributed to this rise.</a:t>
            </a:r>
          </a:p>
          <a:p>
            <a:pPr marL="0" indent="0">
              <a:buNone/>
            </a:pPr>
            <a:r>
              <a:rPr lang="en-GB" b="0" i="0" dirty="0">
                <a:solidFill>
                  <a:srgbClr val="333333"/>
                </a:solidFill>
                <a:effectLst/>
                <a:latin typeface="Arial" panose="020B0604020202020204" pitchFamily="34" charset="0"/>
                <a:cs typeface="Arial" panose="020B0604020202020204" pitchFamily="34" charset="0"/>
              </a:rPr>
              <a:t>Opium production in Afghanistan and cocaine production in Colombia are at record levels.</a:t>
            </a:r>
            <a:endParaRPr lang="en-GB" dirty="0">
              <a:solidFill>
                <a:srgbClr val="333333"/>
              </a:solidFill>
              <a:latin typeface="Arial" panose="020B0604020202020204" pitchFamily="34" charset="0"/>
              <a:cs typeface="Arial" panose="020B0604020202020204" pitchFamily="34" charset="0"/>
            </a:endParaRPr>
          </a:p>
          <a:p>
            <a:pPr marL="0" indent="0">
              <a:buNone/>
            </a:pPr>
            <a:r>
              <a:rPr lang="en-GB" b="0" i="0" dirty="0">
                <a:solidFill>
                  <a:srgbClr val="333333"/>
                </a:solidFill>
                <a:effectLst/>
                <a:latin typeface="Arial" panose="020B0604020202020204" pitchFamily="34" charset="0"/>
                <a:cs typeface="Arial" panose="020B0604020202020204" pitchFamily="34" charset="0"/>
              </a:rPr>
              <a:t>Crime associated with drug trafficking is very often violent, with direct links to the criminal use of firearms and gang feud knife attacks, and traffickers frequently exploit young and vulnerable people.</a:t>
            </a:r>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5D862693-931B-BD62-8C41-A7C680A5BBB9}"/>
              </a:ext>
            </a:extLst>
          </p:cNvPr>
          <p:cNvPicPr>
            <a:picLocks noChangeAspect="1"/>
          </p:cNvPicPr>
          <p:nvPr/>
        </p:nvPicPr>
        <p:blipFill>
          <a:blip r:embed="rId3"/>
          <a:stretch>
            <a:fillRect/>
          </a:stretch>
        </p:blipFill>
        <p:spPr>
          <a:xfrm>
            <a:off x="8813800" y="5792787"/>
            <a:ext cx="2667000" cy="1038225"/>
          </a:xfrm>
          <a:prstGeom prst="rect">
            <a:avLst/>
          </a:prstGeom>
        </p:spPr>
      </p:pic>
    </p:spTree>
    <p:extLst>
      <p:ext uri="{BB962C8B-B14F-4D97-AF65-F5344CB8AC3E}">
        <p14:creationId xmlns:p14="http://schemas.microsoft.com/office/powerpoint/2010/main" val="17488567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B9BA8-6D39-ADF7-6346-CDC64ED08079}"/>
              </a:ext>
            </a:extLst>
          </p:cNvPr>
          <p:cNvSpPr>
            <a:spLocks noGrp="1"/>
          </p:cNvSpPr>
          <p:nvPr>
            <p:ph type="title"/>
          </p:nvPr>
        </p:nvSpPr>
        <p:spPr/>
        <p:txBody>
          <a:bodyPr/>
          <a:lstStyle/>
          <a:p>
            <a:r>
              <a:rPr lang="en-GB" b="1" i="0" dirty="0">
                <a:solidFill>
                  <a:srgbClr val="333333"/>
                </a:solidFill>
                <a:effectLst/>
                <a:latin typeface="bahnschrift" panose="020B0502040204020203" pitchFamily="34" charset="0"/>
              </a:rPr>
              <a:t>Routes into the UK</a:t>
            </a:r>
            <a:br>
              <a:rPr lang="en-GB" b="1" i="0" dirty="0">
                <a:solidFill>
                  <a:srgbClr val="333333"/>
                </a:solidFill>
                <a:effectLst/>
                <a:latin typeface="bahnschrift" panose="020B0502040204020203" pitchFamily="34" charset="0"/>
              </a:rPr>
            </a:br>
            <a:endParaRPr lang="en-GB" dirty="0"/>
          </a:p>
        </p:txBody>
      </p:sp>
      <p:sp>
        <p:nvSpPr>
          <p:cNvPr id="3" name="Content Placeholder 2">
            <a:extLst>
              <a:ext uri="{FF2B5EF4-FFF2-40B4-BE49-F238E27FC236}">
                <a16:creationId xmlns:a16="http://schemas.microsoft.com/office/drawing/2014/main" id="{DFBFE014-EFAE-A278-B228-54482D9A2F59}"/>
              </a:ext>
            </a:extLst>
          </p:cNvPr>
          <p:cNvSpPr>
            <a:spLocks noGrp="1"/>
          </p:cNvSpPr>
          <p:nvPr>
            <p:ph idx="1"/>
          </p:nvPr>
        </p:nvSpPr>
        <p:spPr>
          <a:xfrm>
            <a:off x="838200" y="1308100"/>
            <a:ext cx="10515600" cy="4868863"/>
          </a:xfrm>
        </p:spPr>
        <p:txBody>
          <a:bodyPr/>
          <a:lstStyle/>
          <a:p>
            <a:pPr marL="0" indent="0" algn="l">
              <a:lnSpc>
                <a:spcPts val="1800"/>
              </a:lnSpc>
              <a:spcAft>
                <a:spcPts val="1350"/>
              </a:spcAft>
              <a:buNone/>
            </a:pPr>
            <a:r>
              <a:rPr lang="en-GB" b="0" i="0" dirty="0">
                <a:solidFill>
                  <a:srgbClr val="333333"/>
                </a:solidFill>
                <a:effectLst/>
                <a:latin typeface="bahnschrift" panose="020B0502040204020203" pitchFamily="34" charset="0"/>
              </a:rPr>
              <a:t>Most forms of illegal drugs originate overseas and are</a:t>
            </a:r>
          </a:p>
          <a:p>
            <a:pPr marL="0" indent="0" algn="l">
              <a:lnSpc>
                <a:spcPts val="1800"/>
              </a:lnSpc>
              <a:spcAft>
                <a:spcPts val="1350"/>
              </a:spcAft>
              <a:buNone/>
            </a:pPr>
            <a:r>
              <a:rPr lang="en-GB" b="0" i="0" dirty="0">
                <a:solidFill>
                  <a:srgbClr val="333333"/>
                </a:solidFill>
                <a:effectLst/>
                <a:latin typeface="bahnschrift" panose="020B0502040204020203" pitchFamily="34" charset="0"/>
              </a:rPr>
              <a:t> trafficked into the UK via various routes, including:</a:t>
            </a:r>
          </a:p>
          <a:p>
            <a:pPr algn="l">
              <a:lnSpc>
                <a:spcPts val="1800"/>
              </a:lnSpc>
              <a:spcAft>
                <a:spcPts val="1350"/>
              </a:spcAft>
            </a:pPr>
            <a:endParaRPr lang="en-GB" b="0" i="0" dirty="0">
              <a:solidFill>
                <a:srgbClr val="333333"/>
              </a:solidFill>
              <a:effectLst/>
              <a:latin typeface="bahnschrift" panose="020B0502040204020203" pitchFamily="34" charset="0"/>
            </a:endParaRPr>
          </a:p>
          <a:p>
            <a:pPr algn="l">
              <a:lnSpc>
                <a:spcPts val="1800"/>
              </a:lnSpc>
              <a:spcAft>
                <a:spcPts val="1500"/>
              </a:spcAft>
              <a:buFont typeface="Arial" panose="020B0604020202020204" pitchFamily="34" charset="0"/>
              <a:buChar char="•"/>
            </a:pPr>
            <a:r>
              <a:rPr lang="en-GB" b="0" i="0" dirty="0">
                <a:solidFill>
                  <a:srgbClr val="333333"/>
                </a:solidFill>
                <a:effectLst/>
                <a:latin typeface="bahnschrift" panose="020B0502040204020203" pitchFamily="34" charset="0"/>
              </a:rPr>
              <a:t>Container shipping</a:t>
            </a:r>
          </a:p>
          <a:p>
            <a:pPr algn="l">
              <a:lnSpc>
                <a:spcPts val="1800"/>
              </a:lnSpc>
              <a:spcAft>
                <a:spcPts val="1500"/>
              </a:spcAft>
              <a:buFont typeface="Arial" panose="020B0604020202020204" pitchFamily="34" charset="0"/>
              <a:buChar char="•"/>
            </a:pPr>
            <a:r>
              <a:rPr lang="en-GB" b="0" i="0" dirty="0">
                <a:solidFill>
                  <a:srgbClr val="333333"/>
                </a:solidFill>
                <a:effectLst/>
                <a:latin typeface="bahnschrift" panose="020B0502040204020203" pitchFamily="34" charset="0"/>
              </a:rPr>
              <a:t>Yachts and small boats</a:t>
            </a:r>
          </a:p>
          <a:p>
            <a:pPr algn="l">
              <a:lnSpc>
                <a:spcPts val="1800"/>
              </a:lnSpc>
              <a:spcAft>
                <a:spcPts val="1500"/>
              </a:spcAft>
              <a:buFont typeface="Arial" panose="020B0604020202020204" pitchFamily="34" charset="0"/>
              <a:buChar char="•"/>
            </a:pPr>
            <a:r>
              <a:rPr lang="en-GB" b="0" i="0" dirty="0">
                <a:solidFill>
                  <a:srgbClr val="333333"/>
                </a:solidFill>
                <a:effectLst/>
                <a:latin typeface="bahnschrift" panose="020B0502040204020203" pitchFamily="34" charset="0"/>
              </a:rPr>
              <a:t>Light aircraft</a:t>
            </a:r>
          </a:p>
          <a:p>
            <a:pPr algn="l">
              <a:lnSpc>
                <a:spcPts val="1800"/>
              </a:lnSpc>
              <a:spcAft>
                <a:spcPts val="1500"/>
              </a:spcAft>
              <a:buFont typeface="Arial" panose="020B0604020202020204" pitchFamily="34" charset="0"/>
              <a:buChar char="•"/>
            </a:pPr>
            <a:r>
              <a:rPr lang="en-GB" b="0" i="0" dirty="0">
                <a:solidFill>
                  <a:srgbClr val="333333"/>
                </a:solidFill>
                <a:effectLst/>
                <a:latin typeface="bahnschrift" panose="020B0502040204020203" pitchFamily="34" charset="0"/>
              </a:rPr>
              <a:t>Vehicle traffic from continental Europe</a:t>
            </a:r>
          </a:p>
          <a:p>
            <a:pPr algn="l">
              <a:lnSpc>
                <a:spcPts val="1800"/>
              </a:lnSpc>
              <a:spcAft>
                <a:spcPts val="1500"/>
              </a:spcAft>
              <a:buFont typeface="Arial" panose="020B0604020202020204" pitchFamily="34" charset="0"/>
              <a:buChar char="•"/>
            </a:pPr>
            <a:r>
              <a:rPr lang="en-GB" b="0" i="0" dirty="0">
                <a:solidFill>
                  <a:srgbClr val="333333"/>
                </a:solidFill>
                <a:effectLst/>
                <a:latin typeface="bahnschrift" panose="020B0502040204020203" pitchFamily="34" charset="0"/>
              </a:rPr>
              <a:t>Airline passengers</a:t>
            </a:r>
          </a:p>
          <a:p>
            <a:pPr algn="l">
              <a:lnSpc>
                <a:spcPts val="1800"/>
              </a:lnSpc>
              <a:spcAft>
                <a:spcPts val="1500"/>
              </a:spcAft>
              <a:buFont typeface="Arial" panose="020B0604020202020204" pitchFamily="34" charset="0"/>
              <a:buChar char="•"/>
            </a:pPr>
            <a:r>
              <a:rPr lang="en-GB" b="0" i="0" dirty="0">
                <a:solidFill>
                  <a:srgbClr val="333333"/>
                </a:solidFill>
                <a:effectLst/>
                <a:latin typeface="bahnschrift" panose="020B0502040204020203" pitchFamily="34" charset="0"/>
              </a:rPr>
              <a:t>The post and fast parcels</a:t>
            </a:r>
          </a:p>
          <a:p>
            <a:endParaRPr lang="en-GB" dirty="0"/>
          </a:p>
        </p:txBody>
      </p:sp>
    </p:spTree>
    <p:extLst>
      <p:ext uri="{BB962C8B-B14F-4D97-AF65-F5344CB8AC3E}">
        <p14:creationId xmlns:p14="http://schemas.microsoft.com/office/powerpoint/2010/main" val="35772706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0DAEB-228C-7B93-21C7-889B9AA9C08E}"/>
              </a:ext>
            </a:extLst>
          </p:cNvPr>
          <p:cNvSpPr>
            <a:spLocks noGrp="1"/>
          </p:cNvSpPr>
          <p:nvPr>
            <p:ph type="title"/>
          </p:nvPr>
        </p:nvSpPr>
        <p:spPr>
          <a:xfrm>
            <a:off x="7910283" y="741391"/>
            <a:ext cx="3397017" cy="1616203"/>
          </a:xfrm>
        </p:spPr>
        <p:txBody>
          <a:bodyPr anchor="b">
            <a:normAutofit/>
          </a:bodyPr>
          <a:lstStyle/>
          <a:p>
            <a:r>
              <a:rPr lang="en-GB" sz="3200"/>
              <a:t>Case Example – April 2020</a:t>
            </a:r>
          </a:p>
        </p:txBody>
      </p:sp>
      <p:pic>
        <p:nvPicPr>
          <p:cNvPr id="5" name="Picture 4">
            <a:extLst>
              <a:ext uri="{FF2B5EF4-FFF2-40B4-BE49-F238E27FC236}">
                <a16:creationId xmlns:a16="http://schemas.microsoft.com/office/drawing/2014/main" id="{903892E6-4DAC-3D6B-82AE-C99A699518D6}"/>
              </a:ext>
            </a:extLst>
          </p:cNvPr>
          <p:cNvPicPr>
            <a:picLocks noChangeAspect="1"/>
          </p:cNvPicPr>
          <p:nvPr/>
        </p:nvPicPr>
        <p:blipFill>
          <a:blip r:embed="rId2"/>
          <a:srcRect r="20280"/>
          <a:stretch/>
        </p:blipFill>
        <p:spPr>
          <a:xfrm>
            <a:off x="884698" y="877413"/>
            <a:ext cx="6406903" cy="5043096"/>
          </a:xfrm>
          <a:prstGeom prst="rect">
            <a:avLst/>
          </a:prstGeom>
        </p:spPr>
      </p:pic>
      <p:grpSp>
        <p:nvGrpSpPr>
          <p:cNvPr id="10" name="Group 9">
            <a:extLst>
              <a:ext uri="{FF2B5EF4-FFF2-40B4-BE49-F238E27FC236}">
                <a16:creationId xmlns:a16="http://schemas.microsoft.com/office/drawing/2014/main" id="{BE589684-54CA-64D8-C963-5F19FF75BF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4697" y="5858828"/>
            <a:ext cx="6406903" cy="123363"/>
            <a:chOff x="7015162" y="5858828"/>
            <a:chExt cx="4300544" cy="123363"/>
          </a:xfrm>
        </p:grpSpPr>
        <p:sp>
          <p:nvSpPr>
            <p:cNvPr id="11" name="Rectangle 10">
              <a:extLst>
                <a:ext uri="{FF2B5EF4-FFF2-40B4-BE49-F238E27FC236}">
                  <a16:creationId xmlns:a16="http://schemas.microsoft.com/office/drawing/2014/main" id="{9B56B8E8-B789-DA4D-E4BE-03FA3165B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255D907-377D-0DF9-B4A4-4B44C46FB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CA757252-C065-94F0-3D27-CC3C7ED28A0E}"/>
              </a:ext>
            </a:extLst>
          </p:cNvPr>
          <p:cNvSpPr>
            <a:spLocks noGrp="1"/>
          </p:cNvSpPr>
          <p:nvPr>
            <p:ph idx="1"/>
          </p:nvPr>
        </p:nvSpPr>
        <p:spPr>
          <a:xfrm>
            <a:off x="7910284" y="2533476"/>
            <a:ext cx="3405415" cy="3447832"/>
          </a:xfrm>
        </p:spPr>
        <p:txBody>
          <a:bodyPr anchor="t">
            <a:normAutofit/>
          </a:bodyPr>
          <a:lstStyle/>
          <a:p>
            <a:r>
              <a:rPr lang="en-GB" sz="2000" b="1" i="0">
                <a:effectLst/>
                <a:latin typeface="Sky Text"/>
              </a:rPr>
              <a:t>Two men charged after cocaine haul worth £3m found in lorry in Dover</a:t>
            </a:r>
          </a:p>
          <a:p>
            <a:r>
              <a:rPr lang="en-GB" sz="2000" b="0" i="0">
                <a:effectLst/>
                <a:latin typeface="Sky Text"/>
              </a:rPr>
              <a:t>Investigators found at least 36 kg of cocaine in the lorry that had come by ferry from France to Dover.</a:t>
            </a:r>
          </a:p>
          <a:p>
            <a:r>
              <a:rPr lang="en-GB" sz="2000">
                <a:latin typeface="Sky Text"/>
              </a:rPr>
              <a:t>An operation led by the NCA and border force intercepted the vehicle. </a:t>
            </a:r>
            <a:r>
              <a:rPr lang="en-GB" sz="2000" b="0" i="0">
                <a:effectLst/>
                <a:latin typeface="Sky Text"/>
              </a:rPr>
              <a:t> </a:t>
            </a:r>
            <a:endParaRPr lang="en-GB" sz="2000"/>
          </a:p>
        </p:txBody>
      </p:sp>
    </p:spTree>
    <p:extLst>
      <p:ext uri="{BB962C8B-B14F-4D97-AF65-F5344CB8AC3E}">
        <p14:creationId xmlns:p14="http://schemas.microsoft.com/office/powerpoint/2010/main" val="14914649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5D1CBAF-34A5-60F0-6227-E711A4853167}"/>
              </a:ext>
            </a:extLst>
          </p:cNvPr>
          <p:cNvSpPr>
            <a:spLocks noGrp="1"/>
          </p:cNvSpPr>
          <p:nvPr>
            <p:ph type="title"/>
          </p:nvPr>
        </p:nvSpPr>
        <p:spPr>
          <a:xfrm>
            <a:off x="660041" y="2767106"/>
            <a:ext cx="2880828" cy="3071906"/>
          </a:xfrm>
        </p:spPr>
        <p:txBody>
          <a:bodyPr vert="horz" lIns="91440" tIns="45720" rIns="91440" bIns="45720" rtlCol="0" anchor="t">
            <a:normAutofit/>
          </a:bodyPr>
          <a:lstStyle/>
          <a:p>
            <a:br>
              <a:rPr lang="en-US" sz="4000" b="1" i="0" kern="1200">
                <a:solidFill>
                  <a:srgbClr val="FFFFFF"/>
                </a:solidFill>
                <a:effectLst/>
                <a:latin typeface="+mj-lt"/>
                <a:ea typeface="+mj-ea"/>
                <a:cs typeface="+mj-cs"/>
              </a:rPr>
            </a:br>
            <a:r>
              <a:rPr lang="en-US" sz="4000" b="1" i="0" kern="1200">
                <a:solidFill>
                  <a:srgbClr val="FFFFFF"/>
                </a:solidFill>
                <a:effectLst/>
                <a:latin typeface="+mj-lt"/>
                <a:ea typeface="+mj-ea"/>
                <a:cs typeface="+mj-cs"/>
              </a:rPr>
              <a:t>County Lines</a:t>
            </a:r>
            <a:br>
              <a:rPr lang="en-US" sz="4000" b="1" i="0" kern="1200">
                <a:solidFill>
                  <a:srgbClr val="FFFFFF"/>
                </a:solidFill>
                <a:effectLst/>
                <a:latin typeface="+mj-lt"/>
                <a:ea typeface="+mj-ea"/>
                <a:cs typeface="+mj-cs"/>
              </a:rPr>
            </a:br>
            <a:endParaRPr lang="en-US" sz="4000" kern="1200">
              <a:solidFill>
                <a:srgbClr val="FFFFFF"/>
              </a:solidFill>
              <a:latin typeface="+mj-lt"/>
              <a:ea typeface="+mj-ea"/>
              <a:cs typeface="+mj-cs"/>
            </a:endParaRPr>
          </a:p>
        </p:txBody>
      </p:sp>
      <p:pic>
        <p:nvPicPr>
          <p:cNvPr id="8" name="Content Placeholder 7" descr="A map of england with lines and dots&#10;&#10;Description automatically generated">
            <a:extLst>
              <a:ext uri="{FF2B5EF4-FFF2-40B4-BE49-F238E27FC236}">
                <a16:creationId xmlns:a16="http://schemas.microsoft.com/office/drawing/2014/main" id="{A14BD981-361D-EEEF-E9AF-05266B52A423}"/>
              </a:ext>
            </a:extLst>
          </p:cNvPr>
          <p:cNvPicPr>
            <a:picLocks noGrp="1" noChangeAspect="1"/>
          </p:cNvPicPr>
          <p:nvPr>
            <p:ph idx="1"/>
          </p:nvPr>
        </p:nvPicPr>
        <p:blipFill>
          <a:blip r:embed="rId3"/>
          <a:stretch>
            <a:fillRect/>
          </a:stretch>
        </p:blipFill>
        <p:spPr>
          <a:xfrm>
            <a:off x="5242364" y="467208"/>
            <a:ext cx="5745876" cy="5923584"/>
          </a:xfrm>
          <a:prstGeom prst="rect">
            <a:avLst/>
          </a:prstGeom>
        </p:spPr>
      </p:pic>
    </p:spTree>
    <p:extLst>
      <p:ext uri="{BB962C8B-B14F-4D97-AF65-F5344CB8AC3E}">
        <p14:creationId xmlns:p14="http://schemas.microsoft.com/office/powerpoint/2010/main" val="30447092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4633F5D-0F05-FEFA-05E3-908C9355F260}"/>
              </a:ext>
            </a:extLst>
          </p:cNvPr>
          <p:cNvGraphicFramePr>
            <a:graphicFrameLocks noGrp="1"/>
          </p:cNvGraphicFramePr>
          <p:nvPr>
            <p:ph idx="1"/>
            <p:extLst>
              <p:ext uri="{D42A27DB-BD31-4B8C-83A1-F6EECF244321}">
                <p14:modId xmlns:p14="http://schemas.microsoft.com/office/powerpoint/2010/main" val="351254454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015732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872B62-FF00-D171-4189-387C76FE26A9}"/>
              </a:ext>
            </a:extLst>
          </p:cNvPr>
          <p:cNvSpPr>
            <a:spLocks noGrp="1"/>
          </p:cNvSpPr>
          <p:nvPr>
            <p:ph idx="1"/>
          </p:nvPr>
        </p:nvSpPr>
        <p:spPr>
          <a:xfrm>
            <a:off x="838200" y="787400"/>
            <a:ext cx="10515600" cy="5389563"/>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SOC gangs play a major role in the distribution of class A drugs in the UK (particularly heroin and crack cocaine).</a:t>
            </a:r>
          </a:p>
          <a:p>
            <a:pPr marL="0" indent="0">
              <a:buNone/>
            </a:pPr>
            <a:endParaRPr lang="en-GB" dirty="0">
              <a:latin typeface="Arial" panose="020B0604020202020204" pitchFamily="34" charset="0"/>
              <a:cs typeface="Arial" panose="020B0604020202020204" pitchFamily="34" charset="0"/>
            </a:endParaRPr>
          </a:p>
          <a:p>
            <a:pPr marL="0" indent="0">
              <a:buNone/>
            </a:pPr>
            <a:r>
              <a:rPr lang="en-GB" b="0" i="0" dirty="0">
                <a:solidFill>
                  <a:srgbClr val="333333"/>
                </a:solidFill>
                <a:effectLst/>
                <a:latin typeface="Arial" panose="020B0604020202020204" pitchFamily="34" charset="0"/>
                <a:cs typeface="Arial" panose="020B0604020202020204" pitchFamily="34" charset="0"/>
              </a:rPr>
              <a:t>County Lines are not defined by the distance between the point of control and the point of distribution, but rather the mechanism by which that method of supply is supported.</a:t>
            </a:r>
          </a:p>
          <a:p>
            <a:pPr marL="0" indent="0">
              <a:buNone/>
            </a:pPr>
            <a:endParaRPr lang="en-GB" b="0" i="0" dirty="0">
              <a:solidFill>
                <a:srgbClr val="333333"/>
              </a:solidFill>
              <a:effectLst/>
              <a:latin typeface="Arial" panose="020B0604020202020204" pitchFamily="34" charset="0"/>
              <a:cs typeface="Arial" panose="020B0604020202020204" pitchFamily="34" charset="0"/>
            </a:endParaRPr>
          </a:p>
          <a:p>
            <a:pPr marL="0" indent="0">
              <a:buNone/>
            </a:pPr>
            <a:r>
              <a:rPr lang="en-GB" dirty="0">
                <a:solidFill>
                  <a:srgbClr val="333333"/>
                </a:solidFill>
                <a:latin typeface="Arial" panose="020B0604020202020204" pitchFamily="34" charset="0"/>
                <a:cs typeface="Arial" panose="020B0604020202020204" pitchFamily="34" charset="0"/>
              </a:rPr>
              <a:t>T</a:t>
            </a:r>
            <a:r>
              <a:rPr lang="en-GB" b="0" i="0" dirty="0">
                <a:solidFill>
                  <a:srgbClr val="333333"/>
                </a:solidFill>
                <a:effectLst/>
                <a:latin typeface="Arial" panose="020B0604020202020204" pitchFamily="34" charset="0"/>
                <a:cs typeface="Arial" panose="020B0604020202020204" pitchFamily="34" charset="0"/>
              </a:rPr>
              <a:t>he use of a mobile telephone line and the use of vulnerable adults and children to facilitate the distribution. </a:t>
            </a:r>
          </a:p>
          <a:p>
            <a:pPr marL="0" indent="0">
              <a:buNone/>
            </a:pPr>
            <a:endParaRPr lang="en-GB" b="0" i="0" dirty="0">
              <a:solidFill>
                <a:srgbClr val="333333"/>
              </a:solidFill>
              <a:effectLst/>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Leading to </a:t>
            </a:r>
            <a:r>
              <a:rPr lang="en-GB" b="0" i="0" dirty="0">
                <a:solidFill>
                  <a:srgbClr val="333333"/>
                </a:solidFill>
                <a:effectLst/>
                <a:latin typeface="Arial" panose="020B0604020202020204" pitchFamily="34" charset="0"/>
                <a:cs typeface="Arial" panose="020B0604020202020204" pitchFamily="34" charset="0"/>
              </a:rPr>
              <a:t> increased levels of violence and weapons-related crimes as a result.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5958729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5055EC5-C3D2-47DF-7702-F156218921C4}"/>
              </a:ext>
            </a:extLst>
          </p:cNvPr>
          <p:cNvPicPr>
            <a:picLocks noGrp="1" noChangeAspect="1"/>
          </p:cNvPicPr>
          <p:nvPr>
            <p:ph idx="1"/>
          </p:nvPr>
        </p:nvPicPr>
        <p:blipFill>
          <a:blip r:embed="rId2"/>
          <a:srcRect l="3556" r="1" b="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C5125C-AADB-7935-FD6F-38FF13AB469C}"/>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Human Trafficking</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13569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70919-D88F-C705-8110-5C6B5DB8E19E}"/>
              </a:ext>
            </a:extLst>
          </p:cNvPr>
          <p:cNvSpPr>
            <a:spLocks noGrp="1"/>
          </p:cNvSpPr>
          <p:nvPr>
            <p:ph type="title"/>
          </p:nvPr>
        </p:nvSpPr>
        <p:spPr>
          <a:xfrm>
            <a:off x="504967" y="675564"/>
            <a:ext cx="3609833" cy="5204085"/>
          </a:xfrm>
        </p:spPr>
        <p:txBody>
          <a:bodyPr>
            <a:normAutofit/>
          </a:bodyPr>
          <a:lstStyle/>
          <a:p>
            <a:r>
              <a:rPr lang="en-GB"/>
              <a:t>Other types of Human Trafficking</a:t>
            </a:r>
            <a:endParaRPr lang="en-GB" dirty="0"/>
          </a:p>
        </p:txBody>
      </p:sp>
      <p:graphicFrame>
        <p:nvGraphicFramePr>
          <p:cNvPr id="27" name="Content Placeholder 2">
            <a:extLst>
              <a:ext uri="{FF2B5EF4-FFF2-40B4-BE49-F238E27FC236}">
                <a16:creationId xmlns:a16="http://schemas.microsoft.com/office/drawing/2014/main" id="{4E5F9FBF-9350-14B2-D109-703585848DA7}"/>
              </a:ext>
            </a:extLst>
          </p:cNvPr>
          <p:cNvGraphicFramePr>
            <a:graphicFrameLocks noGrp="1"/>
          </p:cNvGraphicFramePr>
          <p:nvPr>
            <p:ph idx="1"/>
          </p:nvPr>
        </p:nvGraphicFramePr>
        <p:xfrm>
          <a:off x="4776730" y="819369"/>
          <a:ext cx="6589260" cy="52439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19360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FC3D263-672D-82E9-7A20-E87E31C91564}"/>
              </a:ext>
            </a:extLst>
          </p:cNvPr>
          <p:cNvPicPr>
            <a:picLocks noChangeAspect="1"/>
          </p:cNvPicPr>
          <p:nvPr/>
        </p:nvPicPr>
        <p:blipFill>
          <a:blip r:embed="rId3"/>
          <a:srcRect l="4499" r="19821"/>
          <a:stretch/>
        </p:blipFill>
        <p:spPr>
          <a:xfrm>
            <a:off x="-1" y="10"/>
            <a:ext cx="5151179" cy="6857990"/>
          </a:xfrm>
          <a:prstGeom prst="rect">
            <a:avLst/>
          </a:prstGeom>
        </p:spPr>
      </p:pic>
      <p:cxnSp>
        <p:nvCxnSpPr>
          <p:cNvPr id="10" name="Straight Connector 9">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7AA0630-BD3E-76ED-87F5-A53790139194}"/>
              </a:ext>
            </a:extLst>
          </p:cNvPr>
          <p:cNvSpPr>
            <a:spLocks noGrp="1"/>
          </p:cNvSpPr>
          <p:nvPr>
            <p:ph idx="1"/>
          </p:nvPr>
        </p:nvSpPr>
        <p:spPr>
          <a:xfrm>
            <a:off x="5868557" y="1155700"/>
            <a:ext cx="5444382" cy="4986683"/>
          </a:xfrm>
        </p:spPr>
        <p:txBody>
          <a:bodyPr>
            <a:normAutofit/>
          </a:bodyPr>
          <a:lstStyle/>
          <a:p>
            <a:r>
              <a:rPr lang="en-GB" dirty="0">
                <a:latin typeface="Arial" panose="020B0604020202020204" pitchFamily="34" charset="0"/>
                <a:cs typeface="Arial" panose="020B0604020202020204" pitchFamily="34" charset="0"/>
              </a:rPr>
              <a:t>Human trafficking is on the increase. </a:t>
            </a:r>
          </a:p>
          <a:p>
            <a:endParaRPr lang="en-GB" dirty="0">
              <a:latin typeface="Arial" panose="020B0604020202020204" pitchFamily="34" charset="0"/>
              <a:cs typeface="Arial" panose="020B0604020202020204" pitchFamily="34" charset="0"/>
            </a:endParaRPr>
          </a:p>
          <a:p>
            <a:r>
              <a:rPr lang="en-GB" b="0" i="0" dirty="0">
                <a:effectLst/>
                <a:latin typeface="Arial" panose="020B0604020202020204" pitchFamily="34" charset="0"/>
                <a:cs typeface="Arial" panose="020B0604020202020204" pitchFamily="34" charset="0"/>
              </a:rPr>
              <a:t>There were 16,938 referrals in 2022 made to the National Referral Mechanism, five times as many as the 3,263 referrals in 2015 when the Modern Slavery Act was passed. </a:t>
            </a:r>
          </a:p>
          <a:p>
            <a:endParaRPr lang="en-GB" sz="2000" dirty="0"/>
          </a:p>
        </p:txBody>
      </p:sp>
    </p:spTree>
    <p:extLst>
      <p:ext uri="{BB962C8B-B14F-4D97-AF65-F5344CB8AC3E}">
        <p14:creationId xmlns:p14="http://schemas.microsoft.com/office/powerpoint/2010/main" val="166643141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8D87B-0B1B-CF06-AEA9-73B2D7333830}"/>
              </a:ext>
            </a:extLst>
          </p:cNvPr>
          <p:cNvSpPr>
            <a:spLocks noGrp="1"/>
          </p:cNvSpPr>
          <p:nvPr>
            <p:ph type="title"/>
          </p:nvPr>
        </p:nvSpPr>
        <p:spPr>
          <a:xfrm>
            <a:off x="876694" y="741391"/>
            <a:ext cx="4234393" cy="1616203"/>
          </a:xfrm>
        </p:spPr>
        <p:txBody>
          <a:bodyPr anchor="b">
            <a:normAutofit/>
          </a:bodyPr>
          <a:lstStyle/>
          <a:p>
            <a:r>
              <a:rPr lang="en-GB" sz="3200"/>
              <a:t>Case example : 2022</a:t>
            </a:r>
          </a:p>
        </p:txBody>
      </p:sp>
      <p:sp>
        <p:nvSpPr>
          <p:cNvPr id="3" name="Content Placeholder 2">
            <a:extLst>
              <a:ext uri="{FF2B5EF4-FFF2-40B4-BE49-F238E27FC236}">
                <a16:creationId xmlns:a16="http://schemas.microsoft.com/office/drawing/2014/main" id="{89D15EE6-2CC0-9CB7-A724-18B42C56A34F}"/>
              </a:ext>
            </a:extLst>
          </p:cNvPr>
          <p:cNvSpPr>
            <a:spLocks noGrp="1"/>
          </p:cNvSpPr>
          <p:nvPr>
            <p:ph idx="1"/>
          </p:nvPr>
        </p:nvSpPr>
        <p:spPr>
          <a:xfrm>
            <a:off x="876693" y="2533476"/>
            <a:ext cx="4234394" cy="3447832"/>
          </a:xfrm>
        </p:spPr>
        <p:txBody>
          <a:bodyPr anchor="t">
            <a:normAutofit/>
          </a:bodyPr>
          <a:lstStyle/>
          <a:p>
            <a:r>
              <a:rPr lang="en-GB" sz="2000"/>
              <a:t>Vietnamese woman fund hidden in dashboard of car.</a:t>
            </a:r>
          </a:p>
          <a:p>
            <a:r>
              <a:rPr lang="en-GB" sz="2000"/>
              <a:t>June 2022 – Border Force Officers stopped the car after it has crossed over from France. </a:t>
            </a:r>
          </a:p>
          <a:p>
            <a:r>
              <a:rPr lang="en-GB" sz="2000" b="0" i="0">
                <a:effectLst/>
                <a:latin typeface="ReithSans"/>
              </a:rPr>
              <a:t>Three of the gang were found guilty of assisting unlawful immigration at Manchester Minshull Street Crown Court.</a:t>
            </a:r>
            <a:endParaRPr lang="en-GB" sz="2000"/>
          </a:p>
          <a:p>
            <a:endParaRPr lang="en-GB" sz="2000"/>
          </a:p>
        </p:txBody>
      </p:sp>
      <p:pic>
        <p:nvPicPr>
          <p:cNvPr id="5" name="Picture 4">
            <a:extLst>
              <a:ext uri="{FF2B5EF4-FFF2-40B4-BE49-F238E27FC236}">
                <a16:creationId xmlns:a16="http://schemas.microsoft.com/office/drawing/2014/main" id="{9771E6CA-60BC-0433-D3F4-BF90628111A0}"/>
              </a:ext>
            </a:extLst>
          </p:cNvPr>
          <p:cNvPicPr>
            <a:picLocks noChangeAspect="1"/>
          </p:cNvPicPr>
          <p:nvPr/>
        </p:nvPicPr>
        <p:blipFill>
          <a:blip r:embed="rId3"/>
          <a:srcRect l="20761" r="21802" b="2"/>
          <a:stretch/>
        </p:blipFill>
        <p:spPr>
          <a:xfrm>
            <a:off x="5854890" y="877414"/>
            <a:ext cx="5453545" cy="4984683"/>
          </a:xfrm>
          <a:prstGeom prst="rect">
            <a:avLst/>
          </a:prstGeom>
        </p:spPr>
      </p:pic>
      <p:grpSp>
        <p:nvGrpSpPr>
          <p:cNvPr id="13" name="Group 12">
            <a:extLst>
              <a:ext uri="{FF2B5EF4-FFF2-40B4-BE49-F238E27FC236}">
                <a16:creationId xmlns:a16="http://schemas.microsoft.com/office/drawing/2014/main" id="{434FA563-76F6-CDCF-AEA0-A7B78E4464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1" name="Rectangle 10">
              <a:extLst>
                <a:ext uri="{FF2B5EF4-FFF2-40B4-BE49-F238E27FC236}">
                  <a16:creationId xmlns:a16="http://schemas.microsoft.com/office/drawing/2014/main" id="{1D2E3CAA-F1BA-6695-301D-22564C3828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F3F0F2C-04A5-144D-BDCF-C38707289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538563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2D41B-B7A4-97C4-83EB-FFD8E088482C}"/>
              </a:ext>
            </a:extLst>
          </p:cNvPr>
          <p:cNvSpPr>
            <a:spLocks noGrp="1"/>
          </p:cNvSpPr>
          <p:nvPr>
            <p:ph type="title"/>
          </p:nvPr>
        </p:nvSpPr>
        <p:spPr/>
        <p:txBody>
          <a:bodyPr/>
          <a:lstStyle/>
          <a:p>
            <a:r>
              <a:rPr lang="en-GB"/>
              <a:t>Case Example - 2019</a:t>
            </a:r>
            <a:endParaRPr lang="en-GB" dirty="0"/>
          </a:p>
        </p:txBody>
      </p:sp>
      <p:sp>
        <p:nvSpPr>
          <p:cNvPr id="3" name="Content Placeholder 2">
            <a:extLst>
              <a:ext uri="{FF2B5EF4-FFF2-40B4-BE49-F238E27FC236}">
                <a16:creationId xmlns:a16="http://schemas.microsoft.com/office/drawing/2014/main" id="{09599EE9-2090-05C9-3442-6664590EB3E5}"/>
              </a:ext>
            </a:extLst>
          </p:cNvPr>
          <p:cNvSpPr>
            <a:spLocks noGrp="1"/>
          </p:cNvSpPr>
          <p:nvPr>
            <p:ph idx="1"/>
          </p:nvPr>
        </p:nvSpPr>
        <p:spPr/>
        <p:txBody>
          <a:bodyPr/>
          <a:lstStyle/>
          <a:p>
            <a:r>
              <a:rPr lang="en-GB" b="1" i="0">
                <a:solidFill>
                  <a:srgbClr val="141414"/>
                </a:solidFill>
                <a:effectLst/>
                <a:latin typeface="ReithSans"/>
              </a:rPr>
              <a:t>Four men have been jailed for the manslaughter of 39 Vietnamese migrants found dead in a lorry trailer in Essex.</a:t>
            </a:r>
            <a:endParaRPr lang="en-GB" dirty="0"/>
          </a:p>
        </p:txBody>
      </p:sp>
      <p:pic>
        <p:nvPicPr>
          <p:cNvPr id="5" name="Picture 4">
            <a:extLst>
              <a:ext uri="{FF2B5EF4-FFF2-40B4-BE49-F238E27FC236}">
                <a16:creationId xmlns:a16="http://schemas.microsoft.com/office/drawing/2014/main" id="{98798FB3-84BE-3CC8-7CD0-7765CF3443EF}"/>
              </a:ext>
            </a:extLst>
          </p:cNvPr>
          <p:cNvPicPr>
            <a:picLocks noChangeAspect="1"/>
          </p:cNvPicPr>
          <p:nvPr/>
        </p:nvPicPr>
        <p:blipFill>
          <a:blip r:embed="rId3"/>
          <a:stretch>
            <a:fillRect/>
          </a:stretch>
        </p:blipFill>
        <p:spPr>
          <a:xfrm>
            <a:off x="2438399" y="2653703"/>
            <a:ext cx="6899275" cy="3936009"/>
          </a:xfrm>
          <a:prstGeom prst="rect">
            <a:avLst/>
          </a:prstGeom>
        </p:spPr>
      </p:pic>
    </p:spTree>
    <p:extLst>
      <p:ext uri="{BB962C8B-B14F-4D97-AF65-F5344CB8AC3E}">
        <p14:creationId xmlns:p14="http://schemas.microsoft.com/office/powerpoint/2010/main" val="1504042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EDDFE6-26D2-EE2D-2045-44B6A8B74C02}"/>
              </a:ext>
            </a:extLst>
          </p:cNvPr>
          <p:cNvSpPr>
            <a:spLocks noGrp="1"/>
          </p:cNvSpPr>
          <p:nvPr>
            <p:ph idx="1"/>
          </p:nvPr>
        </p:nvSpPr>
        <p:spPr>
          <a:xfrm>
            <a:off x="838200" y="990600"/>
            <a:ext cx="10515600" cy="5186363"/>
          </a:xfrm>
        </p:spPr>
        <p:txBody>
          <a:bodyPr/>
          <a:lstStyle/>
          <a:p>
            <a:pPr marL="0" indent="0">
              <a:buNone/>
            </a:pPr>
            <a:r>
              <a:rPr lang="en-GB" dirty="0"/>
              <a:t>The 39 victims suffered a long painful death having suffocated within the vehicle. </a:t>
            </a:r>
          </a:p>
          <a:p>
            <a:pPr marL="0" indent="0" algn="l" fontAlgn="base">
              <a:buNone/>
            </a:pPr>
            <a:r>
              <a:rPr lang="en-GB" b="0" i="0" dirty="0">
                <a:solidFill>
                  <a:srgbClr val="141414"/>
                </a:solidFill>
                <a:effectLst/>
                <a:latin typeface="ReithSans"/>
              </a:rPr>
              <a:t>Ronan Hughes, 41, and Gheorghe Nica, 43, played "leading roles" in the smuggling conspiracy and were jailed for 20 and 27 years respectively.</a:t>
            </a:r>
          </a:p>
          <a:p>
            <a:pPr marL="0" indent="0" algn="l" fontAlgn="base">
              <a:buNone/>
            </a:pPr>
            <a:r>
              <a:rPr lang="en-GB" b="0" i="0" dirty="0">
                <a:solidFill>
                  <a:srgbClr val="141414"/>
                </a:solidFill>
                <a:effectLst/>
                <a:latin typeface="ReithSans"/>
              </a:rPr>
              <a:t>At the Old Bailey, two lorry drivers were also jailed for manslaughter.</a:t>
            </a:r>
            <a:br>
              <a:rPr lang="en-GB" dirty="0"/>
            </a:br>
            <a:endParaRPr lang="en-GB" dirty="0"/>
          </a:p>
        </p:txBody>
      </p:sp>
      <p:pic>
        <p:nvPicPr>
          <p:cNvPr id="5" name="Picture 4">
            <a:extLst>
              <a:ext uri="{FF2B5EF4-FFF2-40B4-BE49-F238E27FC236}">
                <a16:creationId xmlns:a16="http://schemas.microsoft.com/office/drawing/2014/main" id="{5DD98538-DE99-D8F9-571D-911E8B946A89}"/>
              </a:ext>
            </a:extLst>
          </p:cNvPr>
          <p:cNvPicPr>
            <a:picLocks noChangeAspect="1"/>
          </p:cNvPicPr>
          <p:nvPr/>
        </p:nvPicPr>
        <p:blipFill>
          <a:blip r:embed="rId3"/>
          <a:stretch>
            <a:fillRect/>
          </a:stretch>
        </p:blipFill>
        <p:spPr>
          <a:xfrm>
            <a:off x="292099" y="3429000"/>
            <a:ext cx="6250781" cy="3308778"/>
          </a:xfrm>
          <a:prstGeom prst="rect">
            <a:avLst/>
          </a:prstGeom>
        </p:spPr>
      </p:pic>
      <p:pic>
        <p:nvPicPr>
          <p:cNvPr id="7" name="Picture 6">
            <a:extLst>
              <a:ext uri="{FF2B5EF4-FFF2-40B4-BE49-F238E27FC236}">
                <a16:creationId xmlns:a16="http://schemas.microsoft.com/office/drawing/2014/main" id="{9BDDE01B-11D9-257E-8F48-AA6FB8E73676}"/>
              </a:ext>
            </a:extLst>
          </p:cNvPr>
          <p:cNvPicPr>
            <a:picLocks noChangeAspect="1"/>
          </p:cNvPicPr>
          <p:nvPr/>
        </p:nvPicPr>
        <p:blipFill>
          <a:blip r:embed="rId4"/>
          <a:stretch>
            <a:fillRect/>
          </a:stretch>
        </p:blipFill>
        <p:spPr>
          <a:xfrm>
            <a:off x="6375400" y="3583781"/>
            <a:ext cx="5373687" cy="2596364"/>
          </a:xfrm>
          <a:prstGeom prst="rect">
            <a:avLst/>
          </a:prstGeom>
        </p:spPr>
      </p:pic>
    </p:spTree>
    <p:extLst>
      <p:ext uri="{BB962C8B-B14F-4D97-AF65-F5344CB8AC3E}">
        <p14:creationId xmlns:p14="http://schemas.microsoft.com/office/powerpoint/2010/main" val="36975898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27E6A6-4018-A3BB-7BF6-04412923BBBE}"/>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Further reading – see link on Moodle</a:t>
            </a:r>
          </a:p>
        </p:txBody>
      </p:sp>
      <p:pic>
        <p:nvPicPr>
          <p:cNvPr id="5" name="Content Placeholder 4">
            <a:extLst>
              <a:ext uri="{FF2B5EF4-FFF2-40B4-BE49-F238E27FC236}">
                <a16:creationId xmlns:a16="http://schemas.microsoft.com/office/drawing/2014/main" id="{474D490E-9F97-CB16-E211-AC70BC364EF1}"/>
              </a:ext>
            </a:extLst>
          </p:cNvPr>
          <p:cNvPicPr>
            <a:picLocks noGrp="1" noChangeAspect="1"/>
          </p:cNvPicPr>
          <p:nvPr>
            <p:ph idx="1"/>
          </p:nvPr>
        </p:nvPicPr>
        <p:blipFill>
          <a:blip r:embed="rId3"/>
          <a:stretch>
            <a:fillRect/>
          </a:stretch>
        </p:blipFill>
        <p:spPr>
          <a:xfrm>
            <a:off x="4777316" y="749459"/>
            <a:ext cx="6780700" cy="5356752"/>
          </a:xfrm>
          <a:prstGeom prst="rect">
            <a:avLst/>
          </a:prstGeom>
        </p:spPr>
      </p:pic>
    </p:spTree>
    <p:extLst>
      <p:ext uri="{BB962C8B-B14F-4D97-AF65-F5344CB8AC3E}">
        <p14:creationId xmlns:p14="http://schemas.microsoft.com/office/powerpoint/2010/main" val="15113700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209</TotalTime>
  <Words>1351</Words>
  <Application>Microsoft Office PowerPoint</Application>
  <PresentationFormat>Widescreen</PresentationFormat>
  <Paragraphs>186</Paragraphs>
  <Slides>37</Slides>
  <Notes>28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37</vt:i4>
      </vt:variant>
    </vt:vector>
  </HeadingPairs>
  <TitlesOfParts>
    <vt:vector size="46" baseType="lpstr">
      <vt:lpstr>Aptos</vt:lpstr>
      <vt:lpstr>Aptos Display</vt:lpstr>
      <vt:lpstr>Arial</vt:lpstr>
      <vt:lpstr>bahnschrift</vt:lpstr>
      <vt:lpstr>Calibri</vt:lpstr>
      <vt:lpstr>nta</vt:lpstr>
      <vt:lpstr>ReithSans</vt:lpstr>
      <vt:lpstr>Sky Text</vt:lpstr>
      <vt:lpstr>Office Theme</vt:lpstr>
      <vt:lpstr>Criminal use of the road networks</vt:lpstr>
      <vt:lpstr>Aims and Objectives </vt:lpstr>
      <vt:lpstr>National Roads Policing Strategy</vt:lpstr>
      <vt:lpstr>PowerPoint Presentation</vt:lpstr>
      <vt:lpstr>Tackling Crime</vt:lpstr>
      <vt:lpstr>PowerPoint Presentation</vt:lpstr>
      <vt:lpstr>PowerPoint Presentation</vt:lpstr>
      <vt:lpstr>Motorway network in England and Wales</vt:lpstr>
      <vt:lpstr>Motorway and main arterial road  network in Wales</vt:lpstr>
      <vt:lpstr>UK road use</vt:lpstr>
      <vt:lpstr>PowerPoint Presentation</vt:lpstr>
      <vt:lpstr>Did you consider any other offences?</vt:lpstr>
      <vt:lpstr>What is serious and organised crime?</vt:lpstr>
      <vt:lpstr>PowerPoint Presentation</vt:lpstr>
      <vt:lpstr>Main categories of serious offences covered are:</vt:lpstr>
      <vt:lpstr>Also;</vt:lpstr>
      <vt:lpstr>PowerPoint Presentation</vt:lpstr>
      <vt:lpstr>PowerPoint Presentation</vt:lpstr>
      <vt:lpstr>PowerPoint Presentation</vt:lpstr>
      <vt:lpstr>Theft related offences</vt:lpstr>
      <vt:lpstr>Case example</vt:lpstr>
      <vt:lpstr>PowerPoint Presentation</vt:lpstr>
      <vt:lpstr>Drug Trafficking</vt:lpstr>
      <vt:lpstr>Office for National Statistics</vt:lpstr>
      <vt:lpstr> The threat from drug trafficking </vt:lpstr>
      <vt:lpstr>Routes into the UK </vt:lpstr>
      <vt:lpstr>Case Example – April 2020</vt:lpstr>
      <vt:lpstr> County Lines </vt:lpstr>
      <vt:lpstr>PowerPoint Presentation</vt:lpstr>
      <vt:lpstr>PowerPoint Presentation</vt:lpstr>
      <vt:lpstr>Human Trafficking</vt:lpstr>
      <vt:lpstr>Other types of Human Trafficking</vt:lpstr>
      <vt:lpstr>PowerPoint Presentation</vt:lpstr>
      <vt:lpstr>Case example : 2022</vt:lpstr>
      <vt:lpstr>Case Example - 2019</vt:lpstr>
      <vt:lpstr>PowerPoint Presentation</vt:lpstr>
      <vt:lpstr>Further reading – see link on Moodle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Kelly Andrews</cp:lastModifiedBy>
  <cp:revision>5</cp:revision>
  <dcterms:created xsi:type="dcterms:W3CDTF">2025-01-23T11:36:11Z</dcterms:created>
  <dcterms:modified xsi:type="dcterms:W3CDTF">2025-01-23T15:06:05Z</dcterms:modified>
</cp:coreProperties>
</file>