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64" r:id="rId4"/>
  </p:sldMasterIdLst>
  <p:notesMasterIdLst>
    <p:notesMasterId r:id="rId16"/>
  </p:notesMasterIdLst>
  <p:handoutMasterIdLst>
    <p:handoutMasterId r:id="rId17"/>
  </p:handoutMasterIdLst>
  <p:sldIdLst>
    <p:sldId id="1517" r:id="rId5"/>
    <p:sldId id="1498" r:id="rId6"/>
    <p:sldId id="1514" r:id="rId7"/>
    <p:sldId id="1519" r:id="rId8"/>
    <p:sldId id="1515" r:id="rId9"/>
    <p:sldId id="1516" r:id="rId10"/>
    <p:sldId id="1513" r:id="rId11"/>
    <p:sldId id="1520" r:id="rId12"/>
    <p:sldId id="1521" r:id="rId13"/>
    <p:sldId id="1522" r:id="rId14"/>
    <p:sldId id="152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941987A-41B7-49AC-EE6E-03F2D0BD95BA}" name="Daria Naidenov" initials="DN" userId="S::danaidenov@microsoft.com::ab38ab5f-bdf0-4774-ae5a-d2782abb2027"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77"/>
      </p:cViewPr>
      <p:guideLst/>
    </p:cSldViewPr>
  </p:slideViewPr>
  <p:notesTextViewPr>
    <p:cViewPr>
      <p:scale>
        <a:sx n="1" d="1"/>
        <a:sy n="1" d="1"/>
      </p:scale>
      <p:origin x="0" y="0"/>
    </p:cViewPr>
  </p:notesTextViewPr>
  <p:sorterViewPr>
    <p:cViewPr>
      <p:scale>
        <a:sx n="100" d="100"/>
        <a:sy n="100" d="100"/>
      </p:scale>
      <p:origin x="0" y="-1972"/>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kan Sivam" userId="1767c8e61087f522" providerId="LiveId" clId="{3BF5B065-B65D-4929-BDB4-A0F9BC071031}"/>
    <pc:docChg chg="custSel modSld">
      <pc:chgData name="Skan Sivam" userId="1767c8e61087f522" providerId="LiveId" clId="{3BF5B065-B65D-4929-BDB4-A0F9BC071031}" dt="2026-04-18T12:14:12.776" v="182" actId="20577"/>
      <pc:docMkLst>
        <pc:docMk/>
      </pc:docMkLst>
      <pc:sldChg chg="modSp mod">
        <pc:chgData name="Skan Sivam" userId="1767c8e61087f522" providerId="LiveId" clId="{3BF5B065-B65D-4929-BDB4-A0F9BC071031}" dt="2026-04-18T06:52:09.200" v="7" actId="207"/>
        <pc:sldMkLst>
          <pc:docMk/>
          <pc:sldMk cId="1545177064" sldId="1498"/>
        </pc:sldMkLst>
        <pc:spChg chg="mod">
          <ac:chgData name="Skan Sivam" userId="1767c8e61087f522" providerId="LiveId" clId="{3BF5B065-B65D-4929-BDB4-A0F9BC071031}" dt="2026-04-18T06:52:09.200" v="7" actId="207"/>
          <ac:spMkLst>
            <pc:docMk/>
            <pc:sldMk cId="1545177064" sldId="1498"/>
            <ac:spMk id="4" creationId="{5CE153D3-2A26-E5D3-C195-F7BFB89FDBDB}"/>
          </ac:spMkLst>
        </pc:spChg>
      </pc:sldChg>
      <pc:sldChg chg="modSp mod">
        <pc:chgData name="Skan Sivam" userId="1767c8e61087f522" providerId="LiveId" clId="{3BF5B065-B65D-4929-BDB4-A0F9BC071031}" dt="2026-04-18T12:13:23.640" v="162" actId="20577"/>
        <pc:sldMkLst>
          <pc:docMk/>
          <pc:sldMk cId="1403495588" sldId="1513"/>
        </pc:sldMkLst>
        <pc:spChg chg="mod">
          <ac:chgData name="Skan Sivam" userId="1767c8e61087f522" providerId="LiveId" clId="{3BF5B065-B65D-4929-BDB4-A0F9BC071031}" dt="2026-04-18T06:52:55.398" v="10" actId="207"/>
          <ac:spMkLst>
            <pc:docMk/>
            <pc:sldMk cId="1403495588" sldId="1513"/>
            <ac:spMk id="2" creationId="{27C2F050-AC2A-37B0-8DCB-0BFCCB485DBE}"/>
          </ac:spMkLst>
        </pc:spChg>
        <pc:spChg chg="mod">
          <ac:chgData name="Skan Sivam" userId="1767c8e61087f522" providerId="LiveId" clId="{3BF5B065-B65D-4929-BDB4-A0F9BC071031}" dt="2026-04-18T12:13:23.640" v="162" actId="20577"/>
          <ac:spMkLst>
            <pc:docMk/>
            <pc:sldMk cId="1403495588" sldId="1513"/>
            <ac:spMk id="6" creationId="{E5236CAB-BB4B-BDCA-63F6-F77BA904E53B}"/>
          </ac:spMkLst>
        </pc:spChg>
      </pc:sldChg>
      <pc:sldChg chg="modSp mod">
        <pc:chgData name="Skan Sivam" userId="1767c8e61087f522" providerId="LiveId" clId="{3BF5B065-B65D-4929-BDB4-A0F9BC071031}" dt="2026-04-18T06:51:25.401" v="6" actId="207"/>
        <pc:sldMkLst>
          <pc:docMk/>
          <pc:sldMk cId="1566291291" sldId="1514"/>
        </pc:sldMkLst>
        <pc:spChg chg="mod">
          <ac:chgData name="Skan Sivam" userId="1767c8e61087f522" providerId="LiveId" clId="{3BF5B065-B65D-4929-BDB4-A0F9BC071031}" dt="2026-04-18T06:51:25.401" v="6" actId="207"/>
          <ac:spMkLst>
            <pc:docMk/>
            <pc:sldMk cId="1566291291" sldId="1514"/>
            <ac:spMk id="3" creationId="{865E00E4-8C52-7701-06FE-0F69BB207463}"/>
          </ac:spMkLst>
        </pc:spChg>
      </pc:sldChg>
      <pc:sldChg chg="modSp mod">
        <pc:chgData name="Skan Sivam" userId="1767c8e61087f522" providerId="LiveId" clId="{3BF5B065-B65D-4929-BDB4-A0F9BC071031}" dt="2026-04-18T06:59:41.280" v="52" actId="207"/>
        <pc:sldMkLst>
          <pc:docMk/>
          <pc:sldMk cId="599029612" sldId="1515"/>
        </pc:sldMkLst>
        <pc:spChg chg="mod">
          <ac:chgData name="Skan Sivam" userId="1767c8e61087f522" providerId="LiveId" clId="{3BF5B065-B65D-4929-BDB4-A0F9BC071031}" dt="2026-04-18T06:59:41.280" v="52" actId="207"/>
          <ac:spMkLst>
            <pc:docMk/>
            <pc:sldMk cId="599029612" sldId="1515"/>
            <ac:spMk id="19" creationId="{CF1E7365-0E10-42BC-93D5-2B5A5A02760F}"/>
          </ac:spMkLst>
        </pc:spChg>
      </pc:sldChg>
      <pc:sldChg chg="modSp mod">
        <pc:chgData name="Skan Sivam" userId="1767c8e61087f522" providerId="LiveId" clId="{3BF5B065-B65D-4929-BDB4-A0F9BC071031}" dt="2026-04-18T12:14:12.776" v="182" actId="20577"/>
        <pc:sldMkLst>
          <pc:docMk/>
          <pc:sldMk cId="2168735708" sldId="1516"/>
        </pc:sldMkLst>
        <pc:spChg chg="mod">
          <ac:chgData name="Skan Sivam" userId="1767c8e61087f522" providerId="LiveId" clId="{3BF5B065-B65D-4929-BDB4-A0F9BC071031}" dt="2026-04-18T12:10:17.053" v="96" actId="207"/>
          <ac:spMkLst>
            <pc:docMk/>
            <pc:sldMk cId="2168735708" sldId="1516"/>
            <ac:spMk id="2" creationId="{175AB418-D5B6-3399-6ED2-9FF0DD1E90B6}"/>
          </ac:spMkLst>
        </pc:spChg>
        <pc:spChg chg="mod">
          <ac:chgData name="Skan Sivam" userId="1767c8e61087f522" providerId="LiveId" clId="{3BF5B065-B65D-4929-BDB4-A0F9BC071031}" dt="2026-04-18T12:14:12.776" v="182" actId="20577"/>
          <ac:spMkLst>
            <pc:docMk/>
            <pc:sldMk cId="2168735708" sldId="1516"/>
            <ac:spMk id="3" creationId="{E435B5EE-EC32-8941-B9F3-74604A298061}"/>
          </ac:spMkLst>
        </pc:spChg>
      </pc:sldChg>
      <pc:sldChg chg="modSp mod">
        <pc:chgData name="Skan Sivam" userId="1767c8e61087f522" providerId="LiveId" clId="{3BF5B065-B65D-4929-BDB4-A0F9BC071031}" dt="2026-04-18T07:00:45.183" v="91" actId="20577"/>
        <pc:sldMkLst>
          <pc:docMk/>
          <pc:sldMk cId="151630542" sldId="1517"/>
        </pc:sldMkLst>
        <pc:spChg chg="mod">
          <ac:chgData name="Skan Sivam" userId="1767c8e61087f522" providerId="LiveId" clId="{3BF5B065-B65D-4929-BDB4-A0F9BC071031}" dt="2026-04-18T06:50:41.908" v="2" actId="1076"/>
          <ac:spMkLst>
            <pc:docMk/>
            <pc:sldMk cId="151630542" sldId="1517"/>
            <ac:spMk id="4" creationId="{68753FF7-B079-8041-2C75-5E8E96686712}"/>
          </ac:spMkLst>
        </pc:spChg>
        <pc:spChg chg="mod">
          <ac:chgData name="Skan Sivam" userId="1767c8e61087f522" providerId="LiveId" clId="{3BF5B065-B65D-4929-BDB4-A0F9BC071031}" dt="2026-04-18T07:00:21.314" v="66" actId="20577"/>
          <ac:spMkLst>
            <pc:docMk/>
            <pc:sldMk cId="151630542" sldId="1517"/>
            <ac:spMk id="11" creationId="{0E57A2B1-99C6-8100-E55A-A61A81E76C4E}"/>
          </ac:spMkLst>
        </pc:spChg>
        <pc:spChg chg="mod">
          <ac:chgData name="Skan Sivam" userId="1767c8e61087f522" providerId="LiveId" clId="{3BF5B065-B65D-4929-BDB4-A0F9BC071031}" dt="2026-04-18T07:00:39.104" v="86" actId="20577"/>
          <ac:spMkLst>
            <pc:docMk/>
            <pc:sldMk cId="151630542" sldId="1517"/>
            <ac:spMk id="13" creationId="{A53B903E-DDF2-2441-C18D-0FDF43610C0B}"/>
          </ac:spMkLst>
        </pc:spChg>
        <pc:spChg chg="mod">
          <ac:chgData name="Skan Sivam" userId="1767c8e61087f522" providerId="LiveId" clId="{3BF5B065-B65D-4929-BDB4-A0F9BC071031}" dt="2026-04-18T07:00:45.183" v="91" actId="20577"/>
          <ac:spMkLst>
            <pc:docMk/>
            <pc:sldMk cId="151630542" sldId="1517"/>
            <ac:spMk id="14" creationId="{4A5A0DB6-E1C6-A756-1CBF-C25421C2BE51}"/>
          </ac:spMkLst>
        </pc:spChg>
      </pc:sldChg>
      <pc:sldChg chg="modSp mod">
        <pc:chgData name="Skan Sivam" userId="1767c8e61087f522" providerId="LiveId" clId="{3BF5B065-B65D-4929-BDB4-A0F9BC071031}" dt="2026-04-18T06:55:02.693" v="41" actId="20577"/>
        <pc:sldMkLst>
          <pc:docMk/>
          <pc:sldMk cId="2021275905" sldId="1519"/>
        </pc:sldMkLst>
        <pc:spChg chg="mod">
          <ac:chgData name="Skan Sivam" userId="1767c8e61087f522" providerId="LiveId" clId="{3BF5B065-B65D-4929-BDB4-A0F9BC071031}" dt="2026-04-18T06:55:02.693" v="41" actId="20577"/>
          <ac:spMkLst>
            <pc:docMk/>
            <pc:sldMk cId="2021275905" sldId="1519"/>
            <ac:spMk id="6" creationId="{D13482E1-1B49-1067-D25B-E46CEDE36A8C}"/>
          </ac:spMkLst>
        </pc:spChg>
        <pc:spChg chg="mod">
          <ac:chgData name="Skan Sivam" userId="1767c8e61087f522" providerId="LiveId" clId="{3BF5B065-B65D-4929-BDB4-A0F9BC071031}" dt="2026-04-18T06:51:14.450" v="5" actId="207"/>
          <ac:spMkLst>
            <pc:docMk/>
            <pc:sldMk cId="2021275905" sldId="1519"/>
            <ac:spMk id="7" creationId="{E347151B-C934-08A7-700D-21E44906A4B7}"/>
          </ac:spMkLst>
        </pc:spChg>
      </pc:sldChg>
      <pc:sldChg chg="modSp mod">
        <pc:chgData name="Skan Sivam" userId="1767c8e61087f522" providerId="LiveId" clId="{3BF5B065-B65D-4929-BDB4-A0F9BC071031}" dt="2026-04-18T12:10:50.026" v="109" actId="20577"/>
        <pc:sldMkLst>
          <pc:docMk/>
          <pc:sldMk cId="2009438607" sldId="1520"/>
        </pc:sldMkLst>
        <pc:spChg chg="mod">
          <ac:chgData name="Skan Sivam" userId="1767c8e61087f522" providerId="LiveId" clId="{3BF5B065-B65D-4929-BDB4-A0F9BC071031}" dt="2026-04-18T12:10:50.026" v="109" actId="20577"/>
          <ac:spMkLst>
            <pc:docMk/>
            <pc:sldMk cId="2009438607" sldId="1520"/>
            <ac:spMk id="7" creationId="{1C3EF91F-E704-5CF0-93FD-61822DF41536}"/>
          </ac:spMkLst>
        </pc:spChg>
        <pc:spChg chg="mod">
          <ac:chgData name="Skan Sivam" userId="1767c8e61087f522" providerId="LiveId" clId="{3BF5B065-B65D-4929-BDB4-A0F9BC071031}" dt="2026-04-18T07:00:02.110" v="56" actId="207"/>
          <ac:spMkLst>
            <pc:docMk/>
            <pc:sldMk cId="2009438607" sldId="1520"/>
            <ac:spMk id="8" creationId="{1C6A2F5A-573F-2526-28A0-B5B90C2F23FF}"/>
          </ac:spMkLst>
        </pc:spChg>
      </pc:sldChg>
      <pc:sldChg chg="modSp mod">
        <pc:chgData name="Skan Sivam" userId="1767c8e61087f522" providerId="LiveId" clId="{3BF5B065-B65D-4929-BDB4-A0F9BC071031}" dt="2026-04-18T12:12:17.183" v="143" actId="20577"/>
        <pc:sldMkLst>
          <pc:docMk/>
          <pc:sldMk cId="384783491" sldId="1521"/>
        </pc:sldMkLst>
        <pc:spChg chg="mod">
          <ac:chgData name="Skan Sivam" userId="1767c8e61087f522" providerId="LiveId" clId="{3BF5B065-B65D-4929-BDB4-A0F9BC071031}" dt="2026-04-18T12:12:17.183" v="143" actId="20577"/>
          <ac:spMkLst>
            <pc:docMk/>
            <pc:sldMk cId="384783491" sldId="1521"/>
            <ac:spMk id="6" creationId="{00C5BA61-CFC6-5679-EC94-0596E5614F2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4/18/2026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4/18/2026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Explain the company background and highlight how poor communication has contributed to declining food quality and customer complaints.</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Discuss the main operational issues identified and emphasise that these problems are linked to inadequate communication and leadership.</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Introduce environmental noise as a communication barrier and explain how loud machinery disrupts instructions using Shannon and Weaver’s model.</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Discuss the importance of non-verbal communication and explain Mehrabian’s theory in the context of noisy factory environments.</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Explain generational differences in learning and behaviour using Mannheim’s theory and relate this to compliance issues.</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98327" y="5096040"/>
            <a:ext cx="10963051" cy="761201"/>
          </a:xfrm>
        </p:spPr>
        <p:txBody>
          <a:bodyPr anchor="b">
            <a:normAutofit/>
          </a:bodyPr>
          <a:lstStyle>
            <a:lvl1pPr algn="l">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98328" y="5972629"/>
            <a:ext cx="10963050" cy="519884"/>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cxnSp>
        <p:nvCxnSpPr>
          <p:cNvPr id="4" name="Straight Connector 3">
            <a:extLst>
              <a:ext uri="{FF2B5EF4-FFF2-40B4-BE49-F238E27FC236}">
                <a16:creationId xmlns:a16="http://schemas.microsoft.com/office/drawing/2014/main" id="{E2615D95-4353-B9DA-619F-62F51763C54C}"/>
              </a:ext>
            </a:extLst>
          </p:cNvPr>
          <p:cNvCxnSpPr>
            <a:cxnSpLocks/>
          </p:cNvCxnSpPr>
          <p:nvPr/>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dirty="0"/>
              <a:t>GROWTH MARKETING PLAN</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9DE1B49B-C7C7-46C5-86D1-04B289EB7888}" type="datetime1">
              <a:rPr lang="en-US" smtClean="0"/>
              <a:t>4/18/2026</a:t>
            </a:fld>
            <a:endParaRPr lang="en-US" dirty="0"/>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8327" y="0"/>
            <a:ext cx="11593671" cy="4723939"/>
          </a:xfrm>
          <a:blipFill dpi="0" rotWithShape="1">
            <a:blip r:embed="rId2">
              <a:alphaModFix amt="60000"/>
            </a:blip>
            <a:srcRect/>
            <a:stretch>
              <a:fillRect l="-1459" r="-1"/>
            </a:stretch>
          </a:blipFill>
        </p:spPr>
        <p:txBody>
          <a:bodyPr/>
          <a:lstStyle>
            <a:lvl1pPr marL="0" indent="0">
              <a:buNone/>
              <a:defRPr/>
            </a:lvl1pPr>
          </a:lstStyle>
          <a:p>
            <a:r>
              <a:rPr lang="en-GB"/>
              <a:t>Click icon to add picture</a:t>
            </a:r>
            <a:endParaRPr lang="en-US" dirty="0"/>
          </a:p>
        </p:txBody>
      </p:sp>
    </p:spTree>
    <p:extLst>
      <p:ext uri="{BB962C8B-B14F-4D97-AF65-F5344CB8AC3E}">
        <p14:creationId xmlns:p14="http://schemas.microsoft.com/office/powerpoint/2010/main" val="19684888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GB"/>
              <a:t>Click to edit Master title style</a:t>
            </a:r>
            <a:endParaRPr lang="en-US" dirty="0"/>
          </a:p>
        </p:txBody>
      </p:sp>
      <p:cxnSp>
        <p:nvCxnSpPr>
          <p:cNvPr id="7" name="Straight Connector 6">
            <a:extLst>
              <a:ext uri="{FF2B5EF4-FFF2-40B4-BE49-F238E27FC236}">
                <a16:creationId xmlns:a16="http://schemas.microsoft.com/office/drawing/2014/main" id="{6E5A671A-CD1D-3726-5EBC-4251B0B1F630}"/>
              </a:ext>
            </a:extLst>
          </p:cNvPr>
          <p:cNvCxnSpPr/>
          <p:nvPr/>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16200000">
            <a:off x="-2067304" y="224196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170032-0FB4-49A9-8F94-A4A948FEFA19}" type="datetime1">
              <a:rPr lang="en-US" smtClean="0"/>
              <a:t>4/18/2026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9" name="Straight Connector 8">
            <a:extLst>
              <a:ext uri="{FF2B5EF4-FFF2-40B4-BE49-F238E27FC236}">
                <a16:creationId xmlns:a16="http://schemas.microsoft.com/office/drawing/2014/main" id="{652BC221-6328-07B8-5E00-E12DFAC6BF4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00751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012214" y="1001716"/>
            <a:ext cx="4545750" cy="3358242"/>
          </a:xfrm>
        </p:spPr>
        <p:txBody>
          <a:bodyPr anchor="b">
            <a:normAutofit/>
          </a:bodyPr>
          <a:lstStyle>
            <a:lvl1pPr algn="l">
              <a:defRPr sz="54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012214" y="4740957"/>
            <a:ext cx="4545749" cy="1482043"/>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cxnSp>
        <p:nvCxnSpPr>
          <p:cNvPr id="8" name="Straight Connector 7">
            <a:extLst>
              <a:ext uri="{FF2B5EF4-FFF2-40B4-BE49-F238E27FC236}">
                <a16:creationId xmlns:a16="http://schemas.microsoft.com/office/drawing/2014/main" id="{4C62B492-23F8-09B4-BA81-5C910AC15279}"/>
              </a:ext>
            </a:extLst>
          </p:cNvPr>
          <p:cNvCxnSpPr>
            <a:cxnSpLocks/>
          </p:cNvCxnSpPr>
          <p:nvPr/>
        </p:nvCxnSpPr>
        <p:spPr>
          <a:xfrm>
            <a:off x="6754068" y="164150"/>
            <a:ext cx="543793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16200000">
            <a:off x="-532354" y="5260880"/>
            <a:ext cx="1494476" cy="429768"/>
          </a:xfrm>
        </p:spPr>
        <p:txBody>
          <a:bodyPr/>
          <a:lstStyle>
            <a:lvl1pPr>
              <a:defRPr>
                <a:solidFill>
                  <a:schemeClr val="tx1"/>
                </a:solidFill>
                <a:effectLst/>
              </a:defRPr>
            </a:lvl1pPr>
          </a:lstStyle>
          <a:p>
            <a:fld id="{60806314-2923-4BCD-81C6-1762557E3AD1}" type="datetime1">
              <a:rPr lang="en-US" smtClean="0"/>
              <a:t>4/18/2026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8327" y="0"/>
            <a:ext cx="5986622" cy="6858000"/>
          </a:xfrm>
          <a:blipFill dpi="0" rotWithShape="1">
            <a:blip r:embed="rId2">
              <a:alphaModFix amt="60000"/>
            </a:blip>
            <a:srcRect/>
            <a:stretch>
              <a:fillRect l="-2824" r="-1"/>
            </a:stretch>
          </a:blipFill>
        </p:spPr>
        <p:txBody>
          <a:bodyPr/>
          <a:lstStyle>
            <a:lvl1pPr marL="0" indent="0">
              <a:buNone/>
              <a:defRPr/>
            </a:lvl1pPr>
          </a:lstStyle>
          <a:p>
            <a:r>
              <a:rPr lang="en-GB"/>
              <a:t>Click icon to add picture</a:t>
            </a:r>
            <a:endParaRPr lang="en-US" dirty="0"/>
          </a:p>
        </p:txBody>
      </p:sp>
      <p:cxnSp>
        <p:nvCxnSpPr>
          <p:cNvPr id="9" name="Straight Connector 8">
            <a:extLst>
              <a:ext uri="{FF2B5EF4-FFF2-40B4-BE49-F238E27FC236}">
                <a16:creationId xmlns:a16="http://schemas.microsoft.com/office/drawing/2014/main" id="{5680DD37-AA75-5265-3DD3-EADFD5870C34}"/>
              </a:ext>
            </a:extLst>
          </p:cNvPr>
          <p:cNvCxnSpPr>
            <a:cxnSpLocks/>
          </p:cNvCxnSpPr>
          <p:nvPr userDrawn="1"/>
        </p:nvCxnSpPr>
        <p:spPr>
          <a:xfrm>
            <a:off x="675406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5FEC9D1-6B65-BD86-B34E-71F8F5629EE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1556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24832" y="1001715"/>
            <a:ext cx="4724078" cy="2980051"/>
          </a:xfrm>
        </p:spPr>
        <p:txBody>
          <a:bodyPr anchor="t">
            <a:normAutofit/>
          </a:bodyPr>
          <a:lstStyle>
            <a:lvl1pPr algn="l">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24831" y="4362766"/>
            <a:ext cx="4724077" cy="1860234"/>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cxnSp>
        <p:nvCxnSpPr>
          <p:cNvPr id="5" name="Straight Connector 4">
            <a:extLst>
              <a:ext uri="{FF2B5EF4-FFF2-40B4-BE49-F238E27FC236}">
                <a16:creationId xmlns:a16="http://schemas.microsoft.com/office/drawing/2014/main" id="{61F22791-F1DC-82EE-574A-946C4F39A8F5}"/>
              </a:ext>
            </a:extLst>
          </p:cNvPr>
          <p:cNvCxnSpPr>
            <a:cxnSpLocks/>
          </p:cNvCxnSpPr>
          <p:nvPr userDrawn="1"/>
        </p:nvCxnSpPr>
        <p:spPr>
          <a:xfrm>
            <a:off x="429209" y="164150"/>
            <a:ext cx="514041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rot="16200000">
            <a:off x="-2067733" y="2231455"/>
            <a:ext cx="4564378" cy="429768"/>
          </a:xfrm>
        </p:spPr>
        <p:txBody>
          <a:bodyPr/>
          <a:lstStyle/>
          <a:p>
            <a:r>
              <a:rPr lang="en-US" dirty="0"/>
              <a:t>GROWTH MARKETING PLAN</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rot="16200000">
            <a:off x="-537354" y="5265452"/>
            <a:ext cx="1494475" cy="420624"/>
          </a:xfrm>
        </p:spPr>
        <p:txBody>
          <a:bodyPr/>
          <a:lstStyle/>
          <a:p>
            <a:fld id="{D1BD44EB-637E-42FE-BCB7-7CFC0B1C3376}" type="datetime1">
              <a:rPr lang="en-US" smtClean="0"/>
              <a:t>4/18/2026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29" y="6492875"/>
            <a:ext cx="429207" cy="365125"/>
          </a:xfrm>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765246" y="0"/>
            <a:ext cx="6426753" cy="6858000"/>
          </a:xfrm>
          <a:blipFill dpi="0" rotWithShape="1">
            <a:blip r:embed="rId2">
              <a:alphaModFix amt="60000"/>
            </a:blip>
            <a:srcRect/>
            <a:stretch>
              <a:fillRect l="-2631"/>
            </a:stretch>
          </a:blipFill>
        </p:spPr>
        <p:txBody>
          <a:bodyPr/>
          <a:lstStyle>
            <a:lvl1pPr marL="0" indent="0">
              <a:buNone/>
              <a:defRPr/>
            </a:lvl1pPr>
          </a:lstStyle>
          <a:p>
            <a:r>
              <a:rPr lang="en-GB"/>
              <a:t>Click icon to add picture</a:t>
            </a:r>
            <a:endParaRPr lang="en-US" dirty="0"/>
          </a:p>
        </p:txBody>
      </p:sp>
      <p:cxnSp>
        <p:nvCxnSpPr>
          <p:cNvPr id="10" name="Straight Connector 9">
            <a:extLst>
              <a:ext uri="{FF2B5EF4-FFF2-40B4-BE49-F238E27FC236}">
                <a16:creationId xmlns:a16="http://schemas.microsoft.com/office/drawing/2014/main" id="{EDC9DC64-28F1-DE35-BA93-42BE9EDD8B26}"/>
              </a:ext>
            </a:extLst>
          </p:cNvPr>
          <p:cNvCxnSpPr>
            <a:cxnSpLocks/>
          </p:cNvCxnSpPr>
          <p:nvPr userDrawn="1"/>
        </p:nvCxnSpPr>
        <p:spPr>
          <a:xfrm>
            <a:off x="55696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A3CE87-786A-4910-E740-1852BBC75C5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21592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7538423" cy="3457299"/>
          </a:xfrm>
        </p:spPr>
        <p:txBody>
          <a:bodyPr anchor="t">
            <a:normAutofit/>
          </a:bodyPr>
          <a:lstStyle>
            <a:lvl1pPr algn="l">
              <a:defRPr sz="72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1" y="4728526"/>
            <a:ext cx="6595444" cy="1494473"/>
          </a:xfrm>
        </p:spPr>
        <p:txBody>
          <a:bodyPr anchor="b">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cxnSp>
        <p:nvCxnSpPr>
          <p:cNvPr id="8" name="Straight Connector 7">
            <a:extLst>
              <a:ext uri="{FF2B5EF4-FFF2-40B4-BE49-F238E27FC236}">
                <a16:creationId xmlns:a16="http://schemas.microsoft.com/office/drawing/2014/main" id="{D8D58296-262D-E3A1-3EDA-108D59ADDEB9}"/>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5425F719-9770-4838-A1BF-8640CFA44CC3}" type="datetime1">
              <a:rPr lang="en-US" smtClean="0"/>
              <a:t>4/18/2026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5FC82B15-2BAA-B79D-562D-AB6EE143DF7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253083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8095015" cy="3361051"/>
          </a:xfrm>
        </p:spPr>
        <p:txBody>
          <a:bodyPr anchor="b">
            <a:normAutofit/>
          </a:bodyPr>
          <a:lstStyle>
            <a:lvl1pPr algn="l">
              <a:defRPr sz="72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4728524"/>
            <a:ext cx="7538424" cy="1127761"/>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cxnSp>
        <p:nvCxnSpPr>
          <p:cNvPr id="9" name="Straight Connector 8">
            <a:extLst>
              <a:ext uri="{FF2B5EF4-FFF2-40B4-BE49-F238E27FC236}">
                <a16:creationId xmlns:a16="http://schemas.microsoft.com/office/drawing/2014/main" id="{617A912A-256D-661B-C181-034D06ED868C}"/>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AB2F92B4-CE1A-4C71-BEF0-93A2274B672B}" type="datetime1">
              <a:rPr lang="en-US" smtClean="0"/>
              <a:t>4/18/2026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8" name="Straight Connector 7">
            <a:extLst>
              <a:ext uri="{FF2B5EF4-FFF2-40B4-BE49-F238E27FC236}">
                <a16:creationId xmlns:a16="http://schemas.microsoft.com/office/drawing/2014/main" id="{DCC649EA-F1C7-472F-52D7-A93BB7EC19B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31194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133602" y="1404262"/>
            <a:ext cx="7924802" cy="2577504"/>
          </a:xfrm>
        </p:spPr>
        <p:txBody>
          <a:bodyPr anchor="b">
            <a:noAutofit/>
          </a:bodyPr>
          <a:lstStyle>
            <a:lvl1pPr algn="ctr">
              <a:defRPr sz="72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519980" y="4353867"/>
            <a:ext cx="7152034" cy="1121418"/>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cxnSp>
        <p:nvCxnSpPr>
          <p:cNvPr id="9" name="Straight Connector 8">
            <a:extLst>
              <a:ext uri="{FF2B5EF4-FFF2-40B4-BE49-F238E27FC236}">
                <a16:creationId xmlns:a16="http://schemas.microsoft.com/office/drawing/2014/main" id="{0CFC45B0-B1A3-3E44-43D7-C15E5073EEB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655A5E0-7ACA-4081-A937-2CF1CEC074EB}" type="datetime1">
              <a:rPr lang="en-US" smtClean="0"/>
              <a:t>4/18/2026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3BEA1CDC-959E-33FA-9AF1-75DB91B6A96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91970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3478" y="1748475"/>
            <a:ext cx="10924476" cy="4730749"/>
          </a:xfrm>
        </p:spPr>
        <p:txBody>
          <a:bodyPr anchor="b">
            <a:normAutofit/>
          </a:bodyPr>
          <a:lstStyle>
            <a:lvl1pPr algn="l">
              <a:defRPr sz="7200">
                <a:solidFill>
                  <a:schemeClr val="bg1"/>
                </a:solidFill>
              </a:defRPr>
            </a:lvl1pPr>
          </a:lstStyle>
          <a:p>
            <a:r>
              <a:rPr lang="en-GB"/>
              <a:t>Click to edit Master title style</a:t>
            </a:r>
            <a:endParaRPr lang="en-US" dirty="0"/>
          </a:p>
        </p:txBody>
      </p:sp>
      <p:cxnSp>
        <p:nvCxnSpPr>
          <p:cNvPr id="7" name="Straight Connector 6">
            <a:extLst>
              <a:ext uri="{FF2B5EF4-FFF2-40B4-BE49-F238E27FC236}">
                <a16:creationId xmlns:a16="http://schemas.microsoft.com/office/drawing/2014/main" id="{6A27FB5B-F1F4-96F1-0152-318F0A4000BC}"/>
              </a:ext>
            </a:extLst>
          </p:cNvPr>
          <p:cNvCxnSpPr/>
          <p:nvPr/>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C8626840-FA11-4374-BE46-30DF1EAD92FE}" type="datetime1">
              <a:rPr lang="en-US" smtClean="0"/>
              <a:pPr/>
              <a:t>4/18/2026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61593392-0733-4701-8F74-B58075202E27}"/>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892460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4030" y="1001713"/>
            <a:ext cx="5702371" cy="4855527"/>
          </a:xfrm>
        </p:spPr>
        <p:txBody>
          <a:bodyPr anchor="ctr">
            <a:normAutofit/>
          </a:bodyPr>
          <a:lstStyle>
            <a:lvl1pPr algn="ctr">
              <a:defRPr sz="4000"/>
            </a:lvl1pPr>
          </a:lstStyle>
          <a:p>
            <a:r>
              <a:rPr lang="en-GB"/>
              <a:t>Click to edit Master title style</a:t>
            </a:r>
            <a:endParaRPr lang="en-US" dirty="0"/>
          </a:p>
        </p:txBody>
      </p:sp>
      <p:cxnSp>
        <p:nvCxnSpPr>
          <p:cNvPr id="6" name="Straight Connector 5">
            <a:extLst>
              <a:ext uri="{FF2B5EF4-FFF2-40B4-BE49-F238E27FC236}">
                <a16:creationId xmlns:a16="http://schemas.microsoft.com/office/drawing/2014/main" id="{95807522-A1BC-0AAD-E7B4-C948DF50EAC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08506C6-7398-25A3-A121-87E3BF8366E4}"/>
              </a:ext>
            </a:extLst>
          </p:cNvPr>
          <p:cNvCxnSpPr>
            <a:cxnSpLocks/>
          </p:cNvCxnSpPr>
          <p:nvPr userDrawn="1"/>
        </p:nvCxnSpPr>
        <p:spPr>
          <a:xfrm>
            <a:off x="654122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C4D0019-5D4E-18AB-5653-979E0D7032FB}"/>
              </a:ext>
            </a:extLst>
          </p:cNvPr>
          <p:cNvCxnSpPr>
            <a:cxnSpLocks/>
          </p:cNvCxnSpPr>
          <p:nvPr userDrawn="1"/>
        </p:nvCxnSpPr>
        <p:spPr>
          <a:xfrm>
            <a:off x="6541227" y="164150"/>
            <a:ext cx="565077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32C7AAB3-9B5A-4636-BF0B-2B99D42F5638}" type="datetime1">
              <a:rPr lang="en-US" smtClean="0"/>
              <a:t>4/18/2026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224097" y="1001713"/>
            <a:ext cx="4333859" cy="4855527"/>
          </a:xfrm>
        </p:spPr>
        <p:txBody>
          <a:bodyPr anchor="ctr">
            <a:normAutofit/>
          </a:bodyPr>
          <a:lstStyle>
            <a:lvl1pPr marL="457200" indent="-457200" algn="l">
              <a:buFont typeface="+mj-lt"/>
              <a:buAutoNum type="arabicPeriod"/>
              <a:defRPr sz="1600"/>
            </a:lvl1pPr>
            <a:lvl2pPr marL="685800" indent="-457200" algn="l">
              <a:buFont typeface="+mj-lt"/>
              <a:buAutoNum type="arabicPeriod"/>
              <a:defRPr sz="1600"/>
            </a:lvl2pPr>
            <a:lvl3pPr marL="800100" indent="-342900" algn="l">
              <a:buFont typeface="+mj-lt"/>
              <a:buAutoNum type="arabicPeriod"/>
              <a:defRPr sz="1600"/>
            </a:lvl3pPr>
            <a:lvl4pPr marL="1028700" indent="-342900" algn="l">
              <a:buFont typeface="+mj-lt"/>
              <a:buAutoNum type="arabicPeriod"/>
              <a:defRPr sz="1600"/>
            </a:lvl4pPr>
            <a:lvl5pPr marL="1257300" indent="-342900" algn="l">
              <a:buFont typeface="+mj-lt"/>
              <a:buAutoNum type="arabicPeriod"/>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2144722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761419" y="1001716"/>
            <a:ext cx="4796545" cy="1503374"/>
          </a:xfrm>
        </p:spPr>
        <p:txBody>
          <a:bodyPr anchor="b">
            <a:normAutofit/>
          </a:bodyPr>
          <a:lstStyle>
            <a:lvl1pPr>
              <a:defRPr sz="4000"/>
            </a:lvl1pPr>
          </a:lstStyle>
          <a:p>
            <a:r>
              <a:rPr lang="en-GB"/>
              <a:t>Click to edit Master title style</a:t>
            </a:r>
            <a:endParaRPr lang="en-US" dirty="0"/>
          </a:p>
        </p:txBody>
      </p:sp>
      <p:cxnSp>
        <p:nvCxnSpPr>
          <p:cNvPr id="9" name="Straight Connector 8">
            <a:extLst>
              <a:ext uri="{FF2B5EF4-FFF2-40B4-BE49-F238E27FC236}">
                <a16:creationId xmlns:a16="http://schemas.microsoft.com/office/drawing/2014/main" id="{1C92E087-D311-16FB-DFD8-7DFD79458D04}"/>
              </a:ext>
            </a:extLst>
          </p:cNvPr>
          <p:cNvCxnSpPr>
            <a:cxnSpLocks/>
          </p:cNvCxnSpPr>
          <p:nvPr userDrawn="1"/>
        </p:nvCxnSpPr>
        <p:spPr>
          <a:xfrm>
            <a:off x="6096000" y="164150"/>
            <a:ext cx="6096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16200000">
            <a:off x="-532353" y="5260880"/>
            <a:ext cx="1494474" cy="429768"/>
          </a:xfrm>
        </p:spPr>
        <p:txBody>
          <a:bodyPr/>
          <a:lstStyle/>
          <a:p>
            <a:fld id="{569377BB-3A7F-48AE-8949-DF715FC88965}" type="datetime1">
              <a:rPr lang="en-US" smtClean="0"/>
              <a:t>4/18/2026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598329" y="0"/>
            <a:ext cx="5331038" cy="6858000"/>
          </a:xfrm>
          <a:blipFill dpi="0" rotWithShape="1">
            <a:blip r:embed="rId2">
              <a:alphaModFix amt="60000"/>
            </a:blip>
            <a:srcRect/>
            <a:stretch>
              <a:fillRect/>
            </a:stretch>
          </a:blipFill>
        </p:spPr>
        <p:txBody>
          <a:bodyPr/>
          <a:lstStyle>
            <a:lvl1pPr marL="0" indent="0">
              <a:buNone/>
              <a:defRPr/>
            </a:lvl1pPr>
          </a:lstStyle>
          <a:p>
            <a:r>
              <a:rPr lang="en-GB"/>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776581" y="2886088"/>
            <a:ext cx="4781383" cy="3336912"/>
          </a:xfrm>
        </p:spPr>
        <p:txBody>
          <a:bodyPr anchor="b">
            <a:normAutofit/>
          </a:bodyPr>
          <a:lstStyle>
            <a:lvl1pPr marL="0" indent="0">
              <a:buFont typeface="+mj-lt"/>
              <a:buNone/>
              <a:defRPr sz="1600"/>
            </a:lvl1pPr>
            <a:lvl2pPr marL="228600" indent="0">
              <a:buFont typeface="+mj-lt"/>
              <a:buNone/>
              <a:defRPr sz="1600"/>
            </a:lvl2pPr>
            <a:lvl3pPr marL="457200" indent="0">
              <a:buFont typeface="+mj-lt"/>
              <a:buNone/>
              <a:defRPr sz="1600"/>
            </a:lvl3pPr>
            <a:lvl4pPr marL="685800" indent="0">
              <a:buFont typeface="+mj-lt"/>
              <a:buNone/>
              <a:defRPr sz="1600"/>
            </a:lvl4pPr>
            <a:lvl5pPr marL="914400" indent="0">
              <a:buFont typeface="+mj-lt"/>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13" name="Straight Connector 12">
            <a:extLst>
              <a:ext uri="{FF2B5EF4-FFF2-40B4-BE49-F238E27FC236}">
                <a16:creationId xmlns:a16="http://schemas.microsoft.com/office/drawing/2014/main" id="{141EF905-FBC0-6AEE-DA7E-A6361F7EF6BB}"/>
              </a:ext>
            </a:extLst>
          </p:cNvPr>
          <p:cNvCxnSpPr>
            <a:cxnSpLocks/>
          </p:cNvCxnSpPr>
          <p:nvPr userDrawn="1"/>
        </p:nvCxnSpPr>
        <p:spPr>
          <a:xfrm>
            <a:off x="609904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EC5A10F-4276-544F-CA8D-14E3EDCA493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2567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2496190"/>
            <a:ext cx="4714881" cy="2232336"/>
          </a:xfrm>
        </p:spPr>
        <p:txBody>
          <a:bodyPr>
            <a:normAutofit/>
          </a:bodyPr>
          <a:lstStyle>
            <a:lvl1pPr>
              <a:defRPr sz="4000"/>
            </a:lvl1pPr>
          </a:lstStyle>
          <a:p>
            <a:r>
              <a:rPr lang="en-GB"/>
              <a:t>Click to edit Master title style</a:t>
            </a:r>
            <a:endParaRPr lang="en-US" dirty="0"/>
          </a:p>
        </p:txBody>
      </p:sp>
      <p:cxnSp>
        <p:nvCxnSpPr>
          <p:cNvPr id="9" name="Straight Connector 8">
            <a:extLst>
              <a:ext uri="{FF2B5EF4-FFF2-40B4-BE49-F238E27FC236}">
                <a16:creationId xmlns:a16="http://schemas.microsoft.com/office/drawing/2014/main" id="{430124F2-891B-DC7A-86AD-C038AE8A6493}"/>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9F5C65A-63EB-4D03-A77A-34D9179F227E}" type="datetime1">
              <a:rPr lang="en-US" smtClean="0"/>
              <a:t>4/18/2026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96190"/>
            <a:ext cx="4325112" cy="2232335"/>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7" name="Straight Connector 6">
            <a:extLst>
              <a:ext uri="{FF2B5EF4-FFF2-40B4-BE49-F238E27FC236}">
                <a16:creationId xmlns:a16="http://schemas.microsoft.com/office/drawing/2014/main" id="{CD1D8F17-EF76-0E40-74BF-199C6164260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07350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2133757"/>
            <a:ext cx="4328497" cy="3728831"/>
          </a:xfrm>
        </p:spPr>
        <p:txBody>
          <a:bodyPr>
            <a:normAutofit/>
          </a:bodyPr>
          <a:lstStyle>
            <a:lvl1pPr>
              <a:defRPr sz="4000"/>
            </a:lvl1pPr>
          </a:lstStyle>
          <a:p>
            <a:r>
              <a:rPr lang="en-GB"/>
              <a:t>Click to edit Master title style</a:t>
            </a:r>
            <a:endParaRPr lang="en-US" dirty="0"/>
          </a:p>
        </p:txBody>
      </p:sp>
      <p:cxnSp>
        <p:nvCxnSpPr>
          <p:cNvPr id="9" name="Straight Connector 8">
            <a:extLst>
              <a:ext uri="{FF2B5EF4-FFF2-40B4-BE49-F238E27FC236}">
                <a16:creationId xmlns:a16="http://schemas.microsoft.com/office/drawing/2014/main" id="{6EB3FC25-52BF-D39B-F6D8-ACD115F19721}"/>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3B156B-F59C-4C90-B2BF-52C692BF43D0}" type="datetime1">
              <a:rPr lang="en-US" smtClean="0"/>
              <a:t>4/18/2026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48911" y="2129475"/>
            <a:ext cx="5266077" cy="3727766"/>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A9054AC9-7FE7-AA63-76C1-0BB3E059FCEA}"/>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20224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381759"/>
            <a:ext cx="4358311" cy="4841241"/>
          </a:xfrm>
        </p:spPr>
        <p:txBody>
          <a:bodyPr>
            <a:normAutofit/>
          </a:bodyPr>
          <a:lstStyle>
            <a:lvl1pPr>
              <a:defRPr sz="4000"/>
            </a:lvl1pPr>
          </a:lstStyle>
          <a:p>
            <a:r>
              <a:rPr lang="en-GB"/>
              <a:t>Click to edit Master title style</a:t>
            </a:r>
            <a:endParaRPr lang="en-US" dirty="0"/>
          </a:p>
        </p:txBody>
      </p:sp>
      <p:cxnSp>
        <p:nvCxnSpPr>
          <p:cNvPr id="9" name="Straight Connector 8">
            <a:extLst>
              <a:ext uri="{FF2B5EF4-FFF2-40B4-BE49-F238E27FC236}">
                <a16:creationId xmlns:a16="http://schemas.microsoft.com/office/drawing/2014/main" id="{1835D4DD-0247-2268-9444-EBEAF09126E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E5D3B20-6D77-4E10-9C9F-10A32026F483}" type="datetime1">
              <a:rPr lang="en-US" smtClean="0"/>
              <a:t>4/18/2026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78726" y="1381759"/>
            <a:ext cx="5622648" cy="4841241"/>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D32B1FAB-0434-52D4-45F7-F1C56FA427F8}"/>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37293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5"/>
            <a:ext cx="4328497" cy="4855526"/>
          </a:xfrm>
        </p:spPr>
        <p:txBody>
          <a:bodyPr anchor="ctr">
            <a:normAutofit/>
          </a:bodyPr>
          <a:lstStyle>
            <a:lvl1pPr algn="ctr">
              <a:defRPr sz="4000"/>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CBBBE18-C792-4A63-8F5A-CED2F5653C9B}" type="datetime1">
              <a:rPr lang="en-US" smtClean="0"/>
              <a:t>4/18/2026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883174" y="1001714"/>
            <a:ext cx="5118206" cy="4855527"/>
          </a:xfrm>
        </p:spPr>
        <p:txBody>
          <a:bodyPr anchor="ct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68F4B9D1-5247-53CB-C1FC-9E3459BF16C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43F8E40-0F32-5592-0885-55CEBFBDF0AB}"/>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61380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900433"/>
            <a:ext cx="3771900" cy="5221285"/>
          </a:xfrm>
        </p:spPr>
        <p:txBody>
          <a:bodyPr anchor="ctr">
            <a:normAutofit/>
          </a:bodyPr>
          <a:lstStyle>
            <a:lvl1pPr algn="ctr">
              <a:defRPr sz="4000"/>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52B4E55-CD3E-4D87-9041-7A8452BD5273}" type="datetime1">
              <a:rPr lang="en-US" smtClean="0"/>
              <a:t>4/18/2026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348911" y="900432"/>
            <a:ext cx="6209054" cy="5221285"/>
          </a:xfrm>
        </p:spPr>
        <p:txBody>
          <a:bodyPr anchor="ct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CE7E8DAF-8174-2859-E029-6F85464CAC9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4228395-2719-9A44-CE27-6CFD8BD848E8}"/>
              </a:ext>
            </a:extLst>
          </p:cNvPr>
          <p:cNvCxnSpPr>
            <a:cxnSpLocks/>
          </p:cNvCxnSpPr>
          <p:nvPr userDrawn="1"/>
        </p:nvCxnSpPr>
        <p:spPr>
          <a:xfrm>
            <a:off x="4883705" y="164150"/>
            <a:ext cx="730829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E83E6F6-12DD-3AC0-8C59-D6E9DEDA1456}"/>
              </a:ext>
            </a:extLst>
          </p:cNvPr>
          <p:cNvCxnSpPr>
            <a:cxnSpLocks/>
          </p:cNvCxnSpPr>
          <p:nvPr userDrawn="1"/>
        </p:nvCxnSpPr>
        <p:spPr>
          <a:xfrm>
            <a:off x="4883705"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84417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13785" y="1001715"/>
            <a:ext cx="6444179" cy="1122374"/>
          </a:xfrm>
        </p:spPr>
        <p:txBody>
          <a:bodyPr anchor="b">
            <a:noAutofit/>
          </a:bodyPr>
          <a:lstStyle>
            <a:lvl1pPr>
              <a:defRPr sz="4000"/>
            </a:lvl1pPr>
          </a:lstStyle>
          <a:p>
            <a:r>
              <a:rPr lang="en-GB"/>
              <a:t>Click to edit Master title style</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rot="16200000">
            <a:off x="-2067304"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rot="16200000">
            <a:off x="-532354" y="5260879"/>
            <a:ext cx="1494475" cy="429768"/>
          </a:xfrm>
        </p:spPr>
        <p:txBody>
          <a:bodyPr/>
          <a:lstStyle/>
          <a:p>
            <a:fld id="{B44ACCC6-A2BA-4B7B-99B4-E62BB5424C67}" type="datetime1">
              <a:rPr lang="en-US" smtClean="0"/>
              <a:t>4/18/2026</a:t>
            </a:fld>
            <a:endParaRPr lang="en-US" dirty="0"/>
          </a:p>
        </p:txBody>
      </p:sp>
      <p:cxnSp>
        <p:nvCxnSpPr>
          <p:cNvPr id="6" name="Straight Connector 5">
            <a:extLst>
              <a:ext uri="{FF2B5EF4-FFF2-40B4-BE49-F238E27FC236}">
                <a16:creationId xmlns:a16="http://schemas.microsoft.com/office/drawing/2014/main" id="{8F3207AA-DF92-4449-9316-61475F014448}"/>
              </a:ext>
            </a:extLst>
          </p:cNvPr>
          <p:cNvCxnSpPr>
            <a:cxnSpLocks/>
          </p:cNvCxnSpPr>
          <p:nvPr userDrawn="1"/>
        </p:nvCxnSpPr>
        <p:spPr>
          <a:xfrm>
            <a:off x="4918159" y="164150"/>
            <a:ext cx="727384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1"/>
            <a:ext cx="4124206" cy="6858000"/>
          </a:xfrm>
          <a:blipFill dpi="0" rotWithShape="1">
            <a:blip r:embed="rId2">
              <a:alphaModFix amt="60000"/>
            </a:blip>
            <a:srcRect/>
            <a:stretch>
              <a:fillRect l="-2278" r="-6699"/>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hasCustomPrompt="1"/>
          </p:nvPr>
        </p:nvSpPr>
        <p:spPr>
          <a:xfrm>
            <a:off x="5113785" y="2496190"/>
            <a:ext cx="6444179" cy="3726810"/>
          </a:xfrm>
        </p:spPr>
        <p:txBody>
          <a:bodyPr>
            <a:normAutofit/>
          </a:bodyPr>
          <a:lstStyle>
            <a:lvl3pPr marL="457200" indent="0">
              <a:buNone/>
              <a:defRPr sz="1600"/>
            </a:lvl3pPr>
            <a:lvl4pPr marL="685800" indent="0">
              <a:buNone/>
              <a:defRPr sz="1600"/>
            </a:lvl4pPr>
            <a:lvl5pPr marL="914400" indent="0">
              <a:buNone/>
              <a:defRPr sz="1600"/>
            </a:lvl5pPr>
          </a:lstStyle>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D34805F9-D010-6E54-928C-1EBB88CBA9D3}"/>
              </a:ext>
            </a:extLst>
          </p:cNvPr>
          <p:cNvCxnSpPr>
            <a:cxnSpLocks/>
          </p:cNvCxnSpPr>
          <p:nvPr userDrawn="1"/>
        </p:nvCxnSpPr>
        <p:spPr>
          <a:xfrm>
            <a:off x="4918159"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A487952-A86B-7C85-B4C5-3B9E9DED85A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52905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5647085" cy="1122375"/>
          </a:xfrm>
        </p:spPr>
        <p:txBody>
          <a:bodyPr anchor="b">
            <a:noAutofit/>
          </a:bodyPr>
          <a:lstStyle>
            <a:lvl1pPr>
              <a:defRPr sz="4000"/>
            </a:lvl1pPr>
          </a:lstStyle>
          <a:p>
            <a:r>
              <a:rPr lang="en-GB"/>
              <a:t>Click to edit Master title style</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rot="16200000">
            <a:off x="-2067302" y="2231454"/>
            <a:ext cx="4564376" cy="429768"/>
          </a:xfrm>
        </p:spPr>
        <p:txBody>
          <a:bodyPr/>
          <a:lstStyle/>
          <a:p>
            <a:r>
              <a:rPr lang="en-US" dirty="0"/>
              <a:t>GROWTH MARKETING PLAN</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rot="16200000">
            <a:off x="-532352" y="5260879"/>
            <a:ext cx="1494475" cy="429768"/>
          </a:xfrm>
        </p:spPr>
        <p:txBody>
          <a:bodyPr/>
          <a:lstStyle/>
          <a:p>
            <a:fld id="{341E3BD6-1BE7-4293-98B0-C8B456DEC98E}" type="datetime1">
              <a:rPr lang="en-US" smtClean="0"/>
              <a:t>4/18/2026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 y="6492875"/>
            <a:ext cx="429207" cy="365125"/>
          </a:xfrm>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967BDF5B-E352-4558-1EFA-37F504BFE32E}"/>
              </a:ext>
            </a:extLst>
          </p:cNvPr>
          <p:cNvCxnSpPr>
            <a:cxnSpLocks/>
          </p:cNvCxnSpPr>
          <p:nvPr userDrawn="1"/>
        </p:nvCxnSpPr>
        <p:spPr>
          <a:xfrm>
            <a:off x="429208" y="164150"/>
            <a:ext cx="663111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30" y="2496190"/>
            <a:ext cx="5647085" cy="3726810"/>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224097" y="0"/>
            <a:ext cx="4967903" cy="6858000"/>
          </a:xfrm>
          <a:blipFill dpi="0" rotWithShape="1">
            <a:blip r:embed="rId2">
              <a:alphaModFix amt="60000"/>
            </a:blip>
            <a:srcRect/>
            <a:stretch>
              <a:fillRect/>
            </a:stretch>
          </a:blipFill>
        </p:spPr>
        <p:txBody>
          <a:bodyPr/>
          <a:lstStyle>
            <a:lvl1pPr marL="0" indent="0">
              <a:buNone/>
              <a:defRPr/>
            </a:lvl1pPr>
          </a:lstStyle>
          <a:p>
            <a:r>
              <a:rPr lang="en-GB"/>
              <a:t>Click icon to add picture</a:t>
            </a:r>
            <a:endParaRPr lang="en-US" dirty="0"/>
          </a:p>
        </p:txBody>
      </p:sp>
      <p:cxnSp>
        <p:nvCxnSpPr>
          <p:cNvPr id="6" name="Straight Connector 5">
            <a:extLst>
              <a:ext uri="{FF2B5EF4-FFF2-40B4-BE49-F238E27FC236}">
                <a16:creationId xmlns:a16="http://schemas.microsoft.com/office/drawing/2014/main" id="{D02BFE52-C7C3-A7E3-F6D9-EDECDF40EF56}"/>
              </a:ext>
            </a:extLst>
          </p:cNvPr>
          <p:cNvCxnSpPr>
            <a:cxnSpLocks/>
          </p:cNvCxnSpPr>
          <p:nvPr userDrawn="1"/>
        </p:nvCxnSpPr>
        <p:spPr>
          <a:xfrm>
            <a:off x="70603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1C0473F-E6DB-D181-43D0-0D5C945184B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34341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17306" y="1001715"/>
            <a:ext cx="6740655" cy="1087887"/>
          </a:xfrm>
        </p:spPr>
        <p:txBody>
          <a:bodyPr anchor="b">
            <a:noAutofit/>
          </a:bodyPr>
          <a:lstStyle>
            <a:lvl1pPr>
              <a:defRPr sz="4000"/>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rot="16200000">
            <a:off x="-2067304" y="2231454"/>
            <a:ext cx="4564376" cy="429768"/>
          </a:xfrm>
        </p:spPr>
        <p:txBody>
          <a:bodyPr/>
          <a:lstStyle/>
          <a:p>
            <a:r>
              <a:rPr lang="en-US" dirty="0"/>
              <a:t>GROWTH MARKETING PLAN</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rot="16200000">
            <a:off x="-532354" y="5260879"/>
            <a:ext cx="1494474" cy="429768"/>
          </a:xfrm>
        </p:spPr>
        <p:txBody>
          <a:bodyPr/>
          <a:lstStyle/>
          <a:p>
            <a:fld id="{12B94328-6471-48ED-A3E9-D3E8C4DB1679}" type="datetime1">
              <a:rPr lang="en-US" smtClean="0"/>
              <a:t>4/18/2026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5EA26726-2193-5028-87FF-55119A73A643}"/>
              </a:ext>
            </a:extLst>
          </p:cNvPr>
          <p:cNvCxnSpPr>
            <a:cxnSpLocks/>
          </p:cNvCxnSpPr>
          <p:nvPr userDrawn="1"/>
        </p:nvCxnSpPr>
        <p:spPr>
          <a:xfrm>
            <a:off x="4634939" y="164150"/>
            <a:ext cx="755706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0"/>
            <a:ext cx="3854240" cy="6858000"/>
          </a:xfrm>
          <a:blipFill dpi="0" rotWithShape="1">
            <a:blip r:embed="rId2">
              <a:alphaModFix amt="60000"/>
            </a:blip>
            <a:srcRect/>
            <a:stretch>
              <a:fillRect/>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17311" y="2496190"/>
            <a:ext cx="6740654" cy="3726810"/>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5" name="Straight Connector 4">
            <a:extLst>
              <a:ext uri="{FF2B5EF4-FFF2-40B4-BE49-F238E27FC236}">
                <a16:creationId xmlns:a16="http://schemas.microsoft.com/office/drawing/2014/main" id="{1FAA0E72-1F2C-EAE4-77B7-9FF7C88D21DD}"/>
              </a:ext>
            </a:extLst>
          </p:cNvPr>
          <p:cNvCxnSpPr>
            <a:cxnSpLocks/>
          </p:cNvCxnSpPr>
          <p:nvPr userDrawn="1"/>
        </p:nvCxnSpPr>
        <p:spPr>
          <a:xfrm>
            <a:off x="4634939"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EA80D3F-C3CE-0859-0D1F-594C0503DBAA}"/>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8514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1" y="1028130"/>
            <a:ext cx="6595448" cy="1113475"/>
          </a:xfrm>
        </p:spPr>
        <p:txBody>
          <a:bodyPr anchor="t">
            <a:noAutofit/>
          </a:bodyPr>
          <a:lstStyle>
            <a:lvl1pPr>
              <a:defRPr sz="4000"/>
            </a:lvl1pPr>
          </a:lstStyle>
          <a:p>
            <a:r>
              <a:rPr lang="en-GB"/>
              <a:t>Click to edit Master title style</a:t>
            </a:r>
            <a:endParaRPr lang="en-US" dirty="0"/>
          </a:p>
        </p:txBody>
      </p:sp>
      <p:cxnSp>
        <p:nvCxnSpPr>
          <p:cNvPr id="5" name="Straight Connector 4">
            <a:extLst>
              <a:ext uri="{FF2B5EF4-FFF2-40B4-BE49-F238E27FC236}">
                <a16:creationId xmlns:a16="http://schemas.microsoft.com/office/drawing/2014/main" id="{616649CF-C20C-7376-D09A-88A289B7A347}"/>
              </a:ext>
            </a:extLst>
          </p:cNvPr>
          <p:cNvCxnSpPr>
            <a:cxnSpLocks/>
          </p:cNvCxnSpPr>
          <p:nvPr userDrawn="1"/>
        </p:nvCxnSpPr>
        <p:spPr>
          <a:xfrm>
            <a:off x="429208" y="164150"/>
            <a:ext cx="747959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rot="16200000">
            <a:off x="-2067302"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rot="16200000">
            <a:off x="-532352" y="5260879"/>
            <a:ext cx="1494475" cy="429768"/>
          </a:xfrm>
        </p:spPr>
        <p:txBody>
          <a:bodyPr/>
          <a:lstStyle/>
          <a:p>
            <a:fld id="{1368BACD-07D9-459F-AA1C-5268AE32178F}" type="datetime1">
              <a:rPr lang="en-US" smtClean="0"/>
              <a:t>4/18/2026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 y="6492240"/>
            <a:ext cx="429207" cy="365125"/>
          </a:xfr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31" y="2496190"/>
            <a:ext cx="6595448" cy="3726809"/>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913312" y="0"/>
            <a:ext cx="4283768" cy="6858000"/>
          </a:xfrm>
          <a:blipFill dpi="0" rotWithShape="1">
            <a:blip r:embed="rId2">
              <a:alphaModFix amt="60000"/>
            </a:blip>
            <a:srcRect/>
            <a:stretch>
              <a:fillRect l="1" t="-1" r="1" b="-4473"/>
            </a:stretch>
          </a:blipFill>
        </p:spPr>
        <p:txBody>
          <a:bodyPr/>
          <a:lstStyle>
            <a:lvl1pPr marL="0" indent="0">
              <a:buNone/>
              <a:defRPr/>
            </a:lvl1pPr>
          </a:lstStyle>
          <a:p>
            <a:r>
              <a:rPr lang="en-GB"/>
              <a:t>Click icon to add picture</a:t>
            </a:r>
            <a:endParaRPr lang="en-US" dirty="0"/>
          </a:p>
        </p:txBody>
      </p:sp>
      <p:cxnSp>
        <p:nvCxnSpPr>
          <p:cNvPr id="12" name="Straight Connector 11">
            <a:extLst>
              <a:ext uri="{FF2B5EF4-FFF2-40B4-BE49-F238E27FC236}">
                <a16:creationId xmlns:a16="http://schemas.microsoft.com/office/drawing/2014/main" id="{BB030F47-B045-036A-B67B-EF84DE9E2A8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952218E5-4B7E-010A-02DF-6951A1023B10}"/>
              </a:ext>
            </a:extLst>
          </p:cNvPr>
          <p:cNvCxnSpPr>
            <a:cxnSpLocks/>
          </p:cNvCxnSpPr>
          <p:nvPr userDrawn="1"/>
        </p:nvCxnSpPr>
        <p:spPr>
          <a:xfrm>
            <a:off x="7908800"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06705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0259" y="1001715"/>
            <a:ext cx="4717705" cy="1109672"/>
          </a:xfrm>
        </p:spPr>
        <p:txBody>
          <a:bodyPr anchor="b">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1666" y="5260191"/>
            <a:ext cx="1493097" cy="429768"/>
          </a:xfrm>
        </p:spPr>
        <p:txBody>
          <a:bodyPr/>
          <a:lstStyle>
            <a:lvl1pPr>
              <a:defRPr>
                <a:solidFill>
                  <a:schemeClr val="tx1"/>
                </a:solidFill>
                <a:effectLst/>
              </a:defRPr>
            </a:lvl1pPr>
          </a:lstStyle>
          <a:p>
            <a:fld id="{1692A769-D4A9-4BBF-AD73-A3AD41FBB7C3}" type="datetime1">
              <a:rPr lang="en-US" smtClean="0"/>
              <a:t>4/18/2026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B44E0F01-74F8-4E05-0BF9-107555BA139C}"/>
              </a:ext>
            </a:extLst>
          </p:cNvPr>
          <p:cNvCxnSpPr>
            <a:cxnSpLocks/>
          </p:cNvCxnSpPr>
          <p:nvPr userDrawn="1"/>
        </p:nvCxnSpPr>
        <p:spPr>
          <a:xfrm>
            <a:off x="6624761" y="164150"/>
            <a:ext cx="556723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0"/>
            <a:ext cx="5843502" cy="6858000"/>
          </a:xfrm>
          <a:blipFill dpi="0" rotWithShape="1">
            <a:blip r:embed="rId2">
              <a:alphaModFix amt="60000"/>
            </a:blip>
            <a:srcRect/>
            <a:stretch>
              <a:fillRect/>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07693" y="2492387"/>
            <a:ext cx="4750271" cy="3730613"/>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A85E70CC-C7D7-B9CE-493E-0579781D2D31}"/>
              </a:ext>
            </a:extLst>
          </p:cNvPr>
          <p:cNvCxnSpPr>
            <a:cxnSpLocks/>
          </p:cNvCxnSpPr>
          <p:nvPr userDrawn="1"/>
        </p:nvCxnSpPr>
        <p:spPr>
          <a:xfrm>
            <a:off x="662476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0E830231-922B-910E-CA0F-2B635AE5E80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18659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2" y="1001715"/>
            <a:ext cx="4714880" cy="1125536"/>
          </a:xfrm>
        </p:spPr>
        <p:txBody>
          <a:bodyPr anchor="b">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71905" y="2231455"/>
            <a:ext cx="4564377" cy="429768"/>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6954" y="5260879"/>
            <a:ext cx="1494474" cy="429768"/>
          </a:xfrm>
        </p:spPr>
        <p:txBody>
          <a:bodyPr/>
          <a:lstStyle/>
          <a:p>
            <a:fld id="{2DF6CB4C-CEEE-488F-A556-6D160C723A2D}" type="datetime1">
              <a:rPr lang="en-US" smtClean="0"/>
              <a:t>4/18/2026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601" y="6492240"/>
            <a:ext cx="429207" cy="365760"/>
          </a:xfrm>
        </p:spPr>
        <p:txBody>
          <a:bodyPr/>
          <a:lstStyle>
            <a:lvl1pPr>
              <a:defRPr>
                <a:solidFill>
                  <a:schemeClr val="tx1"/>
                </a:solidFill>
                <a:effectLst/>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8812D87E-65D6-AA23-C2F1-6ACD679648B1}"/>
              </a:ext>
            </a:extLst>
          </p:cNvPr>
          <p:cNvCxnSpPr>
            <a:cxnSpLocks/>
          </p:cNvCxnSpPr>
          <p:nvPr userDrawn="1"/>
        </p:nvCxnSpPr>
        <p:spPr>
          <a:xfrm>
            <a:off x="431800" y="164150"/>
            <a:ext cx="52871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1" y="2493965"/>
            <a:ext cx="4714880" cy="3729035"/>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888095" y="-1"/>
            <a:ext cx="6303905" cy="6888997"/>
          </a:xfrm>
          <a:blipFill dpi="0" rotWithShape="1">
            <a:blip r:embed="rId2">
              <a:alphaModFix amt="60000"/>
            </a:blip>
            <a:srcRect/>
            <a:stretch>
              <a:fillRect/>
            </a:stretch>
          </a:blipFill>
        </p:spPr>
        <p:txBody>
          <a:bodyPr/>
          <a:lstStyle>
            <a:lvl1pPr marL="0" indent="0">
              <a:buNone/>
              <a:defRPr/>
            </a:lvl1pPr>
          </a:lstStyle>
          <a:p>
            <a:r>
              <a:rPr lang="en-GB"/>
              <a:t>Click icon to add picture</a:t>
            </a:r>
            <a:endParaRPr lang="en-US" dirty="0"/>
          </a:p>
        </p:txBody>
      </p:sp>
      <p:cxnSp>
        <p:nvCxnSpPr>
          <p:cNvPr id="10" name="Straight Connector 9">
            <a:extLst>
              <a:ext uri="{FF2B5EF4-FFF2-40B4-BE49-F238E27FC236}">
                <a16:creationId xmlns:a16="http://schemas.microsoft.com/office/drawing/2014/main" id="{5CC1A446-6BAE-22CC-E376-C7034DBFDE71}"/>
              </a:ext>
            </a:extLst>
          </p:cNvPr>
          <p:cNvCxnSpPr>
            <a:cxnSpLocks/>
          </p:cNvCxnSpPr>
          <p:nvPr userDrawn="1"/>
        </p:nvCxnSpPr>
        <p:spPr>
          <a:xfrm>
            <a:off x="5718976"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4047466-B04C-40AF-946A-45572220C73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78555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13504" y="1001715"/>
            <a:ext cx="4444457" cy="1122374"/>
          </a:xfrm>
        </p:spPr>
        <p:txBody>
          <a:bodyPr anchor="b">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4" y="5260879"/>
            <a:ext cx="1494473" cy="429768"/>
          </a:xfrm>
        </p:spPr>
        <p:txBody>
          <a:bodyPr/>
          <a:lstStyle>
            <a:lvl1pPr>
              <a:defRPr>
                <a:solidFill>
                  <a:schemeClr val="tx1"/>
                </a:solidFill>
                <a:effectLst/>
              </a:defRPr>
            </a:lvl1pPr>
          </a:lstStyle>
          <a:p>
            <a:fld id="{4652FFD6-A518-49CA-8126-283C2A8EFE6F}" type="datetime1">
              <a:rPr lang="en-US" smtClean="0"/>
              <a:t>4/18/2026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78B378FF-8198-DC37-BA5B-473DEDD75988}"/>
              </a:ext>
            </a:extLst>
          </p:cNvPr>
          <p:cNvCxnSpPr>
            <a:cxnSpLocks/>
          </p:cNvCxnSpPr>
          <p:nvPr userDrawn="1"/>
        </p:nvCxnSpPr>
        <p:spPr>
          <a:xfrm>
            <a:off x="6934701" y="164150"/>
            <a:ext cx="52572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6154001" cy="6858000"/>
          </a:xfrm>
          <a:blipFill dpi="0" rotWithShape="1">
            <a:blip r:embed="rId2">
              <a:alphaModFix amt="60000"/>
            </a:blip>
            <a:srcRect/>
            <a:stretch>
              <a:fillRect l="-2748" r="-2748"/>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13505" y="2496190"/>
            <a:ext cx="4444460" cy="3726809"/>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E54E56D6-14F7-4AF8-BCF3-2B60F1174250}"/>
              </a:ext>
            </a:extLst>
          </p:cNvPr>
          <p:cNvCxnSpPr>
            <a:cxnSpLocks/>
          </p:cNvCxnSpPr>
          <p:nvPr userDrawn="1"/>
        </p:nvCxnSpPr>
        <p:spPr>
          <a:xfrm>
            <a:off x="693470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FD24FBA-09F1-E77D-0C3E-A914CBD5F4F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38511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9520" y="1001715"/>
            <a:ext cx="4687174" cy="1127751"/>
          </a:xfrm>
        </p:spPr>
        <p:txBody>
          <a:bodyPr anchor="b">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4711" y="2231455"/>
            <a:ext cx="4564377" cy="429768"/>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29760" y="5260879"/>
            <a:ext cx="1494474" cy="429768"/>
          </a:xfrm>
        </p:spPr>
        <p:txBody>
          <a:bodyPr/>
          <a:lstStyle/>
          <a:p>
            <a:fld id="{BDA16E6D-ABB3-4B84-99F2-E42A2B9DF2C2}" type="datetime1">
              <a:rPr lang="en-US" smtClean="0"/>
              <a:t>4/18/2026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593" y="6492875"/>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cxnSp>
        <p:nvCxnSpPr>
          <p:cNvPr id="9" name="Straight Connector 8">
            <a:extLst>
              <a:ext uri="{FF2B5EF4-FFF2-40B4-BE49-F238E27FC236}">
                <a16:creationId xmlns:a16="http://schemas.microsoft.com/office/drawing/2014/main" id="{56838F21-75ED-E44B-42EB-FC7FE5E930B5}"/>
              </a:ext>
            </a:extLst>
          </p:cNvPr>
          <p:cNvCxnSpPr>
            <a:cxnSpLocks/>
          </p:cNvCxnSpPr>
          <p:nvPr userDrawn="1"/>
        </p:nvCxnSpPr>
        <p:spPr>
          <a:xfrm>
            <a:off x="431800" y="164150"/>
            <a:ext cx="547266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0" y="2496181"/>
            <a:ext cx="4714880" cy="3726818"/>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096000" y="0"/>
            <a:ext cx="6095999" cy="6858000"/>
          </a:xfrm>
          <a:blipFill dpi="0" rotWithShape="1">
            <a:blip r:embed="rId2">
              <a:alphaModFix amt="60000"/>
            </a:blip>
            <a:srcRect/>
            <a:stretch>
              <a:fillRect l="-2925"/>
            </a:stretch>
          </a:blipFill>
        </p:spPr>
        <p:txBody>
          <a:bodyPr/>
          <a:lstStyle>
            <a:lvl1pPr marL="0" indent="0">
              <a:buNone/>
              <a:defRPr/>
            </a:lvl1pPr>
          </a:lstStyle>
          <a:p>
            <a:r>
              <a:rPr lang="en-GB"/>
              <a:t>Click icon to add picture</a:t>
            </a:r>
            <a:endParaRPr lang="en-US" dirty="0"/>
          </a:p>
        </p:txBody>
      </p:sp>
      <p:cxnSp>
        <p:nvCxnSpPr>
          <p:cNvPr id="3" name="Straight Connector 2">
            <a:extLst>
              <a:ext uri="{FF2B5EF4-FFF2-40B4-BE49-F238E27FC236}">
                <a16:creationId xmlns:a16="http://schemas.microsoft.com/office/drawing/2014/main" id="{CF9AEDF6-9814-FD08-73EB-63D58BF776EA}"/>
              </a:ext>
            </a:extLst>
          </p:cNvPr>
          <p:cNvCxnSpPr>
            <a:cxnSpLocks/>
          </p:cNvCxnSpPr>
          <p:nvPr userDrawn="1"/>
        </p:nvCxnSpPr>
        <p:spPr>
          <a:xfrm>
            <a:off x="590446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5A8CA044-325A-12D3-37BC-BDCEBBC342C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76212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79767" y="1001715"/>
            <a:ext cx="3778198" cy="1108746"/>
          </a:xfrm>
        </p:spPr>
        <p:txBody>
          <a:bodyPr anchor="b">
            <a:noAutofit/>
          </a:bodyPr>
          <a:lstStyle>
            <a:lvl1pPr>
              <a:defRPr sz="4000"/>
            </a:lvl1pPr>
          </a:lstStyle>
          <a:p>
            <a:r>
              <a:rPr lang="en-GB"/>
              <a:t>Click to edit Master title style</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rot="16200000">
            <a:off x="-2067301"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rot="16200000">
            <a:off x="-532352" y="5260879"/>
            <a:ext cx="1494475" cy="429768"/>
          </a:xfrm>
        </p:spPr>
        <p:txBody>
          <a:bodyPr/>
          <a:lstStyle/>
          <a:p>
            <a:fld id="{D67C4704-4F96-4DFD-9156-648F64A4FFD5}" type="datetime1">
              <a:rPr lang="en-US" smtClean="0"/>
              <a:t>4/18/2026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2" y="6492513"/>
            <a:ext cx="429207" cy="365125"/>
          </a:xfrm>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8F9841FB-35AF-1919-0953-5642770662AC}"/>
              </a:ext>
            </a:extLst>
          </p:cNvPr>
          <p:cNvCxnSpPr>
            <a:cxnSpLocks/>
          </p:cNvCxnSpPr>
          <p:nvPr userDrawn="1"/>
        </p:nvCxnSpPr>
        <p:spPr>
          <a:xfrm>
            <a:off x="7597395" y="164150"/>
            <a:ext cx="459460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9" y="0"/>
            <a:ext cx="6816696" cy="6858000"/>
          </a:xfrm>
          <a:blipFill dpi="0" rotWithShape="1">
            <a:blip r:embed="rId2">
              <a:alphaModFix amt="60000"/>
            </a:blip>
            <a:srcRect/>
            <a:stretch>
              <a:fillRect l="-2482" r="-2480"/>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779767" y="2515205"/>
            <a:ext cx="3778198" cy="3759382"/>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358AE5DC-7AFC-CD99-8A67-46A580A7DEFE}"/>
              </a:ext>
            </a:extLst>
          </p:cNvPr>
          <p:cNvCxnSpPr>
            <a:cxnSpLocks/>
          </p:cNvCxnSpPr>
          <p:nvPr userDrawn="1"/>
        </p:nvCxnSpPr>
        <p:spPr>
          <a:xfrm>
            <a:off x="7597395"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51BA6662-88AA-A191-B6D5-4B6DF99C8B1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08946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1449" y="1001715"/>
            <a:ext cx="3401568" cy="1127760"/>
          </a:xfrm>
        </p:spPr>
        <p:txBody>
          <a:bodyPr anchor="b">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2638" y="2236683"/>
            <a:ext cx="4553921" cy="429768"/>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4" y="5260880"/>
            <a:ext cx="1494476" cy="429768"/>
          </a:xfrm>
        </p:spPr>
        <p:txBody>
          <a:bodyPr/>
          <a:lstStyle/>
          <a:p>
            <a:fld id="{33B50C95-85D9-49F9-99D8-E6845F008D35}" type="datetime1">
              <a:rPr lang="en-US" smtClean="0"/>
              <a:t>4/18/2026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0" y="6492875"/>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9C4DF952-8FA0-48F5-F7EF-53D541404A33}"/>
              </a:ext>
            </a:extLst>
          </p:cNvPr>
          <p:cNvCxnSpPr>
            <a:cxnSpLocks/>
          </p:cNvCxnSpPr>
          <p:nvPr userDrawn="1"/>
        </p:nvCxnSpPr>
        <p:spPr>
          <a:xfrm>
            <a:off x="431800" y="164150"/>
            <a:ext cx="380020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1448" y="2491461"/>
            <a:ext cx="3401567" cy="3731539"/>
          </a:xfrm>
        </p:spPr>
        <p:txBody>
          <a:bodyPr anchor="b">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234499" y="0"/>
            <a:ext cx="7962582" cy="6858000"/>
          </a:xfrm>
          <a:blipFill dpi="0" rotWithShape="1">
            <a:blip r:embed="rId2">
              <a:alphaModFix amt="60000"/>
            </a:blip>
            <a:srcRect/>
            <a:stretch>
              <a:fillRect l="-5169" r="2"/>
            </a:stretch>
          </a:blipFill>
        </p:spPr>
        <p:txBody>
          <a:bodyPr/>
          <a:lstStyle>
            <a:lvl1pPr marL="0" indent="0">
              <a:buFont typeface="Arial" panose="020B0604020202020204" pitchFamily="34" charset="0"/>
              <a:buNone/>
              <a:defRPr/>
            </a:lvl1pPr>
          </a:lstStyle>
          <a:p>
            <a:r>
              <a:rPr lang="en-GB"/>
              <a:t>Click icon to add picture</a:t>
            </a:r>
            <a:endParaRPr lang="en-US" dirty="0"/>
          </a:p>
        </p:txBody>
      </p:sp>
      <p:cxnSp>
        <p:nvCxnSpPr>
          <p:cNvPr id="12" name="Straight Connector 11">
            <a:extLst>
              <a:ext uri="{FF2B5EF4-FFF2-40B4-BE49-F238E27FC236}">
                <a16:creationId xmlns:a16="http://schemas.microsoft.com/office/drawing/2014/main" id="{696E75C3-3D50-62F4-97A1-08D85ABC212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CD9DCC5-4A76-A29C-BDAD-62E571E6267E}"/>
              </a:ext>
            </a:extLst>
          </p:cNvPr>
          <p:cNvCxnSpPr>
            <a:cxnSpLocks/>
          </p:cNvCxnSpPr>
          <p:nvPr userDrawn="1"/>
        </p:nvCxnSpPr>
        <p:spPr>
          <a:xfrm>
            <a:off x="423200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106910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77541" y="1001716"/>
            <a:ext cx="3565637" cy="1494474"/>
          </a:xfrm>
        </p:spPr>
        <p:txBody>
          <a:bodyPr anchor="b">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2" y="2231455"/>
            <a:ext cx="4564377"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1" y="5260879"/>
            <a:ext cx="1494474" cy="429768"/>
          </a:xfrm>
        </p:spPr>
        <p:txBody>
          <a:bodyPr/>
          <a:lstStyle>
            <a:lvl1pPr>
              <a:defRPr>
                <a:solidFill>
                  <a:schemeClr val="tx1"/>
                </a:solidFill>
                <a:effectLst/>
              </a:defRPr>
            </a:lvl1pPr>
          </a:lstStyle>
          <a:p>
            <a:fld id="{E7B02D44-18E2-46EB-BF95-C6E9788E5887}" type="datetime1">
              <a:rPr lang="en-US" smtClean="0"/>
              <a:t>4/18/2026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 y="6492513"/>
            <a:ext cx="429207" cy="365125"/>
          </a:xfrm>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FE11B3B1-9941-4785-B418-08EF9E3BB704}"/>
              </a:ext>
            </a:extLst>
          </p:cNvPr>
          <p:cNvCxnSpPr>
            <a:cxnSpLocks/>
          </p:cNvCxnSpPr>
          <p:nvPr userDrawn="1"/>
        </p:nvCxnSpPr>
        <p:spPr>
          <a:xfrm>
            <a:off x="7794617" y="164150"/>
            <a:ext cx="439738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7013917" cy="6858000"/>
          </a:xfrm>
          <a:blipFill dpi="0" rotWithShape="1">
            <a:blip r:embed="rId2">
              <a:alphaModFix amt="60000"/>
            </a:blip>
            <a:srcRect/>
            <a:stretch>
              <a:fillRect l="-2411" r="-2411"/>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976991" y="2877189"/>
            <a:ext cx="3576275" cy="3345811"/>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B1FE4EE6-FDB8-6541-5FC6-4FC24B421584}"/>
              </a:ext>
            </a:extLst>
          </p:cNvPr>
          <p:cNvCxnSpPr>
            <a:cxnSpLocks/>
          </p:cNvCxnSpPr>
          <p:nvPr userDrawn="1"/>
        </p:nvCxnSpPr>
        <p:spPr>
          <a:xfrm>
            <a:off x="779461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36A42A28-5C2F-9093-B5D9-C2651F290DF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224376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8328" y="5109524"/>
            <a:ext cx="4364200" cy="1113476"/>
          </a:xfrm>
        </p:spPr>
        <p:txBody>
          <a:bodyPr anchor="t">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623E0CC-5553-421C-8D81-3F82FF869EDA}" type="datetime1">
              <a:rPr lang="en-US" smtClean="0"/>
              <a:t>4/18/2026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11593671" cy="4728524"/>
          </a:xfrm>
          <a:blipFill dpi="0" rotWithShape="1">
            <a:blip r:embed="rId2">
              <a:alphaModFix amt="60000"/>
            </a:blip>
            <a:srcRect/>
            <a:stretch>
              <a:fillRect l="-1459" r="-1"/>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109523"/>
            <a:ext cx="6208724" cy="1113477"/>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600"/>
            </a:lvl2pPr>
            <a:lvl3pPr marL="457200" indent="0">
              <a:buFont typeface="Arial" panose="020B0604020202020204" pitchFamily="34" charset="0"/>
              <a:buNone/>
              <a:defRPr sz="1600"/>
            </a:lvl3pPr>
            <a:lvl4pPr marL="685800" indent="0">
              <a:buFont typeface="Arial" panose="020B0604020202020204" pitchFamily="34" charset="0"/>
              <a:buNone/>
              <a:defRPr sz="1600"/>
            </a:lvl4pPr>
            <a:lvl5pPr marL="914400" indent="0">
              <a:buFont typeface="Arial" panose="020B0604020202020204" pitchFamily="34" charse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4" name="Straight Connector 3">
            <a:extLst>
              <a:ext uri="{FF2B5EF4-FFF2-40B4-BE49-F238E27FC236}">
                <a16:creationId xmlns:a16="http://schemas.microsoft.com/office/drawing/2014/main" id="{AE7E7B67-A585-C4C0-BD50-861ED489B135}"/>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15767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8328" y="4362766"/>
            <a:ext cx="3421224" cy="1860234"/>
          </a:xfrm>
        </p:spPr>
        <p:txBody>
          <a:bodyPr anchor="t">
            <a:norm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4BE7576-EC94-4DB5-9187-19A5D0382B7E}" type="datetime1">
              <a:rPr lang="en-US" smtClean="0"/>
              <a:t>4/18/2026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11593671" cy="3981766"/>
          </a:xfrm>
          <a:blipFill dpi="0" rotWithShape="1">
            <a:blip r:embed="rId2">
              <a:alphaModFix amt="60000"/>
            </a:blip>
            <a:srcRect/>
            <a:stretch>
              <a:fillRect l="-1459" r="-1"/>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6" y="4353867"/>
            <a:ext cx="7152028" cy="1869134"/>
          </a:xfrm>
        </p:spPr>
        <p:txBody>
          <a:bodyPr>
            <a:no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600"/>
            </a:lvl3pPr>
            <a:lvl4pPr marL="857250" indent="-171450">
              <a:buFont typeface="Arial" panose="020B0604020202020204" pitchFamily="34" charset="0"/>
              <a:buChar char="•"/>
              <a:defRPr sz="1600"/>
            </a:lvl4pPr>
            <a:lvl5pPr marL="1085850" indent="-171450">
              <a:buFont typeface="Arial" panose="020B0604020202020204" pitchFamily="34" charset="0"/>
              <a:buChar cha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4" name="Straight Connector 3">
            <a:extLst>
              <a:ext uri="{FF2B5EF4-FFF2-40B4-BE49-F238E27FC236}">
                <a16:creationId xmlns:a16="http://schemas.microsoft.com/office/drawing/2014/main" id="{B4F2A9F8-8F3B-3616-48B8-F8DA72A7134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797018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4056BFCD-3259-DDE7-5625-EE56190B8F62}"/>
              </a:ext>
            </a:extLst>
          </p:cNvPr>
          <p:cNvCxnSpPr>
            <a:cxnSpLocks/>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8764" y="1001714"/>
            <a:ext cx="3390788" cy="1875473"/>
          </a:xfrm>
        </p:spPr>
        <p:txBody>
          <a:bodyPr anchor="t">
            <a:norm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73146" y="2231455"/>
            <a:ext cx="4564377"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8191" y="5260876"/>
            <a:ext cx="1494468" cy="429768"/>
          </a:xfrm>
        </p:spPr>
        <p:txBody>
          <a:bodyPr/>
          <a:lstStyle/>
          <a:p>
            <a:fld id="{1E853955-1D07-4B51-BC71-D8BE10C22200}" type="datetime1">
              <a:rPr lang="en-US" smtClean="0"/>
              <a:t>4/18/2026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5842" y="6492874"/>
            <a:ext cx="429207" cy="365125"/>
          </a:xfr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6" y="1001714"/>
            <a:ext cx="7152028" cy="1875475"/>
          </a:xfrm>
        </p:spPr>
        <p:txBody>
          <a:bodyPr>
            <a:no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600"/>
            </a:lvl3pPr>
            <a:lvl4pPr marL="857250" indent="-171450">
              <a:buFont typeface="Arial" panose="020B0604020202020204" pitchFamily="34" charset="0"/>
              <a:buChar char="•"/>
              <a:defRPr sz="1600"/>
            </a:lvl4pPr>
            <a:lvl5pPr marL="1085850" indent="-171450">
              <a:buFont typeface="Arial" panose="020B0604020202020204" pitchFamily="34" charset="0"/>
              <a:buChar cha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3258188"/>
            <a:ext cx="11593670" cy="3599811"/>
          </a:xfrm>
          <a:blipFill dpi="0" rotWithShape="1">
            <a:blip r:embed="rId2">
              <a:alphaModFix amt="60000"/>
            </a:blip>
            <a:srcRect/>
            <a:stretch>
              <a:fillRect l="-1217"/>
            </a:stretch>
          </a:blipFill>
        </p:spPr>
        <p:txBody>
          <a:bodyPr/>
          <a:lstStyle>
            <a:lvl1pPr marL="0" indent="0">
              <a:buNone/>
              <a:defRPr/>
            </a:lvl1pPr>
          </a:lstStyle>
          <a:p>
            <a:r>
              <a:rPr lang="en-GB"/>
              <a:t>Click icon to add picture</a:t>
            </a:r>
            <a:endParaRPr lang="en-US" dirty="0"/>
          </a:p>
        </p:txBody>
      </p:sp>
      <p:cxnSp>
        <p:nvCxnSpPr>
          <p:cNvPr id="9" name="Straight Connector 8">
            <a:extLst>
              <a:ext uri="{FF2B5EF4-FFF2-40B4-BE49-F238E27FC236}">
                <a16:creationId xmlns:a16="http://schemas.microsoft.com/office/drawing/2014/main" id="{2C378E9B-0BD2-F103-F591-68E71F4480E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28740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E4F82DAF-8C88-BCF8-3DCD-BA0110CC6BB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5"/>
            <a:ext cx="10923933" cy="746752"/>
          </a:xfrm>
        </p:spPr>
        <p:txBody>
          <a:bodyPr anchor="ctr">
            <a:norm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7209E46-11CA-4696-94A6-42FA6258F836}" type="datetime1">
              <a:rPr lang="en-US" smtClean="0"/>
              <a:t>4/18/2026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129475"/>
            <a:ext cx="5652468" cy="4093526"/>
          </a:xfrm>
          <a:blipFill dpi="0" rotWithShape="1">
            <a:blip r:embed="rId2">
              <a:alphaModFix amt="60000"/>
            </a:blip>
            <a:srcRect/>
            <a:stretch>
              <a:fillRect/>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843095" y="2129475"/>
            <a:ext cx="4714869" cy="4093526"/>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271A0C8E-B9F0-C8A0-7A87-A97B78C1C48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980793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C29A9DDD-8FD5-2897-8DC9-1CEC88541C50}"/>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5"/>
            <a:ext cx="4714876" cy="1122374"/>
          </a:xfrm>
        </p:spPr>
        <p:txBody>
          <a:bodyPr>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A8799AB-4423-4AFC-BA85-5F70033F1076}" type="datetime1">
              <a:rPr lang="en-US" smtClean="0"/>
              <a:t>4/18/2026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496190"/>
            <a:ext cx="4672584" cy="3726810"/>
          </a:xfrm>
          <a:blipFill dpi="0" rotWithShape="1">
            <a:blip r:embed="rId2">
              <a:alphaModFix amt="60000"/>
            </a:blip>
            <a:srcRect/>
            <a:stretch>
              <a:fillRect/>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02" y="1001715"/>
            <a:ext cx="5652463" cy="5221285"/>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9" name="Straight Connector 8">
            <a:extLst>
              <a:ext uri="{FF2B5EF4-FFF2-40B4-BE49-F238E27FC236}">
                <a16:creationId xmlns:a16="http://schemas.microsoft.com/office/drawing/2014/main" id="{02BC9BBD-1994-9D19-11C8-FD27039C6338}"/>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97585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DE681CC6-0816-FBB5-F117-CE232D15B0DE}"/>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4328495" cy="1127759"/>
          </a:xfrm>
        </p:spPr>
        <p:txBody>
          <a:bodyPr anchor="t">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C9E56CF-865A-4DF6-93CB-5342FE600906}" type="datetime1">
              <a:rPr lang="en-US" smtClean="0"/>
              <a:t>4/18/2026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129475"/>
            <a:ext cx="4328495" cy="4093525"/>
          </a:xfrm>
          <a:blipFill dpi="0" rotWithShape="1">
            <a:blip r:embed="rId2">
              <a:alphaModFix amt="60000"/>
            </a:blip>
            <a:srcRect/>
            <a:stretch>
              <a:fillRect/>
            </a:stretch>
          </a:blipFill>
        </p:spPr>
        <p:txBody>
          <a:bodyPr/>
          <a:lstStyle>
            <a:lvl1pPr marL="285750" indent="-285750">
              <a:buFont typeface="Arial" panose="020B0604020202020204" pitchFamily="34" charset="0"/>
              <a:buChar char="•"/>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348911" y="1001713"/>
            <a:ext cx="6209054" cy="5221287"/>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664B8C12-E10A-C714-D6A0-BA32E2C7271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043538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1" y="1001715"/>
            <a:ext cx="5955028" cy="5477511"/>
          </a:xfrm>
        </p:spPr>
        <p:txBody>
          <a:bodyPr anchor="b">
            <a:normAutofit/>
          </a:bodyPr>
          <a:lstStyle>
            <a:lvl1pPr>
              <a:defRPr sz="7200" b="0" i="0">
                <a:latin typeface="+mj-lt"/>
                <a:ea typeface="Dotum" panose="020B0600000101010101" pitchFamily="34" charset="-127"/>
                <a:cs typeface="Noto Sans Kannada Thin" panose="020B0202040504020204" pitchFamily="34" charset="0"/>
              </a:defRPr>
            </a:lvl1pPr>
          </a:lstStyle>
          <a:p>
            <a:r>
              <a:rPr lang="en-GB"/>
              <a:t>Click to edit Master title style</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rot="16200000">
            <a:off x="-2067302" y="2231454"/>
            <a:ext cx="4564376" cy="429768"/>
          </a:xfrm>
        </p:spPr>
        <p:txBody>
          <a:bodyPr/>
          <a:lstStyle/>
          <a:p>
            <a:r>
              <a:rPr lang="en-US" dirty="0"/>
              <a:t>GROWTH MARKETING PLAN</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rot="16200000">
            <a:off x="-532352" y="5260879"/>
            <a:ext cx="1494475" cy="429768"/>
          </a:xfrm>
        </p:spPr>
        <p:txBody>
          <a:bodyPr/>
          <a:lstStyle/>
          <a:p>
            <a:fld id="{341E3BD6-1BE7-4293-98B0-C8B456DEC98E}" type="datetime1">
              <a:rPr lang="en-US" smtClean="0"/>
              <a:t>4/18/2026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 y="6492875"/>
            <a:ext cx="429207" cy="365125"/>
          </a:xfrm>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065403" y="-1"/>
            <a:ext cx="5131677" cy="6222999"/>
          </a:xfrm>
          <a:blipFill dpi="0" rotWithShape="1">
            <a:blip r:embed="rId2">
              <a:alphaModFix amt="60000"/>
            </a:blip>
            <a:srcRect/>
            <a:stretch>
              <a:fillRect l="-686" t="2" b="-4120"/>
            </a:stretch>
          </a:blipFill>
        </p:spPr>
        <p:txBody>
          <a:bodyPr/>
          <a:lstStyle>
            <a:lvl1pPr marL="0" indent="0">
              <a:buNone/>
              <a:defRPr/>
            </a:lvl1pPr>
          </a:lstStyle>
          <a:p>
            <a:r>
              <a:rPr lang="en-GB"/>
              <a:t>Click icon to add picture</a:t>
            </a:r>
            <a:endParaRPr lang="en-US" dirty="0"/>
          </a:p>
        </p:txBody>
      </p:sp>
      <p:cxnSp>
        <p:nvCxnSpPr>
          <p:cNvPr id="4" name="Straight Connector 3">
            <a:extLst>
              <a:ext uri="{FF2B5EF4-FFF2-40B4-BE49-F238E27FC236}">
                <a16:creationId xmlns:a16="http://schemas.microsoft.com/office/drawing/2014/main" id="{28FA8915-517E-32B2-6836-7A69DEF7C849}"/>
              </a:ext>
            </a:extLst>
          </p:cNvPr>
          <p:cNvCxnSpPr>
            <a:cxnSpLocks/>
          </p:cNvCxnSpPr>
          <p:nvPr userDrawn="1"/>
        </p:nvCxnSpPr>
        <p:spPr>
          <a:xfrm>
            <a:off x="70603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F76B2467-9468-3DE8-CA1C-7B68F7ED9A67}"/>
              </a:ext>
            </a:extLst>
          </p:cNvPr>
          <p:cNvCxnSpPr>
            <a:cxnSpLocks/>
          </p:cNvCxnSpPr>
          <p:nvPr userDrawn="1"/>
        </p:nvCxnSpPr>
        <p:spPr>
          <a:xfrm>
            <a:off x="0" y="164150"/>
            <a:ext cx="706032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77414" y="6375748"/>
            <a:ext cx="4847572" cy="363255"/>
          </a:xfrm>
        </p:spPr>
        <p:txBody>
          <a:bodyPr anchor="ctr">
            <a:normAutofit/>
          </a:bodyPr>
          <a:lstStyle>
            <a:lvl1pPr marL="0" indent="0">
              <a:buNone/>
              <a:defRPr sz="1600" b="0" i="0">
                <a:latin typeface="+mj-lt"/>
              </a:defRPr>
            </a:lvl1pPr>
            <a:lvl2pPr>
              <a:defRPr sz="1600" b="0" i="0">
                <a:latin typeface="Univers Light" panose="020B0403020202020204" pitchFamily="34" charset="0"/>
              </a:defRPr>
            </a:lvl2pPr>
            <a:lvl3pPr>
              <a:defRPr sz="1600" b="0" i="0">
                <a:latin typeface="Univers Light" panose="020B0403020202020204" pitchFamily="34" charset="0"/>
              </a:defRPr>
            </a:lvl3pPr>
            <a:lvl4pPr>
              <a:defRPr sz="1600" b="0" i="0">
                <a:latin typeface="Univers Light" panose="020B0403020202020204" pitchFamily="34" charset="0"/>
              </a:defRPr>
            </a:lvl4pPr>
            <a:lvl5pPr>
              <a:defRPr sz="1600" b="0" i="0">
                <a:latin typeface="Univers Light" panose="020B0403020202020204" pitchFamily="34" charset="0"/>
              </a:defRPr>
            </a:lvl5pPr>
          </a:lstStyle>
          <a:p>
            <a:pPr lvl="0"/>
            <a:r>
              <a:rPr lang="en-GB"/>
              <a:t>Click to edit Master text styles</a:t>
            </a:r>
          </a:p>
        </p:txBody>
      </p:sp>
    </p:spTree>
    <p:extLst>
      <p:ext uri="{BB962C8B-B14F-4D97-AF65-F5344CB8AC3E}">
        <p14:creationId xmlns:p14="http://schemas.microsoft.com/office/powerpoint/2010/main" val="42722991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Number Large">
    <p:bg>
      <p:bgPr>
        <a:solidFill>
          <a:schemeClr val="accent1"/>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1113C676-72E3-B810-A6B9-DCE36B8778AC}"/>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8507528C-7021-C7A4-B156-08D83A3A21F4}"/>
              </a:ext>
            </a:extLst>
          </p:cNvPr>
          <p:cNvSpPr>
            <a:spLocks noGrp="1"/>
          </p:cNvSpPr>
          <p:nvPr>
            <p:ph type="title"/>
          </p:nvPr>
        </p:nvSpPr>
        <p:spPr>
          <a:xfrm>
            <a:off x="633470" y="5109525"/>
            <a:ext cx="10367905" cy="1207192"/>
          </a:xfrm>
        </p:spPr>
        <p:txBody>
          <a:bodyPr anchor="b">
            <a:normAutofit/>
          </a:bodyPr>
          <a:lstStyle>
            <a:lvl1pPr algn="l">
              <a:lnSpc>
                <a:spcPct val="90000"/>
              </a:lnSpc>
              <a:defRPr sz="2400" b="0" i="0" cap="none" baseline="0">
                <a:solidFill>
                  <a:schemeClr val="tx1"/>
                </a:solidFill>
                <a:latin typeface="+mj-lt"/>
              </a:defRPr>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F2929A1B-A295-4715-B77A-F33006A42EEB}" type="datetime1">
              <a:rPr lang="en-US" smtClean="0"/>
              <a:t>4/18/2026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B088E26B-9247-68F3-E9B8-157E22E9714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6">
            <a:extLst>
              <a:ext uri="{FF2B5EF4-FFF2-40B4-BE49-F238E27FC236}">
                <a16:creationId xmlns:a16="http://schemas.microsoft.com/office/drawing/2014/main" id="{786730A0-A69C-6FA3-06BC-632301E15F2D}"/>
              </a:ext>
            </a:extLst>
          </p:cNvPr>
          <p:cNvSpPr>
            <a:spLocks noGrp="1"/>
          </p:cNvSpPr>
          <p:nvPr>
            <p:ph sz="quarter" idx="13" hasCustomPrompt="1"/>
          </p:nvPr>
        </p:nvSpPr>
        <p:spPr>
          <a:xfrm>
            <a:off x="634030" y="1340489"/>
            <a:ext cx="10367349" cy="3388035"/>
          </a:xfrm>
        </p:spPr>
        <p:txBody>
          <a:bodyPr anchor="t">
            <a:noAutofit/>
          </a:bodyPr>
          <a:lstStyle>
            <a:lvl1pPr marL="0" indent="0" algn="l">
              <a:lnSpc>
                <a:spcPct val="90000"/>
              </a:lnSpc>
              <a:buNone/>
              <a:defRPr sz="30000" b="0" i="0">
                <a:solidFill>
                  <a:schemeClr val="tx1"/>
                </a:solidFill>
                <a:latin typeface="+mn-lt"/>
              </a:defRPr>
            </a:lvl1pPr>
          </a:lstStyle>
          <a:p>
            <a:pPr lvl="0"/>
            <a:r>
              <a:rPr lang="en-US" dirty="0"/>
              <a:t>##%</a:t>
            </a:r>
          </a:p>
        </p:txBody>
      </p:sp>
    </p:spTree>
    <p:extLst>
      <p:ext uri="{BB962C8B-B14F-4D97-AF65-F5344CB8AC3E}">
        <p14:creationId xmlns:p14="http://schemas.microsoft.com/office/powerpoint/2010/main" val="11423298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AF240C4-9480-994E-0BD5-BF7BE95F9F7B}"/>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33470" y="5109525"/>
            <a:ext cx="10367905" cy="1207192"/>
          </a:xfrm>
        </p:spPr>
        <p:txBody>
          <a:bodyPr anchor="b">
            <a:normAutofit/>
          </a:bodyPr>
          <a:lstStyle>
            <a:lvl1pPr algn="l">
              <a:lnSpc>
                <a:spcPct val="90000"/>
              </a:lnSpc>
              <a:defRPr sz="2400" b="0" i="0" cap="none" baseline="0">
                <a:solidFill>
                  <a:schemeClr val="tx1"/>
                </a:solidFill>
                <a:latin typeface="+mj-lt"/>
              </a:defRPr>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09CBD6C5-FCE0-436F-BDB9-607AA1896A18}" type="datetime1">
              <a:rPr lang="en-US" smtClean="0"/>
              <a:t>4/18/2026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30" y="1340489"/>
            <a:ext cx="10367349" cy="3388035"/>
          </a:xfrm>
        </p:spPr>
        <p:txBody>
          <a:bodyPr anchor="t">
            <a:noAutofit/>
          </a:bodyPr>
          <a:lstStyle>
            <a:lvl1pPr marL="0" indent="0" algn="l">
              <a:lnSpc>
                <a:spcPct val="90000"/>
              </a:lnSpc>
              <a:buNone/>
              <a:defRPr sz="30000" b="0" i="0">
                <a:solidFill>
                  <a:schemeClr val="tx1"/>
                </a:solidFill>
                <a:latin typeface="+mn-lt"/>
              </a:defRPr>
            </a:lvl1pPr>
          </a:lstStyle>
          <a:p>
            <a:pPr lvl="0"/>
            <a:r>
              <a:rPr lang="en-US" dirty="0"/>
              <a:t>##%</a:t>
            </a:r>
          </a:p>
        </p:txBody>
      </p:sp>
      <p:cxnSp>
        <p:nvCxnSpPr>
          <p:cNvPr id="6" name="Straight Connector 5">
            <a:extLst>
              <a:ext uri="{FF2B5EF4-FFF2-40B4-BE49-F238E27FC236}">
                <a16:creationId xmlns:a16="http://schemas.microsoft.com/office/drawing/2014/main" id="{63547AA0-CA68-609A-06D4-5F771838B5D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574814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accent6"/>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2B8C624E-4F6C-E890-10DF-FE279DA2597D}"/>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20D33D3A-063E-24F3-6815-CC483F3BFF50}"/>
              </a:ext>
            </a:extLst>
          </p:cNvPr>
          <p:cNvSpPr>
            <a:spLocks noGrp="1"/>
          </p:cNvSpPr>
          <p:nvPr>
            <p:ph type="title"/>
          </p:nvPr>
        </p:nvSpPr>
        <p:spPr>
          <a:xfrm>
            <a:off x="633470" y="5109525"/>
            <a:ext cx="10367905" cy="1207192"/>
          </a:xfrm>
        </p:spPr>
        <p:txBody>
          <a:bodyPr anchor="b">
            <a:normAutofit/>
          </a:bodyPr>
          <a:lstStyle>
            <a:lvl1pPr algn="l">
              <a:lnSpc>
                <a:spcPct val="90000"/>
              </a:lnSpc>
              <a:defRPr sz="2400" b="0" i="0" cap="none" baseline="0">
                <a:solidFill>
                  <a:schemeClr val="tx1"/>
                </a:solidFill>
                <a:latin typeface="+mj-lt"/>
              </a:defRPr>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2B3A5A51-DB18-40F8-9807-F5A86B7E570D}" type="datetime1">
              <a:rPr lang="en-US" smtClean="0"/>
              <a:t>4/18/2026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5FD9BA66-49B9-422C-E28F-BA9E9DB6469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6">
            <a:extLst>
              <a:ext uri="{FF2B5EF4-FFF2-40B4-BE49-F238E27FC236}">
                <a16:creationId xmlns:a16="http://schemas.microsoft.com/office/drawing/2014/main" id="{D20ABC85-9587-24D5-E6BE-4DBE5CA56973}"/>
              </a:ext>
            </a:extLst>
          </p:cNvPr>
          <p:cNvSpPr>
            <a:spLocks noGrp="1"/>
          </p:cNvSpPr>
          <p:nvPr>
            <p:ph sz="quarter" idx="13" hasCustomPrompt="1"/>
          </p:nvPr>
        </p:nvSpPr>
        <p:spPr>
          <a:xfrm>
            <a:off x="634030" y="1340489"/>
            <a:ext cx="10367349" cy="3388035"/>
          </a:xfrm>
        </p:spPr>
        <p:txBody>
          <a:bodyPr anchor="t">
            <a:noAutofit/>
          </a:bodyPr>
          <a:lstStyle>
            <a:lvl1pPr marL="0" indent="0" algn="l">
              <a:lnSpc>
                <a:spcPct val="90000"/>
              </a:lnSpc>
              <a:buNone/>
              <a:defRPr sz="30000" b="0" i="0">
                <a:solidFill>
                  <a:schemeClr val="tx1"/>
                </a:solidFill>
                <a:latin typeface="+mn-lt"/>
              </a:defRPr>
            </a:lvl1pPr>
          </a:lstStyle>
          <a:p>
            <a:pPr lvl="0"/>
            <a:r>
              <a:rPr lang="en-US" dirty="0"/>
              <a:t>##%</a:t>
            </a:r>
          </a:p>
        </p:txBody>
      </p:sp>
    </p:spTree>
    <p:extLst>
      <p:ext uri="{BB962C8B-B14F-4D97-AF65-F5344CB8AC3E}">
        <p14:creationId xmlns:p14="http://schemas.microsoft.com/office/powerpoint/2010/main" val="3667156823"/>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cxnSp>
        <p:nvCxnSpPr>
          <p:cNvPr id="51" name="Straight Connector 50">
            <a:extLst>
              <a:ext uri="{FF2B5EF4-FFF2-40B4-BE49-F238E27FC236}">
                <a16:creationId xmlns:a16="http://schemas.microsoft.com/office/drawing/2014/main" id="{0D627006-2F17-8195-85F1-6A04C935CD0A}"/>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cap="none" baseline="0"/>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312BCB96-76D1-4464-9253-520F75095DE4}" type="datetime1">
              <a:rPr lang="en-US" smtClean="0"/>
              <a:t>4/18/2026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30" y="1001715"/>
            <a:ext cx="9424374" cy="5221280"/>
          </a:xfrm>
        </p:spPr>
        <p:txBody>
          <a:bodyPr anchor="ctr">
            <a:noAutofit/>
          </a:bodyPr>
          <a:lstStyle>
            <a:lvl1pPr marL="0" indent="0">
              <a:lnSpc>
                <a:spcPct val="100000"/>
              </a:lnSpc>
              <a:buNone/>
              <a:defRPr sz="4000" b="1" cap="all" baseline="0"/>
            </a:lvl1pPr>
            <a:lvl2pPr marL="228600" indent="0">
              <a:lnSpc>
                <a:spcPct val="100000"/>
              </a:lnSpc>
              <a:buNone/>
              <a:defRPr sz="4000" b="1" cap="all" baseline="0"/>
            </a:lvl2pPr>
            <a:lvl3pPr marL="457200" indent="0">
              <a:lnSpc>
                <a:spcPct val="100000"/>
              </a:lnSpc>
              <a:buNone/>
              <a:defRPr sz="4000" b="1" cap="all" baseline="0"/>
            </a:lvl3pPr>
            <a:lvl4pPr marL="685800" indent="0">
              <a:lnSpc>
                <a:spcPct val="100000"/>
              </a:lnSpc>
              <a:buNone/>
              <a:defRPr sz="4000" b="1" cap="all" baseline="0"/>
            </a:lvl4pPr>
            <a:lvl5pPr marL="914400" indent="0">
              <a:lnSpc>
                <a:spcPct val="100000"/>
              </a:lnSpc>
              <a:buNone/>
              <a:defRPr sz="4000" b="1" cap="all"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C6DC5F9A-93BE-3155-B9FF-4F2B904E7ED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346005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Statement 2">
    <p:bg>
      <p:bgPr>
        <a:solidFill>
          <a:schemeClr val="accent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EE1D5172-97DD-EE7A-066E-A8782AEFC90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599396" y="-1133856"/>
            <a:ext cx="10652760" cy="1001330"/>
          </a:xfrm>
        </p:spPr>
        <p:txBody>
          <a:bodyPr/>
          <a:lstStyle>
            <a:lvl1pPr>
              <a:defRPr cap="none" baseline="0"/>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23F8BC6-0973-431F-9F88-90604F102123}" type="datetime1">
              <a:rPr lang="en-US" smtClean="0"/>
              <a:t>4/18/2026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9396" y="1001715"/>
            <a:ext cx="9459008" cy="5378062"/>
          </a:xfrm>
        </p:spPr>
        <p:txBody>
          <a:bodyPr anchor="b">
            <a:noAutofit/>
          </a:bodyPr>
          <a:lstStyle>
            <a:lvl1pPr marL="0" indent="0">
              <a:lnSpc>
                <a:spcPct val="90000"/>
              </a:lnSpc>
              <a:buNone/>
              <a:defRPr sz="4000" b="1" cap="all" baseline="0">
                <a:latin typeface="+mn-lt"/>
              </a:defRPr>
            </a:lvl1pPr>
            <a:lvl2pPr marL="228600" indent="0">
              <a:lnSpc>
                <a:spcPct val="90000"/>
              </a:lnSpc>
              <a:buNone/>
              <a:defRPr sz="4000" b="1" cap="all" baseline="0">
                <a:latin typeface="+mn-lt"/>
              </a:defRPr>
            </a:lvl2pPr>
            <a:lvl3pPr marL="457200" indent="0">
              <a:lnSpc>
                <a:spcPct val="90000"/>
              </a:lnSpc>
              <a:buNone/>
              <a:defRPr sz="4000" b="1" cap="all" baseline="0">
                <a:latin typeface="+mn-lt"/>
              </a:defRPr>
            </a:lvl3pPr>
            <a:lvl4pPr marL="685800" indent="0">
              <a:lnSpc>
                <a:spcPct val="90000"/>
              </a:lnSpc>
              <a:buNone/>
              <a:defRPr sz="4000" b="1" cap="all" baseline="0">
                <a:latin typeface="+mn-lt"/>
              </a:defRPr>
            </a:lvl4pPr>
            <a:lvl5pPr marL="914400" indent="0">
              <a:lnSpc>
                <a:spcPct val="90000"/>
              </a:lnSpc>
              <a:buNone/>
              <a:defRPr sz="4000" b="1"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4993CE3A-3702-5441-A16B-15475B1AC32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019128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F5B07A5-D0B6-BEDF-13F7-7E32618B6773}"/>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cap="none" baseline="0"/>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340309F-82F1-48B4-8AF1-7FAFA4EA46A8}" type="datetime1">
              <a:rPr lang="en-US" smtClean="0"/>
              <a:t>4/18/2026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3479" y="1001713"/>
            <a:ext cx="10924473" cy="5378063"/>
          </a:xfrm>
        </p:spPr>
        <p:txBody>
          <a:bodyPr anchor="b">
            <a:noAutofit/>
          </a:bodyPr>
          <a:lstStyle>
            <a:lvl1pPr marL="0" indent="0">
              <a:lnSpc>
                <a:spcPct val="100000"/>
              </a:lnSpc>
              <a:buNone/>
              <a:defRPr sz="4000" b="0" i="0" cap="all" baseline="0">
                <a:latin typeface="+mn-lt"/>
              </a:defRPr>
            </a:lvl1pPr>
            <a:lvl2pPr marL="228600" indent="0">
              <a:lnSpc>
                <a:spcPct val="100000"/>
              </a:lnSpc>
              <a:buNone/>
              <a:defRPr sz="4000" b="0" i="0" cap="all" baseline="0">
                <a:latin typeface="+mn-lt"/>
              </a:defRPr>
            </a:lvl2pPr>
            <a:lvl3pPr marL="457200" indent="0">
              <a:lnSpc>
                <a:spcPct val="100000"/>
              </a:lnSpc>
              <a:buNone/>
              <a:defRPr sz="4000" b="0" i="0" cap="all" baseline="0">
                <a:latin typeface="+mn-lt"/>
              </a:defRPr>
            </a:lvl3pPr>
            <a:lvl4pPr marL="685800" indent="0">
              <a:lnSpc>
                <a:spcPct val="100000"/>
              </a:lnSpc>
              <a:buNone/>
              <a:defRPr sz="4000" b="0" i="0" cap="all" baseline="0">
                <a:latin typeface="+mn-lt"/>
              </a:defRPr>
            </a:lvl4pPr>
            <a:lvl5pPr marL="914400" indent="0">
              <a:lnSpc>
                <a:spcPct val="100000"/>
              </a:lnSpc>
              <a:buNone/>
              <a:defRPr sz="4000" b="0" i="0"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3E71C1F5-4C28-1974-E5FE-84A75C2718B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676504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8C518A1F-ACCA-80D1-B725-434280AEC75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9" y="5907727"/>
            <a:ext cx="9980960" cy="381000"/>
          </a:xfrm>
        </p:spPr>
        <p:txBody>
          <a:bodyPr anchor="b">
            <a:normAutofit/>
          </a:bodyPr>
          <a:lstStyle>
            <a:lvl1pPr>
              <a:lnSpc>
                <a:spcPct val="120000"/>
              </a:lnSpc>
              <a:defRPr sz="1600" b="0" i="0" cap="none" baseline="0">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F2657C51-8093-4086-9EBD-6F9D3CF38435}" type="datetime1">
              <a:rPr lang="en-US" smtClean="0"/>
              <a:t>4/18/2026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001717"/>
            <a:ext cx="9980960" cy="3726808"/>
          </a:xfrm>
        </p:spPr>
        <p:txBody>
          <a:bodyPr anchor="t">
            <a:normAutofit/>
          </a:bodyPr>
          <a:lstStyle>
            <a:lvl1pPr marL="164592" indent="-164592">
              <a:lnSpc>
                <a:spcPct val="100000"/>
              </a:lnSpc>
              <a:spcBef>
                <a:spcPts val="0"/>
              </a:spcBef>
              <a:buNone/>
              <a:defRPr sz="4000" b="0" i="0" cap="all" baseline="0">
                <a:solidFill>
                  <a:schemeClr val="tx1"/>
                </a:solidFill>
                <a:latin typeface="+mn-lt"/>
              </a:defRPr>
            </a:lvl1pPr>
          </a:lstStyle>
          <a:p>
            <a:pPr lvl="0"/>
            <a:r>
              <a:rPr lang="en-US" dirty="0"/>
              <a:t>CLICK TO add QUOTE</a:t>
            </a:r>
          </a:p>
        </p:txBody>
      </p:sp>
      <p:cxnSp>
        <p:nvCxnSpPr>
          <p:cNvPr id="6" name="Straight Connector 5">
            <a:extLst>
              <a:ext uri="{FF2B5EF4-FFF2-40B4-BE49-F238E27FC236}">
                <a16:creationId xmlns:a16="http://schemas.microsoft.com/office/drawing/2014/main" id="{1EDBAF72-4C6A-14D9-5801-64F0FA350F7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190516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1"/>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4FD47CB2-2DC0-2D1C-3E20-3B23C0394451}"/>
              </a:ext>
            </a:extLst>
          </p:cNvPr>
          <p:cNvCxnSpPr/>
          <p:nvPr userDrawn="1"/>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8" y="5815584"/>
            <a:ext cx="10923925" cy="511644"/>
          </a:xfrm>
        </p:spPr>
        <p:txBody>
          <a:bodyPr anchor="b">
            <a:noAutofit/>
          </a:bodyPr>
          <a:lstStyle>
            <a:lvl1pPr>
              <a:lnSpc>
                <a:spcPct val="120000"/>
              </a:lnSpc>
              <a:defRPr sz="1600" b="0" i="0" cap="none" baseline="0">
                <a:solidFill>
                  <a:schemeClr val="bg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83B3AEC4-477A-480C-8C3E-559E8B429188}" type="datetime1">
              <a:rPr lang="en-US" smtClean="0"/>
              <a:pPr/>
              <a:t>4/18/2026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1042416"/>
            <a:ext cx="10923925" cy="4037312"/>
          </a:xfrm>
        </p:spPr>
        <p:txBody>
          <a:bodyPr anchor="t">
            <a:normAutofit/>
          </a:bodyPr>
          <a:lstStyle>
            <a:lvl1pPr marL="164592" indent="-164592">
              <a:lnSpc>
                <a:spcPct val="100000"/>
              </a:lnSpc>
              <a:spcBef>
                <a:spcPts val="0"/>
              </a:spcBef>
              <a:buNone/>
              <a:defRPr sz="4000" b="0" i="0" cap="all" baseline="0">
                <a:solidFill>
                  <a:schemeClr val="bg1"/>
                </a:solidFill>
                <a:latin typeface="+mn-lt"/>
              </a:defRPr>
            </a:lvl1pPr>
          </a:lstStyle>
          <a:p>
            <a:pPr lvl="0"/>
            <a:r>
              <a:rPr lang="en-US" dirty="0"/>
              <a:t>CLICK TO add QUOTE</a:t>
            </a:r>
          </a:p>
        </p:txBody>
      </p:sp>
      <p:cxnSp>
        <p:nvCxnSpPr>
          <p:cNvPr id="8" name="Straight Connector 7">
            <a:extLst>
              <a:ext uri="{FF2B5EF4-FFF2-40B4-BE49-F238E27FC236}">
                <a16:creationId xmlns:a16="http://schemas.microsoft.com/office/drawing/2014/main" id="{315DE24C-5070-BB46-4081-8ED244198E0F}"/>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9516171"/>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80708A38-78BC-D3CE-5C55-65C094C8935A}"/>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9037" y="5749160"/>
            <a:ext cx="8956676" cy="567558"/>
          </a:xfrm>
        </p:spPr>
        <p:txBody>
          <a:bodyPr anchor="b">
            <a:normAutofit/>
          </a:bodyPr>
          <a:lstStyle>
            <a:lvl1pPr>
              <a:lnSpc>
                <a:spcPct val="120000"/>
              </a:lnSpc>
              <a:defRPr sz="1600" b="0" i="0" cap="none" baseline="0">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D7163BA6-8D49-4675-9508-BB867C793A49}" type="datetime1">
              <a:rPr lang="en-US" smtClean="0"/>
              <a:t>4/18/2026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001715"/>
            <a:ext cx="9037984" cy="3726810"/>
          </a:xfrm>
        </p:spPr>
        <p:txBody>
          <a:bodyPr anchor="t">
            <a:normAutofit/>
          </a:bodyPr>
          <a:lstStyle>
            <a:lvl1pPr marL="164592" indent="-164592">
              <a:lnSpc>
                <a:spcPct val="100000"/>
              </a:lnSpc>
              <a:spcBef>
                <a:spcPts val="0"/>
              </a:spcBef>
              <a:buNone/>
              <a:defRPr sz="4000" b="0" i="0" cap="all" baseline="0">
                <a:latin typeface="+mn-lt"/>
              </a:defRPr>
            </a:lvl1pPr>
          </a:lstStyle>
          <a:p>
            <a:pPr lvl="0"/>
            <a:r>
              <a:rPr lang="en-US" dirty="0"/>
              <a:t>CLICK TO add QUOTE</a:t>
            </a:r>
          </a:p>
        </p:txBody>
      </p:sp>
      <p:cxnSp>
        <p:nvCxnSpPr>
          <p:cNvPr id="6" name="Straight Connector 5">
            <a:extLst>
              <a:ext uri="{FF2B5EF4-FFF2-40B4-BE49-F238E27FC236}">
                <a16:creationId xmlns:a16="http://schemas.microsoft.com/office/drawing/2014/main" id="{B1108F76-E7E3-1812-8331-DCE59FFE0DF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314549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033CF370-3CA5-B9C3-AA2C-1D52A27AD18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5"/>
            <a:ext cx="10923934" cy="1127756"/>
          </a:xfrm>
        </p:spPr>
        <p:txBody>
          <a:body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1C58E83-499B-42C0-A29C-116A7958FAB2}" type="datetime1">
              <a:rPr lang="en-US" smtClean="0"/>
              <a:t>4/18/2026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34030" y="2129474"/>
            <a:ext cx="5266090" cy="4093525"/>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291886" y="2129473"/>
            <a:ext cx="5266078" cy="4093526"/>
          </a:xfrm>
        </p:spPr>
        <p:txBody>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0DA0E66B-621F-DCB6-E24E-748318E12F2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381563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A1A96DE7-ACFB-A025-20F2-1C9A4CEF7566}"/>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30" y="1001714"/>
            <a:ext cx="10923934" cy="688973"/>
          </a:xfrm>
        </p:spPr>
        <p:txBody>
          <a:bodyPr>
            <a:normAutofit/>
          </a:bodyPr>
          <a:lstStyle>
            <a:lvl1pPr>
              <a:defRPr sz="4000"/>
            </a:lvl1pPr>
          </a:lstStyle>
          <a:p>
            <a:r>
              <a:rPr lang="en-GB"/>
              <a:t>Click to edit Master title style</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GROWTH MARKETING PLAN</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24F4FD23-2163-447C-A80D-D0B4B313F4F9}" type="datetime1">
              <a:rPr lang="en-US" smtClean="0"/>
              <a:t>4/18/2026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3472" y="1685735"/>
            <a:ext cx="5266644" cy="81045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34596" y="2496190"/>
            <a:ext cx="5265520" cy="3726810"/>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6500" y="1685735"/>
            <a:ext cx="5271464" cy="81045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286500" y="2496190"/>
            <a:ext cx="5271464" cy="3726810"/>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4" name="Straight Connector 3">
            <a:extLst>
              <a:ext uri="{FF2B5EF4-FFF2-40B4-BE49-F238E27FC236}">
                <a16:creationId xmlns:a16="http://schemas.microsoft.com/office/drawing/2014/main" id="{FFC723C3-DA4A-8D71-987B-EB7E7A74D1E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08460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44A141C8-6351-7BB4-B97D-32DF6F45DBC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34030" y="1001714"/>
            <a:ext cx="10923933" cy="1127761"/>
          </a:xfrm>
        </p:spPr>
        <p:txBody>
          <a:bodyPr>
            <a:normAutofit/>
          </a:bodyPr>
          <a:lstStyle>
            <a:lvl1pPr>
              <a:defRPr sz="4000"/>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6CE927C-C7F8-47B0-9A1C-DEAC93AC4235}" type="datetime1">
              <a:rPr lang="en-US" smtClean="0"/>
              <a:t>4/18/2026</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6" name="Straight Connector 5">
            <a:extLst>
              <a:ext uri="{FF2B5EF4-FFF2-40B4-BE49-F238E27FC236}">
                <a16:creationId xmlns:a16="http://schemas.microsoft.com/office/drawing/2014/main" id="{D88218CD-6934-8D18-A575-7C745D80A6C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305866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BFE09A4A-7256-DFB0-F197-FAC31C991665}"/>
              </a:ext>
            </a:extLst>
          </p:cNvPr>
          <p:cNvCxnSpPr/>
          <p:nvPr/>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GROWTH MARKETING PLAN</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EEB669C-B2F2-4540-973C-9431C4193843}" type="datetime1">
              <a:rPr lang="en-US" smtClean="0"/>
              <a:t>4/18/2026</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1571AA78-5D18-EE68-E9E7-A1075C78BC2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918235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31" y="1001716"/>
            <a:ext cx="4328496" cy="1122374"/>
          </a:xfrm>
        </p:spPr>
        <p:txBody>
          <a:bodyPr anchor="t">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01E0AE40-9A04-413D-8631-F7A90F9EBCFC}" type="datetime1">
              <a:rPr lang="en-US" smtClean="0"/>
              <a:t>4/18/2026</a:t>
            </a:fld>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CD4A6C7F-9167-3CFF-8E30-53AE9D6BB738}"/>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20" y="2496190"/>
            <a:ext cx="4328506" cy="3726810"/>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348910" y="1001715"/>
            <a:ext cx="6209053" cy="522128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8" name="Straight Connector 7">
            <a:extLst>
              <a:ext uri="{FF2B5EF4-FFF2-40B4-BE49-F238E27FC236}">
                <a16:creationId xmlns:a16="http://schemas.microsoft.com/office/drawing/2014/main" id="{A9C0A275-A2A5-8AD0-2E0F-DDE194CF88B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911082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34030" y="1001715"/>
            <a:ext cx="3771899" cy="1875474"/>
          </a:xfrm>
        </p:spPr>
        <p:txBody>
          <a:bodyPr anchor="t">
            <a:norm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8694C3A-EE25-431B-80B1-4EF91AFC3103}" type="datetime1">
              <a:rPr lang="en-US" smtClean="0"/>
              <a:t>4/18/2026</a:t>
            </a:fld>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34029" y="3242949"/>
            <a:ext cx="3771899" cy="306325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cxnSp>
        <p:nvCxnSpPr>
          <p:cNvPr id="9" name="Straight Connector 8">
            <a:extLst>
              <a:ext uri="{FF2B5EF4-FFF2-40B4-BE49-F238E27FC236}">
                <a16:creationId xmlns:a16="http://schemas.microsoft.com/office/drawing/2014/main" id="{03E95682-83E4-B8FD-0229-98470A1CACC8}"/>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4962527" y="634999"/>
            <a:ext cx="6595437" cy="5588001"/>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cxnSp>
        <p:nvCxnSpPr>
          <p:cNvPr id="8" name="Straight Connector 7">
            <a:extLst>
              <a:ext uri="{FF2B5EF4-FFF2-40B4-BE49-F238E27FC236}">
                <a16:creationId xmlns:a16="http://schemas.microsoft.com/office/drawing/2014/main" id="{9C2BD7F5-CDD3-75CC-75F0-0D3B429420E5}"/>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509807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373816"/>
            <a:ext cx="8481399" cy="1607128"/>
          </a:xfrm>
        </p:spPr>
        <p:txBody>
          <a:bodyPr anchor="b">
            <a:noAutofit/>
          </a:bodyPr>
          <a:lstStyle>
            <a:lvl1pPr>
              <a:defRPr sz="7200">
                <a:solidFill>
                  <a:schemeClr val="tx1"/>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B4C3B674-A5BF-456A-8269-F8CA9F763AF0}" type="datetime1">
              <a:rPr lang="en-US" smtClean="0"/>
              <a:pPr/>
              <a:t>4/18/2026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BB4F35B0-78B0-CF96-BDA9-3D1E19B0636E}"/>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33481" y="3615051"/>
            <a:ext cx="10367898" cy="2607949"/>
          </a:xfrm>
        </p:spPr>
        <p:txBody>
          <a:bodyPr>
            <a:normAutofit/>
          </a:bodyPr>
          <a:lstStyle>
            <a:lvl1pPr marL="0" indent="0">
              <a:buNone/>
              <a:defRPr sz="1600">
                <a:solidFill>
                  <a:schemeClr val="tx1"/>
                </a:solidFill>
              </a:defRPr>
            </a:lvl1pPr>
            <a:lvl2pPr marL="228600" indent="0">
              <a:buNone/>
              <a:defRPr sz="1600">
                <a:solidFill>
                  <a:schemeClr val="tx1"/>
                </a:solidFill>
              </a:defRPr>
            </a:lvl2pPr>
            <a:lvl3pPr marL="457200" indent="0">
              <a:buNone/>
              <a:defRPr sz="1600">
                <a:solidFill>
                  <a:schemeClr val="tx1"/>
                </a:solidFill>
              </a:defRPr>
            </a:lvl3pPr>
            <a:lvl4pPr marL="685800" indent="0">
              <a:buNone/>
              <a:defRPr sz="1600">
                <a:solidFill>
                  <a:schemeClr val="tx1"/>
                </a:solidFill>
              </a:defRPr>
            </a:lvl4pPr>
            <a:lvl5pPr marL="914400" indent="0">
              <a:buNone/>
              <a:defRPr sz="16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55FE6CEC-AEBC-8860-A62E-637765B0DE2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2631864"/>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756098"/>
            <a:ext cx="10923925" cy="2595476"/>
          </a:xfrm>
        </p:spPr>
        <p:txBody>
          <a:bodyPr anchor="b">
            <a:noAutofit/>
          </a:bodyPr>
          <a:lstStyle>
            <a:lvl1pPr>
              <a:defRPr sz="4000" b="0" i="0">
                <a:solidFill>
                  <a:schemeClr val="bg1"/>
                </a:solidFill>
                <a:latin typeface="+mn-lt"/>
              </a:defRPr>
            </a:lvl1pPr>
          </a:lstStyle>
          <a:p>
            <a:r>
              <a:rPr lang="en-GB"/>
              <a:t>Click to edit Master title style</a:t>
            </a:r>
            <a:endParaRPr lang="en-US" dirty="0"/>
          </a:p>
        </p:txBody>
      </p:sp>
      <p:cxnSp>
        <p:nvCxnSpPr>
          <p:cNvPr id="8" name="Straight Connector 7">
            <a:extLst>
              <a:ext uri="{FF2B5EF4-FFF2-40B4-BE49-F238E27FC236}">
                <a16:creationId xmlns:a16="http://schemas.microsoft.com/office/drawing/2014/main" id="{6C31587E-E768-0BED-F16B-618390A49DBC}"/>
              </a:ext>
            </a:extLst>
          </p:cNvPr>
          <p:cNvCxnSpPr/>
          <p:nvPr userDrawn="1"/>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bg1"/>
                </a:solidFill>
              </a:defRPr>
            </a:lvl1pPr>
          </a:lstStyle>
          <a:p>
            <a:fld id="{2C9D3C1B-3A72-4E86-BA17-923EE76E5763}" type="datetime1">
              <a:rPr lang="en-US" smtClean="0"/>
              <a:pPr/>
              <a:t>4/18/2026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3485" y="4732574"/>
            <a:ext cx="6595990" cy="1605164"/>
          </a:xfrm>
        </p:spPr>
        <p:txBody>
          <a:bodyPr anchor="b">
            <a:noAutofit/>
          </a:bodyPr>
          <a:lstStyle>
            <a:lvl1pPr marL="0" indent="0">
              <a:lnSpc>
                <a:spcPct val="120000"/>
              </a:lnSpc>
              <a:spcBef>
                <a:spcPts val="1000"/>
              </a:spcBef>
              <a:buNone/>
              <a:defRPr sz="1600">
                <a:solidFill>
                  <a:schemeClr val="bg1"/>
                </a:solidFill>
              </a:defRPr>
            </a:lvl1pPr>
            <a:lvl2pPr marL="228600" indent="0">
              <a:lnSpc>
                <a:spcPct val="120000"/>
              </a:lnSpc>
              <a:spcBef>
                <a:spcPts val="1000"/>
              </a:spcBef>
              <a:buNone/>
              <a:defRPr sz="1600">
                <a:solidFill>
                  <a:schemeClr val="bg1"/>
                </a:solidFill>
              </a:defRPr>
            </a:lvl2pPr>
            <a:lvl3pPr marL="457200" indent="0">
              <a:lnSpc>
                <a:spcPct val="120000"/>
              </a:lnSpc>
              <a:spcBef>
                <a:spcPts val="1000"/>
              </a:spcBef>
              <a:buNone/>
              <a:defRPr sz="1600">
                <a:solidFill>
                  <a:schemeClr val="bg1"/>
                </a:solidFill>
              </a:defRPr>
            </a:lvl3pPr>
            <a:lvl4pPr marL="685800" indent="0">
              <a:lnSpc>
                <a:spcPct val="120000"/>
              </a:lnSpc>
              <a:spcBef>
                <a:spcPts val="1000"/>
              </a:spcBef>
              <a:buNone/>
              <a:defRPr sz="1600">
                <a:solidFill>
                  <a:schemeClr val="bg1"/>
                </a:solidFill>
              </a:defRPr>
            </a:lvl4pPr>
            <a:lvl5pPr marL="914400" indent="0">
              <a:lnSpc>
                <a:spcPct val="120000"/>
              </a:lnSpc>
              <a:spcBef>
                <a:spcPts val="1000"/>
              </a:spcBef>
              <a:buNone/>
              <a:defRPr sz="1600">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A329D384-6BDA-A5B3-C1ED-7DADE9654365}"/>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7966120"/>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theme" Target="../theme/theme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2" y="6492513"/>
            <a:ext cx="429207" cy="365125"/>
          </a:xfrm>
          <a:prstGeom prst="rect">
            <a:avLst/>
          </a:prstGeom>
        </p:spPr>
        <p:txBody>
          <a:bodyPr vert="horz" lIns="91440" tIns="45720" rIns="91440" bIns="45720" rtlCol="0" anchor="ctr"/>
          <a:lstStyle>
            <a:lvl1pPr algn="ctr">
              <a:defRPr sz="800" b="0" i="0">
                <a:solidFill>
                  <a:schemeClr val="tx1"/>
                </a:solidFill>
                <a:latin typeface="+mn-lt"/>
                <a:ea typeface="Batang" panose="02030600000101010101" pitchFamily="18" charset="-127"/>
              </a:defRPr>
            </a:lvl1pPr>
          </a:lstStyle>
          <a:p>
            <a:fld id="{CC057153-B650-4DEB-B370-79DDCFDCE934}" type="slidenum">
              <a:rPr lang="en-US" smtClean="0"/>
              <a:pPr/>
              <a:t>‹#›</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16200000">
            <a:off x="-2067304" y="2231454"/>
            <a:ext cx="4564376" cy="429768"/>
          </a:xfrm>
          <a:prstGeom prst="rect">
            <a:avLst/>
          </a:prstGeom>
        </p:spPr>
        <p:txBody>
          <a:bodyPr vert="horz" lIns="91440" tIns="45720" rIns="91440" bIns="45720" rtlCol="0" anchor="ctr"/>
          <a:lstStyle>
            <a:lvl1pPr algn="r">
              <a:defRPr sz="800" b="0" i="0">
                <a:solidFill>
                  <a:schemeClr val="tx1"/>
                </a:solidFill>
                <a:latin typeface="+mn-lt"/>
                <a:ea typeface="Batang" panose="02030600000101010101" pitchFamily="18" charset="-127"/>
              </a:defRPr>
            </a:lvl1pPr>
          </a:lstStyle>
          <a:p>
            <a:r>
              <a:rPr lang="en-US" dirty="0"/>
              <a:t>GROWTH MARKETING PLAN</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rot="16200000">
            <a:off x="-532352" y="5260879"/>
            <a:ext cx="1494475" cy="429768"/>
          </a:xfrm>
          <a:prstGeom prst="rect">
            <a:avLst/>
          </a:prstGeom>
        </p:spPr>
        <p:txBody>
          <a:bodyPr vert="horz" lIns="91440" tIns="45720" rIns="91440" bIns="45720" rtlCol="0" anchor="ctr"/>
          <a:lstStyle>
            <a:lvl1pPr algn="l">
              <a:defRPr sz="800" b="0" i="0">
                <a:solidFill>
                  <a:schemeClr val="tx1"/>
                </a:solidFill>
                <a:latin typeface="+mn-lt"/>
                <a:ea typeface="Batang" panose="02030600000101010101" pitchFamily="18" charset="-127"/>
              </a:defRPr>
            </a:lvl1pPr>
          </a:lstStyle>
          <a:p>
            <a:fld id="{652F8955-0F19-465D-B095-4EFD5ED08188}" type="datetime1">
              <a:rPr lang="en-US" smtClean="0"/>
              <a:pPr/>
              <a:t>4/18/2026</a:t>
            </a:fld>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34030" y="2129474"/>
            <a:ext cx="10923934" cy="40935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34030" y="1001714"/>
            <a:ext cx="10923934" cy="755659"/>
          </a:xfrm>
          <a:prstGeom prst="rect">
            <a:avLst/>
          </a:prstGeom>
        </p:spPr>
        <p:txBody>
          <a:bodyPr vert="horz" lIns="91440" tIns="45720" rIns="91440" bIns="45720" rtlCol="0" anchor="t">
            <a:normAutofit/>
          </a:bodyPr>
          <a:lstStyle/>
          <a:p>
            <a:r>
              <a:rPr lang="en-GB"/>
              <a:t>Click to edit Master title style</a:t>
            </a:r>
            <a:endParaRPr lang="en-US" dirty="0"/>
          </a:p>
        </p:txBody>
      </p:sp>
    </p:spTree>
    <p:extLst>
      <p:ext uri="{BB962C8B-B14F-4D97-AF65-F5344CB8AC3E}">
        <p14:creationId xmlns:p14="http://schemas.microsoft.com/office/powerpoint/2010/main" val="3137627104"/>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 id="2147483777" r:id="rId13"/>
    <p:sldLayoutId id="2147483778" r:id="rId14"/>
    <p:sldLayoutId id="2147483779" r:id="rId15"/>
    <p:sldLayoutId id="2147483780" r:id="rId16"/>
    <p:sldLayoutId id="2147483781" r:id="rId17"/>
    <p:sldLayoutId id="2147483783" r:id="rId18"/>
    <p:sldLayoutId id="2147483784" r:id="rId19"/>
    <p:sldLayoutId id="2147483785" r:id="rId20"/>
    <p:sldLayoutId id="2147483786" r:id="rId21"/>
    <p:sldLayoutId id="2147483787" r:id="rId22"/>
    <p:sldLayoutId id="2147483788" r:id="rId23"/>
    <p:sldLayoutId id="2147483789" r:id="rId24"/>
    <p:sldLayoutId id="2147483790" r:id="rId25"/>
    <p:sldLayoutId id="2147483791" r:id="rId26"/>
    <p:sldLayoutId id="2147483792" r:id="rId27"/>
    <p:sldLayoutId id="2147483793" r:id="rId28"/>
    <p:sldLayoutId id="2147483794" r:id="rId29"/>
    <p:sldLayoutId id="2147483795" r:id="rId30"/>
    <p:sldLayoutId id="2147483796" r:id="rId31"/>
    <p:sldLayoutId id="2147483797" r:id="rId32"/>
    <p:sldLayoutId id="2147483782" r:id="rId33"/>
    <p:sldLayoutId id="2147483798" r:id="rId34"/>
    <p:sldLayoutId id="2147483799" r:id="rId35"/>
    <p:sldLayoutId id="2147483800" r:id="rId36"/>
    <p:sldLayoutId id="2147483801" r:id="rId37"/>
    <p:sldLayoutId id="2147483802" r:id="rId38"/>
    <p:sldLayoutId id="2147483803" r:id="rId39"/>
    <p:sldLayoutId id="2147483804" r:id="rId40"/>
    <p:sldLayoutId id="2147483805" r:id="rId41"/>
    <p:sldLayoutId id="2147483806" r:id="rId42"/>
    <p:sldLayoutId id="2147483807" r:id="rId43"/>
    <p:sldLayoutId id="2147483808" r:id="rId44"/>
    <p:sldLayoutId id="2147483809" r:id="rId45"/>
    <p:sldLayoutId id="2147483810" r:id="rId46"/>
    <p:sldLayoutId id="2147483811" r:id="rId47"/>
    <p:sldLayoutId id="2147483812" r:id="rId48"/>
    <p:sldLayoutId id="2147483813" r:id="rId49"/>
    <p:sldLayoutId id="2147483814" r:id="rId50"/>
  </p:sldLayoutIdLst>
  <p:hf hdr="0" dt="0"/>
  <p:txStyles>
    <p:titleStyle>
      <a:lvl1pPr algn="l" defTabSz="914400" rtl="0" eaLnBrk="1" latinLnBrk="0" hangingPunct="1">
        <a:lnSpc>
          <a:spcPct val="90000"/>
        </a:lnSpc>
        <a:spcBef>
          <a:spcPct val="0"/>
        </a:spcBef>
        <a:buNone/>
        <a:defRPr sz="4000" b="0" i="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b="0" i="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xml"/><Relationship Id="rId1" Type="http://schemas.openxmlformats.org/officeDocument/2006/relationships/slideLayout" Target="../slideLayouts/slideLayout20.xml"/><Relationship Id="rId5" Type="http://schemas.openxmlformats.org/officeDocument/2006/relationships/hyperlink" Target="https://creativecommons.org/licenses/by-nc-nd/3.0/" TargetMode="External"/><Relationship Id="rId4" Type="http://schemas.openxmlformats.org/officeDocument/2006/relationships/hyperlink" Target="https://www.angsarap.net/2018/06/07/airline-food-cathay-pacific/"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xml"/><Relationship Id="rId1" Type="http://schemas.openxmlformats.org/officeDocument/2006/relationships/slideLayout" Target="../slideLayouts/slideLayout10.xml"/><Relationship Id="rId4" Type="http://schemas.openxmlformats.org/officeDocument/2006/relationships/hyperlink" Target="https://arjunpuriinqatar.blogspot.com/2017/08/gourmet-food-on-flights-is-lie-its-made.html"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4.xml"/><Relationship Id="rId1" Type="http://schemas.openxmlformats.org/officeDocument/2006/relationships/slideLayout" Target="../slideLayouts/slideLayout43.xml"/><Relationship Id="rId4" Type="http://schemas.openxmlformats.org/officeDocument/2006/relationships/hyperlink" Target="https://www.flickr.com/photos/dennissylvesterhurd/5688991716/"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C8E52-A7FE-618A-DC55-1D4DD0F8E28C}"/>
              </a:ext>
            </a:extLst>
          </p:cNvPr>
          <p:cNvSpPr>
            <a:spLocks noGrp="1"/>
          </p:cNvSpPr>
          <p:nvPr>
            <p:ph type="ctrTitle"/>
          </p:nvPr>
        </p:nvSpPr>
        <p:spPr>
          <a:xfrm>
            <a:off x="535707" y="499235"/>
            <a:ext cx="7538423" cy="3457299"/>
          </a:xfrm>
        </p:spPr>
        <p:txBody>
          <a:bodyPr>
            <a:normAutofit/>
          </a:bodyPr>
          <a:lstStyle/>
          <a:p>
            <a:r>
              <a:rPr lang="en-GB" sz="4800" b="1" u="sng" dirty="0"/>
              <a:t>Group Presentation </a:t>
            </a:r>
            <a:br>
              <a:rPr lang="en-GB" sz="4000" b="1" u="sng" dirty="0"/>
            </a:br>
            <a:r>
              <a:rPr lang="en-GB" sz="4000" dirty="0"/>
              <a:t>Flight Foods Ltd </a:t>
            </a:r>
          </a:p>
        </p:txBody>
      </p:sp>
      <p:sp>
        <p:nvSpPr>
          <p:cNvPr id="5" name="Slide Number Placeholder 4">
            <a:extLst>
              <a:ext uri="{FF2B5EF4-FFF2-40B4-BE49-F238E27FC236}">
                <a16:creationId xmlns:a16="http://schemas.microsoft.com/office/drawing/2014/main" id="{BD024D8D-ECC7-3B58-EAEE-1F6E85176C3E}"/>
              </a:ext>
            </a:extLst>
          </p:cNvPr>
          <p:cNvSpPr>
            <a:spLocks noGrp="1"/>
          </p:cNvSpPr>
          <p:nvPr>
            <p:ph type="sldNum" sz="quarter" idx="12"/>
          </p:nvPr>
        </p:nvSpPr>
        <p:spPr/>
        <p:txBody>
          <a:bodyPr/>
          <a:lstStyle/>
          <a:p>
            <a:fld id="{CC057153-B650-4DEB-B370-79DDCFDCE934}" type="slidenum">
              <a:rPr lang="en-US" smtClean="0"/>
              <a:t>1</a:t>
            </a:fld>
            <a:endParaRPr lang="en-US" dirty="0"/>
          </a:p>
        </p:txBody>
      </p:sp>
      <p:sp>
        <p:nvSpPr>
          <p:cNvPr id="7" name="TextBox 6">
            <a:extLst>
              <a:ext uri="{FF2B5EF4-FFF2-40B4-BE49-F238E27FC236}">
                <a16:creationId xmlns:a16="http://schemas.microsoft.com/office/drawing/2014/main" id="{185D1F40-8BA3-CAE0-32F2-293040FA7810}"/>
              </a:ext>
            </a:extLst>
          </p:cNvPr>
          <p:cNvSpPr txBox="1"/>
          <p:nvPr/>
        </p:nvSpPr>
        <p:spPr>
          <a:xfrm>
            <a:off x="634031" y="1858552"/>
            <a:ext cx="6105832" cy="369332"/>
          </a:xfrm>
          <a:prstGeom prst="rect">
            <a:avLst/>
          </a:prstGeom>
          <a:noFill/>
        </p:spPr>
        <p:txBody>
          <a:bodyPr wrap="square">
            <a:spAutoFit/>
          </a:bodyPr>
          <a:lstStyle/>
          <a:p>
            <a:r>
              <a:rPr lang="en-GB" dirty="0"/>
              <a:t>Module - Effective Teamwork and Communication</a:t>
            </a:r>
          </a:p>
        </p:txBody>
      </p:sp>
      <p:sp>
        <p:nvSpPr>
          <p:cNvPr id="9" name="TextBox 8">
            <a:extLst>
              <a:ext uri="{FF2B5EF4-FFF2-40B4-BE49-F238E27FC236}">
                <a16:creationId xmlns:a16="http://schemas.microsoft.com/office/drawing/2014/main" id="{4A5A2743-2E1D-8667-006C-21D928A382B8}"/>
              </a:ext>
            </a:extLst>
          </p:cNvPr>
          <p:cNvSpPr txBox="1"/>
          <p:nvPr/>
        </p:nvSpPr>
        <p:spPr>
          <a:xfrm>
            <a:off x="634031" y="2244548"/>
            <a:ext cx="6105832" cy="369332"/>
          </a:xfrm>
          <a:prstGeom prst="rect">
            <a:avLst/>
          </a:prstGeom>
          <a:noFill/>
        </p:spPr>
        <p:txBody>
          <a:bodyPr wrap="square">
            <a:spAutoFit/>
          </a:bodyPr>
          <a:lstStyle/>
          <a:p>
            <a:r>
              <a:rPr lang="en-GB" dirty="0"/>
              <a:t>Module Code - LCLM4003</a:t>
            </a:r>
          </a:p>
        </p:txBody>
      </p:sp>
      <p:sp>
        <p:nvSpPr>
          <p:cNvPr id="11" name="TextBox 10">
            <a:extLst>
              <a:ext uri="{FF2B5EF4-FFF2-40B4-BE49-F238E27FC236}">
                <a16:creationId xmlns:a16="http://schemas.microsoft.com/office/drawing/2014/main" id="{0E57A2B1-99C6-8100-E55A-A61A81E76C4E}"/>
              </a:ext>
            </a:extLst>
          </p:cNvPr>
          <p:cNvSpPr txBox="1"/>
          <p:nvPr/>
        </p:nvSpPr>
        <p:spPr>
          <a:xfrm>
            <a:off x="634031" y="3291747"/>
            <a:ext cx="11400653" cy="369332"/>
          </a:xfrm>
          <a:prstGeom prst="rect">
            <a:avLst/>
          </a:prstGeom>
          <a:noFill/>
        </p:spPr>
        <p:txBody>
          <a:bodyPr wrap="square">
            <a:spAutoFit/>
          </a:bodyPr>
          <a:lstStyle/>
          <a:p>
            <a:r>
              <a:rPr lang="en-GB" dirty="0">
                <a:solidFill>
                  <a:srgbClr val="FF0000"/>
                </a:solidFill>
              </a:rPr>
              <a:t>Student Name - Saichithanandasivam Skanthathas – 2516781 (Introduction and Barrier 1 &amp; 2)</a:t>
            </a:r>
          </a:p>
        </p:txBody>
      </p:sp>
      <p:sp>
        <p:nvSpPr>
          <p:cNvPr id="13" name="TextBox 12">
            <a:extLst>
              <a:ext uri="{FF2B5EF4-FFF2-40B4-BE49-F238E27FC236}">
                <a16:creationId xmlns:a16="http://schemas.microsoft.com/office/drawing/2014/main" id="{A53B903E-DDF2-2441-C18D-0FDF43610C0B}"/>
              </a:ext>
            </a:extLst>
          </p:cNvPr>
          <p:cNvSpPr txBox="1"/>
          <p:nvPr/>
        </p:nvSpPr>
        <p:spPr>
          <a:xfrm>
            <a:off x="598968" y="3746701"/>
            <a:ext cx="9473530" cy="369332"/>
          </a:xfrm>
          <a:prstGeom prst="rect">
            <a:avLst/>
          </a:prstGeom>
          <a:noFill/>
        </p:spPr>
        <p:txBody>
          <a:bodyPr wrap="square">
            <a:spAutoFit/>
          </a:bodyPr>
          <a:lstStyle/>
          <a:p>
            <a:r>
              <a:rPr lang="en-GB" dirty="0">
                <a:solidFill>
                  <a:srgbClr val="00B0F0"/>
                </a:solidFill>
              </a:rPr>
              <a:t>Student Name – Jaspal Singh </a:t>
            </a:r>
            <a:r>
              <a:rPr lang="en-GB" dirty="0" err="1">
                <a:solidFill>
                  <a:srgbClr val="00B0F0"/>
                </a:solidFill>
              </a:rPr>
              <a:t>Binji</a:t>
            </a:r>
            <a:r>
              <a:rPr lang="en-GB" dirty="0">
                <a:solidFill>
                  <a:srgbClr val="00B0F0"/>
                </a:solidFill>
              </a:rPr>
              <a:t> – 2509090 (Barrier 3 &amp; 4)</a:t>
            </a:r>
          </a:p>
        </p:txBody>
      </p:sp>
      <p:sp>
        <p:nvSpPr>
          <p:cNvPr id="14" name="TextBox 13">
            <a:extLst>
              <a:ext uri="{FF2B5EF4-FFF2-40B4-BE49-F238E27FC236}">
                <a16:creationId xmlns:a16="http://schemas.microsoft.com/office/drawing/2014/main" id="{4A5A0DB6-E1C6-A756-1CBF-C25421C2BE51}"/>
              </a:ext>
            </a:extLst>
          </p:cNvPr>
          <p:cNvSpPr txBox="1"/>
          <p:nvPr/>
        </p:nvSpPr>
        <p:spPr>
          <a:xfrm>
            <a:off x="598968" y="4239224"/>
            <a:ext cx="9119569" cy="369332"/>
          </a:xfrm>
          <a:prstGeom prst="rect">
            <a:avLst/>
          </a:prstGeom>
          <a:noFill/>
        </p:spPr>
        <p:txBody>
          <a:bodyPr wrap="square">
            <a:spAutoFit/>
          </a:bodyPr>
          <a:lstStyle/>
          <a:p>
            <a:r>
              <a:rPr lang="en-GB" dirty="0"/>
              <a:t>Student Name – Rosy Kaya – 2517346 (Barrier 5 and conclusion)</a:t>
            </a:r>
          </a:p>
        </p:txBody>
      </p:sp>
      <p:sp>
        <p:nvSpPr>
          <p:cNvPr id="3" name="TextBox 2">
            <a:extLst>
              <a:ext uri="{FF2B5EF4-FFF2-40B4-BE49-F238E27FC236}">
                <a16:creationId xmlns:a16="http://schemas.microsoft.com/office/drawing/2014/main" id="{A867C7D4-1648-B600-2109-3AEB2F318A57}"/>
              </a:ext>
            </a:extLst>
          </p:cNvPr>
          <p:cNvSpPr txBox="1"/>
          <p:nvPr/>
        </p:nvSpPr>
        <p:spPr>
          <a:xfrm>
            <a:off x="634031" y="5641656"/>
            <a:ext cx="7054795" cy="646331"/>
          </a:xfrm>
          <a:prstGeom prst="rect">
            <a:avLst/>
          </a:prstGeom>
          <a:noFill/>
        </p:spPr>
        <p:txBody>
          <a:bodyPr wrap="square">
            <a:spAutoFit/>
          </a:bodyPr>
          <a:lstStyle/>
          <a:p>
            <a:r>
              <a:rPr lang="en-GB" sz="3600" dirty="0"/>
              <a:t>Tutor – Mr </a:t>
            </a:r>
            <a:r>
              <a:rPr lang="en-GB" sz="3600" dirty="0" err="1"/>
              <a:t>Rejwan</a:t>
            </a:r>
            <a:r>
              <a:rPr lang="en-GB" sz="3600" dirty="0"/>
              <a:t> Bin </a:t>
            </a:r>
            <a:r>
              <a:rPr lang="en-GB" sz="3600" dirty="0" err="1"/>
              <a:t>Sulaiman</a:t>
            </a:r>
            <a:endParaRPr lang="en-GB" sz="3600" dirty="0"/>
          </a:p>
        </p:txBody>
      </p:sp>
      <p:sp>
        <p:nvSpPr>
          <p:cNvPr id="4" name="TextBox 3">
            <a:extLst>
              <a:ext uri="{FF2B5EF4-FFF2-40B4-BE49-F238E27FC236}">
                <a16:creationId xmlns:a16="http://schemas.microsoft.com/office/drawing/2014/main" id="{68753FF7-B079-8041-2C75-5E8E96686712}"/>
              </a:ext>
            </a:extLst>
          </p:cNvPr>
          <p:cNvSpPr txBox="1"/>
          <p:nvPr/>
        </p:nvSpPr>
        <p:spPr>
          <a:xfrm>
            <a:off x="634031" y="2552405"/>
            <a:ext cx="6350638" cy="369332"/>
          </a:xfrm>
          <a:prstGeom prst="rect">
            <a:avLst/>
          </a:prstGeom>
          <a:noFill/>
        </p:spPr>
        <p:txBody>
          <a:bodyPr wrap="square">
            <a:spAutoFit/>
          </a:bodyPr>
          <a:lstStyle/>
          <a:p>
            <a:r>
              <a:rPr lang="en-GB" u="sng" dirty="0"/>
              <a:t>Assignment No 2 </a:t>
            </a:r>
          </a:p>
        </p:txBody>
      </p:sp>
    </p:spTree>
    <p:extLst>
      <p:ext uri="{BB962C8B-B14F-4D97-AF65-F5344CB8AC3E}">
        <p14:creationId xmlns:p14="http://schemas.microsoft.com/office/powerpoint/2010/main" val="1516305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0D9FB-B08B-6550-BEBF-B430741924E7}"/>
              </a:ext>
            </a:extLst>
          </p:cNvPr>
          <p:cNvSpPr>
            <a:spLocks noGrp="1"/>
          </p:cNvSpPr>
          <p:nvPr>
            <p:ph type="title"/>
          </p:nvPr>
        </p:nvSpPr>
        <p:spPr>
          <a:xfrm>
            <a:off x="6840259" y="1001715"/>
            <a:ext cx="4717705" cy="1109672"/>
          </a:xfrm>
        </p:spPr>
        <p:txBody>
          <a:bodyPr anchor="b">
            <a:normAutofit/>
          </a:bodyPr>
          <a:lstStyle/>
          <a:p>
            <a:r>
              <a:rPr lang="en-GB" sz="3400" b="1"/>
              <a:t>Introduction / Background </a:t>
            </a:r>
            <a:endParaRPr lang="en-US" sz="3400"/>
          </a:p>
        </p:txBody>
      </p:sp>
      <p:sp>
        <p:nvSpPr>
          <p:cNvPr id="6" name="Slide Number Placeholder 5">
            <a:extLst>
              <a:ext uri="{FF2B5EF4-FFF2-40B4-BE49-F238E27FC236}">
                <a16:creationId xmlns:a16="http://schemas.microsoft.com/office/drawing/2014/main" id="{A6597480-562D-362F-4FFD-70F352A11955}"/>
              </a:ext>
            </a:extLst>
          </p:cNvPr>
          <p:cNvSpPr>
            <a:spLocks noGrp="1"/>
          </p:cNvSpPr>
          <p:nvPr>
            <p:ph type="sldNum" sz="quarter" idx="12"/>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2</a:t>
            </a:fld>
            <a:endParaRPr lang="en-US"/>
          </a:p>
        </p:txBody>
      </p:sp>
      <p:pic>
        <p:nvPicPr>
          <p:cNvPr id="10" name="Picture Placeholder 9">
            <a:extLst>
              <a:ext uri="{FF2B5EF4-FFF2-40B4-BE49-F238E27FC236}">
                <a16:creationId xmlns:a16="http://schemas.microsoft.com/office/drawing/2014/main" id="{B33534B9-8713-EF33-E2DF-A0DCE4AA54CF}"/>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1562" r="21562"/>
          <a:stretch/>
        </p:blipFill>
        <p:spPr>
          <a:xfrm>
            <a:off x="994410" y="293427"/>
            <a:ext cx="5447419" cy="6393122"/>
          </a:xfrm>
          <a:noFill/>
        </p:spPr>
      </p:pic>
      <p:sp>
        <p:nvSpPr>
          <p:cNvPr id="3" name="Content Placeholder 2">
            <a:extLst>
              <a:ext uri="{FF2B5EF4-FFF2-40B4-BE49-F238E27FC236}">
                <a16:creationId xmlns:a16="http://schemas.microsoft.com/office/drawing/2014/main" id="{79BC7904-BA22-561E-1DE0-8E716FCEA69E}"/>
              </a:ext>
            </a:extLst>
          </p:cNvPr>
          <p:cNvSpPr>
            <a:spLocks noGrp="1"/>
          </p:cNvSpPr>
          <p:nvPr>
            <p:ph sz="quarter" idx="14"/>
          </p:nvPr>
        </p:nvSpPr>
        <p:spPr>
          <a:xfrm>
            <a:off x="6807693" y="2492387"/>
            <a:ext cx="4750271" cy="3730613"/>
          </a:xfrm>
        </p:spPr>
        <p:txBody>
          <a:bodyPr>
            <a:normAutofit/>
          </a:bodyPr>
          <a:lstStyle/>
          <a:p>
            <a:pPr>
              <a:lnSpc>
                <a:spcPct val="110000"/>
              </a:lnSpc>
            </a:pPr>
            <a:r>
              <a:rPr lang="en-GB" dirty="0"/>
              <a:t>Flight Foods Ltd is a medium-sized company that manufactures ready meals for airlines. Recently, the company has been losing market share due to customer complaints about poor food quality, including undercooked meals, poor packaging, and contamination (e.g., meat in vegetarian meals).</a:t>
            </a:r>
            <a:endParaRPr lang="en-GB"/>
          </a:p>
          <a:p>
            <a:pPr>
              <a:lnSpc>
                <a:spcPct val="110000"/>
              </a:lnSpc>
            </a:pPr>
            <a:r>
              <a:rPr lang="en-GB" dirty="0"/>
              <a:t>A consultancy investigation identified that the root cause is not just operational failure, but </a:t>
            </a:r>
            <a:r>
              <a:rPr lang="en-GB" b="1" dirty="0"/>
              <a:t>serious communication breakdowns</a:t>
            </a:r>
            <a:r>
              <a:rPr lang="en-GB" dirty="0"/>
              <a:t> on the factory floor. These issues are affecting food safety, staff performance, and overall business reputation.</a:t>
            </a:r>
            <a:endParaRPr lang="en-GB"/>
          </a:p>
        </p:txBody>
      </p:sp>
      <p:sp>
        <p:nvSpPr>
          <p:cNvPr id="11" name="TextBox 10">
            <a:extLst>
              <a:ext uri="{FF2B5EF4-FFF2-40B4-BE49-F238E27FC236}">
                <a16:creationId xmlns:a16="http://schemas.microsoft.com/office/drawing/2014/main" id="{80255F7E-5F92-EAB0-0E58-FE7C17DA3916}"/>
              </a:ext>
            </a:extLst>
          </p:cNvPr>
          <p:cNvSpPr txBox="1"/>
          <p:nvPr/>
        </p:nvSpPr>
        <p:spPr>
          <a:xfrm>
            <a:off x="3257551" y="6600581"/>
            <a:ext cx="3184280" cy="200055"/>
          </a:xfrm>
          <a:prstGeom prst="rect">
            <a:avLst/>
          </a:prstGeom>
          <a:solidFill>
            <a:srgbClr val="000000"/>
          </a:solidFill>
        </p:spPr>
        <p:txBody>
          <a:bodyPr wrap="square" rtlCol="0">
            <a:spAutoFit/>
          </a:bodyPr>
          <a:lstStyle/>
          <a:p>
            <a:pPr algn="r">
              <a:spcAft>
                <a:spcPts val="600"/>
              </a:spcAft>
            </a:pPr>
            <a:r>
              <a:rPr lang="en-GB" sz="700" dirty="0">
                <a:solidFill>
                  <a:srgbClr val="FFFFFF"/>
                </a:solidFill>
                <a:hlinkClick r:id="rId4" tooltip="https://www.angsarap.net/2018/06/07/airline-food-cathay-pacific/">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dirty="0">
              <a:solidFill>
                <a:srgbClr val="FFFFFF"/>
              </a:solidFill>
            </a:endParaRPr>
          </a:p>
        </p:txBody>
      </p:sp>
      <p:sp>
        <p:nvSpPr>
          <p:cNvPr id="4" name="TextBox 3">
            <a:extLst>
              <a:ext uri="{FF2B5EF4-FFF2-40B4-BE49-F238E27FC236}">
                <a16:creationId xmlns:a16="http://schemas.microsoft.com/office/drawing/2014/main" id="{5CE153D3-2A26-E5D3-C195-F7BFB89FDBDB}"/>
              </a:ext>
            </a:extLst>
          </p:cNvPr>
          <p:cNvSpPr txBox="1"/>
          <p:nvPr/>
        </p:nvSpPr>
        <p:spPr>
          <a:xfrm>
            <a:off x="9945473" y="6331276"/>
            <a:ext cx="2261420" cy="369332"/>
          </a:xfrm>
          <a:prstGeom prst="rect">
            <a:avLst/>
          </a:prstGeom>
          <a:noFill/>
        </p:spPr>
        <p:txBody>
          <a:bodyPr wrap="square" rtlCol="0">
            <a:spAutoFit/>
          </a:bodyPr>
          <a:lstStyle/>
          <a:p>
            <a:r>
              <a:rPr lang="en-GB" b="1" dirty="0">
                <a:solidFill>
                  <a:srgbClr val="FF0000"/>
                </a:solidFill>
              </a:rPr>
              <a:t>Skan</a:t>
            </a:r>
          </a:p>
        </p:txBody>
      </p:sp>
    </p:spTree>
    <p:extLst>
      <p:ext uri="{BB962C8B-B14F-4D97-AF65-F5344CB8AC3E}">
        <p14:creationId xmlns:p14="http://schemas.microsoft.com/office/powerpoint/2010/main" val="15451770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96B45-59A7-C589-9ECA-BA4BE7D7D9F3}"/>
              </a:ext>
            </a:extLst>
          </p:cNvPr>
          <p:cNvSpPr>
            <a:spLocks noGrp="1"/>
          </p:cNvSpPr>
          <p:nvPr>
            <p:ph type="title"/>
          </p:nvPr>
        </p:nvSpPr>
        <p:spPr>
          <a:xfrm>
            <a:off x="6761419" y="1001716"/>
            <a:ext cx="4796545" cy="1503374"/>
          </a:xfrm>
        </p:spPr>
        <p:txBody>
          <a:bodyPr anchor="b">
            <a:normAutofit/>
          </a:bodyPr>
          <a:lstStyle/>
          <a:p>
            <a:r>
              <a:rPr lang="en-GB" b="1"/>
              <a:t>Key Issues Identified </a:t>
            </a:r>
            <a:endParaRPr lang="en-US" dirty="0"/>
          </a:p>
        </p:txBody>
      </p:sp>
      <p:sp>
        <p:nvSpPr>
          <p:cNvPr id="7" name="Slide Number Placeholder 6">
            <a:extLst>
              <a:ext uri="{FF2B5EF4-FFF2-40B4-BE49-F238E27FC236}">
                <a16:creationId xmlns:a16="http://schemas.microsoft.com/office/drawing/2014/main" id="{7E547D68-CFC1-8AF4-FE7E-36D912B1B951}"/>
              </a:ext>
            </a:extLst>
          </p:cNvPr>
          <p:cNvSpPr>
            <a:spLocks noGrp="1"/>
          </p:cNvSpPr>
          <p:nvPr>
            <p:ph type="sldNum" sz="quarter" idx="12"/>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3</a:t>
            </a:fld>
            <a:endParaRPr lang="en-US"/>
          </a:p>
        </p:txBody>
      </p:sp>
      <p:pic>
        <p:nvPicPr>
          <p:cNvPr id="4" name="Picture 3">
            <a:extLst>
              <a:ext uri="{FF2B5EF4-FFF2-40B4-BE49-F238E27FC236}">
                <a16:creationId xmlns:a16="http://schemas.microsoft.com/office/drawing/2014/main" id="{B1FF9FD7-DAF0-F7DB-50BE-5FFDA9AC435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6811" r="21300" b="-1"/>
          <a:stretch>
            <a:fillRect/>
          </a:stretch>
        </p:blipFill>
        <p:spPr>
          <a:xfrm>
            <a:off x="765810" y="676562"/>
            <a:ext cx="4649610" cy="5981383"/>
          </a:xfrm>
          <a:prstGeom prst="rect">
            <a:avLst/>
          </a:prstGeom>
          <a:noFill/>
        </p:spPr>
      </p:pic>
      <p:sp>
        <p:nvSpPr>
          <p:cNvPr id="5" name="Content Placeholder 4">
            <a:extLst>
              <a:ext uri="{FF2B5EF4-FFF2-40B4-BE49-F238E27FC236}">
                <a16:creationId xmlns:a16="http://schemas.microsoft.com/office/drawing/2014/main" id="{FBFE3E85-F977-4917-D2F3-E64C503441F1}"/>
              </a:ext>
            </a:extLst>
          </p:cNvPr>
          <p:cNvSpPr>
            <a:spLocks noGrp="1"/>
          </p:cNvSpPr>
          <p:nvPr>
            <p:ph sz="quarter" idx="13"/>
          </p:nvPr>
        </p:nvSpPr>
        <p:spPr>
          <a:xfrm>
            <a:off x="6776581" y="2886088"/>
            <a:ext cx="4781383" cy="3336912"/>
          </a:xfrm>
        </p:spPr>
        <p:txBody>
          <a:bodyPr anchor="b">
            <a:normAutofit/>
          </a:bodyPr>
          <a:lstStyle/>
          <a:p>
            <a:pPr lvl="0"/>
            <a:r>
              <a:rPr lang="en-GB" dirty="0"/>
              <a:t>Poor food hygiene practices </a:t>
            </a:r>
          </a:p>
          <a:p>
            <a:pPr lvl="0"/>
            <a:r>
              <a:rPr lang="en-GB" dirty="0"/>
              <a:t>Lack of staff training </a:t>
            </a:r>
          </a:p>
          <a:p>
            <a:pPr lvl="0"/>
            <a:r>
              <a:rPr lang="en-GB" dirty="0"/>
              <a:t>Miscommunication between manager and workers </a:t>
            </a:r>
          </a:p>
          <a:p>
            <a:pPr lvl="0"/>
            <a:r>
              <a:rPr lang="en-GB" dirty="0"/>
              <a:t>Unsafe food handling (e.g., chicken left overnight) </a:t>
            </a:r>
          </a:p>
          <a:p>
            <a:pPr lvl="0"/>
            <a:r>
              <a:rPr lang="en-GB" dirty="0"/>
              <a:t>Weak leadership example (Gary not following hygiene rules) </a:t>
            </a:r>
          </a:p>
        </p:txBody>
      </p:sp>
      <p:sp>
        <p:nvSpPr>
          <p:cNvPr id="3" name="TextBox 2">
            <a:extLst>
              <a:ext uri="{FF2B5EF4-FFF2-40B4-BE49-F238E27FC236}">
                <a16:creationId xmlns:a16="http://schemas.microsoft.com/office/drawing/2014/main" id="{865E00E4-8C52-7701-06FE-0F69BB207463}"/>
              </a:ext>
            </a:extLst>
          </p:cNvPr>
          <p:cNvSpPr txBox="1"/>
          <p:nvPr/>
        </p:nvSpPr>
        <p:spPr>
          <a:xfrm>
            <a:off x="9945473" y="6331276"/>
            <a:ext cx="2261420" cy="369332"/>
          </a:xfrm>
          <a:prstGeom prst="rect">
            <a:avLst/>
          </a:prstGeom>
          <a:noFill/>
        </p:spPr>
        <p:txBody>
          <a:bodyPr wrap="square" rtlCol="0">
            <a:spAutoFit/>
          </a:bodyPr>
          <a:lstStyle/>
          <a:p>
            <a:r>
              <a:rPr lang="en-GB" b="1" dirty="0">
                <a:solidFill>
                  <a:srgbClr val="FF0000"/>
                </a:solidFill>
              </a:rPr>
              <a:t>Skan</a:t>
            </a:r>
          </a:p>
        </p:txBody>
      </p:sp>
    </p:spTree>
    <p:extLst>
      <p:ext uri="{BB962C8B-B14F-4D97-AF65-F5344CB8AC3E}">
        <p14:creationId xmlns:p14="http://schemas.microsoft.com/office/powerpoint/2010/main" val="15662912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ED70E-9FAA-97E9-32B7-B8FBA0D0CAFE}"/>
              </a:ext>
            </a:extLst>
          </p:cNvPr>
          <p:cNvSpPr>
            <a:spLocks noGrp="1"/>
          </p:cNvSpPr>
          <p:nvPr>
            <p:ph type="ctrTitle"/>
          </p:nvPr>
        </p:nvSpPr>
        <p:spPr>
          <a:xfrm>
            <a:off x="545541" y="344361"/>
            <a:ext cx="7516912" cy="581279"/>
          </a:xfrm>
        </p:spPr>
        <p:txBody>
          <a:bodyPr>
            <a:normAutofit/>
          </a:bodyPr>
          <a:lstStyle/>
          <a:p>
            <a:r>
              <a:rPr lang="en-GB" sz="2800" b="1" u="sng" cap="none" dirty="0">
                <a:latin typeface="Arial" panose="020B0604020202020204" pitchFamily="34" charset="0"/>
                <a:cs typeface="Arial" panose="020B0604020202020204" pitchFamily="34" charset="0"/>
              </a:rPr>
              <a:t>Barrier 1- Environmental Noise</a:t>
            </a:r>
            <a:r>
              <a:rPr lang="en-GB" sz="2800" u="sng" cap="none" dirty="0">
                <a:latin typeface="Arial" panose="020B0604020202020204" pitchFamily="34" charset="0"/>
                <a:cs typeface="Arial" panose="020B0604020202020204" pitchFamily="34" charset="0"/>
              </a:rPr>
              <a:t>.</a:t>
            </a:r>
          </a:p>
        </p:txBody>
      </p:sp>
      <p:sp>
        <p:nvSpPr>
          <p:cNvPr id="5" name="Slide Number Placeholder 4">
            <a:extLst>
              <a:ext uri="{FF2B5EF4-FFF2-40B4-BE49-F238E27FC236}">
                <a16:creationId xmlns:a16="http://schemas.microsoft.com/office/drawing/2014/main" id="{F48FDDC8-60B2-AB2E-5756-6E5F9ACBE579}"/>
              </a:ext>
            </a:extLst>
          </p:cNvPr>
          <p:cNvSpPr>
            <a:spLocks noGrp="1"/>
          </p:cNvSpPr>
          <p:nvPr>
            <p:ph type="sldNum" sz="quarter" idx="12"/>
          </p:nvPr>
        </p:nvSpPr>
        <p:spPr/>
        <p:txBody>
          <a:bodyPr/>
          <a:lstStyle/>
          <a:p>
            <a:fld id="{CC057153-B650-4DEB-B370-79DDCFDCE934}" type="slidenum">
              <a:rPr lang="en-US" smtClean="0"/>
              <a:t>4</a:t>
            </a:fld>
            <a:endParaRPr lang="en-US" dirty="0"/>
          </a:p>
        </p:txBody>
      </p:sp>
      <p:sp>
        <p:nvSpPr>
          <p:cNvPr id="6" name="Content Placeholder 2">
            <a:extLst>
              <a:ext uri="{FF2B5EF4-FFF2-40B4-BE49-F238E27FC236}">
                <a16:creationId xmlns:a16="http://schemas.microsoft.com/office/drawing/2014/main" id="{D13482E1-1B49-1067-D25B-E46CEDE36A8C}"/>
              </a:ext>
            </a:extLst>
          </p:cNvPr>
          <p:cNvSpPr txBox="1">
            <a:spLocks/>
          </p:cNvSpPr>
          <p:nvPr/>
        </p:nvSpPr>
        <p:spPr>
          <a:xfrm>
            <a:off x="731404" y="766917"/>
            <a:ext cx="10729192" cy="5486400"/>
          </a:xfrm>
          <a:prstGeom prst="rect">
            <a:avLst/>
          </a:prstGeom>
        </p:spPr>
        <p:txBody>
          <a:bodyPr/>
          <a:lstStyle>
            <a:lvl1pPr marL="228600" indent="-228600" algn="l" defTabSz="914400" rtl="0" eaLnBrk="1" latinLnBrk="0" hangingPunct="1">
              <a:lnSpc>
                <a:spcPct val="120000"/>
              </a:lnSpc>
              <a:spcBef>
                <a:spcPts val="1000"/>
              </a:spcBef>
              <a:buFont typeface="Arial" panose="020B0604020202020204" pitchFamily="34" charset="0"/>
              <a:buChar char="•"/>
              <a:defRPr sz="1600" b="0" i="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u="sng" dirty="0"/>
          </a:p>
          <a:p>
            <a:pPr marL="0" indent="0">
              <a:buNone/>
            </a:pPr>
            <a:r>
              <a:rPr lang="en-GB" sz="2400" b="1" dirty="0"/>
              <a:t>Evidence:</a:t>
            </a:r>
            <a:r>
              <a:rPr lang="en-GB" sz="2400" dirty="0"/>
              <a:t> Loud, old machines making communication difficult</a:t>
            </a:r>
            <a:br>
              <a:rPr lang="en-GB" sz="2400" dirty="0"/>
            </a:br>
            <a:r>
              <a:rPr lang="en-GB" sz="2400" b="1" dirty="0"/>
              <a:t>Impact:</a:t>
            </a:r>
            <a:r>
              <a:rPr lang="en-GB" sz="2400" dirty="0"/>
              <a:t> Workers cannot hear or understand instructions clearly</a:t>
            </a:r>
          </a:p>
          <a:p>
            <a:r>
              <a:rPr lang="en-GB" sz="2400" b="1" dirty="0"/>
              <a:t>Theory:</a:t>
            </a:r>
            <a:endParaRPr lang="en-GB" sz="2400" dirty="0"/>
          </a:p>
          <a:p>
            <a:pPr marL="0" indent="0">
              <a:buNone/>
            </a:pPr>
            <a:r>
              <a:rPr lang="en-GB" sz="2400" b="1" dirty="0"/>
              <a:t>According to Shannon and Weaver Communication Model (1949)</a:t>
            </a:r>
            <a:br>
              <a:rPr lang="en-GB" sz="2400" dirty="0"/>
            </a:br>
            <a:r>
              <a:rPr lang="en-GB" sz="2400" dirty="0"/>
              <a:t>→ Noise interferes with message transmission.</a:t>
            </a:r>
          </a:p>
          <a:p>
            <a:endParaRPr lang="en-GB" sz="2400" dirty="0"/>
          </a:p>
          <a:p>
            <a:r>
              <a:rPr lang="en-GB" sz="2400" b="1" u="sng" dirty="0"/>
              <a:t>Solution:</a:t>
            </a:r>
            <a:endParaRPr lang="en-GB" sz="2400" u="sng" dirty="0"/>
          </a:p>
          <a:p>
            <a:r>
              <a:rPr lang="en-GB" sz="2400" dirty="0"/>
              <a:t>Upgrade machinery or reduce noise levels </a:t>
            </a:r>
          </a:p>
          <a:p>
            <a:r>
              <a:rPr lang="en-GB" sz="2400" dirty="0"/>
              <a:t>Use visual aids (screens, signals) </a:t>
            </a:r>
          </a:p>
          <a:p>
            <a:r>
              <a:rPr lang="en-GB" sz="2400" dirty="0"/>
              <a:t>Provide quieter briefing areas </a:t>
            </a:r>
          </a:p>
        </p:txBody>
      </p:sp>
      <p:sp>
        <p:nvSpPr>
          <p:cNvPr id="7" name="TextBox 6">
            <a:extLst>
              <a:ext uri="{FF2B5EF4-FFF2-40B4-BE49-F238E27FC236}">
                <a16:creationId xmlns:a16="http://schemas.microsoft.com/office/drawing/2014/main" id="{E347151B-C934-08A7-700D-21E44906A4B7}"/>
              </a:ext>
            </a:extLst>
          </p:cNvPr>
          <p:cNvSpPr txBox="1"/>
          <p:nvPr/>
        </p:nvSpPr>
        <p:spPr>
          <a:xfrm>
            <a:off x="9930580" y="6338462"/>
            <a:ext cx="2261420" cy="369332"/>
          </a:xfrm>
          <a:prstGeom prst="rect">
            <a:avLst/>
          </a:prstGeom>
          <a:noFill/>
        </p:spPr>
        <p:txBody>
          <a:bodyPr wrap="square" rtlCol="0">
            <a:spAutoFit/>
          </a:bodyPr>
          <a:lstStyle/>
          <a:p>
            <a:r>
              <a:rPr lang="en-GB" b="1" dirty="0">
                <a:solidFill>
                  <a:srgbClr val="FF0000"/>
                </a:solidFill>
              </a:rPr>
              <a:t>Skan</a:t>
            </a:r>
          </a:p>
        </p:txBody>
      </p:sp>
    </p:spTree>
    <p:extLst>
      <p:ext uri="{BB962C8B-B14F-4D97-AF65-F5344CB8AC3E}">
        <p14:creationId xmlns:p14="http://schemas.microsoft.com/office/powerpoint/2010/main" val="2021275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5782E-E94C-F7FF-5DDC-7C1DFF856F9E}"/>
              </a:ext>
            </a:extLst>
          </p:cNvPr>
          <p:cNvSpPr>
            <a:spLocks noGrp="1"/>
          </p:cNvSpPr>
          <p:nvPr>
            <p:ph type="title"/>
          </p:nvPr>
        </p:nvSpPr>
        <p:spPr>
          <a:xfrm>
            <a:off x="429208" y="260753"/>
            <a:ext cx="11094197" cy="574989"/>
          </a:xfrm>
        </p:spPr>
        <p:txBody>
          <a:bodyPr/>
          <a:lstStyle/>
          <a:p>
            <a:r>
              <a:rPr lang="en-US" sz="2800" b="1" u="sng" dirty="0">
                <a:latin typeface="Arial" panose="020B0604020202020204" pitchFamily="34" charset="0"/>
                <a:cs typeface="Arial" panose="020B0604020202020204" pitchFamily="34" charset="0"/>
              </a:rPr>
              <a:t>Barrier 2 - Language/Communication/ Body Language.</a:t>
            </a:r>
          </a:p>
        </p:txBody>
      </p:sp>
      <p:sp>
        <p:nvSpPr>
          <p:cNvPr id="6" name="Slide Number Placeholder 5">
            <a:extLst>
              <a:ext uri="{FF2B5EF4-FFF2-40B4-BE49-F238E27FC236}">
                <a16:creationId xmlns:a16="http://schemas.microsoft.com/office/drawing/2014/main" id="{0A48C2CB-6E2E-DF1B-8A65-092437051456}"/>
              </a:ext>
            </a:extLst>
          </p:cNvPr>
          <p:cNvSpPr>
            <a:spLocks noGrp="1"/>
          </p:cNvSpPr>
          <p:nvPr>
            <p:ph type="sldNum" sz="quarter" idx="12"/>
          </p:nvPr>
        </p:nvSpPr>
        <p:spPr/>
        <p:txBody>
          <a:bodyPr/>
          <a:lstStyle/>
          <a:p>
            <a:fld id="{CC057153-B650-4DEB-B370-79DDCFDCE934}" type="slidenum">
              <a:rPr lang="en-US" smtClean="0"/>
              <a:t>5</a:t>
            </a:fld>
            <a:endParaRPr lang="en-US" dirty="0"/>
          </a:p>
        </p:txBody>
      </p:sp>
      <p:sp>
        <p:nvSpPr>
          <p:cNvPr id="18" name="TextBox 17">
            <a:extLst>
              <a:ext uri="{FF2B5EF4-FFF2-40B4-BE49-F238E27FC236}">
                <a16:creationId xmlns:a16="http://schemas.microsoft.com/office/drawing/2014/main" id="{22F4C3FB-B84C-5DBA-FE71-0163E36A70D1}"/>
              </a:ext>
            </a:extLst>
          </p:cNvPr>
          <p:cNvSpPr txBox="1"/>
          <p:nvPr/>
        </p:nvSpPr>
        <p:spPr>
          <a:xfrm>
            <a:off x="678426" y="968600"/>
            <a:ext cx="10284542" cy="5240537"/>
          </a:xfrm>
          <a:prstGeom prst="rect">
            <a:avLst/>
          </a:prstGeom>
          <a:noFill/>
        </p:spPr>
        <p:txBody>
          <a:bodyPr wrap="square">
            <a:spAutoFit/>
          </a:bodyPr>
          <a:lstStyle/>
          <a:p>
            <a:pPr>
              <a:lnSpc>
                <a:spcPct val="107000"/>
              </a:lnSpc>
              <a:spcAft>
                <a:spcPts val="800"/>
              </a:spcAft>
            </a:pPr>
            <a:r>
              <a:rPr lang="en-GB" sz="2400" b="1" kern="0" dirty="0">
                <a:solidFill>
                  <a:srgbClr val="000000"/>
                </a:solidFill>
                <a:latin typeface="Arial" panose="020B0604020202020204" pitchFamily="34" charset="0"/>
                <a:ea typeface="Times New Roman" panose="02020603050405020304" pitchFamily="18" charset="0"/>
                <a:cs typeface="Arial" panose="020B0604020202020204" pitchFamily="34" charset="0"/>
              </a:rPr>
              <a:t>Evidence:</a:t>
            </a:r>
            <a:r>
              <a:rPr lang="en-GB" sz="24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 Workers speak different languages with limited English</a:t>
            </a:r>
            <a:br>
              <a:rPr lang="en-GB" sz="24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br>
            <a:r>
              <a:rPr lang="en-GB" sz="2400" b="1" kern="0" dirty="0">
                <a:solidFill>
                  <a:srgbClr val="000000"/>
                </a:solidFill>
                <a:latin typeface="Arial" panose="020B0604020202020204" pitchFamily="34" charset="0"/>
                <a:ea typeface="Times New Roman" panose="02020603050405020304" pitchFamily="18" charset="0"/>
                <a:cs typeface="Arial" panose="020B0604020202020204" pitchFamily="34" charset="0"/>
              </a:rPr>
              <a:t>Impact:</a:t>
            </a:r>
            <a:r>
              <a:rPr lang="en-GB" sz="24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 Instructions misunderstood → food safety risks</a:t>
            </a:r>
            <a:endParaRPr lang="en-GB" sz="2400" kern="1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400" b="1" kern="0" dirty="0">
                <a:solidFill>
                  <a:srgbClr val="000000"/>
                </a:solidFill>
                <a:latin typeface="Arial" panose="020B0604020202020204" pitchFamily="34" charset="0"/>
                <a:ea typeface="Times New Roman" panose="02020603050405020304" pitchFamily="18" charset="0"/>
                <a:cs typeface="Arial" panose="020B0604020202020204" pitchFamily="34" charset="0"/>
              </a:rPr>
              <a:t>Theory:</a:t>
            </a:r>
            <a:endParaRPr lang="en-GB" sz="2400" kern="1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342900" indent="-342900">
              <a:lnSpc>
                <a:spcPct val="107000"/>
              </a:lnSpc>
              <a:spcAft>
                <a:spcPts val="800"/>
              </a:spcAft>
              <a:buSzPts val="1000"/>
              <a:buFont typeface="Symbol" panose="05050102010706020507" pitchFamily="18" charset="2"/>
              <a:buChar char=""/>
              <a:tabLst>
                <a:tab pos="457200" algn="l"/>
              </a:tabLst>
            </a:pPr>
            <a:r>
              <a:rPr lang="en-GB" sz="2400" b="1" kern="0" dirty="0">
                <a:solidFill>
                  <a:srgbClr val="000000"/>
                </a:solidFill>
                <a:latin typeface="Arial" panose="020B0604020202020204" pitchFamily="34" charset="0"/>
                <a:ea typeface="Times New Roman" panose="02020603050405020304" pitchFamily="18" charset="0"/>
                <a:cs typeface="Arial" panose="020B0604020202020204" pitchFamily="34" charset="0"/>
              </a:rPr>
              <a:t>Encoding/Decoding Theory (Berlo, 1960)</a:t>
            </a:r>
            <a:br>
              <a:rPr lang="en-GB" sz="24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br>
            <a:r>
              <a:rPr lang="en-GB" sz="24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 Message fails if receiver cannot decode language </a:t>
            </a:r>
          </a:p>
          <a:p>
            <a:pPr marL="342900" indent="-342900">
              <a:lnSpc>
                <a:spcPct val="107000"/>
              </a:lnSpc>
              <a:spcAft>
                <a:spcPts val="800"/>
              </a:spcAft>
              <a:buSzPts val="1000"/>
              <a:buFont typeface="Symbol" panose="05050102010706020507" pitchFamily="18" charset="2"/>
              <a:buChar char=""/>
              <a:tabLst>
                <a:tab pos="457200" algn="l"/>
              </a:tabLst>
            </a:pPr>
            <a:endParaRPr lang="en-GB" sz="2400" kern="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buSzPts val="1000"/>
              <a:tabLst>
                <a:tab pos="457200" algn="l"/>
              </a:tabLst>
            </a:pPr>
            <a:endParaRPr lang="en-GB" sz="2400" kern="1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400" b="1" u="sng" kern="0" dirty="0">
                <a:solidFill>
                  <a:srgbClr val="000000"/>
                </a:solidFill>
                <a:latin typeface="Arial" panose="020B0604020202020204" pitchFamily="34" charset="0"/>
                <a:ea typeface="Times New Roman" panose="02020603050405020304" pitchFamily="18" charset="0"/>
                <a:cs typeface="Arial" panose="020B0604020202020204" pitchFamily="34" charset="0"/>
              </a:rPr>
              <a:t>Solution</a:t>
            </a:r>
            <a:r>
              <a:rPr lang="en-GB" sz="2400" b="1" kern="0" dirty="0">
                <a:solidFill>
                  <a:srgbClr val="000000"/>
                </a:solidFill>
                <a:latin typeface="Arial" panose="020B0604020202020204" pitchFamily="34" charset="0"/>
                <a:ea typeface="Times New Roman" panose="02020603050405020304" pitchFamily="18" charset="0"/>
                <a:cs typeface="Arial" panose="020B0604020202020204" pitchFamily="34" charset="0"/>
              </a:rPr>
              <a:t>:</a:t>
            </a:r>
            <a:endParaRPr lang="en-GB" sz="2400" kern="1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342900" indent="-342900">
              <a:lnSpc>
                <a:spcPct val="107000"/>
              </a:lnSpc>
              <a:spcAft>
                <a:spcPts val="800"/>
              </a:spcAft>
              <a:buSzPts val="1000"/>
              <a:buFont typeface="Symbol" panose="05050102010706020507" pitchFamily="18" charset="2"/>
              <a:buChar char=""/>
              <a:tabLst>
                <a:tab pos="457200" algn="l"/>
              </a:tabLst>
            </a:pPr>
            <a:r>
              <a:rPr lang="en-GB" sz="24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Use multilingual training materials </a:t>
            </a:r>
            <a:endParaRPr lang="en-GB" sz="2400" kern="1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342900" indent="-342900">
              <a:lnSpc>
                <a:spcPct val="107000"/>
              </a:lnSpc>
              <a:spcAft>
                <a:spcPts val="800"/>
              </a:spcAft>
              <a:buSzPts val="1000"/>
              <a:buFont typeface="Symbol" panose="05050102010706020507" pitchFamily="18" charset="2"/>
              <a:buChar char=""/>
              <a:tabLst>
                <a:tab pos="457200" algn="l"/>
              </a:tabLst>
            </a:pPr>
            <a:r>
              <a:rPr lang="en-GB" sz="24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Hire translators or bilingual supervisors </a:t>
            </a:r>
            <a:endParaRPr lang="en-GB" sz="2400" kern="1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342900" indent="-342900">
              <a:lnSpc>
                <a:spcPct val="107000"/>
              </a:lnSpc>
              <a:spcAft>
                <a:spcPts val="800"/>
              </a:spcAft>
              <a:buSzPts val="1000"/>
              <a:buFont typeface="Symbol" panose="05050102010706020507" pitchFamily="18" charset="2"/>
              <a:buChar char=""/>
              <a:tabLst>
                <a:tab pos="457200" algn="l"/>
              </a:tabLst>
            </a:pPr>
            <a:r>
              <a:rPr lang="en-GB" sz="24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Use visual SOPs (Standard Operating Procedures) </a:t>
            </a:r>
            <a:endParaRPr lang="en-GB" sz="2400" kern="100" dirty="0">
              <a:solidFill>
                <a:srgbClr val="000000"/>
              </a:solidFill>
              <a:latin typeface="Arial" panose="020B0604020202020204" pitchFamily="34" charset="0"/>
              <a:ea typeface="Calibri" panose="020F050202020403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CF1E7365-0E10-42BC-93D5-2B5A5A02760F}"/>
              </a:ext>
            </a:extLst>
          </p:cNvPr>
          <p:cNvSpPr txBox="1"/>
          <p:nvPr/>
        </p:nvSpPr>
        <p:spPr>
          <a:xfrm>
            <a:off x="9930578" y="6307847"/>
            <a:ext cx="2261420" cy="369332"/>
          </a:xfrm>
          <a:prstGeom prst="rect">
            <a:avLst/>
          </a:prstGeom>
          <a:noFill/>
        </p:spPr>
        <p:txBody>
          <a:bodyPr wrap="square" rtlCol="0">
            <a:spAutoFit/>
          </a:bodyPr>
          <a:lstStyle/>
          <a:p>
            <a:r>
              <a:rPr lang="en-GB" b="1" dirty="0">
                <a:solidFill>
                  <a:srgbClr val="FF0000"/>
                </a:solidFill>
              </a:rPr>
              <a:t>Skan</a:t>
            </a:r>
          </a:p>
        </p:txBody>
      </p:sp>
    </p:spTree>
    <p:extLst>
      <p:ext uri="{BB962C8B-B14F-4D97-AF65-F5344CB8AC3E}">
        <p14:creationId xmlns:p14="http://schemas.microsoft.com/office/powerpoint/2010/main" val="599029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435B5EE-EC32-8941-B9F3-74604A298061}"/>
              </a:ext>
            </a:extLst>
          </p:cNvPr>
          <p:cNvSpPr>
            <a:spLocks noGrp="1"/>
          </p:cNvSpPr>
          <p:nvPr>
            <p:ph type="body" sz="quarter" idx="13"/>
          </p:nvPr>
        </p:nvSpPr>
        <p:spPr>
          <a:xfrm>
            <a:off x="622353" y="442452"/>
            <a:ext cx="7636743" cy="6174657"/>
          </a:xfrm>
        </p:spPr>
        <p:txBody>
          <a:bodyPr vert="horz" lIns="91440" tIns="45720" rIns="91440" bIns="45720" rtlCol="0" anchor="t">
            <a:noAutofit/>
          </a:bodyPr>
          <a:lstStyle/>
          <a:p>
            <a:pPr marL="0" indent="0">
              <a:buNone/>
            </a:pPr>
            <a:r>
              <a:rPr lang="en-GB" sz="2800" b="1" u="sng" dirty="0">
                <a:latin typeface="Arial" panose="020B0604020202020204" pitchFamily="34" charset="0"/>
                <a:cs typeface="Arial" panose="020B0604020202020204" pitchFamily="34" charset="0"/>
              </a:rPr>
              <a:t>Barrier 2 Continuation - Body Language </a:t>
            </a:r>
          </a:p>
          <a:p>
            <a:pPr marL="0" indent="0">
              <a:buNone/>
            </a:pPr>
            <a:r>
              <a:rPr lang="en-GB" sz="2400" b="1" dirty="0">
                <a:latin typeface="Arial" panose="020B0604020202020204" pitchFamily="34" charset="0"/>
                <a:cs typeface="Arial" panose="020B0604020202020204" pitchFamily="34" charset="0"/>
              </a:rPr>
              <a:t>Evidence:</a:t>
            </a:r>
            <a:r>
              <a:rPr lang="en-GB" sz="2400" dirty="0">
                <a:latin typeface="Arial" panose="020B0604020202020204" pitchFamily="34" charset="0"/>
                <a:cs typeface="Arial" panose="020B0604020202020204" pitchFamily="34" charset="0"/>
              </a:rPr>
              <a:t> Reliance on verbal instructions in noisy environment</a:t>
            </a:r>
            <a:br>
              <a:rPr lang="en-GB" sz="2400"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Impact:</a:t>
            </a:r>
            <a:r>
              <a:rPr lang="en-GB" sz="2400" dirty="0">
                <a:latin typeface="Arial" panose="020B0604020202020204" pitchFamily="34" charset="0"/>
                <a:cs typeface="Arial" panose="020B0604020202020204" pitchFamily="34" charset="0"/>
              </a:rPr>
              <a:t> Non-verbal cues not effectively used</a:t>
            </a:r>
          </a:p>
          <a:p>
            <a:r>
              <a:rPr lang="en-GB" sz="2400" b="1" dirty="0">
                <a:latin typeface="Arial" panose="020B0604020202020204" pitchFamily="34" charset="0"/>
                <a:cs typeface="Arial" panose="020B0604020202020204" pitchFamily="34" charset="0"/>
              </a:rPr>
              <a:t>Theory:</a:t>
            </a:r>
            <a:endParaRPr lang="en-GB" sz="2400" dirty="0">
              <a:latin typeface="Arial" panose="020B0604020202020204" pitchFamily="34" charset="0"/>
              <a:cs typeface="Arial" panose="020B0604020202020204" pitchFamily="34" charset="0"/>
            </a:endParaRPr>
          </a:p>
          <a:p>
            <a:pPr lvl="0"/>
            <a:r>
              <a:rPr lang="en-GB" sz="2400" b="1" dirty="0">
                <a:latin typeface="Arial" panose="020B0604020202020204" pitchFamily="34" charset="0"/>
                <a:cs typeface="Arial" panose="020B0604020202020204" pitchFamily="34" charset="0"/>
              </a:rPr>
              <a:t>According to Mehrabian’s Communication Model (1971)</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55% </a:t>
            </a:r>
            <a:r>
              <a:rPr lang="en-GB" sz="2400">
                <a:latin typeface="Arial" panose="020B0604020202020204" pitchFamily="34" charset="0"/>
                <a:cs typeface="Arial" panose="020B0604020202020204" pitchFamily="34" charset="0"/>
              </a:rPr>
              <a:t>of the communication </a:t>
            </a:r>
            <a:r>
              <a:rPr lang="en-GB" sz="2400" dirty="0">
                <a:latin typeface="Arial" panose="020B0604020202020204" pitchFamily="34" charset="0"/>
                <a:cs typeface="Arial" panose="020B0604020202020204" pitchFamily="34" charset="0"/>
              </a:rPr>
              <a:t>is body language.</a:t>
            </a:r>
          </a:p>
          <a:p>
            <a:pPr marL="0" lvl="0" indent="0">
              <a:buNone/>
            </a:pPr>
            <a:endParaRPr lang="en-GB" sz="2400" dirty="0">
              <a:latin typeface="Arial" panose="020B0604020202020204" pitchFamily="34" charset="0"/>
              <a:cs typeface="Arial" panose="020B0604020202020204" pitchFamily="34" charset="0"/>
            </a:endParaRPr>
          </a:p>
          <a:p>
            <a:r>
              <a:rPr lang="en-GB" sz="2400" b="1" u="sng" dirty="0">
                <a:latin typeface="Arial" panose="020B0604020202020204" pitchFamily="34" charset="0"/>
                <a:cs typeface="Arial" panose="020B0604020202020204" pitchFamily="34" charset="0"/>
              </a:rPr>
              <a:t>Solution:</a:t>
            </a:r>
            <a:endParaRPr lang="en-GB" sz="2400" u="sng" dirty="0">
              <a:latin typeface="Arial" panose="020B0604020202020204" pitchFamily="34" charset="0"/>
              <a:cs typeface="Arial" panose="020B0604020202020204" pitchFamily="34" charset="0"/>
            </a:endParaRPr>
          </a:p>
          <a:p>
            <a:pPr lvl="0"/>
            <a:r>
              <a:rPr lang="en-GB" sz="2400" dirty="0">
                <a:latin typeface="Arial" panose="020B0604020202020204" pitchFamily="34" charset="0"/>
                <a:cs typeface="Arial" panose="020B0604020202020204" pitchFamily="34" charset="0"/>
              </a:rPr>
              <a:t>Train staff using demonstrations </a:t>
            </a:r>
          </a:p>
          <a:p>
            <a:r>
              <a:rPr lang="en-GB" sz="2400" dirty="0">
                <a:latin typeface="Arial" panose="020B0604020202020204" pitchFamily="34" charset="0"/>
                <a:cs typeface="Arial" panose="020B0604020202020204" pitchFamily="34" charset="0"/>
              </a:rPr>
              <a:t>Use clear hand signals and visual instructions </a:t>
            </a:r>
            <a:endParaRPr lang="en-US" sz="2400" dirty="0">
              <a:latin typeface="Arial" panose="020B0604020202020204" pitchFamily="34" charset="0"/>
              <a:cs typeface="Arial" panose="020B0604020202020204" pitchFamily="34" charset="0"/>
            </a:endParaRPr>
          </a:p>
        </p:txBody>
      </p:sp>
      <p:sp>
        <p:nvSpPr>
          <p:cNvPr id="7" name="Slide Number Placeholder 6">
            <a:extLst>
              <a:ext uri="{FF2B5EF4-FFF2-40B4-BE49-F238E27FC236}">
                <a16:creationId xmlns:a16="http://schemas.microsoft.com/office/drawing/2014/main" id="{C40C3E63-211A-BA72-7F7D-8870F352C3CA}"/>
              </a:ext>
            </a:extLst>
          </p:cNvPr>
          <p:cNvSpPr>
            <a:spLocks noGrp="1"/>
          </p:cNvSpPr>
          <p:nvPr>
            <p:ph type="sldNum" sz="quarter" idx="12"/>
          </p:nvPr>
        </p:nvSpPr>
        <p:spPr/>
        <p:txBody>
          <a:bodyPr/>
          <a:lstStyle/>
          <a:p>
            <a:fld id="{CC057153-B650-4DEB-B370-79DDCFDCE934}" type="slidenum">
              <a:rPr lang="en-US" smtClean="0"/>
              <a:t>6</a:t>
            </a:fld>
            <a:endParaRPr lang="en-US" dirty="0"/>
          </a:p>
        </p:txBody>
      </p:sp>
      <p:pic>
        <p:nvPicPr>
          <p:cNvPr id="10" name="Picture 9">
            <a:extLst>
              <a:ext uri="{FF2B5EF4-FFF2-40B4-BE49-F238E27FC236}">
                <a16:creationId xmlns:a16="http://schemas.microsoft.com/office/drawing/2014/main" id="{DEF92E39-80DA-2425-85DF-737FD8414CF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38124" y="1055053"/>
            <a:ext cx="3311280" cy="2483460"/>
          </a:xfrm>
          <a:prstGeom prst="rect">
            <a:avLst/>
          </a:prstGeom>
        </p:spPr>
      </p:pic>
      <p:sp>
        <p:nvSpPr>
          <p:cNvPr id="2" name="TextBox 1">
            <a:extLst>
              <a:ext uri="{FF2B5EF4-FFF2-40B4-BE49-F238E27FC236}">
                <a16:creationId xmlns:a16="http://schemas.microsoft.com/office/drawing/2014/main" id="{175AB418-D5B6-3399-6ED2-9FF0DD1E90B6}"/>
              </a:ext>
            </a:extLst>
          </p:cNvPr>
          <p:cNvSpPr txBox="1"/>
          <p:nvPr/>
        </p:nvSpPr>
        <p:spPr>
          <a:xfrm>
            <a:off x="9930578" y="6307847"/>
            <a:ext cx="2261420" cy="369332"/>
          </a:xfrm>
          <a:prstGeom prst="rect">
            <a:avLst/>
          </a:prstGeom>
          <a:noFill/>
        </p:spPr>
        <p:txBody>
          <a:bodyPr wrap="square" rtlCol="0">
            <a:spAutoFit/>
          </a:bodyPr>
          <a:lstStyle/>
          <a:p>
            <a:r>
              <a:rPr lang="en-GB" b="1" dirty="0">
                <a:solidFill>
                  <a:srgbClr val="FF0000"/>
                </a:solidFill>
              </a:rPr>
              <a:t>Skan</a:t>
            </a:r>
          </a:p>
        </p:txBody>
      </p:sp>
    </p:spTree>
    <p:extLst>
      <p:ext uri="{BB962C8B-B14F-4D97-AF65-F5344CB8AC3E}">
        <p14:creationId xmlns:p14="http://schemas.microsoft.com/office/powerpoint/2010/main" val="21687357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B701D7-435D-8E7D-53C0-66C0C37F5C2A}"/>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359E7F2-0D61-4491-A0F7-F96292DA0B2A}"/>
              </a:ext>
            </a:extLst>
          </p:cNvPr>
          <p:cNvSpPr>
            <a:spLocks noGrp="1"/>
          </p:cNvSpPr>
          <p:nvPr>
            <p:ph type="sldNum" sz="quarter" idx="12"/>
          </p:nvPr>
        </p:nvSpPr>
        <p:spPr/>
        <p:txBody>
          <a:bodyPr/>
          <a:lstStyle/>
          <a:p>
            <a:fld id="{CC057153-B650-4DEB-B370-79DDCFDCE934}" type="slidenum">
              <a:rPr lang="en-US" smtClean="0"/>
              <a:pPr/>
              <a:t>7</a:t>
            </a:fld>
            <a:endParaRPr lang="en-US" dirty="0"/>
          </a:p>
        </p:txBody>
      </p:sp>
      <p:sp>
        <p:nvSpPr>
          <p:cNvPr id="6" name="Content Placeholder 5">
            <a:extLst>
              <a:ext uri="{FF2B5EF4-FFF2-40B4-BE49-F238E27FC236}">
                <a16:creationId xmlns:a16="http://schemas.microsoft.com/office/drawing/2014/main" id="{E5236CAB-BB4B-BDCA-63F6-F77BA904E53B}"/>
              </a:ext>
            </a:extLst>
          </p:cNvPr>
          <p:cNvSpPr>
            <a:spLocks noGrp="1"/>
          </p:cNvSpPr>
          <p:nvPr>
            <p:ph sz="quarter" idx="13"/>
          </p:nvPr>
        </p:nvSpPr>
        <p:spPr>
          <a:xfrm>
            <a:off x="555104" y="196645"/>
            <a:ext cx="10924473" cy="6192963"/>
          </a:xfrm>
        </p:spPr>
        <p:txBody>
          <a:bodyPr/>
          <a:lstStyle/>
          <a:p>
            <a:r>
              <a:rPr lang="en-GB" sz="2800" b="1" u="sng" cap="none" dirty="0">
                <a:latin typeface="Arial" panose="020B0604020202020204" pitchFamily="34" charset="0"/>
                <a:cs typeface="Arial" panose="020B0604020202020204" pitchFamily="34" charset="0"/>
              </a:rPr>
              <a:t>Barrier 3 - Age / Generational Evidence: </a:t>
            </a:r>
          </a:p>
          <a:p>
            <a:r>
              <a:rPr lang="en-GB" sz="2400" cap="none" dirty="0">
                <a:latin typeface="Arial" panose="020B0604020202020204" pitchFamily="34" charset="0"/>
                <a:cs typeface="Arial" panose="020B0604020202020204" pitchFamily="34" charset="0"/>
              </a:rPr>
              <a:t>younger workers not following instructions</a:t>
            </a:r>
            <a:br>
              <a:rPr lang="en-GB" sz="2400" cap="none" dirty="0">
                <a:latin typeface="Arial" panose="020B0604020202020204" pitchFamily="34" charset="0"/>
                <a:cs typeface="Arial" panose="020B0604020202020204" pitchFamily="34" charset="0"/>
              </a:rPr>
            </a:br>
            <a:endParaRPr lang="en-GB" sz="2400" cap="none" dirty="0">
              <a:latin typeface="Arial" panose="020B0604020202020204" pitchFamily="34" charset="0"/>
              <a:cs typeface="Arial" panose="020B0604020202020204" pitchFamily="34" charset="0"/>
            </a:endParaRPr>
          </a:p>
          <a:p>
            <a:r>
              <a:rPr lang="en-GB" sz="2400" b="1" cap="none" dirty="0">
                <a:latin typeface="Arial" panose="020B0604020202020204" pitchFamily="34" charset="0"/>
                <a:cs typeface="Arial" panose="020B0604020202020204" pitchFamily="34" charset="0"/>
              </a:rPr>
              <a:t>Impact:</a:t>
            </a:r>
            <a:r>
              <a:rPr lang="en-GB" sz="2400" cap="none" dirty="0">
                <a:latin typeface="Arial" panose="020B0604020202020204" pitchFamily="34" charset="0"/>
                <a:cs typeface="Arial" panose="020B0604020202020204" pitchFamily="34" charset="0"/>
              </a:rPr>
              <a:t> reduced discipline, inconsistency in work</a:t>
            </a:r>
          </a:p>
          <a:p>
            <a:r>
              <a:rPr lang="en-GB" sz="2400" b="1" cap="none" dirty="0">
                <a:latin typeface="Arial" panose="020B0604020202020204" pitchFamily="34" charset="0"/>
                <a:cs typeface="Arial" panose="020B0604020202020204" pitchFamily="34" charset="0"/>
              </a:rPr>
              <a:t>Theory:</a:t>
            </a:r>
            <a:endParaRPr lang="en-GB" sz="2400" cap="none" dirty="0">
              <a:latin typeface="Arial" panose="020B0604020202020204" pitchFamily="34" charset="0"/>
              <a:cs typeface="Arial" panose="020B0604020202020204" pitchFamily="34" charset="0"/>
            </a:endParaRPr>
          </a:p>
          <a:p>
            <a:pPr lvl="0"/>
            <a:r>
              <a:rPr lang="en-GB" sz="2400" b="1" cap="none" dirty="0">
                <a:latin typeface="Arial" panose="020B0604020202020204" pitchFamily="34" charset="0"/>
                <a:cs typeface="Arial" panose="020B0604020202020204" pitchFamily="34" charset="0"/>
              </a:rPr>
              <a:t>According to Mannheim, 1952 Generational theory </a:t>
            </a:r>
            <a:br>
              <a:rPr lang="en-GB" sz="2400" cap="none" dirty="0">
                <a:latin typeface="Arial" panose="020B0604020202020204" pitchFamily="34" charset="0"/>
                <a:cs typeface="Arial" panose="020B0604020202020204" pitchFamily="34" charset="0"/>
              </a:rPr>
            </a:br>
            <a:r>
              <a:rPr lang="en-GB" sz="2400" cap="none" dirty="0">
                <a:latin typeface="Arial" panose="020B0604020202020204" pitchFamily="34" charset="0"/>
                <a:cs typeface="Arial" panose="020B0604020202020204" pitchFamily="34" charset="0"/>
              </a:rPr>
              <a:t>→ Different values and learning styles across ages.</a:t>
            </a:r>
          </a:p>
          <a:p>
            <a:pPr lvl="0"/>
            <a:endParaRPr lang="en-GB" sz="2400" dirty="0">
              <a:latin typeface="Arial" panose="020B0604020202020204" pitchFamily="34" charset="0"/>
              <a:cs typeface="Arial" panose="020B0604020202020204" pitchFamily="34" charset="0"/>
            </a:endParaRPr>
          </a:p>
          <a:p>
            <a:r>
              <a:rPr lang="en-GB" sz="2400" b="1" u="sng" dirty="0">
                <a:latin typeface="Arial" panose="020B0604020202020204" pitchFamily="34" charset="0"/>
                <a:cs typeface="Arial" panose="020B0604020202020204" pitchFamily="34" charset="0"/>
              </a:rPr>
              <a:t>S</a:t>
            </a:r>
            <a:r>
              <a:rPr lang="en-GB" sz="2400" b="1" u="sng" cap="none" dirty="0">
                <a:latin typeface="Arial" panose="020B0604020202020204" pitchFamily="34" charset="0"/>
                <a:cs typeface="Arial" panose="020B0604020202020204" pitchFamily="34" charset="0"/>
              </a:rPr>
              <a:t>olution</a:t>
            </a:r>
            <a:r>
              <a:rPr lang="en-GB" sz="2400" b="1" u="sng" dirty="0">
                <a:latin typeface="Arial" panose="020B0604020202020204" pitchFamily="34" charset="0"/>
                <a:cs typeface="Arial" panose="020B0604020202020204" pitchFamily="34" charset="0"/>
              </a:rPr>
              <a:t>:</a:t>
            </a:r>
            <a:endParaRPr lang="en-GB" sz="2400" u="sng" dirty="0">
              <a:latin typeface="Arial" panose="020B0604020202020204" pitchFamily="34" charset="0"/>
              <a:cs typeface="Arial" panose="020B0604020202020204" pitchFamily="34" charset="0"/>
            </a:endParaRPr>
          </a:p>
          <a:p>
            <a:pPr lvl="0"/>
            <a:r>
              <a:rPr lang="en-GB" sz="2400" cap="none" dirty="0">
                <a:latin typeface="Arial" panose="020B0604020202020204" pitchFamily="34" charset="0"/>
                <a:cs typeface="Arial" panose="020B0604020202020204" pitchFamily="34" charset="0"/>
              </a:rPr>
              <a:t>Use modern training (videos, interactive methods) </a:t>
            </a:r>
          </a:p>
          <a:p>
            <a:pPr lvl="0"/>
            <a:r>
              <a:rPr lang="en-GB" sz="2400" cap="none" dirty="0">
                <a:latin typeface="Arial" panose="020B0604020202020204" pitchFamily="34" charset="0"/>
                <a:cs typeface="Arial" panose="020B0604020202020204" pitchFamily="34" charset="0"/>
              </a:rPr>
              <a:t>Assign Mentors (older workers guide younger staff</a:t>
            </a:r>
          </a:p>
          <a:p>
            <a:br>
              <a:rPr lang="en-GB" sz="2400" dirty="0"/>
            </a:br>
            <a:endParaRPr lang="en-GB" sz="2400" dirty="0"/>
          </a:p>
        </p:txBody>
      </p:sp>
      <p:sp>
        <p:nvSpPr>
          <p:cNvPr id="2" name="TextBox 1">
            <a:extLst>
              <a:ext uri="{FF2B5EF4-FFF2-40B4-BE49-F238E27FC236}">
                <a16:creationId xmlns:a16="http://schemas.microsoft.com/office/drawing/2014/main" id="{27C2F050-AC2A-37B0-8DCB-0BFCCB485DBE}"/>
              </a:ext>
            </a:extLst>
          </p:cNvPr>
          <p:cNvSpPr txBox="1"/>
          <p:nvPr/>
        </p:nvSpPr>
        <p:spPr>
          <a:xfrm>
            <a:off x="9930578" y="6307847"/>
            <a:ext cx="2261420" cy="369332"/>
          </a:xfrm>
          <a:prstGeom prst="rect">
            <a:avLst/>
          </a:prstGeom>
          <a:noFill/>
        </p:spPr>
        <p:txBody>
          <a:bodyPr wrap="square" rtlCol="0">
            <a:spAutoFit/>
          </a:bodyPr>
          <a:lstStyle/>
          <a:p>
            <a:r>
              <a:rPr lang="en-GB" b="1" dirty="0">
                <a:solidFill>
                  <a:srgbClr val="00B0F0"/>
                </a:solidFill>
              </a:rPr>
              <a:t>Jaspal</a:t>
            </a:r>
          </a:p>
        </p:txBody>
      </p:sp>
    </p:spTree>
    <p:extLst>
      <p:ext uri="{BB962C8B-B14F-4D97-AF65-F5344CB8AC3E}">
        <p14:creationId xmlns:p14="http://schemas.microsoft.com/office/powerpoint/2010/main" val="14034955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557C6BB-1853-F724-75A4-D023689E7201}"/>
              </a:ext>
            </a:extLst>
          </p:cNvPr>
          <p:cNvSpPr>
            <a:spLocks noGrp="1"/>
          </p:cNvSpPr>
          <p:nvPr>
            <p:ph type="sldNum" sz="quarter" idx="12"/>
          </p:nvPr>
        </p:nvSpPr>
        <p:spPr/>
        <p:txBody>
          <a:bodyPr/>
          <a:lstStyle/>
          <a:p>
            <a:fld id="{CC057153-B650-4DEB-B370-79DDCFDCE934}" type="slidenum">
              <a:rPr lang="en-US" smtClean="0"/>
              <a:t>8</a:t>
            </a:fld>
            <a:endParaRPr lang="en-US" dirty="0"/>
          </a:p>
        </p:txBody>
      </p:sp>
      <p:sp>
        <p:nvSpPr>
          <p:cNvPr id="7" name="Title 1">
            <a:extLst>
              <a:ext uri="{FF2B5EF4-FFF2-40B4-BE49-F238E27FC236}">
                <a16:creationId xmlns:a16="http://schemas.microsoft.com/office/drawing/2014/main" id="{1C3EF91F-E704-5CF0-93FD-61822DF41536}"/>
              </a:ext>
            </a:extLst>
          </p:cNvPr>
          <p:cNvSpPr>
            <a:spLocks noGrp="1"/>
          </p:cNvSpPr>
          <p:nvPr>
            <p:ph type="ctrTitle"/>
          </p:nvPr>
        </p:nvSpPr>
        <p:spPr>
          <a:xfrm>
            <a:off x="505658" y="263804"/>
            <a:ext cx="10924476" cy="6490957"/>
          </a:xfrm>
        </p:spPr>
        <p:txBody>
          <a:bodyPr>
            <a:noAutofit/>
          </a:bodyPr>
          <a:lstStyle/>
          <a:p>
            <a:r>
              <a:rPr lang="en-GB" sz="2800" b="1" u="sng" cap="none" dirty="0">
                <a:latin typeface="Arial" panose="020B0604020202020204" pitchFamily="34" charset="0"/>
                <a:cs typeface="Arial" panose="020B0604020202020204" pitchFamily="34" charset="0"/>
              </a:rPr>
              <a:t>Barrier 4 -  Cultural</a:t>
            </a:r>
            <a:br>
              <a:rPr lang="en-GB" sz="2400" cap="none" dirty="0">
                <a:latin typeface="Arial" panose="020B0604020202020204" pitchFamily="34" charset="0"/>
                <a:cs typeface="Arial" panose="020B0604020202020204" pitchFamily="34" charset="0"/>
              </a:rPr>
            </a:br>
            <a:r>
              <a:rPr lang="en-GB" sz="2400" b="1" cap="none" dirty="0">
                <a:latin typeface="Arial" panose="020B0604020202020204" pitchFamily="34" charset="0"/>
                <a:cs typeface="Arial" panose="020B0604020202020204" pitchFamily="34" charset="0"/>
              </a:rPr>
              <a:t>Evidence:</a:t>
            </a:r>
            <a:r>
              <a:rPr lang="en-GB" sz="2400" cap="none" dirty="0">
                <a:latin typeface="Arial" panose="020B0604020202020204" pitchFamily="34" charset="0"/>
                <a:cs typeface="Arial" panose="020B0604020202020204" pitchFamily="34" charset="0"/>
              </a:rPr>
              <a:t> workers from 5 different cultural groups</a:t>
            </a:r>
            <a:br>
              <a:rPr lang="en-GB" sz="2400" cap="none" dirty="0">
                <a:latin typeface="Arial" panose="020B0604020202020204" pitchFamily="34" charset="0"/>
                <a:cs typeface="Arial" panose="020B0604020202020204" pitchFamily="34" charset="0"/>
              </a:rPr>
            </a:br>
            <a:br>
              <a:rPr lang="en-GB" sz="2400" cap="none" dirty="0">
                <a:latin typeface="Arial" panose="020B0604020202020204" pitchFamily="34" charset="0"/>
                <a:cs typeface="Arial" panose="020B0604020202020204" pitchFamily="34" charset="0"/>
              </a:rPr>
            </a:br>
            <a:r>
              <a:rPr lang="en-GB" sz="2400" b="1" cap="none" dirty="0">
                <a:latin typeface="Arial" panose="020B0604020202020204" pitchFamily="34" charset="0"/>
                <a:cs typeface="Arial" panose="020B0604020202020204" pitchFamily="34" charset="0"/>
              </a:rPr>
              <a:t>Impact:</a:t>
            </a:r>
            <a:r>
              <a:rPr lang="en-GB" sz="2400" cap="none" dirty="0">
                <a:latin typeface="Arial" panose="020B0604020202020204" pitchFamily="34" charset="0"/>
                <a:cs typeface="Arial" panose="020B0604020202020204" pitchFamily="34" charset="0"/>
              </a:rPr>
              <a:t> different attitudes to hygiene, authority, and rules</a:t>
            </a:r>
            <a:br>
              <a:rPr lang="en-GB" sz="2400" cap="none" dirty="0">
                <a:latin typeface="Arial" panose="020B0604020202020204" pitchFamily="34" charset="0"/>
                <a:cs typeface="Arial" panose="020B0604020202020204" pitchFamily="34" charset="0"/>
              </a:rPr>
            </a:br>
            <a:br>
              <a:rPr lang="en-GB" sz="2400" cap="none" dirty="0">
                <a:latin typeface="Arial" panose="020B0604020202020204" pitchFamily="34" charset="0"/>
                <a:cs typeface="Arial" panose="020B0604020202020204" pitchFamily="34" charset="0"/>
              </a:rPr>
            </a:br>
            <a:r>
              <a:rPr lang="en-GB" sz="2400" b="1" cap="none" dirty="0">
                <a:latin typeface="Arial" panose="020B0604020202020204" pitchFamily="34" charset="0"/>
                <a:cs typeface="Arial" panose="020B0604020202020204" pitchFamily="34" charset="0"/>
              </a:rPr>
              <a:t>Theory:</a:t>
            </a:r>
            <a:br>
              <a:rPr lang="en-GB" sz="2400" cap="none" dirty="0">
                <a:latin typeface="Arial" panose="020B0604020202020204" pitchFamily="34" charset="0"/>
                <a:cs typeface="Arial" panose="020B0604020202020204" pitchFamily="34" charset="0"/>
              </a:rPr>
            </a:br>
            <a:r>
              <a:rPr lang="en-GB" sz="2400" cap="none" dirty="0">
                <a:latin typeface="Arial" panose="020B0604020202020204" pitchFamily="34" charset="0"/>
                <a:cs typeface="Arial" panose="020B0604020202020204" pitchFamily="34" charset="0"/>
              </a:rPr>
              <a:t>According to </a:t>
            </a:r>
            <a:r>
              <a:rPr lang="en-GB" sz="2400" b="1" cap="none" dirty="0">
                <a:latin typeface="Arial" panose="020B0604020202020204" pitchFamily="34" charset="0"/>
                <a:cs typeface="Arial" panose="020B0604020202020204" pitchFamily="34" charset="0"/>
              </a:rPr>
              <a:t>Hofstede’s Cultural Dimensions (1980)</a:t>
            </a:r>
            <a:br>
              <a:rPr lang="en-GB" sz="2400" cap="none" dirty="0">
                <a:latin typeface="Arial" panose="020B0604020202020204" pitchFamily="34" charset="0"/>
                <a:cs typeface="Arial" panose="020B0604020202020204" pitchFamily="34" charset="0"/>
              </a:rPr>
            </a:br>
            <a:r>
              <a:rPr lang="en-GB" sz="2400" cap="none" dirty="0">
                <a:latin typeface="Arial" panose="020B0604020202020204" pitchFamily="34" charset="0"/>
                <a:cs typeface="Arial" panose="020B0604020202020204" pitchFamily="34" charset="0"/>
              </a:rPr>
              <a:t>→ differences in </a:t>
            </a:r>
            <a:r>
              <a:rPr lang="en-GB" sz="2400" u="sng" cap="none" dirty="0">
                <a:latin typeface="Arial" panose="020B0604020202020204" pitchFamily="34" charset="0"/>
                <a:cs typeface="Arial" panose="020B0604020202020204" pitchFamily="34" charset="0"/>
              </a:rPr>
              <a:t>power distance</a:t>
            </a:r>
            <a:r>
              <a:rPr lang="en-GB" sz="2400" cap="none" dirty="0">
                <a:latin typeface="Arial" panose="020B0604020202020204" pitchFamily="34" charset="0"/>
                <a:cs typeface="Arial" panose="020B0604020202020204" pitchFamily="34" charset="0"/>
              </a:rPr>
              <a:t>, </a:t>
            </a:r>
            <a:r>
              <a:rPr lang="en-GB" sz="2400" u="sng" cap="none" dirty="0">
                <a:latin typeface="Arial" panose="020B0604020202020204" pitchFamily="34" charset="0"/>
                <a:cs typeface="Arial" panose="020B0604020202020204" pitchFamily="34" charset="0"/>
              </a:rPr>
              <a:t>uncertainty avoidance </a:t>
            </a:r>
            <a:br>
              <a:rPr lang="en-GB" sz="2400" cap="none" dirty="0">
                <a:latin typeface="Arial" panose="020B0604020202020204" pitchFamily="34" charset="0"/>
                <a:cs typeface="Arial" panose="020B0604020202020204" pitchFamily="34" charset="0"/>
              </a:rPr>
            </a:br>
            <a:br>
              <a:rPr lang="en-GB" sz="2400" cap="none" dirty="0">
                <a:latin typeface="Arial" panose="020B0604020202020204" pitchFamily="34" charset="0"/>
                <a:cs typeface="Arial" panose="020B0604020202020204" pitchFamily="34" charset="0"/>
              </a:rPr>
            </a:br>
            <a:br>
              <a:rPr lang="en-GB" sz="2400" cap="none" dirty="0">
                <a:latin typeface="Arial" panose="020B0604020202020204" pitchFamily="34" charset="0"/>
                <a:cs typeface="Arial" panose="020B0604020202020204" pitchFamily="34" charset="0"/>
              </a:rPr>
            </a:br>
            <a:br>
              <a:rPr lang="en-GB" sz="2400" cap="none" dirty="0">
                <a:latin typeface="Arial" panose="020B0604020202020204" pitchFamily="34" charset="0"/>
                <a:cs typeface="Arial" panose="020B0604020202020204" pitchFamily="34" charset="0"/>
              </a:rPr>
            </a:br>
            <a:br>
              <a:rPr lang="en-GB" sz="2400" cap="none" dirty="0">
                <a:latin typeface="Arial" panose="020B0604020202020204" pitchFamily="34" charset="0"/>
                <a:cs typeface="Arial" panose="020B0604020202020204" pitchFamily="34" charset="0"/>
              </a:rPr>
            </a:br>
            <a:br>
              <a:rPr lang="en-GB" sz="2400" cap="none" dirty="0">
                <a:latin typeface="Arial" panose="020B0604020202020204" pitchFamily="34" charset="0"/>
                <a:cs typeface="Arial" panose="020B0604020202020204" pitchFamily="34" charset="0"/>
              </a:rPr>
            </a:br>
            <a:r>
              <a:rPr lang="en-GB" sz="2400" b="1" u="sng" cap="none" dirty="0">
                <a:latin typeface="Arial" panose="020B0604020202020204" pitchFamily="34" charset="0"/>
                <a:cs typeface="Arial" panose="020B0604020202020204" pitchFamily="34" charset="0"/>
              </a:rPr>
              <a:t>Solution:</a:t>
            </a:r>
            <a:br>
              <a:rPr lang="en-GB" sz="2400" cap="none" dirty="0">
                <a:latin typeface="Arial" panose="020B0604020202020204" pitchFamily="34" charset="0"/>
                <a:cs typeface="Arial" panose="020B0604020202020204" pitchFamily="34" charset="0"/>
              </a:rPr>
            </a:br>
            <a:r>
              <a:rPr lang="en-GB" sz="2400" cap="none" dirty="0">
                <a:latin typeface="Arial" panose="020B0604020202020204" pitchFamily="34" charset="0"/>
                <a:cs typeface="Arial" panose="020B0604020202020204" pitchFamily="34" charset="0"/>
              </a:rPr>
              <a:t>cultural awareness training </a:t>
            </a:r>
            <a:br>
              <a:rPr lang="en-GB" sz="2400" cap="none" dirty="0">
                <a:latin typeface="Arial" panose="020B0604020202020204" pitchFamily="34" charset="0"/>
                <a:cs typeface="Arial" panose="020B0604020202020204" pitchFamily="34" charset="0"/>
              </a:rPr>
            </a:br>
            <a:r>
              <a:rPr lang="en-GB" sz="2400" cap="none" dirty="0">
                <a:latin typeface="Arial" panose="020B0604020202020204" pitchFamily="34" charset="0"/>
                <a:cs typeface="Arial" panose="020B0604020202020204" pitchFamily="34" charset="0"/>
              </a:rPr>
              <a:t>standardised global hygiene procedures </a:t>
            </a:r>
            <a:br>
              <a:rPr lang="en-GB" sz="2400" cap="none" dirty="0">
                <a:latin typeface="Arial" panose="020B0604020202020204" pitchFamily="34" charset="0"/>
                <a:cs typeface="Arial" panose="020B0604020202020204" pitchFamily="34" charset="0"/>
              </a:rPr>
            </a:br>
            <a:r>
              <a:rPr lang="en-GB" sz="2400" cap="none" dirty="0">
                <a:latin typeface="Arial" panose="020B0604020202020204" pitchFamily="34" charset="0"/>
                <a:cs typeface="Arial" panose="020B0604020202020204" pitchFamily="34" charset="0"/>
              </a:rPr>
              <a:t>encourage inclusive communication </a:t>
            </a:r>
          </a:p>
        </p:txBody>
      </p:sp>
      <p:sp>
        <p:nvSpPr>
          <p:cNvPr id="8" name="TextBox 7">
            <a:extLst>
              <a:ext uri="{FF2B5EF4-FFF2-40B4-BE49-F238E27FC236}">
                <a16:creationId xmlns:a16="http://schemas.microsoft.com/office/drawing/2014/main" id="{1C6A2F5A-573F-2526-28A0-B5B90C2F23FF}"/>
              </a:ext>
            </a:extLst>
          </p:cNvPr>
          <p:cNvSpPr txBox="1"/>
          <p:nvPr/>
        </p:nvSpPr>
        <p:spPr>
          <a:xfrm>
            <a:off x="9930578" y="6307847"/>
            <a:ext cx="2261420" cy="369332"/>
          </a:xfrm>
          <a:prstGeom prst="rect">
            <a:avLst/>
          </a:prstGeom>
          <a:noFill/>
        </p:spPr>
        <p:txBody>
          <a:bodyPr wrap="square" rtlCol="0">
            <a:spAutoFit/>
          </a:bodyPr>
          <a:lstStyle/>
          <a:p>
            <a:r>
              <a:rPr lang="en-GB" b="1" dirty="0">
                <a:solidFill>
                  <a:srgbClr val="00B0F0"/>
                </a:solidFill>
              </a:rPr>
              <a:t>Jas</a:t>
            </a:r>
          </a:p>
        </p:txBody>
      </p:sp>
    </p:spTree>
    <p:extLst>
      <p:ext uri="{BB962C8B-B14F-4D97-AF65-F5344CB8AC3E}">
        <p14:creationId xmlns:p14="http://schemas.microsoft.com/office/powerpoint/2010/main" val="20094386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EDF9790-D7DF-872B-573D-CC1D458A32D4}"/>
              </a:ext>
            </a:extLst>
          </p:cNvPr>
          <p:cNvSpPr>
            <a:spLocks noGrp="1"/>
          </p:cNvSpPr>
          <p:nvPr>
            <p:ph type="sldNum" sz="quarter" idx="12"/>
          </p:nvPr>
        </p:nvSpPr>
        <p:spPr/>
        <p:txBody>
          <a:bodyPr/>
          <a:lstStyle/>
          <a:p>
            <a:fld id="{CC057153-B650-4DEB-B370-79DDCFDCE934}" type="slidenum">
              <a:rPr lang="en-US" smtClean="0"/>
              <a:t>9</a:t>
            </a:fld>
            <a:endParaRPr lang="en-US" dirty="0"/>
          </a:p>
        </p:txBody>
      </p:sp>
      <p:sp>
        <p:nvSpPr>
          <p:cNvPr id="6" name="Content Placeholder 4">
            <a:extLst>
              <a:ext uri="{FF2B5EF4-FFF2-40B4-BE49-F238E27FC236}">
                <a16:creationId xmlns:a16="http://schemas.microsoft.com/office/drawing/2014/main" id="{00C5BA61-CFC6-5679-EC94-0596E5614F2C}"/>
              </a:ext>
            </a:extLst>
          </p:cNvPr>
          <p:cNvSpPr txBox="1">
            <a:spLocks/>
          </p:cNvSpPr>
          <p:nvPr/>
        </p:nvSpPr>
        <p:spPr>
          <a:xfrm>
            <a:off x="639097" y="725129"/>
            <a:ext cx="9940413" cy="563634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7200" b="0" i="0" kern="1200" cap="all" baseline="0">
                <a:solidFill>
                  <a:schemeClr val="tx1"/>
                </a:solidFill>
                <a:latin typeface="+mj-lt"/>
                <a:ea typeface="+mj-ea"/>
                <a:cs typeface="+mj-cs"/>
              </a:defRPr>
            </a:lvl1pPr>
          </a:lstStyle>
          <a:p>
            <a:r>
              <a:rPr lang="en-GB" sz="2800" b="1" u="sng" cap="none" dirty="0">
                <a:latin typeface="Arial" panose="020B0604020202020204" pitchFamily="34" charset="0"/>
                <a:cs typeface="Arial" panose="020B0604020202020204" pitchFamily="34" charset="0"/>
              </a:rPr>
              <a:t>Barrier 5 - Emotional</a:t>
            </a:r>
            <a:br>
              <a:rPr lang="en-GB" sz="2400" b="1" cap="none" dirty="0">
                <a:latin typeface="Arial" panose="020B0604020202020204" pitchFamily="34" charset="0"/>
                <a:cs typeface="Arial" panose="020B0604020202020204" pitchFamily="34" charset="0"/>
              </a:rPr>
            </a:br>
            <a:endParaRPr lang="en-GB" sz="2400" cap="none" dirty="0">
              <a:latin typeface="Arial" panose="020B0604020202020204" pitchFamily="34" charset="0"/>
              <a:cs typeface="Arial" panose="020B0604020202020204" pitchFamily="34" charset="0"/>
            </a:endParaRPr>
          </a:p>
          <a:p>
            <a:r>
              <a:rPr lang="en-GB" sz="2400" b="1" cap="none" dirty="0">
                <a:latin typeface="Arial" panose="020B0604020202020204" pitchFamily="34" charset="0"/>
                <a:cs typeface="Arial" panose="020B0604020202020204" pitchFamily="34" charset="0"/>
              </a:rPr>
              <a:t>Evidence:</a:t>
            </a:r>
            <a:r>
              <a:rPr lang="en-GB" sz="2400" cap="none" dirty="0">
                <a:latin typeface="Arial" panose="020B0604020202020204" pitchFamily="34" charset="0"/>
                <a:cs typeface="Arial" panose="020B0604020202020204" pitchFamily="34" charset="0"/>
              </a:rPr>
              <a:t> Gary shouting “idiots!”, stress, poor example</a:t>
            </a:r>
            <a:br>
              <a:rPr lang="en-GB" sz="2400" cap="none" dirty="0">
                <a:latin typeface="Arial" panose="020B0604020202020204" pitchFamily="34" charset="0"/>
                <a:cs typeface="Arial" panose="020B0604020202020204" pitchFamily="34" charset="0"/>
              </a:rPr>
            </a:br>
            <a:br>
              <a:rPr lang="en-GB" sz="2400" cap="none" dirty="0">
                <a:latin typeface="Arial" panose="020B0604020202020204" pitchFamily="34" charset="0"/>
                <a:cs typeface="Arial" panose="020B0604020202020204" pitchFamily="34" charset="0"/>
              </a:rPr>
            </a:br>
            <a:r>
              <a:rPr lang="en-GB" sz="2400" b="1" cap="none" dirty="0">
                <a:latin typeface="Arial" panose="020B0604020202020204" pitchFamily="34" charset="0"/>
                <a:cs typeface="Arial" panose="020B0604020202020204" pitchFamily="34" charset="0"/>
              </a:rPr>
              <a:t>Impact:</a:t>
            </a:r>
            <a:r>
              <a:rPr lang="en-GB" sz="2400" cap="none" dirty="0">
                <a:latin typeface="Arial" panose="020B0604020202020204" pitchFamily="34" charset="0"/>
                <a:cs typeface="Arial" panose="020B0604020202020204" pitchFamily="34" charset="0"/>
              </a:rPr>
              <a:t> low morale, fear, reduced productivity</a:t>
            </a:r>
            <a:br>
              <a:rPr lang="en-GB" sz="2400" cap="none" dirty="0">
                <a:latin typeface="Arial" panose="020B0604020202020204" pitchFamily="34" charset="0"/>
                <a:cs typeface="Arial" panose="020B0604020202020204" pitchFamily="34" charset="0"/>
              </a:rPr>
            </a:br>
            <a:endParaRPr lang="en-GB" sz="2400" cap="none" dirty="0">
              <a:latin typeface="Arial" panose="020B0604020202020204" pitchFamily="34" charset="0"/>
              <a:cs typeface="Arial" panose="020B0604020202020204" pitchFamily="34" charset="0"/>
            </a:endParaRPr>
          </a:p>
          <a:p>
            <a:r>
              <a:rPr lang="en-GB" sz="2400" b="1" cap="none" dirty="0">
                <a:latin typeface="Arial" panose="020B0604020202020204" pitchFamily="34" charset="0"/>
                <a:cs typeface="Arial" panose="020B0604020202020204" pitchFamily="34" charset="0"/>
              </a:rPr>
              <a:t>Theory:</a:t>
            </a:r>
            <a:endParaRPr lang="en-GB" sz="2400" cap="none" dirty="0">
              <a:latin typeface="Arial" panose="020B0604020202020204" pitchFamily="34" charset="0"/>
              <a:cs typeface="Arial" panose="020B0604020202020204" pitchFamily="34" charset="0"/>
            </a:endParaRPr>
          </a:p>
          <a:p>
            <a:r>
              <a:rPr lang="en-GB" sz="2400" b="1" cap="none" dirty="0">
                <a:latin typeface="Arial" panose="020B0604020202020204" pitchFamily="34" charset="0"/>
                <a:cs typeface="Arial" panose="020B0604020202020204" pitchFamily="34" charset="0"/>
              </a:rPr>
              <a:t>According to Goleman, 1995 Emotional Intelligence </a:t>
            </a:r>
            <a:br>
              <a:rPr lang="en-GB" sz="2400" b="1" cap="none" dirty="0">
                <a:latin typeface="Arial" panose="020B0604020202020204" pitchFamily="34" charset="0"/>
                <a:cs typeface="Arial" panose="020B0604020202020204" pitchFamily="34" charset="0"/>
              </a:rPr>
            </a:br>
            <a:br>
              <a:rPr lang="en-GB" sz="2400" cap="none" dirty="0">
                <a:latin typeface="Arial" panose="020B0604020202020204" pitchFamily="34" charset="0"/>
                <a:cs typeface="Arial" panose="020B0604020202020204" pitchFamily="34" charset="0"/>
              </a:rPr>
            </a:br>
            <a:r>
              <a:rPr lang="en-GB" sz="2400" cap="none" dirty="0">
                <a:latin typeface="Arial" panose="020B0604020202020204" pitchFamily="34" charset="0"/>
                <a:cs typeface="Arial" panose="020B0604020202020204" pitchFamily="34" charset="0"/>
              </a:rPr>
              <a:t>→ poor emotional control reduces leadership effectiveness </a:t>
            </a:r>
            <a:br>
              <a:rPr lang="en-GB" sz="2400" cap="none" dirty="0">
                <a:latin typeface="Arial" panose="020B0604020202020204" pitchFamily="34" charset="0"/>
                <a:cs typeface="Arial" panose="020B0604020202020204" pitchFamily="34" charset="0"/>
              </a:rPr>
            </a:br>
            <a:endParaRPr lang="en-GB" sz="2400" cap="none" dirty="0">
              <a:latin typeface="Arial" panose="020B0604020202020204" pitchFamily="34" charset="0"/>
              <a:cs typeface="Arial" panose="020B0604020202020204" pitchFamily="34" charset="0"/>
            </a:endParaRPr>
          </a:p>
          <a:p>
            <a:endParaRPr lang="en-GB" sz="2400" cap="none" dirty="0">
              <a:latin typeface="Arial" panose="020B0604020202020204" pitchFamily="34" charset="0"/>
              <a:cs typeface="Arial" panose="020B0604020202020204" pitchFamily="34" charset="0"/>
            </a:endParaRPr>
          </a:p>
          <a:p>
            <a:endParaRPr lang="en-GB" sz="2400" cap="none" dirty="0">
              <a:latin typeface="Arial" panose="020B0604020202020204" pitchFamily="34" charset="0"/>
              <a:cs typeface="Arial" panose="020B0604020202020204" pitchFamily="34" charset="0"/>
            </a:endParaRPr>
          </a:p>
          <a:p>
            <a:r>
              <a:rPr lang="en-GB" sz="2400" b="1" u="sng" cap="none" dirty="0">
                <a:latin typeface="Arial" panose="020B0604020202020204" pitchFamily="34" charset="0"/>
                <a:cs typeface="Arial" panose="020B0604020202020204" pitchFamily="34" charset="0"/>
              </a:rPr>
              <a:t>Solution:</a:t>
            </a:r>
            <a:endParaRPr lang="en-GB" sz="2400" u="sng" cap="none" dirty="0">
              <a:latin typeface="Arial" panose="020B0604020202020204" pitchFamily="34" charset="0"/>
              <a:cs typeface="Arial" panose="020B0604020202020204" pitchFamily="34" charset="0"/>
            </a:endParaRPr>
          </a:p>
          <a:p>
            <a:r>
              <a:rPr lang="en-GB" sz="2400" cap="none" dirty="0">
                <a:latin typeface="Arial" panose="020B0604020202020204" pitchFamily="34" charset="0"/>
                <a:cs typeface="Arial" panose="020B0604020202020204" pitchFamily="34" charset="0"/>
              </a:rPr>
              <a:t>leadership training for managers </a:t>
            </a:r>
          </a:p>
          <a:p>
            <a:r>
              <a:rPr lang="en-GB" sz="2400" cap="none" dirty="0">
                <a:latin typeface="Arial" panose="020B0604020202020204" pitchFamily="34" charset="0"/>
                <a:cs typeface="Arial" panose="020B0604020202020204" pitchFamily="34" charset="0"/>
              </a:rPr>
              <a:t>promote respectful communication </a:t>
            </a:r>
          </a:p>
          <a:p>
            <a:r>
              <a:rPr lang="en-GB" sz="2400" cap="none" dirty="0">
                <a:latin typeface="Arial" panose="020B0604020202020204" pitchFamily="34" charset="0"/>
                <a:cs typeface="Arial" panose="020B0604020202020204" pitchFamily="34" charset="0"/>
              </a:rPr>
              <a:t>encourage feedback culture </a:t>
            </a:r>
          </a:p>
        </p:txBody>
      </p:sp>
      <p:sp>
        <p:nvSpPr>
          <p:cNvPr id="7" name="TextBox 6">
            <a:extLst>
              <a:ext uri="{FF2B5EF4-FFF2-40B4-BE49-F238E27FC236}">
                <a16:creationId xmlns:a16="http://schemas.microsoft.com/office/drawing/2014/main" id="{59C8323A-FB6A-571A-8FBF-C01FAD3DB081}"/>
              </a:ext>
            </a:extLst>
          </p:cNvPr>
          <p:cNvSpPr txBox="1"/>
          <p:nvPr/>
        </p:nvSpPr>
        <p:spPr>
          <a:xfrm>
            <a:off x="9930578" y="6307847"/>
            <a:ext cx="2261420" cy="369332"/>
          </a:xfrm>
          <a:prstGeom prst="rect">
            <a:avLst/>
          </a:prstGeom>
          <a:noFill/>
        </p:spPr>
        <p:txBody>
          <a:bodyPr wrap="square" rtlCol="0">
            <a:spAutoFit/>
          </a:bodyPr>
          <a:lstStyle/>
          <a:p>
            <a:r>
              <a:rPr lang="en-GB" b="1" dirty="0"/>
              <a:t>Rosy</a:t>
            </a:r>
          </a:p>
        </p:txBody>
      </p:sp>
    </p:spTree>
    <p:extLst>
      <p:ext uri="{BB962C8B-B14F-4D97-AF65-F5344CB8AC3E}">
        <p14:creationId xmlns:p14="http://schemas.microsoft.com/office/powerpoint/2010/main" val="3847834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E2E2922C-7EE8-8B5C-9DED-F44797A62946}"/>
              </a:ext>
            </a:extLst>
          </p:cNvPr>
          <p:cNvSpPr>
            <a:spLocks noGrp="1"/>
          </p:cNvSpPr>
          <p:nvPr>
            <p:ph type="sldNum" sz="quarter" idx="12"/>
          </p:nvPr>
        </p:nvSpPr>
        <p:spPr/>
        <p:txBody>
          <a:bodyPr/>
          <a:lstStyle/>
          <a:p>
            <a:fld id="{CC057153-B650-4DEB-B370-79DDCFDCE934}" type="slidenum">
              <a:rPr lang="en-US" smtClean="0"/>
              <a:t>10</a:t>
            </a:fld>
            <a:endParaRPr lang="en-US" dirty="0"/>
          </a:p>
        </p:txBody>
      </p:sp>
      <p:sp>
        <p:nvSpPr>
          <p:cNvPr id="8" name="Title 1">
            <a:extLst>
              <a:ext uri="{FF2B5EF4-FFF2-40B4-BE49-F238E27FC236}">
                <a16:creationId xmlns:a16="http://schemas.microsoft.com/office/drawing/2014/main" id="{29E7DACD-43D6-D225-AD2A-8DBBFE594478}"/>
              </a:ext>
            </a:extLst>
          </p:cNvPr>
          <p:cNvSpPr txBox="1">
            <a:spLocks/>
          </p:cNvSpPr>
          <p:nvPr/>
        </p:nvSpPr>
        <p:spPr>
          <a:xfrm>
            <a:off x="988358" y="1651083"/>
            <a:ext cx="10923925" cy="3200400"/>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7200" b="0" i="0" kern="1200" cap="all" baseline="0">
                <a:solidFill>
                  <a:schemeClr val="tx1"/>
                </a:solidFill>
                <a:latin typeface="+mj-lt"/>
                <a:ea typeface="+mj-ea"/>
                <a:cs typeface="+mj-cs"/>
              </a:defRPr>
            </a:lvl1pPr>
          </a:lstStyle>
          <a:p>
            <a:r>
              <a:rPr lang="en-GB" sz="2400" cap="none" dirty="0">
                <a:latin typeface="Arial" panose="020B0604020202020204" pitchFamily="34" charset="0"/>
                <a:cs typeface="Arial" panose="020B0604020202020204" pitchFamily="34" charset="0"/>
              </a:rPr>
              <a:t>The main problem at flight foods ltd is not just operational but </a:t>
            </a:r>
            <a:r>
              <a:rPr lang="en-GB" sz="2400" b="1" cap="none" dirty="0">
                <a:latin typeface="Arial" panose="020B0604020202020204" pitchFamily="34" charset="0"/>
                <a:cs typeface="Arial" panose="020B0604020202020204" pitchFamily="34" charset="0"/>
              </a:rPr>
              <a:t>Communication failure across multiple levels</a:t>
            </a:r>
            <a:r>
              <a:rPr lang="en-GB" sz="2400" cap="none" dirty="0">
                <a:latin typeface="Arial" panose="020B0604020202020204" pitchFamily="34" charset="0"/>
                <a:cs typeface="Arial" panose="020B0604020202020204" pitchFamily="34" charset="0"/>
              </a:rPr>
              <a:t>. environmental noise, language differences, cultural diversity, and poor leadership have created serious misunderstandings that impact food quality and safety.</a:t>
            </a:r>
            <a:br>
              <a:rPr lang="en-GB" sz="2400" cap="none" dirty="0">
                <a:latin typeface="Arial" panose="020B0604020202020204" pitchFamily="34" charset="0"/>
                <a:cs typeface="Arial" panose="020B0604020202020204" pitchFamily="34" charset="0"/>
              </a:rPr>
            </a:br>
            <a:r>
              <a:rPr lang="en-GB" sz="2400" cap="none" dirty="0">
                <a:latin typeface="Arial" panose="020B0604020202020204" pitchFamily="34" charset="0"/>
                <a:cs typeface="Arial" panose="020B0604020202020204" pitchFamily="34" charset="0"/>
              </a:rPr>
              <a:t>by improving communication systems, training, and leadership practices, the company can enhance productivity, ensure food safety, and regain customer trust.</a:t>
            </a:r>
          </a:p>
        </p:txBody>
      </p:sp>
      <p:sp>
        <p:nvSpPr>
          <p:cNvPr id="9" name="TextBox 8">
            <a:extLst>
              <a:ext uri="{FF2B5EF4-FFF2-40B4-BE49-F238E27FC236}">
                <a16:creationId xmlns:a16="http://schemas.microsoft.com/office/drawing/2014/main" id="{D0D798B6-C107-CD63-213A-17B0D80E993C}"/>
              </a:ext>
            </a:extLst>
          </p:cNvPr>
          <p:cNvSpPr txBox="1"/>
          <p:nvPr/>
        </p:nvSpPr>
        <p:spPr>
          <a:xfrm>
            <a:off x="880203" y="481780"/>
            <a:ext cx="3628103" cy="523220"/>
          </a:xfrm>
          <a:prstGeom prst="rect">
            <a:avLst/>
          </a:prstGeom>
          <a:noFill/>
        </p:spPr>
        <p:txBody>
          <a:bodyPr wrap="square" rtlCol="0">
            <a:spAutoFit/>
          </a:bodyPr>
          <a:lstStyle/>
          <a:p>
            <a:r>
              <a:rPr lang="en-GB" sz="2800" b="1" u="sng" dirty="0">
                <a:latin typeface="Arial" panose="020B0604020202020204" pitchFamily="34" charset="0"/>
                <a:cs typeface="Arial" panose="020B0604020202020204" pitchFamily="34" charset="0"/>
              </a:rPr>
              <a:t>Conclusion</a:t>
            </a:r>
          </a:p>
        </p:txBody>
      </p:sp>
      <p:sp>
        <p:nvSpPr>
          <p:cNvPr id="10" name="TextBox 9">
            <a:extLst>
              <a:ext uri="{FF2B5EF4-FFF2-40B4-BE49-F238E27FC236}">
                <a16:creationId xmlns:a16="http://schemas.microsoft.com/office/drawing/2014/main" id="{6C24C176-F4DD-4215-45D3-919BD4ED07BD}"/>
              </a:ext>
            </a:extLst>
          </p:cNvPr>
          <p:cNvSpPr txBox="1"/>
          <p:nvPr/>
        </p:nvSpPr>
        <p:spPr>
          <a:xfrm>
            <a:off x="9930578" y="6307847"/>
            <a:ext cx="2261420" cy="369332"/>
          </a:xfrm>
          <a:prstGeom prst="rect">
            <a:avLst/>
          </a:prstGeom>
          <a:noFill/>
        </p:spPr>
        <p:txBody>
          <a:bodyPr wrap="square" rtlCol="0">
            <a:spAutoFit/>
          </a:bodyPr>
          <a:lstStyle/>
          <a:p>
            <a:r>
              <a:rPr lang="en-GB" b="1" dirty="0"/>
              <a:t>Rosy</a:t>
            </a:r>
          </a:p>
        </p:txBody>
      </p:sp>
    </p:spTree>
    <p:extLst>
      <p:ext uri="{BB962C8B-B14F-4D97-AF65-F5344CB8AC3E}">
        <p14:creationId xmlns:p14="http://schemas.microsoft.com/office/powerpoint/2010/main" val="10860346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E655DEA-A8A4-1F2E-8625-1370C63D55A1}"/>
              </a:ext>
            </a:extLst>
          </p:cNvPr>
          <p:cNvSpPr>
            <a:spLocks noGrp="1"/>
          </p:cNvSpPr>
          <p:nvPr>
            <p:ph type="sldNum" sz="quarter" idx="12"/>
          </p:nvPr>
        </p:nvSpPr>
        <p:spPr/>
        <p:txBody>
          <a:bodyPr/>
          <a:lstStyle/>
          <a:p>
            <a:fld id="{CC057153-B650-4DEB-B370-79DDCFDCE934}" type="slidenum">
              <a:rPr lang="en-US" smtClean="0"/>
              <a:t>11</a:t>
            </a:fld>
            <a:endParaRPr lang="en-US" dirty="0"/>
          </a:p>
        </p:txBody>
      </p:sp>
      <p:sp>
        <p:nvSpPr>
          <p:cNvPr id="6" name="Content Placeholder 2">
            <a:extLst>
              <a:ext uri="{FF2B5EF4-FFF2-40B4-BE49-F238E27FC236}">
                <a16:creationId xmlns:a16="http://schemas.microsoft.com/office/drawing/2014/main" id="{C76472C1-2EAF-39DE-9430-0CEDE82CAF70}"/>
              </a:ext>
            </a:extLst>
          </p:cNvPr>
          <p:cNvSpPr txBox="1">
            <a:spLocks/>
          </p:cNvSpPr>
          <p:nvPr/>
        </p:nvSpPr>
        <p:spPr>
          <a:xfrm>
            <a:off x="643317" y="1987094"/>
            <a:ext cx="7767565" cy="4799364"/>
          </a:xfrm>
          <a:prstGeom prst="rect">
            <a:avLst/>
          </a:prstGeom>
        </p:spPr>
        <p:txBody>
          <a:bodyPr/>
          <a:lstStyle>
            <a:lvl1pPr marL="228600" indent="-228600" algn="l" defTabSz="914400" rtl="0" eaLnBrk="1" latinLnBrk="0" hangingPunct="1">
              <a:lnSpc>
                <a:spcPct val="120000"/>
              </a:lnSpc>
              <a:spcBef>
                <a:spcPts val="1000"/>
              </a:spcBef>
              <a:buFont typeface="Arial" panose="020B0604020202020204" pitchFamily="34" charset="0"/>
              <a:buChar char="•"/>
              <a:defRPr sz="1600" b="0" i="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Shannon, C. &amp; Weaver, W. (1949) </a:t>
            </a:r>
            <a:r>
              <a:rPr lang="en-GB" sz="2000" i="1" dirty="0"/>
              <a:t>The Mathematical Theory of Communication</a:t>
            </a:r>
            <a:r>
              <a:rPr lang="en-GB" sz="2000" dirty="0"/>
              <a:t> </a:t>
            </a:r>
          </a:p>
          <a:p>
            <a:r>
              <a:rPr lang="en-GB" sz="2000" dirty="0" err="1"/>
              <a:t>Berlo</a:t>
            </a:r>
            <a:r>
              <a:rPr lang="en-GB" sz="2000" dirty="0"/>
              <a:t>, D. (1960) </a:t>
            </a:r>
            <a:r>
              <a:rPr lang="en-GB" sz="2000" i="1" dirty="0"/>
              <a:t>The Process of Communication</a:t>
            </a:r>
            <a:r>
              <a:rPr lang="en-GB" sz="2000" dirty="0"/>
              <a:t> </a:t>
            </a:r>
          </a:p>
          <a:p>
            <a:r>
              <a:rPr lang="en-GB" sz="2000" dirty="0"/>
              <a:t>Mehrabian, A. (1971) </a:t>
            </a:r>
            <a:r>
              <a:rPr lang="en-GB" sz="2000" i="1" dirty="0"/>
              <a:t>Silent Messages</a:t>
            </a:r>
            <a:r>
              <a:rPr lang="en-GB" sz="2000" dirty="0"/>
              <a:t> </a:t>
            </a:r>
          </a:p>
          <a:p>
            <a:r>
              <a:rPr lang="en-GB" sz="2000" dirty="0"/>
              <a:t>Hofstede, G. (1980) </a:t>
            </a:r>
            <a:r>
              <a:rPr lang="en-GB" sz="2000" i="1" dirty="0"/>
              <a:t>Culture’s Consequences</a:t>
            </a:r>
            <a:r>
              <a:rPr lang="en-GB" sz="2000" dirty="0"/>
              <a:t> </a:t>
            </a:r>
          </a:p>
          <a:p>
            <a:r>
              <a:rPr lang="en-GB" sz="2000" dirty="0"/>
              <a:t>Goleman, D. (1995) </a:t>
            </a:r>
            <a:r>
              <a:rPr lang="en-GB" sz="2000" i="1" dirty="0"/>
              <a:t>Emotional Intelligence</a:t>
            </a:r>
            <a:r>
              <a:rPr lang="en-GB" sz="2000" dirty="0"/>
              <a:t> </a:t>
            </a:r>
          </a:p>
          <a:p>
            <a:r>
              <a:rPr lang="en-GB" sz="2000" dirty="0"/>
              <a:t>Bandura, A. (1977) </a:t>
            </a:r>
            <a:r>
              <a:rPr lang="en-GB" sz="2000" i="1" dirty="0"/>
              <a:t>Social Learning Theory</a:t>
            </a:r>
            <a:r>
              <a:rPr lang="en-GB" sz="2000" dirty="0"/>
              <a:t> </a:t>
            </a:r>
          </a:p>
          <a:p>
            <a:endParaRPr lang="en-US" sz="2000" dirty="0"/>
          </a:p>
        </p:txBody>
      </p:sp>
      <p:sp>
        <p:nvSpPr>
          <p:cNvPr id="7" name="Title 1">
            <a:extLst>
              <a:ext uri="{FF2B5EF4-FFF2-40B4-BE49-F238E27FC236}">
                <a16:creationId xmlns:a16="http://schemas.microsoft.com/office/drawing/2014/main" id="{57C6FA18-8882-4A41-9D7E-BB6D87D99EBC}"/>
              </a:ext>
            </a:extLst>
          </p:cNvPr>
          <p:cNvSpPr txBox="1">
            <a:spLocks/>
          </p:cNvSpPr>
          <p:nvPr/>
        </p:nvSpPr>
        <p:spPr>
          <a:xfrm>
            <a:off x="429209" y="581081"/>
            <a:ext cx="10923925" cy="854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7200" b="0" i="0" kern="1200" cap="all" baseline="0">
                <a:solidFill>
                  <a:schemeClr val="tx1"/>
                </a:solidFill>
                <a:latin typeface="+mj-lt"/>
                <a:ea typeface="+mj-ea"/>
                <a:cs typeface="+mj-cs"/>
              </a:defRPr>
            </a:lvl1pPr>
          </a:lstStyle>
          <a:p>
            <a:r>
              <a:rPr lang="en-GB" sz="2800" b="1" u="sng" dirty="0">
                <a:latin typeface="Arial" panose="020B0604020202020204" pitchFamily="34" charset="0"/>
                <a:cs typeface="Arial" panose="020B0604020202020204" pitchFamily="34" charset="0"/>
              </a:rPr>
              <a:t>References</a:t>
            </a:r>
            <a:endParaRPr lang="en-US" sz="280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53017827"/>
      </p:ext>
    </p:extLst>
  </p:cSld>
  <p:clrMapOvr>
    <a:masterClrMapping/>
  </p:clrMapOvr>
</p:sld>
</file>

<file path=ppt/theme/theme1.xml><?xml version="1.0" encoding="utf-8"?>
<a:theme xmlns:a="http://schemas.openxmlformats.org/drawingml/2006/main" name="JapandiLinearHarmony">
  <a:themeElements>
    <a:clrScheme name="Japandi Linear Harmony">
      <a:dk1>
        <a:srgbClr val="000000"/>
      </a:dk1>
      <a:lt1>
        <a:srgbClr val="FFFFFF"/>
      </a:lt1>
      <a:dk2>
        <a:srgbClr val="2C3932"/>
      </a:dk2>
      <a:lt2>
        <a:srgbClr val="FEFDFB"/>
      </a:lt2>
      <a:accent1>
        <a:srgbClr val="ECE7DA"/>
      </a:accent1>
      <a:accent2>
        <a:srgbClr val="8A835B"/>
      </a:accent2>
      <a:accent3>
        <a:srgbClr val="D7D9CF"/>
      </a:accent3>
      <a:accent4>
        <a:srgbClr val="A39382"/>
      </a:accent4>
      <a:accent5>
        <a:srgbClr val="87A3BF"/>
      </a:accent5>
      <a:accent6>
        <a:srgbClr val="343826"/>
      </a:accent6>
      <a:hlink>
        <a:srgbClr val="169C9A"/>
      </a:hlink>
      <a:folHlink>
        <a:srgbClr val="E15C3D"/>
      </a:folHlink>
    </a:clrScheme>
    <a:fontScheme name="Custom 24">
      <a:majorFont>
        <a:latin typeface="Nunito Sans"/>
        <a:ea typeface=""/>
        <a:cs typeface=""/>
      </a:majorFont>
      <a:minorFont>
        <a:latin typeface="Nunito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apandi linear_Marketing Presentation_win32_SD_V9" id="{57601A81-7059-40B9-B27D-CFA4D443B3D6}" vid="{9FBC8E92-EE9C-44F9-AA8A-E22EDCB5B7B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D3301439-688F-4D19-B908-B48B62C56078}">
  <ds:schemaRefs>
    <ds:schemaRef ds:uri="http://schemas.microsoft.com/sharepoint/v3/contenttype/forms"/>
  </ds:schemaRefs>
</ds:datastoreItem>
</file>

<file path=customXml/itemProps2.xml><?xml version="1.0" encoding="utf-8"?>
<ds:datastoreItem xmlns:ds="http://schemas.openxmlformats.org/officeDocument/2006/customXml" ds:itemID="{9EEC3793-C1BC-496C-A03C-202DFFC513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1CEDABF-7176-4A42-8EF9-E5D4DD31FF6C}">
  <ds:schemaRefs>
    <ds:schemaRef ds:uri="71af3243-3dd4-4a8d-8c0d-dd76da1f02a5"/>
    <ds:schemaRef ds:uri="http://purl.org/dc/dcmitype/"/>
    <ds:schemaRef ds:uri="16c05727-aa75-4e4a-9b5f-8a80a1165891"/>
    <ds:schemaRef ds:uri="http://purl.org/dc/elements/1.1/"/>
    <ds:schemaRef ds:uri="http://www.w3.org/XML/1998/namespace"/>
    <ds:schemaRef ds:uri="http://schemas.microsoft.com/sharepoint/v3"/>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230e9df3-be65-4c73-a93b-d1236ebd677e"/>
  </ds:schemaRefs>
</ds:datastoreItem>
</file>

<file path=docMetadata/LabelInfo.xml><?xml version="1.0" encoding="utf-8"?>
<clbl:labelList xmlns:clbl="http://schemas.microsoft.com/office/2020/mipLabelMetadata">
  <clbl:label id="{87867195-f2b8-4ac2-b0b6-6bb73cb33afc}" enabled="1" method="Privilege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{DB68B624-7B4D-40B4-8EBD-6B921B9B32BF}9a8ca73c-9ec2-4fbe-abc4-e368f4cb1a3b-TF575ccade-082f-4251-9f61-e4053e242b00_win32</Template>
  <TotalTime>0</TotalTime>
  <Words>832</Words>
  <Application>Microsoft Office PowerPoint</Application>
  <PresentationFormat>Widescreen</PresentationFormat>
  <Paragraphs>101</Paragraphs>
  <Slides>11</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Arial</vt:lpstr>
      <vt:lpstr>Nunito Sans</vt:lpstr>
      <vt:lpstr>Symbol</vt:lpstr>
      <vt:lpstr>Univers Light</vt:lpstr>
      <vt:lpstr>JapandiLinearHarmony</vt:lpstr>
      <vt:lpstr>Group Presentation  Flight Foods Ltd </vt:lpstr>
      <vt:lpstr>Introduction / Background </vt:lpstr>
      <vt:lpstr>Key Issues Identified </vt:lpstr>
      <vt:lpstr>Barrier 1- Environmental Noise.</vt:lpstr>
      <vt:lpstr>Barrier 2 - Language/Communication/ Body Language.</vt:lpstr>
      <vt:lpstr>PowerPoint Presentation</vt:lpstr>
      <vt:lpstr>PowerPoint Presentation</vt:lpstr>
      <vt:lpstr>Barrier 4 -  Cultural Evidence: workers from 5 different cultural groups  Impact: different attitudes to hygiene, authority, and rules  Theory: According to Hofstede’s Cultural Dimensions (1980) → differences in power distance, uncertainty avoidance       Solution: cultural awareness training  standardised global hygiene procedures  encourage inclusive communication </vt:lpstr>
      <vt:lpstr>PowerPoint Presentation</vt:lpstr>
      <vt:lpstr>PowerPoint Presentation</vt:lpstr>
      <vt:lpstr>PowerPoint Presentation</vt:lpstr>
    </vt:vector>
  </TitlesOfParts>
  <Company>Kingston and Richmond NHS Trust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 Flight Foods Ltd</dc:title>
  <dc:creator>SKANTHATHAS, Gowshegah (KINGSTON AND RICHMOND NHS FOUNDATION TRUST)</dc:creator>
  <cp:lastModifiedBy>Saichithanandasivam Skanthathas (2516781)</cp:lastModifiedBy>
  <cp:revision>4</cp:revision>
  <dcterms:created xsi:type="dcterms:W3CDTF">2026-04-11T20:40:35Z</dcterms:created>
  <dcterms:modified xsi:type="dcterms:W3CDTF">2026-04-18T12:14:20Z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