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8" r:id="rId4"/>
    <p:sldId id="259" r:id="rId5"/>
    <p:sldId id="264" r:id="rId6"/>
    <p:sldId id="267" r:id="rId7"/>
    <p:sldId id="265" r:id="rId8"/>
    <p:sldId id="269" r:id="rId9"/>
    <p:sldId id="268"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2" d="100"/>
          <a:sy n="72" d="100"/>
        </p:scale>
        <p:origin x="66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_rels/data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1" Type="http://schemas.openxmlformats.org/officeDocument/2006/relationships/image" Target="../media/image1.jpeg"/></Relationships>
</file>

<file path=ppt/diagrams/_rels/drawing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D0645E07-259B-40E7-B567-B08DC3D94CA5}"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AF296101-C1E8-411E-A736-ED979C19D292}">
      <dgm:prSet custT="1"/>
      <dgm:spPr/>
      <dgm:t>
        <a:bodyPr/>
        <a:lstStyle/>
        <a:p>
          <a:r>
            <a:rPr lang="en-GB" sz="1800" dirty="0">
              <a:solidFill>
                <a:schemeClr val="tx1"/>
              </a:solidFill>
              <a:latin typeface="Arial" panose="020B0604020202020204" pitchFamily="34" charset="0"/>
              <a:cs typeface="Arial" panose="020B0604020202020204" pitchFamily="34" charset="0"/>
            </a:rPr>
            <a:t>Haringey is a diverse borough in the UK, with over 65% of residents from non-White British communities. 81% of school children are also from these communities, with 190 languages spoken in our schools.  (Haringey. GOV.UK, 2021)</a:t>
          </a:r>
          <a:endParaRPr lang="en-US" sz="1800" dirty="0">
            <a:solidFill>
              <a:schemeClr val="tx1"/>
            </a:solidFill>
            <a:latin typeface="Arial" panose="020B0604020202020204" pitchFamily="34" charset="0"/>
            <a:cs typeface="Arial" panose="020B0604020202020204" pitchFamily="34" charset="0"/>
          </a:endParaRPr>
        </a:p>
      </dgm:t>
    </dgm:pt>
    <dgm:pt modelId="{7FBCA450-88BB-4613-8F9B-7ABF41F37A63}" type="parTrans" cxnId="{79F4ED2A-FF1C-45F8-B63F-84BFCBE1BE51}">
      <dgm:prSet/>
      <dgm:spPr/>
      <dgm:t>
        <a:bodyPr/>
        <a:lstStyle/>
        <a:p>
          <a:endParaRPr lang="en-US"/>
        </a:p>
      </dgm:t>
    </dgm:pt>
    <dgm:pt modelId="{ED97F46D-5C54-49AC-B27E-678B171ED8E5}" type="sibTrans" cxnId="{79F4ED2A-FF1C-45F8-B63F-84BFCBE1BE51}">
      <dgm:prSet/>
      <dgm:spPr/>
      <dgm:t>
        <a:bodyPr/>
        <a:lstStyle/>
        <a:p>
          <a:endParaRPr lang="en-US"/>
        </a:p>
      </dgm:t>
    </dgm:pt>
    <dgm:pt modelId="{2EC6FFE1-4DBA-4746-B807-51E31C77D1CC}">
      <dgm:prSet custT="1"/>
      <dgm:spPr/>
      <dgm:t>
        <a:bodyPr/>
        <a:lstStyle/>
        <a:p>
          <a:r>
            <a:rPr lang="en-GB" sz="1800" dirty="0">
              <a:solidFill>
                <a:schemeClr val="tx1"/>
              </a:solidFill>
              <a:latin typeface="Arial" panose="020B0604020202020204" pitchFamily="34" charset="0"/>
              <a:cs typeface="Arial" panose="020B0604020202020204" pitchFamily="34" charset="0"/>
            </a:rPr>
            <a:t>Most of Haringey's population belongs to an ethnic minority or non-White British group, with over two-thirds falling under this category. This includes around 16.5% of residents who are of Black ethnic groups and 10.3% who belong to the Asian community.  (Haringey.	GOV.UK. 2021)</a:t>
          </a:r>
          <a:endParaRPr lang="en-US" sz="1800" dirty="0">
            <a:solidFill>
              <a:schemeClr val="tx1"/>
            </a:solidFill>
            <a:latin typeface="Arial" panose="020B0604020202020204" pitchFamily="34" charset="0"/>
            <a:cs typeface="Arial" panose="020B0604020202020204" pitchFamily="34" charset="0"/>
          </a:endParaRPr>
        </a:p>
      </dgm:t>
    </dgm:pt>
    <dgm:pt modelId="{C02A233C-4AFE-4923-ACEE-E80C45CF3A1D}" type="parTrans" cxnId="{67C6AD8A-7C8B-4A8E-973F-8FC294F4ED33}">
      <dgm:prSet/>
      <dgm:spPr/>
      <dgm:t>
        <a:bodyPr/>
        <a:lstStyle/>
        <a:p>
          <a:endParaRPr lang="en-US"/>
        </a:p>
      </dgm:t>
    </dgm:pt>
    <dgm:pt modelId="{97EAAE17-5CCD-437C-8198-6BFCB5F5A0D9}" type="sibTrans" cxnId="{67C6AD8A-7C8B-4A8E-973F-8FC294F4ED33}">
      <dgm:prSet/>
      <dgm:spPr/>
      <dgm:t>
        <a:bodyPr/>
        <a:lstStyle/>
        <a:p>
          <a:endParaRPr lang="en-US"/>
        </a:p>
      </dgm:t>
    </dgm:pt>
    <dgm:pt modelId="{7F7C5675-1FF0-4783-B1C1-ECC0265F1B68}">
      <dgm:prSet custT="1"/>
      <dgm:spPr/>
      <dgm:t>
        <a:bodyPr/>
        <a:lstStyle/>
        <a:p>
          <a:r>
            <a:rPr lang="en-GB" sz="1800" dirty="0">
              <a:solidFill>
                <a:schemeClr val="tx1"/>
              </a:solidFill>
              <a:latin typeface="Arial" panose="020B0604020202020204" pitchFamily="34" charset="0"/>
              <a:cs typeface="Arial" panose="020B0604020202020204" pitchFamily="34" charset="0"/>
            </a:rPr>
            <a:t>About 30% of the population does not use English as their primary language, and 24% have limited or no proficiency in English. (Haringey GOV.UK, 2021)</a:t>
          </a:r>
          <a:endParaRPr lang="en-US" sz="1800" dirty="0">
            <a:solidFill>
              <a:schemeClr val="tx1"/>
            </a:solidFill>
            <a:latin typeface="Arial" panose="020B0604020202020204" pitchFamily="34" charset="0"/>
            <a:cs typeface="Arial" panose="020B0604020202020204" pitchFamily="34" charset="0"/>
          </a:endParaRPr>
        </a:p>
      </dgm:t>
    </dgm:pt>
    <dgm:pt modelId="{46D5DD36-9A09-464F-9969-51A116CF0433}" type="parTrans" cxnId="{0E884B42-DEBB-46D1-ACCA-64DEA932F690}">
      <dgm:prSet/>
      <dgm:spPr/>
      <dgm:t>
        <a:bodyPr/>
        <a:lstStyle/>
        <a:p>
          <a:endParaRPr lang="en-US"/>
        </a:p>
      </dgm:t>
    </dgm:pt>
    <dgm:pt modelId="{6438F565-F547-40D5-AC60-7389D3A835A7}" type="sibTrans" cxnId="{0E884B42-DEBB-46D1-ACCA-64DEA932F690}">
      <dgm:prSet/>
      <dgm:spPr/>
      <dgm:t>
        <a:bodyPr/>
        <a:lstStyle/>
        <a:p>
          <a:endParaRPr lang="en-US"/>
        </a:p>
      </dgm:t>
    </dgm:pt>
    <dgm:pt modelId="{A2E59ABD-5A10-43FF-8A98-B08B52A74542}">
      <dgm:prSet custT="1"/>
      <dgm:spPr/>
      <dgm:t>
        <a:bodyPr/>
        <a:lstStyle/>
        <a:p>
          <a:r>
            <a:rPr lang="en-GB" sz="1800" dirty="0">
              <a:solidFill>
                <a:schemeClr val="tx1"/>
              </a:solidFill>
              <a:latin typeface="Arial" panose="020B0604020202020204" pitchFamily="34" charset="0"/>
              <a:cs typeface="Arial" panose="020B0604020202020204" pitchFamily="34" charset="0"/>
            </a:rPr>
            <a:t>Haringey's population will increase by 5% by 2030, with the most significant growth among older age groups and various ethnicities.  (Haringey.GOV.UK.2021)</a:t>
          </a:r>
          <a:endParaRPr lang="en-US" sz="1800" dirty="0">
            <a:solidFill>
              <a:schemeClr val="tx1"/>
            </a:solidFill>
            <a:latin typeface="Arial" panose="020B0604020202020204" pitchFamily="34" charset="0"/>
            <a:cs typeface="Arial" panose="020B0604020202020204" pitchFamily="34" charset="0"/>
          </a:endParaRPr>
        </a:p>
      </dgm:t>
    </dgm:pt>
    <dgm:pt modelId="{DAFE91EE-8D1A-4450-8A17-860CAAC4EE6C}" type="parTrans" cxnId="{D6CE68F5-6811-4EA0-945A-34962C8D2134}">
      <dgm:prSet/>
      <dgm:spPr/>
      <dgm:t>
        <a:bodyPr/>
        <a:lstStyle/>
        <a:p>
          <a:endParaRPr lang="en-US"/>
        </a:p>
      </dgm:t>
    </dgm:pt>
    <dgm:pt modelId="{C8927D7E-CBDE-436D-88DB-3255AEAA4D44}" type="sibTrans" cxnId="{D6CE68F5-6811-4EA0-945A-34962C8D2134}">
      <dgm:prSet/>
      <dgm:spPr/>
      <dgm:t>
        <a:bodyPr/>
        <a:lstStyle/>
        <a:p>
          <a:endParaRPr lang="en-US"/>
        </a:p>
      </dgm:t>
    </dgm:pt>
    <dgm:pt modelId="{65D09F61-0517-4614-A743-62934BF35C11}" type="pres">
      <dgm:prSet presAssocID="{D0645E07-259B-40E7-B567-B08DC3D94CA5}" presName="linear" presStyleCnt="0">
        <dgm:presLayoutVars>
          <dgm:animLvl val="lvl"/>
          <dgm:resizeHandles val="exact"/>
        </dgm:presLayoutVars>
      </dgm:prSet>
      <dgm:spPr/>
    </dgm:pt>
    <dgm:pt modelId="{6D936197-51EB-4E0C-A9FE-09CE02182837}" type="pres">
      <dgm:prSet presAssocID="{AF296101-C1E8-411E-A736-ED979C19D292}" presName="parentText" presStyleLbl="node1" presStyleIdx="0" presStyleCnt="4" custScaleY="116710">
        <dgm:presLayoutVars>
          <dgm:chMax val="0"/>
          <dgm:bulletEnabled val="1"/>
        </dgm:presLayoutVars>
      </dgm:prSet>
      <dgm:spPr/>
    </dgm:pt>
    <dgm:pt modelId="{47721345-3384-46C8-A0A3-AD47CC74CA39}" type="pres">
      <dgm:prSet presAssocID="{ED97F46D-5C54-49AC-B27E-678B171ED8E5}" presName="spacer" presStyleCnt="0"/>
      <dgm:spPr/>
    </dgm:pt>
    <dgm:pt modelId="{7ABF460B-3E66-463E-9430-814840D54F39}" type="pres">
      <dgm:prSet presAssocID="{2EC6FFE1-4DBA-4746-B807-51E31C77D1CC}" presName="parentText" presStyleLbl="node1" presStyleIdx="1" presStyleCnt="4" custScaleY="115739">
        <dgm:presLayoutVars>
          <dgm:chMax val="0"/>
          <dgm:bulletEnabled val="1"/>
        </dgm:presLayoutVars>
      </dgm:prSet>
      <dgm:spPr/>
    </dgm:pt>
    <dgm:pt modelId="{3350A0F4-82C8-42DF-A915-DAD10B86538A}" type="pres">
      <dgm:prSet presAssocID="{97EAAE17-5CCD-437C-8198-6BFCB5F5A0D9}" presName="spacer" presStyleCnt="0"/>
      <dgm:spPr/>
    </dgm:pt>
    <dgm:pt modelId="{00F6D546-6E0D-4464-B161-9A9957E3F841}" type="pres">
      <dgm:prSet presAssocID="{7F7C5675-1FF0-4783-B1C1-ECC0265F1B68}" presName="parentText" presStyleLbl="node1" presStyleIdx="2" presStyleCnt="4">
        <dgm:presLayoutVars>
          <dgm:chMax val="0"/>
          <dgm:bulletEnabled val="1"/>
        </dgm:presLayoutVars>
      </dgm:prSet>
      <dgm:spPr/>
    </dgm:pt>
    <dgm:pt modelId="{2BEFC435-A49F-48B5-A9C3-941F53751EC2}" type="pres">
      <dgm:prSet presAssocID="{6438F565-F547-40D5-AC60-7389D3A835A7}" presName="spacer" presStyleCnt="0"/>
      <dgm:spPr/>
    </dgm:pt>
    <dgm:pt modelId="{6139F55B-1C23-4D66-8B24-68FCCA2642C2}" type="pres">
      <dgm:prSet presAssocID="{A2E59ABD-5A10-43FF-8A98-B08B52A74542}" presName="parentText" presStyleLbl="node1" presStyleIdx="3" presStyleCnt="4">
        <dgm:presLayoutVars>
          <dgm:chMax val="0"/>
          <dgm:bulletEnabled val="1"/>
        </dgm:presLayoutVars>
      </dgm:prSet>
      <dgm:spPr/>
    </dgm:pt>
  </dgm:ptLst>
  <dgm:cxnLst>
    <dgm:cxn modelId="{79F4ED2A-FF1C-45F8-B63F-84BFCBE1BE51}" srcId="{D0645E07-259B-40E7-B567-B08DC3D94CA5}" destId="{AF296101-C1E8-411E-A736-ED979C19D292}" srcOrd="0" destOrd="0" parTransId="{7FBCA450-88BB-4613-8F9B-7ABF41F37A63}" sibTransId="{ED97F46D-5C54-49AC-B27E-678B171ED8E5}"/>
    <dgm:cxn modelId="{9C67F735-DC95-43FC-8C25-25039C154C09}" type="presOf" srcId="{D0645E07-259B-40E7-B567-B08DC3D94CA5}" destId="{65D09F61-0517-4614-A743-62934BF35C11}" srcOrd="0" destOrd="0" presId="urn:microsoft.com/office/officeart/2005/8/layout/vList2"/>
    <dgm:cxn modelId="{0E884B42-DEBB-46D1-ACCA-64DEA932F690}" srcId="{D0645E07-259B-40E7-B567-B08DC3D94CA5}" destId="{7F7C5675-1FF0-4783-B1C1-ECC0265F1B68}" srcOrd="2" destOrd="0" parTransId="{46D5DD36-9A09-464F-9969-51A116CF0433}" sibTransId="{6438F565-F547-40D5-AC60-7389D3A835A7}"/>
    <dgm:cxn modelId="{6DED4643-4E36-4D2A-BD64-6FBD1A155253}" type="presOf" srcId="{2EC6FFE1-4DBA-4746-B807-51E31C77D1CC}" destId="{7ABF460B-3E66-463E-9430-814840D54F39}" srcOrd="0" destOrd="0" presId="urn:microsoft.com/office/officeart/2005/8/layout/vList2"/>
    <dgm:cxn modelId="{67C6AD8A-7C8B-4A8E-973F-8FC294F4ED33}" srcId="{D0645E07-259B-40E7-B567-B08DC3D94CA5}" destId="{2EC6FFE1-4DBA-4746-B807-51E31C77D1CC}" srcOrd="1" destOrd="0" parTransId="{C02A233C-4AFE-4923-ACEE-E80C45CF3A1D}" sibTransId="{97EAAE17-5CCD-437C-8198-6BFCB5F5A0D9}"/>
    <dgm:cxn modelId="{85F82E9B-DB51-4CD8-AA29-6DD4A1DF5565}" type="presOf" srcId="{7F7C5675-1FF0-4783-B1C1-ECC0265F1B68}" destId="{00F6D546-6E0D-4464-B161-9A9957E3F841}" srcOrd="0" destOrd="0" presId="urn:microsoft.com/office/officeart/2005/8/layout/vList2"/>
    <dgm:cxn modelId="{001C89A2-7000-4888-B5B5-685D7B1E9577}" type="presOf" srcId="{AF296101-C1E8-411E-A736-ED979C19D292}" destId="{6D936197-51EB-4E0C-A9FE-09CE02182837}" srcOrd="0" destOrd="0" presId="urn:microsoft.com/office/officeart/2005/8/layout/vList2"/>
    <dgm:cxn modelId="{474819AA-E991-4679-AB4B-6D044115BBB7}" type="presOf" srcId="{A2E59ABD-5A10-43FF-8A98-B08B52A74542}" destId="{6139F55B-1C23-4D66-8B24-68FCCA2642C2}" srcOrd="0" destOrd="0" presId="urn:microsoft.com/office/officeart/2005/8/layout/vList2"/>
    <dgm:cxn modelId="{D6CE68F5-6811-4EA0-945A-34962C8D2134}" srcId="{D0645E07-259B-40E7-B567-B08DC3D94CA5}" destId="{A2E59ABD-5A10-43FF-8A98-B08B52A74542}" srcOrd="3" destOrd="0" parTransId="{DAFE91EE-8D1A-4450-8A17-860CAAC4EE6C}" sibTransId="{C8927D7E-CBDE-436D-88DB-3255AEAA4D44}"/>
    <dgm:cxn modelId="{8AB272C1-F5B9-4079-BACB-7A3A0FAC25D7}" type="presParOf" srcId="{65D09F61-0517-4614-A743-62934BF35C11}" destId="{6D936197-51EB-4E0C-A9FE-09CE02182837}" srcOrd="0" destOrd="0" presId="urn:microsoft.com/office/officeart/2005/8/layout/vList2"/>
    <dgm:cxn modelId="{FD7C0EE0-7B08-4F84-9165-D61F35DCE7CC}" type="presParOf" srcId="{65D09F61-0517-4614-A743-62934BF35C11}" destId="{47721345-3384-46C8-A0A3-AD47CC74CA39}" srcOrd="1" destOrd="0" presId="urn:microsoft.com/office/officeart/2005/8/layout/vList2"/>
    <dgm:cxn modelId="{98F0E50D-3874-47BF-AFBF-A22E93871CD7}" type="presParOf" srcId="{65D09F61-0517-4614-A743-62934BF35C11}" destId="{7ABF460B-3E66-463E-9430-814840D54F39}" srcOrd="2" destOrd="0" presId="urn:microsoft.com/office/officeart/2005/8/layout/vList2"/>
    <dgm:cxn modelId="{75627C51-B797-42F5-8F51-FC7A6A83F8EC}" type="presParOf" srcId="{65D09F61-0517-4614-A743-62934BF35C11}" destId="{3350A0F4-82C8-42DF-A915-DAD10B86538A}" srcOrd="3" destOrd="0" presId="urn:microsoft.com/office/officeart/2005/8/layout/vList2"/>
    <dgm:cxn modelId="{C688BDF1-09E4-4F84-B4A8-351DE6E399EC}" type="presParOf" srcId="{65D09F61-0517-4614-A743-62934BF35C11}" destId="{00F6D546-6E0D-4464-B161-9A9957E3F841}" srcOrd="4" destOrd="0" presId="urn:microsoft.com/office/officeart/2005/8/layout/vList2"/>
    <dgm:cxn modelId="{9B7DE74F-9F01-47F0-B91F-5A9A94AC703F}" type="presParOf" srcId="{65D09F61-0517-4614-A743-62934BF35C11}" destId="{2BEFC435-A49F-48B5-A9C3-941F53751EC2}" srcOrd="5" destOrd="0" presId="urn:microsoft.com/office/officeart/2005/8/layout/vList2"/>
    <dgm:cxn modelId="{AFD33607-4BDE-49B1-A675-C74CC6BA19D8}" type="presParOf" srcId="{65D09F61-0517-4614-A743-62934BF35C11}" destId="{6139F55B-1C23-4D66-8B24-68FCCA2642C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09CF71C-26FA-466B-99BF-190B9D6EC67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1C3B537-4483-4666-8CBB-80C60BF11A91}">
      <dgm:prSet custT="1"/>
      <dgm:spPr/>
      <dgm:t>
        <a:bodyPr/>
        <a:lstStyle/>
        <a:p>
          <a:r>
            <a:rPr lang="en-GB" sz="1600" dirty="0">
              <a:solidFill>
                <a:schemeClr val="tx1"/>
              </a:solidFill>
              <a:latin typeface="Arial" panose="020B0604020202020204" pitchFamily="34" charset="0"/>
              <a:cs typeface="Arial" panose="020B0604020202020204" pitchFamily="34" charset="0"/>
            </a:rPr>
            <a:t>High-quality primary care is fundamental to boost outcomes in CVD because primary care is where much prevention is needed so that most diagnosis and treatment is delivered accordingly. (Public Health England, 2023).</a:t>
          </a:r>
        </a:p>
        <a:p>
          <a:endParaRPr lang="en-US" sz="1400" dirty="0">
            <a:solidFill>
              <a:schemeClr val="tx1"/>
            </a:solidFill>
            <a:latin typeface="Arial" panose="020B0604020202020204" pitchFamily="34" charset="0"/>
            <a:cs typeface="Arial" panose="020B0604020202020204" pitchFamily="34" charset="0"/>
          </a:endParaRPr>
        </a:p>
      </dgm:t>
    </dgm:pt>
    <dgm:pt modelId="{F46CFCAB-F28C-4D14-AC1F-A3651251014F}" type="parTrans" cxnId="{F941A113-16B1-4093-9FB9-CA36319555D8}">
      <dgm:prSet/>
      <dgm:spPr/>
      <dgm:t>
        <a:bodyPr/>
        <a:lstStyle/>
        <a:p>
          <a:endParaRPr lang="en-US"/>
        </a:p>
      </dgm:t>
    </dgm:pt>
    <dgm:pt modelId="{0895E08E-82EE-4C82-AE68-942675436CE6}" type="sibTrans" cxnId="{F941A113-16B1-4093-9FB9-CA36319555D8}">
      <dgm:prSet/>
      <dgm:spPr/>
      <dgm:t>
        <a:bodyPr/>
        <a:lstStyle/>
        <a:p>
          <a:endParaRPr lang="en-US"/>
        </a:p>
      </dgm:t>
    </dgm:pt>
    <dgm:pt modelId="{B8802629-3A24-4668-9D18-94F5F37AEEAC}">
      <dgm:prSet custT="1"/>
      <dgm:spPr/>
      <dgm:t>
        <a:bodyPr/>
        <a:lstStyle/>
        <a:p>
          <a:r>
            <a:rPr lang="en-GB" sz="1600" dirty="0">
              <a:solidFill>
                <a:schemeClr val="tx1"/>
              </a:solidFill>
              <a:latin typeface="Arial" panose="020B0604020202020204" pitchFamily="34" charset="0"/>
              <a:cs typeface="Arial" panose="020B0604020202020204" pitchFamily="34" charset="0"/>
            </a:rPr>
            <a:t>Late diagnosis and treatment can cost mortality as well as thousands of pound for NHS. (Public Health England, 2023).</a:t>
          </a:r>
          <a:endParaRPr lang="en-US" sz="1600" dirty="0">
            <a:solidFill>
              <a:schemeClr val="tx1"/>
            </a:solidFill>
            <a:latin typeface="Arial" panose="020B0604020202020204" pitchFamily="34" charset="0"/>
            <a:cs typeface="Arial" panose="020B0604020202020204" pitchFamily="34" charset="0"/>
          </a:endParaRPr>
        </a:p>
      </dgm:t>
    </dgm:pt>
    <dgm:pt modelId="{7FAC6FA5-A720-4B0B-9ABC-E98FA407A540}" type="parTrans" cxnId="{4DDD3EE2-BF7A-49AC-91DD-CA5B41B3AD0C}">
      <dgm:prSet/>
      <dgm:spPr/>
      <dgm:t>
        <a:bodyPr/>
        <a:lstStyle/>
        <a:p>
          <a:endParaRPr lang="en-US"/>
        </a:p>
      </dgm:t>
    </dgm:pt>
    <dgm:pt modelId="{1FEBE8E9-5FBE-4BC7-BF6D-95557034E9F4}" type="sibTrans" cxnId="{4DDD3EE2-BF7A-49AC-91DD-CA5B41B3AD0C}">
      <dgm:prSet/>
      <dgm:spPr/>
      <dgm:t>
        <a:bodyPr/>
        <a:lstStyle/>
        <a:p>
          <a:endParaRPr lang="en-US"/>
        </a:p>
      </dgm:t>
    </dgm:pt>
    <dgm:pt modelId="{EB6C1007-1CB7-4572-9DE6-369A53935C10}">
      <dgm:prSet custT="1"/>
      <dgm:spPr/>
      <dgm:t>
        <a:bodyPr/>
        <a:lstStyle/>
        <a:p>
          <a:r>
            <a:rPr lang="en-GB" sz="1600" dirty="0">
              <a:solidFill>
                <a:schemeClr val="tx1"/>
              </a:solidFill>
              <a:latin typeface="Arial" panose="020B0604020202020204" pitchFamily="34" charset="0"/>
              <a:cs typeface="Arial" panose="020B0604020202020204" pitchFamily="34" charset="0"/>
            </a:rPr>
            <a:t>Therefore, organisations should work collaboratively to manage and reduce the lateness of the treatment. Because detection and management are crucial. (Public Health England, 2023).</a:t>
          </a:r>
          <a:endParaRPr lang="en-US" sz="1600" dirty="0">
            <a:solidFill>
              <a:schemeClr val="tx1"/>
            </a:solidFill>
            <a:latin typeface="Arial" panose="020B0604020202020204" pitchFamily="34" charset="0"/>
            <a:cs typeface="Arial" panose="020B0604020202020204" pitchFamily="34" charset="0"/>
          </a:endParaRPr>
        </a:p>
      </dgm:t>
    </dgm:pt>
    <dgm:pt modelId="{C6167F0B-7EE3-4560-865A-1128DF37F91C}" type="parTrans" cxnId="{12FA55AB-CFF9-465C-A57E-DA4D95A5F4BD}">
      <dgm:prSet/>
      <dgm:spPr/>
      <dgm:t>
        <a:bodyPr/>
        <a:lstStyle/>
        <a:p>
          <a:endParaRPr lang="en-US"/>
        </a:p>
      </dgm:t>
    </dgm:pt>
    <dgm:pt modelId="{C95DB9E5-CF55-428B-8602-1AD462DF0FC7}" type="sibTrans" cxnId="{12FA55AB-CFF9-465C-A57E-DA4D95A5F4BD}">
      <dgm:prSet/>
      <dgm:spPr/>
      <dgm:t>
        <a:bodyPr/>
        <a:lstStyle/>
        <a:p>
          <a:endParaRPr lang="en-US"/>
        </a:p>
      </dgm:t>
    </dgm:pt>
    <dgm:pt modelId="{7301A624-5633-4B53-91DB-39C8390D2547}" type="pres">
      <dgm:prSet presAssocID="{A09CF71C-26FA-466B-99BF-190B9D6EC670}" presName="root" presStyleCnt="0">
        <dgm:presLayoutVars>
          <dgm:dir/>
          <dgm:resizeHandles val="exact"/>
        </dgm:presLayoutVars>
      </dgm:prSet>
      <dgm:spPr/>
    </dgm:pt>
    <dgm:pt modelId="{5233497B-1A0D-4974-B6ED-AEBE0485596F}" type="pres">
      <dgm:prSet presAssocID="{E1C3B537-4483-4666-8CBB-80C60BF11A91}" presName="compNode" presStyleCnt="0"/>
      <dgm:spPr/>
    </dgm:pt>
    <dgm:pt modelId="{DC400E49-B258-429A-87B6-A1F152C07520}" type="pres">
      <dgm:prSet presAssocID="{E1C3B537-4483-4666-8CBB-80C60BF11A91}" presName="bgRect" presStyleLbl="bgShp" presStyleIdx="0" presStyleCnt="3"/>
      <dgm:spPr/>
    </dgm:pt>
    <dgm:pt modelId="{213E246A-2901-418D-BC91-9B36901E1ED4}" type="pres">
      <dgm:prSet presAssocID="{E1C3B537-4483-4666-8CBB-80C60BF11A91}"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A8098C9C-EFDF-4CAC-81F0-F51E5D2E9E27}" type="pres">
      <dgm:prSet presAssocID="{E1C3B537-4483-4666-8CBB-80C60BF11A91}" presName="spaceRect" presStyleCnt="0"/>
      <dgm:spPr/>
    </dgm:pt>
    <dgm:pt modelId="{457CE58B-803F-42E1-9478-771F1A373CCA}" type="pres">
      <dgm:prSet presAssocID="{E1C3B537-4483-4666-8CBB-80C60BF11A91}" presName="parTx" presStyleLbl="revTx" presStyleIdx="0" presStyleCnt="3">
        <dgm:presLayoutVars>
          <dgm:chMax val="0"/>
          <dgm:chPref val="0"/>
        </dgm:presLayoutVars>
      </dgm:prSet>
      <dgm:spPr/>
    </dgm:pt>
    <dgm:pt modelId="{246A7A4D-353E-41AA-B465-722FCBB78FDD}" type="pres">
      <dgm:prSet presAssocID="{0895E08E-82EE-4C82-AE68-942675436CE6}" presName="sibTrans" presStyleCnt="0"/>
      <dgm:spPr/>
    </dgm:pt>
    <dgm:pt modelId="{66E79686-DEA2-4304-930D-9E56DFD44992}" type="pres">
      <dgm:prSet presAssocID="{B8802629-3A24-4668-9D18-94F5F37AEEAC}" presName="compNode" presStyleCnt="0"/>
      <dgm:spPr/>
    </dgm:pt>
    <dgm:pt modelId="{290469EC-D383-4CBE-9AC0-59788A22F82A}" type="pres">
      <dgm:prSet presAssocID="{B8802629-3A24-4668-9D18-94F5F37AEEAC}" presName="bgRect" presStyleLbl="bgShp" presStyleIdx="1" presStyleCnt="3"/>
      <dgm:spPr/>
    </dgm:pt>
    <dgm:pt modelId="{92192357-C827-47CF-8193-E4EC6A55B714}" type="pres">
      <dgm:prSet presAssocID="{B8802629-3A24-4668-9D18-94F5F37AEEA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ound"/>
        </a:ext>
      </dgm:extLst>
    </dgm:pt>
    <dgm:pt modelId="{3CC89B09-1DD8-495A-BFBC-1266D1B1E8AB}" type="pres">
      <dgm:prSet presAssocID="{B8802629-3A24-4668-9D18-94F5F37AEEAC}" presName="spaceRect" presStyleCnt="0"/>
      <dgm:spPr/>
    </dgm:pt>
    <dgm:pt modelId="{68B89033-2ABF-46B8-A70A-1079310E3F28}" type="pres">
      <dgm:prSet presAssocID="{B8802629-3A24-4668-9D18-94F5F37AEEAC}" presName="parTx" presStyleLbl="revTx" presStyleIdx="1" presStyleCnt="3">
        <dgm:presLayoutVars>
          <dgm:chMax val="0"/>
          <dgm:chPref val="0"/>
        </dgm:presLayoutVars>
      </dgm:prSet>
      <dgm:spPr/>
    </dgm:pt>
    <dgm:pt modelId="{9DC86F88-8919-40C2-AD35-0903980FD7AB}" type="pres">
      <dgm:prSet presAssocID="{1FEBE8E9-5FBE-4BC7-BF6D-95557034E9F4}" presName="sibTrans" presStyleCnt="0"/>
      <dgm:spPr/>
    </dgm:pt>
    <dgm:pt modelId="{647ADC0F-5B1A-4EFD-AD71-C73AB2238E0A}" type="pres">
      <dgm:prSet presAssocID="{EB6C1007-1CB7-4572-9DE6-369A53935C10}" presName="compNode" presStyleCnt="0"/>
      <dgm:spPr/>
    </dgm:pt>
    <dgm:pt modelId="{B4D4A8D8-B92C-4CF2-A434-20CFFE1D4074}" type="pres">
      <dgm:prSet presAssocID="{EB6C1007-1CB7-4572-9DE6-369A53935C10}" presName="bgRect" presStyleLbl="bgShp" presStyleIdx="2" presStyleCnt="3"/>
      <dgm:spPr/>
    </dgm:pt>
    <dgm:pt modelId="{E561E496-11D5-4834-B7C0-182D5E1EB0AE}" type="pres">
      <dgm:prSet presAssocID="{EB6C1007-1CB7-4572-9DE6-369A53935C10}"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DA08415D-87A2-43F4-AE75-B4D466A5AD05}" type="pres">
      <dgm:prSet presAssocID="{EB6C1007-1CB7-4572-9DE6-369A53935C10}" presName="spaceRect" presStyleCnt="0"/>
      <dgm:spPr/>
    </dgm:pt>
    <dgm:pt modelId="{14771B77-A664-4739-B740-8600CA70BE7A}" type="pres">
      <dgm:prSet presAssocID="{EB6C1007-1CB7-4572-9DE6-369A53935C10}" presName="parTx" presStyleLbl="revTx" presStyleIdx="2" presStyleCnt="3">
        <dgm:presLayoutVars>
          <dgm:chMax val="0"/>
          <dgm:chPref val="0"/>
        </dgm:presLayoutVars>
      </dgm:prSet>
      <dgm:spPr/>
    </dgm:pt>
  </dgm:ptLst>
  <dgm:cxnLst>
    <dgm:cxn modelId="{F941A113-16B1-4093-9FB9-CA36319555D8}" srcId="{A09CF71C-26FA-466B-99BF-190B9D6EC670}" destId="{E1C3B537-4483-4666-8CBB-80C60BF11A91}" srcOrd="0" destOrd="0" parTransId="{F46CFCAB-F28C-4D14-AC1F-A3651251014F}" sibTransId="{0895E08E-82EE-4C82-AE68-942675436CE6}"/>
    <dgm:cxn modelId="{01D16518-E72A-466E-89F2-7DBC7F318876}" type="presOf" srcId="{EB6C1007-1CB7-4572-9DE6-369A53935C10}" destId="{14771B77-A664-4739-B740-8600CA70BE7A}" srcOrd="0" destOrd="0" presId="urn:microsoft.com/office/officeart/2018/2/layout/IconVerticalSolidList"/>
    <dgm:cxn modelId="{A8F47E50-D4F6-4039-B3B2-F848C6725673}" type="presOf" srcId="{B8802629-3A24-4668-9D18-94F5F37AEEAC}" destId="{68B89033-2ABF-46B8-A70A-1079310E3F28}" srcOrd="0" destOrd="0" presId="urn:microsoft.com/office/officeart/2018/2/layout/IconVerticalSolidList"/>
    <dgm:cxn modelId="{ADFA1C55-392F-49EE-B54D-E2154B07CDDA}" type="presOf" srcId="{A09CF71C-26FA-466B-99BF-190B9D6EC670}" destId="{7301A624-5633-4B53-91DB-39C8390D2547}" srcOrd="0" destOrd="0" presId="urn:microsoft.com/office/officeart/2018/2/layout/IconVerticalSolidList"/>
    <dgm:cxn modelId="{12FA55AB-CFF9-465C-A57E-DA4D95A5F4BD}" srcId="{A09CF71C-26FA-466B-99BF-190B9D6EC670}" destId="{EB6C1007-1CB7-4572-9DE6-369A53935C10}" srcOrd="2" destOrd="0" parTransId="{C6167F0B-7EE3-4560-865A-1128DF37F91C}" sibTransId="{C95DB9E5-CF55-428B-8602-1AD462DF0FC7}"/>
    <dgm:cxn modelId="{E99D9DD7-C966-463A-A7C2-0C36665B900E}" type="presOf" srcId="{E1C3B537-4483-4666-8CBB-80C60BF11A91}" destId="{457CE58B-803F-42E1-9478-771F1A373CCA}" srcOrd="0" destOrd="0" presId="urn:microsoft.com/office/officeart/2018/2/layout/IconVerticalSolidList"/>
    <dgm:cxn modelId="{4DDD3EE2-BF7A-49AC-91DD-CA5B41B3AD0C}" srcId="{A09CF71C-26FA-466B-99BF-190B9D6EC670}" destId="{B8802629-3A24-4668-9D18-94F5F37AEEAC}" srcOrd="1" destOrd="0" parTransId="{7FAC6FA5-A720-4B0B-9ABC-E98FA407A540}" sibTransId="{1FEBE8E9-5FBE-4BC7-BF6D-95557034E9F4}"/>
    <dgm:cxn modelId="{528766EE-6EDD-41F6-AC0D-AA82002F3A70}" type="presParOf" srcId="{7301A624-5633-4B53-91DB-39C8390D2547}" destId="{5233497B-1A0D-4974-B6ED-AEBE0485596F}" srcOrd="0" destOrd="0" presId="urn:microsoft.com/office/officeart/2018/2/layout/IconVerticalSolidList"/>
    <dgm:cxn modelId="{73C8FB5D-108F-4B1F-8E1F-3E37B05FB3FD}" type="presParOf" srcId="{5233497B-1A0D-4974-B6ED-AEBE0485596F}" destId="{DC400E49-B258-429A-87B6-A1F152C07520}" srcOrd="0" destOrd="0" presId="urn:microsoft.com/office/officeart/2018/2/layout/IconVerticalSolidList"/>
    <dgm:cxn modelId="{7A9EA6A4-B8B0-4916-8994-5D28BFEDEC09}" type="presParOf" srcId="{5233497B-1A0D-4974-B6ED-AEBE0485596F}" destId="{213E246A-2901-418D-BC91-9B36901E1ED4}" srcOrd="1" destOrd="0" presId="urn:microsoft.com/office/officeart/2018/2/layout/IconVerticalSolidList"/>
    <dgm:cxn modelId="{A0ED9F17-4A0B-4379-BFC4-0B69D472CEFC}" type="presParOf" srcId="{5233497B-1A0D-4974-B6ED-AEBE0485596F}" destId="{A8098C9C-EFDF-4CAC-81F0-F51E5D2E9E27}" srcOrd="2" destOrd="0" presId="urn:microsoft.com/office/officeart/2018/2/layout/IconVerticalSolidList"/>
    <dgm:cxn modelId="{4A4F9A1E-F346-4D52-A687-6946E627DF79}" type="presParOf" srcId="{5233497B-1A0D-4974-B6ED-AEBE0485596F}" destId="{457CE58B-803F-42E1-9478-771F1A373CCA}" srcOrd="3" destOrd="0" presId="urn:microsoft.com/office/officeart/2018/2/layout/IconVerticalSolidList"/>
    <dgm:cxn modelId="{7E2892F5-BB2C-4837-9990-0EBAD4ECB586}" type="presParOf" srcId="{7301A624-5633-4B53-91DB-39C8390D2547}" destId="{246A7A4D-353E-41AA-B465-722FCBB78FDD}" srcOrd="1" destOrd="0" presId="urn:microsoft.com/office/officeart/2018/2/layout/IconVerticalSolidList"/>
    <dgm:cxn modelId="{214557D9-9A81-4008-B9CA-840272F0BBEA}" type="presParOf" srcId="{7301A624-5633-4B53-91DB-39C8390D2547}" destId="{66E79686-DEA2-4304-930D-9E56DFD44992}" srcOrd="2" destOrd="0" presId="urn:microsoft.com/office/officeart/2018/2/layout/IconVerticalSolidList"/>
    <dgm:cxn modelId="{501483EB-9361-4E01-B38B-8FBDBD407419}" type="presParOf" srcId="{66E79686-DEA2-4304-930D-9E56DFD44992}" destId="{290469EC-D383-4CBE-9AC0-59788A22F82A}" srcOrd="0" destOrd="0" presId="urn:microsoft.com/office/officeart/2018/2/layout/IconVerticalSolidList"/>
    <dgm:cxn modelId="{90AD0680-FE3B-4055-AD31-D22570575E42}" type="presParOf" srcId="{66E79686-DEA2-4304-930D-9E56DFD44992}" destId="{92192357-C827-47CF-8193-E4EC6A55B714}" srcOrd="1" destOrd="0" presId="urn:microsoft.com/office/officeart/2018/2/layout/IconVerticalSolidList"/>
    <dgm:cxn modelId="{9C034B60-9BE3-4815-BE0C-43FB6FC6989B}" type="presParOf" srcId="{66E79686-DEA2-4304-930D-9E56DFD44992}" destId="{3CC89B09-1DD8-495A-BFBC-1266D1B1E8AB}" srcOrd="2" destOrd="0" presId="urn:microsoft.com/office/officeart/2018/2/layout/IconVerticalSolidList"/>
    <dgm:cxn modelId="{493A56D5-93F2-4C8B-901D-91B1F3FC16AC}" type="presParOf" srcId="{66E79686-DEA2-4304-930D-9E56DFD44992}" destId="{68B89033-2ABF-46B8-A70A-1079310E3F28}" srcOrd="3" destOrd="0" presId="urn:microsoft.com/office/officeart/2018/2/layout/IconVerticalSolidList"/>
    <dgm:cxn modelId="{80A064EF-99AD-410B-957B-104AC2F9DD1B}" type="presParOf" srcId="{7301A624-5633-4B53-91DB-39C8390D2547}" destId="{9DC86F88-8919-40C2-AD35-0903980FD7AB}" srcOrd="3" destOrd="0" presId="urn:microsoft.com/office/officeart/2018/2/layout/IconVerticalSolidList"/>
    <dgm:cxn modelId="{20E23E84-E065-4BAD-B447-9D572D08FA23}" type="presParOf" srcId="{7301A624-5633-4B53-91DB-39C8390D2547}" destId="{647ADC0F-5B1A-4EFD-AD71-C73AB2238E0A}" srcOrd="4" destOrd="0" presId="urn:microsoft.com/office/officeart/2018/2/layout/IconVerticalSolidList"/>
    <dgm:cxn modelId="{3590BFBA-8491-4A77-9B76-795501003648}" type="presParOf" srcId="{647ADC0F-5B1A-4EFD-AD71-C73AB2238E0A}" destId="{B4D4A8D8-B92C-4CF2-A434-20CFFE1D4074}" srcOrd="0" destOrd="0" presId="urn:microsoft.com/office/officeart/2018/2/layout/IconVerticalSolidList"/>
    <dgm:cxn modelId="{0766F956-8A9E-4FD4-8F79-21497B38CFA1}" type="presParOf" srcId="{647ADC0F-5B1A-4EFD-AD71-C73AB2238E0A}" destId="{E561E496-11D5-4834-B7C0-182D5E1EB0AE}" srcOrd="1" destOrd="0" presId="urn:microsoft.com/office/officeart/2018/2/layout/IconVerticalSolidList"/>
    <dgm:cxn modelId="{C4D836EA-1F04-4C4B-A607-DCD1FC2DE744}" type="presParOf" srcId="{647ADC0F-5B1A-4EFD-AD71-C73AB2238E0A}" destId="{DA08415D-87A2-43F4-AE75-B4D466A5AD05}" srcOrd="2" destOrd="0" presId="urn:microsoft.com/office/officeart/2018/2/layout/IconVerticalSolidList"/>
    <dgm:cxn modelId="{0A2EC4FA-07AE-48F1-8BC7-B3C3D93EAEC4}" type="presParOf" srcId="{647ADC0F-5B1A-4EFD-AD71-C73AB2238E0A}" destId="{14771B77-A664-4739-B740-8600CA70BE7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936197-51EB-4E0C-A9FE-09CE02182837}">
      <dsp:nvSpPr>
        <dsp:cNvPr id="0" name=""/>
        <dsp:cNvSpPr/>
      </dsp:nvSpPr>
      <dsp:spPr>
        <a:xfrm>
          <a:off x="0" y="411054"/>
          <a:ext cx="5914209" cy="1401551"/>
        </a:xfrm>
        <a:prstGeom prst="roundRect">
          <a:avLst/>
        </a:prstGeom>
        <a:blipFill>
          <a:blip xmlns:r="http://schemas.openxmlformats.org/officeDocument/2006/relationships" r:embed="rId1">
            <a:duotone>
              <a:schemeClr val="accent2">
                <a:hueOff val="0"/>
                <a:satOff val="0"/>
                <a:lumOff val="0"/>
                <a:alphaOff val="0"/>
                <a:shade val="74000"/>
                <a:satMod val="130000"/>
                <a:lumMod val="90000"/>
              </a:schemeClr>
              <a:schemeClr val="accent2">
                <a:hueOff val="0"/>
                <a:satOff val="0"/>
                <a:lumOff val="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Haringey is a diverse borough in the UK, with over 65% of residents from non-White British communities. 81% of school children are also from these communities, with 190 languages spoken in our schools.  (Haringey. GOV.UK, 2021)</a:t>
          </a:r>
          <a:endParaRPr lang="en-US" sz="1800" kern="1200" dirty="0">
            <a:solidFill>
              <a:schemeClr val="tx1"/>
            </a:solidFill>
            <a:latin typeface="Arial" panose="020B0604020202020204" pitchFamily="34" charset="0"/>
            <a:cs typeface="Arial" panose="020B0604020202020204" pitchFamily="34" charset="0"/>
          </a:endParaRPr>
        </a:p>
      </dsp:txBody>
      <dsp:txXfrm>
        <a:off x="68418" y="479472"/>
        <a:ext cx="5777373" cy="1264715"/>
      </dsp:txXfrm>
    </dsp:sp>
    <dsp:sp modelId="{7ABF460B-3E66-463E-9430-814840D54F39}">
      <dsp:nvSpPr>
        <dsp:cNvPr id="0" name=""/>
        <dsp:cNvSpPr/>
      </dsp:nvSpPr>
      <dsp:spPr>
        <a:xfrm>
          <a:off x="0" y="1824038"/>
          <a:ext cx="5914209" cy="1389890"/>
        </a:xfrm>
        <a:prstGeom prst="roundRect">
          <a:avLst/>
        </a:prstGeom>
        <a:blipFill>
          <a:blip xmlns:r="http://schemas.openxmlformats.org/officeDocument/2006/relationships" r:embed="rId1">
            <a:duotone>
              <a:schemeClr val="accent2">
                <a:hueOff val="1121052"/>
                <a:satOff val="-1191"/>
                <a:lumOff val="915"/>
                <a:alphaOff val="0"/>
                <a:shade val="74000"/>
                <a:satMod val="130000"/>
                <a:lumMod val="90000"/>
              </a:schemeClr>
              <a:schemeClr val="accent2">
                <a:hueOff val="1121052"/>
                <a:satOff val="-1191"/>
                <a:lumOff val="91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Most of Haringey's population belongs to an ethnic minority or non-White British group, with over two-thirds falling under this category. This includes around 16.5% of residents who are of Black ethnic groups and 10.3% who belong to the Asian community.  (Haringey.	GOV.UK. 2021)</a:t>
          </a:r>
          <a:endParaRPr lang="en-US" sz="1800" kern="1200" dirty="0">
            <a:solidFill>
              <a:schemeClr val="tx1"/>
            </a:solidFill>
            <a:latin typeface="Arial" panose="020B0604020202020204" pitchFamily="34" charset="0"/>
            <a:cs typeface="Arial" panose="020B0604020202020204" pitchFamily="34" charset="0"/>
          </a:endParaRPr>
        </a:p>
      </dsp:txBody>
      <dsp:txXfrm>
        <a:off x="67849" y="1891887"/>
        <a:ext cx="5778511" cy="1254192"/>
      </dsp:txXfrm>
    </dsp:sp>
    <dsp:sp modelId="{00F6D546-6E0D-4464-B161-9A9957E3F841}">
      <dsp:nvSpPr>
        <dsp:cNvPr id="0" name=""/>
        <dsp:cNvSpPr/>
      </dsp:nvSpPr>
      <dsp:spPr>
        <a:xfrm>
          <a:off x="0" y="3225361"/>
          <a:ext cx="5914209" cy="1200883"/>
        </a:xfrm>
        <a:prstGeom prst="roundRect">
          <a:avLst/>
        </a:prstGeom>
        <a:blipFill>
          <a:blip xmlns:r="http://schemas.openxmlformats.org/officeDocument/2006/relationships" r:embed="rId1">
            <a:duotone>
              <a:schemeClr val="accent2">
                <a:hueOff val="2242103"/>
                <a:satOff val="-2381"/>
                <a:lumOff val="1830"/>
                <a:alphaOff val="0"/>
                <a:shade val="74000"/>
                <a:satMod val="130000"/>
                <a:lumMod val="90000"/>
              </a:schemeClr>
              <a:schemeClr val="accent2">
                <a:hueOff val="2242103"/>
                <a:satOff val="-2381"/>
                <a:lumOff val="1830"/>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About 30% of the population does not use English as their primary language, and 24% have limited or no proficiency in English. (Haringey GOV.UK, 2021)</a:t>
          </a:r>
          <a:endParaRPr lang="en-US" sz="1800" kern="1200" dirty="0">
            <a:solidFill>
              <a:schemeClr val="tx1"/>
            </a:solidFill>
            <a:latin typeface="Arial" panose="020B0604020202020204" pitchFamily="34" charset="0"/>
            <a:cs typeface="Arial" panose="020B0604020202020204" pitchFamily="34" charset="0"/>
          </a:endParaRPr>
        </a:p>
      </dsp:txBody>
      <dsp:txXfrm>
        <a:off x="58622" y="3283983"/>
        <a:ext cx="5796965" cy="1083639"/>
      </dsp:txXfrm>
    </dsp:sp>
    <dsp:sp modelId="{6139F55B-1C23-4D66-8B24-68FCCA2642C2}">
      <dsp:nvSpPr>
        <dsp:cNvPr id="0" name=""/>
        <dsp:cNvSpPr/>
      </dsp:nvSpPr>
      <dsp:spPr>
        <a:xfrm>
          <a:off x="0" y="4437678"/>
          <a:ext cx="5914209" cy="1200883"/>
        </a:xfrm>
        <a:prstGeom prst="roundRect">
          <a:avLst/>
        </a:prstGeom>
        <a:blipFill>
          <a:blip xmlns:r="http://schemas.openxmlformats.org/officeDocument/2006/relationships" r:embed="rId1">
            <a:duotone>
              <a:schemeClr val="accent2">
                <a:hueOff val="3363155"/>
                <a:satOff val="-3572"/>
                <a:lumOff val="2745"/>
                <a:alphaOff val="0"/>
                <a:shade val="74000"/>
                <a:satMod val="130000"/>
                <a:lumMod val="90000"/>
              </a:schemeClr>
              <a:schemeClr val="accent2">
                <a:hueOff val="3363155"/>
                <a:satOff val="-3572"/>
                <a:lumOff val="2745"/>
                <a:alphaOff val="0"/>
                <a:tint val="94000"/>
                <a:satMod val="120000"/>
                <a:lumMod val="104000"/>
              </a:schemeClr>
            </a:duotone>
          </a:blip>
          <a:tile tx="0" ty="0" sx="100000" sy="100000" flip="none" algn="tl"/>
        </a:blipFill>
        <a:ln>
          <a:noFill/>
        </a:ln>
        <a:effectLst>
          <a:innerShdw blurRad="25400" dist="12700" dir="13500000">
            <a:srgbClr val="000000">
              <a:alpha val="45000"/>
            </a:srgbClr>
          </a:inn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solidFill>
                <a:schemeClr val="tx1"/>
              </a:solidFill>
              <a:latin typeface="Arial" panose="020B0604020202020204" pitchFamily="34" charset="0"/>
              <a:cs typeface="Arial" panose="020B0604020202020204" pitchFamily="34" charset="0"/>
            </a:rPr>
            <a:t>Haringey's population will increase by 5% by 2030, with the most significant growth among older age groups and various ethnicities.  (Haringey.GOV.UK.2021)</a:t>
          </a:r>
          <a:endParaRPr lang="en-US" sz="1800" kern="1200" dirty="0">
            <a:solidFill>
              <a:schemeClr val="tx1"/>
            </a:solidFill>
            <a:latin typeface="Arial" panose="020B0604020202020204" pitchFamily="34" charset="0"/>
            <a:cs typeface="Arial" panose="020B0604020202020204" pitchFamily="34" charset="0"/>
          </a:endParaRPr>
        </a:p>
      </dsp:txBody>
      <dsp:txXfrm>
        <a:off x="58622" y="4496300"/>
        <a:ext cx="5796965" cy="108363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400E49-B258-429A-87B6-A1F152C07520}">
      <dsp:nvSpPr>
        <dsp:cNvPr id="0" name=""/>
        <dsp:cNvSpPr/>
      </dsp:nvSpPr>
      <dsp:spPr>
        <a:xfrm>
          <a:off x="0" y="3010"/>
          <a:ext cx="5914209" cy="137062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3E246A-2901-418D-BC91-9B36901E1ED4}">
      <dsp:nvSpPr>
        <dsp:cNvPr id="0" name=""/>
        <dsp:cNvSpPr/>
      </dsp:nvSpPr>
      <dsp:spPr>
        <a:xfrm>
          <a:off x="414613" y="311401"/>
          <a:ext cx="754579" cy="75384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7CE58B-803F-42E1-9478-771F1A373CCA}">
      <dsp:nvSpPr>
        <dsp:cNvPr id="0" name=""/>
        <dsp:cNvSpPr/>
      </dsp:nvSpPr>
      <dsp:spPr>
        <a:xfrm>
          <a:off x="1583807" y="3010"/>
          <a:ext cx="4001635" cy="1541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190" tIns="163190" rIns="163190" bIns="16319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High-quality primary care is fundamental to boost outcomes in CVD because primary care is where much prevention is needed so that most diagnosis and treatment is delivered accordingly. (Public Health England, 2023).</a:t>
          </a:r>
        </a:p>
        <a:p>
          <a:pPr marL="0" lvl="0" indent="0" algn="l" defTabSz="711200">
            <a:lnSpc>
              <a:spcPct val="90000"/>
            </a:lnSpc>
            <a:spcBef>
              <a:spcPct val="0"/>
            </a:spcBef>
            <a:spcAft>
              <a:spcPct val="35000"/>
            </a:spcAft>
            <a:buNone/>
          </a:pPr>
          <a:endParaRPr lang="en-US" sz="1400" kern="1200" dirty="0">
            <a:solidFill>
              <a:schemeClr val="tx1"/>
            </a:solidFill>
            <a:latin typeface="Arial" panose="020B0604020202020204" pitchFamily="34" charset="0"/>
            <a:cs typeface="Arial" panose="020B0604020202020204" pitchFamily="34" charset="0"/>
          </a:endParaRPr>
        </a:p>
      </dsp:txBody>
      <dsp:txXfrm>
        <a:off x="1583807" y="3010"/>
        <a:ext cx="4001635" cy="1541951"/>
      </dsp:txXfrm>
    </dsp:sp>
    <dsp:sp modelId="{290469EC-D383-4CBE-9AC0-59788A22F82A}">
      <dsp:nvSpPr>
        <dsp:cNvPr id="0" name=""/>
        <dsp:cNvSpPr/>
      </dsp:nvSpPr>
      <dsp:spPr>
        <a:xfrm>
          <a:off x="0" y="1853352"/>
          <a:ext cx="5914209" cy="137062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192357-C827-47CF-8193-E4EC6A55B714}">
      <dsp:nvSpPr>
        <dsp:cNvPr id="0" name=""/>
        <dsp:cNvSpPr/>
      </dsp:nvSpPr>
      <dsp:spPr>
        <a:xfrm>
          <a:off x="414613" y="2161743"/>
          <a:ext cx="754579" cy="75384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8B89033-2ABF-46B8-A70A-1079310E3F28}">
      <dsp:nvSpPr>
        <dsp:cNvPr id="0" name=""/>
        <dsp:cNvSpPr/>
      </dsp:nvSpPr>
      <dsp:spPr>
        <a:xfrm>
          <a:off x="1583807" y="1853352"/>
          <a:ext cx="4001635" cy="1541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190" tIns="163190" rIns="163190" bIns="16319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Late diagnosis and treatment can cost mortality as well as thousands of pound for NHS. (Public Health England, 2023).</a:t>
          </a:r>
          <a:endParaRPr lang="en-US" sz="1600" kern="1200" dirty="0">
            <a:solidFill>
              <a:schemeClr val="tx1"/>
            </a:solidFill>
            <a:latin typeface="Arial" panose="020B0604020202020204" pitchFamily="34" charset="0"/>
            <a:cs typeface="Arial" panose="020B0604020202020204" pitchFamily="34" charset="0"/>
          </a:endParaRPr>
        </a:p>
      </dsp:txBody>
      <dsp:txXfrm>
        <a:off x="1583807" y="1853352"/>
        <a:ext cx="4001635" cy="1541951"/>
      </dsp:txXfrm>
    </dsp:sp>
    <dsp:sp modelId="{B4D4A8D8-B92C-4CF2-A434-20CFFE1D4074}">
      <dsp:nvSpPr>
        <dsp:cNvPr id="0" name=""/>
        <dsp:cNvSpPr/>
      </dsp:nvSpPr>
      <dsp:spPr>
        <a:xfrm>
          <a:off x="0" y="3703694"/>
          <a:ext cx="5914209" cy="137062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61E496-11D5-4834-B7C0-182D5E1EB0AE}">
      <dsp:nvSpPr>
        <dsp:cNvPr id="0" name=""/>
        <dsp:cNvSpPr/>
      </dsp:nvSpPr>
      <dsp:spPr>
        <a:xfrm>
          <a:off x="414613" y="4012084"/>
          <a:ext cx="754579" cy="75384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4771B77-A664-4739-B740-8600CA70BE7A}">
      <dsp:nvSpPr>
        <dsp:cNvPr id="0" name=""/>
        <dsp:cNvSpPr/>
      </dsp:nvSpPr>
      <dsp:spPr>
        <a:xfrm>
          <a:off x="1583807" y="3703694"/>
          <a:ext cx="4001635" cy="15419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190" tIns="163190" rIns="163190" bIns="163190" numCol="1" spcCol="1270" anchor="ctr" anchorCtr="0">
          <a:noAutofit/>
        </a:bodyPr>
        <a:lstStyle/>
        <a:p>
          <a:pPr marL="0" lvl="0" indent="0" algn="l" defTabSz="711200">
            <a:lnSpc>
              <a:spcPct val="90000"/>
            </a:lnSpc>
            <a:spcBef>
              <a:spcPct val="0"/>
            </a:spcBef>
            <a:spcAft>
              <a:spcPct val="35000"/>
            </a:spcAft>
            <a:buNone/>
          </a:pPr>
          <a:r>
            <a:rPr lang="en-GB" sz="1600" kern="1200" dirty="0">
              <a:solidFill>
                <a:schemeClr val="tx1"/>
              </a:solidFill>
              <a:latin typeface="Arial" panose="020B0604020202020204" pitchFamily="34" charset="0"/>
              <a:cs typeface="Arial" panose="020B0604020202020204" pitchFamily="34" charset="0"/>
            </a:rPr>
            <a:t>Therefore, organisations should work collaboratively to manage and reduce the lateness of the treatment. Because detection and management are crucial. (Public Health England, 2023).</a:t>
          </a:r>
          <a:endParaRPr lang="en-US" sz="1600" kern="1200" dirty="0">
            <a:solidFill>
              <a:schemeClr val="tx1"/>
            </a:solidFill>
            <a:latin typeface="Arial" panose="020B0604020202020204" pitchFamily="34" charset="0"/>
            <a:cs typeface="Arial" panose="020B0604020202020204" pitchFamily="34" charset="0"/>
          </a:endParaRPr>
        </a:p>
      </dsp:txBody>
      <dsp:txXfrm>
        <a:off x="1583807" y="3703694"/>
        <a:ext cx="4001635" cy="154195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7CCE7719-B51F-4E4F-85FE-10E3E33D9882}"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257119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20678769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E7719-B51F-4E4F-85FE-10E3E33D9882}"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490279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509662-DB60-457C-BFC3-21BECC0B3852}" type="datetimeFigureOut">
              <a:rPr lang="en-GB" smtClean="0"/>
              <a:t>25/07/2023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13174411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509662-DB60-457C-BFC3-21BECC0B3852}" type="datetimeFigureOut">
              <a:rPr lang="en-GB" smtClean="0"/>
              <a:t>25/07/2023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CE7719-B51F-4E4F-85FE-10E3E33D9882}"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8471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509662-DB60-457C-BFC3-21BECC0B3852}" type="datetimeFigureOut">
              <a:rPr lang="en-GB" smtClean="0"/>
              <a:t>25/07/2023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CE7719-B51F-4E4F-85FE-10E3E33D988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09549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8509662-DB60-457C-BFC3-21BECC0B3852}" type="datetimeFigureOut">
              <a:rPr lang="en-GB" smtClean="0"/>
              <a:t>25/07/2023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1447279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509662-DB60-457C-BFC3-21BECC0B3852}" type="datetimeFigureOut">
              <a:rPr lang="en-GB" smtClean="0"/>
              <a:t>25/07/2023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E7719-B51F-4E4F-85FE-10E3E33D9882}"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7202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509662-DB60-457C-BFC3-21BECC0B3852}" type="datetimeFigureOut">
              <a:rPr lang="en-GB" smtClean="0"/>
              <a:t>25/07/2023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1865994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509662-DB60-457C-BFC3-21BECC0B3852}" type="datetimeFigureOut">
              <a:rPr lang="en-GB" smtClean="0"/>
              <a:t>25/07/2023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31696437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E7719-B51F-4E4F-85FE-10E3E33D9882}"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9025480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E7719-B51F-4E4F-85FE-10E3E33D9882}"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769599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E7719-B51F-4E4F-85FE-10E3E33D9882}" type="slidenum">
              <a:rPr lang="en-GB" smtClean="0"/>
              <a:t>‹#›</a:t>
            </a:fld>
            <a:endParaRPr lang="en-GB"/>
          </a:p>
        </p:txBody>
      </p:sp>
    </p:spTree>
    <p:extLst>
      <p:ext uri="{BB962C8B-B14F-4D97-AF65-F5344CB8AC3E}">
        <p14:creationId xmlns:p14="http://schemas.microsoft.com/office/powerpoint/2010/main" val="43414440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E7719-B51F-4E4F-85FE-10E3E33D9882}"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419033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E7719-B51F-4E4F-85FE-10E3E33D9882}"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1393469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E7719-B51F-4E4F-85FE-10E3E33D9882}"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08878236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509662-DB60-457C-BFC3-21BECC0B3852}" type="datetimeFigureOut">
              <a:rPr lang="en-GB" smtClean="0"/>
              <a:t>25/07/2023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CE7719-B51F-4E4F-85FE-10E3E33D9882}"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03529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F8509662-DB60-457C-BFC3-21BECC0B3852}" type="datetimeFigureOut">
              <a:rPr lang="en-GB" smtClean="0"/>
              <a:t>25/07/2023</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CCE7719-B51F-4E4F-85FE-10E3E33D9882}" type="slidenum">
              <a:rPr lang="en-GB" smtClean="0"/>
              <a:t>‹#›</a:t>
            </a:fld>
            <a:endParaRPr lang="en-GB"/>
          </a:p>
        </p:txBody>
      </p:sp>
    </p:spTree>
    <p:extLst>
      <p:ext uri="{BB962C8B-B14F-4D97-AF65-F5344CB8AC3E}">
        <p14:creationId xmlns:p14="http://schemas.microsoft.com/office/powerpoint/2010/main" val="51616865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8.xml"/><Relationship Id="rId5" Type="http://schemas.openxmlformats.org/officeDocument/2006/relationships/image" Target="../media/image8.jpeg"/><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8" Type="http://schemas.openxmlformats.org/officeDocument/2006/relationships/image" Target="../media/image17.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haringey.gov.uk/local-democracy/about-council/state-borough/haringey-census-2021-statistics-about-borough" TargetMode="External"/><Relationship Id="rId13" Type="http://schemas.openxmlformats.org/officeDocument/2006/relationships/hyperlink" Target="https://www.gov.uk/discrimination-your-rights/discrimination-at-work" TargetMode="External"/><Relationship Id="rId3" Type="http://schemas.openxmlformats.org/officeDocument/2006/relationships/image" Target="../media/image3.png"/><Relationship Id="rId7" Type="http://schemas.openxmlformats.org/officeDocument/2006/relationships/hyperlink" Target="https://www.haringey.gov.uk/social-care-and-health/health/accident-prevention-and-safety/safe-and-sound-community-alarms" TargetMode="External"/><Relationship Id="rId12" Type="http://schemas.openxmlformats.org/officeDocument/2006/relationships/hyperlink" Target="https://www.legislation.gov.uk/ukpga/2010/15/part/2/chapter/1" TargetMode="External"/><Relationship Id="rId2" Type="http://schemas.openxmlformats.org/officeDocument/2006/relationships/image" Target="../media/image2.jpeg"/><Relationship Id="rId16" Type="http://schemas.openxmlformats.org/officeDocument/2006/relationships/hyperlink" Target="https://doi.org/10.3390/healthcare5010009" TargetMode="External"/><Relationship Id="rId1" Type="http://schemas.openxmlformats.org/officeDocument/2006/relationships/slideLayout" Target="../slideLayouts/slideLayout7.xml"/><Relationship Id="rId6" Type="http://schemas.openxmlformats.org/officeDocument/2006/relationships/image" Target="../media/image19.png"/><Relationship Id="rId11" Type="http://schemas.openxmlformats.org/officeDocument/2006/relationships/hyperlink" Target="https://www.minutes.haringey.gov.uk/documents/s99087/Prevention%20at%20Scale%20CVD%20Prevention%20-%20appendix%20presenation.pdf" TargetMode="External"/><Relationship Id="rId5" Type="http://schemas.openxmlformats.org/officeDocument/2006/relationships/image" Target="../media/image18.jpeg"/><Relationship Id="rId15" Type="http://schemas.openxmlformats.org/officeDocument/2006/relationships/hyperlink" Target="https://www.gov.uk/government/publications/health-matters-preventing-cardiovascular-dise.ase/health-matters-preventing-cardiovascular-disease" TargetMode="External"/><Relationship Id="rId10" Type="http://schemas.openxmlformats.org/officeDocument/2006/relationships/hyperlink" Target="https://www.haringey.gov.uk/sites/haringeygovuk/files/equalities_review_june_21_0.pdf" TargetMode="External"/><Relationship Id="rId4" Type="http://schemas.openxmlformats.org/officeDocument/2006/relationships/image" Target="../media/image4.png"/><Relationship Id="rId9" Type="http://schemas.openxmlformats.org/officeDocument/2006/relationships/hyperlink" Target="https://www.healthwatchharingey.org.uk/digital-support-service-refer-patient" TargetMode="External"/><Relationship Id="rId14" Type="http://schemas.openxmlformats.org/officeDocument/2006/relationships/hyperlink" Target="https://www.gov.uk/government/publications/health-profile-for-england-2018/chapter-3-trends-in-morbidity-and-risk-factor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64" name="Rectangle 35">
            <a:extLst>
              <a:ext uri="{FF2B5EF4-FFF2-40B4-BE49-F238E27FC236}">
                <a16:creationId xmlns:a16="http://schemas.microsoft.com/office/drawing/2014/main" id="{9401732C-37EE-4B98-A709-9530173F3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grpSp>
        <p:nvGrpSpPr>
          <p:cNvPr id="65" name="Group 37">
            <a:extLst>
              <a:ext uri="{FF2B5EF4-FFF2-40B4-BE49-F238E27FC236}">
                <a16:creationId xmlns:a16="http://schemas.microsoft.com/office/drawing/2014/main" id="{654E48C8-2A00-4C54-BC9C-B18EE49E9C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786"/>
            <a:ext cx="12229962" cy="6856214"/>
            <a:chOff x="-15736" y="0"/>
            <a:chExt cx="12229962" cy="6856214"/>
          </a:xfrm>
        </p:grpSpPr>
        <p:pic>
          <p:nvPicPr>
            <p:cNvPr id="39" name="Picture 38">
              <a:extLst>
                <a:ext uri="{FF2B5EF4-FFF2-40B4-BE49-F238E27FC236}">
                  <a16:creationId xmlns:a16="http://schemas.microsoft.com/office/drawing/2014/main" id="{CE0A0544-8F52-43F0-AC3E-DF683908B56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40" name="Rectangle 39">
              <a:extLst>
                <a:ext uri="{FF2B5EF4-FFF2-40B4-BE49-F238E27FC236}">
                  <a16:creationId xmlns:a16="http://schemas.microsoft.com/office/drawing/2014/main" id="{2F4057D3-A680-4443-9E51-ED920A691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1" name="Picture 40">
              <a:extLst>
                <a:ext uri="{FF2B5EF4-FFF2-40B4-BE49-F238E27FC236}">
                  <a16:creationId xmlns:a16="http://schemas.microsoft.com/office/drawing/2014/main" id="{2F6853A4-7B38-4FDE-B024-AE8BA71E738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42" name="Picture 41">
              <a:extLst>
                <a:ext uri="{FF2B5EF4-FFF2-40B4-BE49-F238E27FC236}">
                  <a16:creationId xmlns:a16="http://schemas.microsoft.com/office/drawing/2014/main" id="{86ADF4DB-4290-4441-8F8E-04152FE6063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1">
            <a:extLst>
              <a:ext uri="{FF2B5EF4-FFF2-40B4-BE49-F238E27FC236}">
                <a16:creationId xmlns:a16="http://schemas.microsoft.com/office/drawing/2014/main" id="{B438CEDB-6DA1-4E26-BF09-69D37949354D}"/>
              </a:ext>
            </a:extLst>
          </p:cNvPr>
          <p:cNvSpPr>
            <a:spLocks noGrp="1"/>
          </p:cNvSpPr>
          <p:nvPr>
            <p:ph type="ctrTitle"/>
          </p:nvPr>
        </p:nvSpPr>
        <p:spPr>
          <a:xfrm>
            <a:off x="997528" y="982132"/>
            <a:ext cx="10570724" cy="2446868"/>
          </a:xfrm>
        </p:spPr>
        <p:txBody>
          <a:bodyPr>
            <a:normAutofit/>
          </a:bodyPr>
          <a:lstStyle/>
          <a:p>
            <a:pPr>
              <a:lnSpc>
                <a:spcPct val="90000"/>
              </a:lnSpc>
            </a:pPr>
            <a:r>
              <a:rPr lang="en-US" sz="4800" dirty="0">
                <a:solidFill>
                  <a:srgbClr val="262626"/>
                </a:solidFill>
                <a:latin typeface="Arial" panose="020B0604020202020204" pitchFamily="34" charset="0"/>
                <a:cs typeface="Arial" panose="020B0604020202020204" pitchFamily="34" charset="0"/>
              </a:rPr>
              <a:t>Community Care &amp; Development</a:t>
            </a:r>
            <a:br>
              <a:rPr lang="en-US" sz="4800" dirty="0">
                <a:solidFill>
                  <a:srgbClr val="262626"/>
                </a:solidFill>
                <a:latin typeface="Arial" panose="020B0604020202020204" pitchFamily="34" charset="0"/>
                <a:cs typeface="Arial" panose="020B0604020202020204" pitchFamily="34" charset="0"/>
              </a:rPr>
            </a:br>
            <a:r>
              <a:rPr lang="en-US" sz="4800" dirty="0">
                <a:solidFill>
                  <a:srgbClr val="262626"/>
                </a:solidFill>
                <a:latin typeface="Arial" panose="020B0604020202020204" pitchFamily="34" charset="0"/>
                <a:cs typeface="Arial" panose="020B0604020202020204" pitchFamily="34" charset="0"/>
              </a:rPr>
              <a:t>Assessment 1</a:t>
            </a:r>
            <a:endParaRPr lang="en-GB" sz="4800" dirty="0">
              <a:solidFill>
                <a:srgbClr val="262626"/>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468B1CF-DB09-45DF-8F0E-D5FD606DCCA7}"/>
              </a:ext>
            </a:extLst>
          </p:cNvPr>
          <p:cNvSpPr>
            <a:spLocks noGrp="1"/>
          </p:cNvSpPr>
          <p:nvPr>
            <p:ph type="subTitle" idx="1"/>
          </p:nvPr>
        </p:nvSpPr>
        <p:spPr>
          <a:xfrm>
            <a:off x="639484" y="3762043"/>
            <a:ext cx="10972800" cy="2544232"/>
          </a:xfrm>
        </p:spPr>
        <p:txBody>
          <a:bodyPr>
            <a:normAutofit/>
          </a:bodyPr>
          <a:lstStyle/>
          <a:p>
            <a:r>
              <a:rPr lang="en-US" b="1" dirty="0">
                <a:solidFill>
                  <a:srgbClr val="000000"/>
                </a:solidFill>
              </a:rPr>
              <a:t>BMHP6022-LONDON</a:t>
            </a:r>
          </a:p>
          <a:p>
            <a:r>
              <a:rPr lang="en-US" b="1" dirty="0">
                <a:solidFill>
                  <a:srgbClr val="000000"/>
                </a:solidFill>
              </a:rPr>
              <a:t>ERKAN PACA</a:t>
            </a:r>
          </a:p>
          <a:p>
            <a:r>
              <a:rPr lang="en-US" b="1" dirty="0">
                <a:solidFill>
                  <a:srgbClr val="000000"/>
                </a:solidFill>
              </a:rPr>
              <a:t>2010132</a:t>
            </a:r>
          </a:p>
          <a:p>
            <a:endParaRPr lang="en-US" dirty="0">
              <a:solidFill>
                <a:srgbClr val="000000"/>
              </a:solidFill>
            </a:endParaRPr>
          </a:p>
          <a:p>
            <a:endParaRPr lang="en-GB" dirty="0">
              <a:solidFill>
                <a:srgbClr val="000000"/>
              </a:solidFill>
            </a:endParaRPr>
          </a:p>
        </p:txBody>
      </p:sp>
    </p:spTree>
    <p:extLst>
      <p:ext uri="{BB962C8B-B14F-4D97-AF65-F5344CB8AC3E}">
        <p14:creationId xmlns:p14="http://schemas.microsoft.com/office/powerpoint/2010/main" val="15666023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30ECCF7F-D2E7-4A5E-9FB0-E7BD213B6085}"/>
              </a:ext>
            </a:extLst>
          </p:cNvPr>
          <p:cNvSpPr>
            <a:spLocks noGrp="1"/>
          </p:cNvSpPr>
          <p:nvPr>
            <p:ph type="title"/>
          </p:nvPr>
        </p:nvSpPr>
        <p:spPr>
          <a:xfrm>
            <a:off x="952108" y="954756"/>
            <a:ext cx="2730414" cy="4946003"/>
          </a:xfrm>
        </p:spPr>
        <p:txBody>
          <a:bodyPr>
            <a:normAutofit/>
          </a:bodyPr>
          <a:lstStyle/>
          <a:p>
            <a:pPr algn="l">
              <a:lnSpc>
                <a:spcPct val="90000"/>
              </a:lnSpc>
            </a:pPr>
            <a:r>
              <a:rPr lang="en-US" sz="3200" dirty="0">
                <a:solidFill>
                  <a:srgbClr val="FFFFFF"/>
                </a:solidFill>
                <a:latin typeface="Arial" panose="020B0604020202020204" pitchFamily="34" charset="0"/>
                <a:cs typeface="Arial" panose="020B0604020202020204" pitchFamily="34" charset="0"/>
              </a:rPr>
              <a:t>Cardiovascular disease in Ethnic Minority COMMUNITY for  London Borough of Haringey perspectives</a:t>
            </a:r>
            <a:endParaRPr lang="en-GB" sz="3200" dirty="0">
              <a:solidFill>
                <a:srgbClr val="FFFFFF"/>
              </a:solidFill>
              <a:latin typeface="Arial" panose="020B0604020202020204" pitchFamily="34" charset="0"/>
              <a:cs typeface="Arial" panose="020B0604020202020204" pitchFamily="34" charset="0"/>
            </a:endParaRPr>
          </a:p>
        </p:txBody>
      </p:sp>
      <p:sp>
        <p:nvSpPr>
          <p:cNvPr id="14" name="Rectangle 13">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5C981DF-5A3A-4721-94F1-08A92EA5D6BB}"/>
              </a:ext>
            </a:extLst>
          </p:cNvPr>
          <p:cNvSpPr>
            <a:spLocks noGrp="1"/>
          </p:cNvSpPr>
          <p:nvPr>
            <p:ph idx="1"/>
          </p:nvPr>
        </p:nvSpPr>
        <p:spPr>
          <a:xfrm>
            <a:off x="4644328" y="-1"/>
            <a:ext cx="7547672" cy="6857999"/>
          </a:xfrm>
        </p:spPr>
        <p:txBody>
          <a:bodyPr anchor="ctr">
            <a:normAutofit/>
          </a:bodyPr>
          <a:lstStyle/>
          <a:p>
            <a:pPr>
              <a:lnSpc>
                <a:spcPct val="90000"/>
              </a:lnSpc>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pP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90000"/>
              </a:lnSpc>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pPr>
            <a:endParaRPr lang="en-GB" sz="1600" dirty="0">
              <a:latin typeface="Arial" panose="020B0604020202020204" pitchFamily="34" charset="0"/>
              <a:ea typeface="Calibri" panose="020F0502020204030204" pitchFamily="34" charset="0"/>
              <a:cs typeface="Arial" panose="020B0604020202020204" pitchFamily="34" charset="0"/>
            </a:endParaRPr>
          </a:p>
          <a:p>
            <a:pPr>
              <a:lnSpc>
                <a:spcPct val="90000"/>
              </a:lnSpc>
            </a:pPr>
            <a:endParaRPr lang="en-GB" sz="1600" dirty="0">
              <a:effectLst/>
              <a:latin typeface="Arial" panose="020B0604020202020204" pitchFamily="34" charset="0"/>
              <a:ea typeface="Calibri" panose="020F0502020204030204" pitchFamily="34" charset="0"/>
              <a:cs typeface="Arial" panose="020B0604020202020204" pitchFamily="34" charset="0"/>
            </a:endParaRPr>
          </a:p>
          <a:p>
            <a:pPr>
              <a:lnSpc>
                <a:spcPct val="90000"/>
              </a:lnSpc>
            </a:pPr>
            <a:endParaRPr lang="en-GB" sz="1800" dirty="0">
              <a:latin typeface="Arial" panose="020B0604020202020204" pitchFamily="34" charset="0"/>
              <a:ea typeface="Calibri" panose="020F0502020204030204" pitchFamily="34" charset="0"/>
              <a:cs typeface="Arial" panose="020B0604020202020204" pitchFamily="34" charset="0"/>
            </a:endParaRPr>
          </a:p>
          <a:p>
            <a:pPr>
              <a:lnSpc>
                <a:spcPct val="90000"/>
              </a:lnSpc>
            </a:pPr>
            <a:r>
              <a:rPr lang="en-GB" sz="1800" dirty="0">
                <a:effectLst/>
                <a:latin typeface="Arial" panose="020B0604020202020204" pitchFamily="34" charset="0"/>
                <a:ea typeface="Calibri" panose="020F0502020204030204" pitchFamily="34" charset="0"/>
                <a:cs typeface="Arial" panose="020B0604020202020204" pitchFamily="34" charset="0"/>
              </a:rPr>
              <a:t>Haringey's population has grown by 3.6% in the past decade, with around 264,200 people now residing there. (Haringey Census, 2021)</a:t>
            </a:r>
          </a:p>
          <a:p>
            <a:pPr>
              <a:lnSpc>
                <a:spcPct val="9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Out of the total population of Haringey, there were 137,000 females, which comprise 51.9% of the population. On the other hand, there were 127,200 males, which accounts for 48.1% of the total population. (Haringey Census, 2021).</a:t>
            </a:r>
          </a:p>
          <a:p>
            <a:pPr>
              <a:lnSpc>
                <a:spcPct val="90000"/>
              </a:lnSpc>
              <a:buFont typeface="Arial" panose="020B0604020202020204" pitchFamily="34" charset="0"/>
              <a:buChar char="•"/>
            </a:pPr>
            <a:r>
              <a:rPr lang="en-GB" sz="1800" dirty="0">
                <a:effectLst/>
                <a:latin typeface="Arial" panose="020B0604020202020204" pitchFamily="34" charset="0"/>
                <a:ea typeface="Calibri" panose="020F0502020204030204" pitchFamily="34" charset="0"/>
                <a:cs typeface="Arial" panose="020B0604020202020204" pitchFamily="34" charset="0"/>
              </a:rPr>
              <a:t>Haringey CCG's 10,000 health checks annually diagnosed 500 Atrial Fibrillation (irregular heartbeat) cases and 1,500 high blood pressure cases, preventing over 30 strokes and improving community health outcomes. . (Haringey, GOVUK, 2023).</a:t>
            </a:r>
          </a:p>
          <a:p>
            <a:pPr>
              <a:lnSpc>
                <a:spcPct val="90000"/>
              </a:lnSpc>
            </a:pPr>
            <a:r>
              <a:rPr lang="en-GB" sz="1800" dirty="0">
                <a:effectLst/>
                <a:latin typeface="Arial" panose="020B0604020202020204" pitchFamily="34" charset="0"/>
                <a:ea typeface="Calibri" panose="020F0502020204030204" pitchFamily="34" charset="0"/>
                <a:cs typeface="Arial" panose="020B0604020202020204" pitchFamily="34" charset="0"/>
              </a:rPr>
              <a:t>It's positive news that employment in Haringey increased from 58.9% in 2011 to 60.1% in 2021. It’s promising that the Employment level is on the rise. (Haringey Census, 2021)</a:t>
            </a:r>
          </a:p>
          <a:p>
            <a:pPr>
              <a:lnSpc>
                <a:spcPct val="90000"/>
              </a:lnSpc>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5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500" dirty="0"/>
          </a:p>
        </p:txBody>
      </p:sp>
    </p:spTree>
    <p:extLst>
      <p:ext uri="{BB962C8B-B14F-4D97-AF65-F5344CB8AC3E}">
        <p14:creationId xmlns:p14="http://schemas.microsoft.com/office/powerpoint/2010/main" val="266410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77C1E647-B076-4840-A895-F474FD294939}"/>
              </a:ext>
            </a:extLst>
          </p:cNvPr>
          <p:cNvSpPr>
            <a:spLocks noGrp="1"/>
          </p:cNvSpPr>
          <p:nvPr>
            <p:ph type="title"/>
          </p:nvPr>
        </p:nvSpPr>
        <p:spPr>
          <a:xfrm>
            <a:off x="604965" y="609601"/>
            <a:ext cx="3555054" cy="1192696"/>
          </a:xfrm>
        </p:spPr>
        <p:txBody>
          <a:bodyPr>
            <a:normAutofit fontScale="90000"/>
          </a:bodyPr>
          <a:lstStyle/>
          <a:p>
            <a:pPr algn="l"/>
            <a:r>
              <a:rPr lang="en-US" sz="2800" dirty="0">
                <a:solidFill>
                  <a:srgbClr val="262626"/>
                </a:solidFill>
                <a:latin typeface="Arial" panose="020B0604020202020204" pitchFamily="34" charset="0"/>
                <a:cs typeface="Arial" panose="020B0604020202020204" pitchFamily="34" charset="0"/>
              </a:rPr>
              <a:t>Statistics of Ethnic Minority Community </a:t>
            </a:r>
            <a:br>
              <a:rPr lang="en-US" sz="2800" dirty="0">
                <a:solidFill>
                  <a:srgbClr val="262626"/>
                </a:solidFill>
                <a:latin typeface="Arial" panose="020B0604020202020204" pitchFamily="34" charset="0"/>
                <a:cs typeface="Arial" panose="020B0604020202020204" pitchFamily="34" charset="0"/>
              </a:rPr>
            </a:br>
            <a:endParaRPr lang="en-GB" sz="2800" dirty="0">
              <a:solidFill>
                <a:srgbClr val="262626"/>
              </a:solidFill>
              <a:latin typeface="Arial" panose="020B0604020202020204" pitchFamily="34" charset="0"/>
              <a:cs typeface="Arial" panose="020B0604020202020204" pitchFamily="34" charset="0"/>
            </a:endParaRPr>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2D8FC742-CFFD-45F3-2468-042FA78EDD42}"/>
              </a:ext>
            </a:extLst>
          </p:cNvPr>
          <p:cNvGraphicFramePr>
            <a:graphicFrameLocks noGrp="1"/>
          </p:cNvGraphicFramePr>
          <p:nvPr>
            <p:ph idx="1"/>
            <p:extLst>
              <p:ext uri="{D42A27DB-BD31-4B8C-83A1-F6EECF244321}">
                <p14:modId xmlns:p14="http://schemas.microsoft.com/office/powerpoint/2010/main" val="684395367"/>
              </p:ext>
            </p:extLst>
          </p:nvPr>
        </p:nvGraphicFramePr>
        <p:xfrm>
          <a:off x="5470072" y="198784"/>
          <a:ext cx="5914209" cy="60496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7532D684-EFAC-E961-044D-F7960A36502B}"/>
              </a:ext>
            </a:extLst>
          </p:cNvPr>
          <p:cNvSpPr/>
          <p:nvPr/>
        </p:nvSpPr>
        <p:spPr>
          <a:xfrm>
            <a:off x="604963" y="2027583"/>
            <a:ext cx="3552005" cy="422081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90000"/>
              </a:lnSpc>
              <a:buFont typeface="Arial" panose="020B0604020202020204" pitchFamily="34" charset="0"/>
              <a:buChar char="•"/>
            </a:pPr>
            <a:r>
              <a:rPr lang="en-GB" sz="2000" dirty="0">
                <a:effectLst/>
                <a:latin typeface="Arial" panose="020B0604020202020204" pitchFamily="34" charset="0"/>
                <a:ea typeface="Calibri" panose="020F0502020204030204" pitchFamily="34" charset="0"/>
                <a:cs typeface="Arial" panose="020B0604020202020204" pitchFamily="34" charset="0"/>
              </a:rPr>
              <a:t>Certain groups, such as those in deprived areas, men, and individuals of Black Caribbean and African backgrounds, are at a higher risk of premature death from cardiovascular disease. Haringey and Islington spend £16 million annually on emergency care for diabetes and cardiovascular disease. (Haringey, GOVUK, 2023).</a:t>
            </a:r>
          </a:p>
        </p:txBody>
      </p:sp>
    </p:spTree>
    <p:extLst>
      <p:ext uri="{BB962C8B-B14F-4D97-AF65-F5344CB8AC3E}">
        <p14:creationId xmlns:p14="http://schemas.microsoft.com/office/powerpoint/2010/main" val="25129415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40" name="Group 1030">
            <a:extLst>
              <a:ext uri="{FF2B5EF4-FFF2-40B4-BE49-F238E27FC236}">
                <a16:creationId xmlns:a16="http://schemas.microsoft.com/office/drawing/2014/main" id="{C93797FD-7F0A-483E-966E-7FE88F8D87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1032" name="Picture 1031">
              <a:extLst>
                <a:ext uri="{FF2B5EF4-FFF2-40B4-BE49-F238E27FC236}">
                  <a16:creationId xmlns:a16="http://schemas.microsoft.com/office/drawing/2014/main" id="{94299858-315B-4242-A342-32FD05E4DEE2}"/>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42" name="Rectangle 1032">
              <a:extLst>
                <a:ext uri="{FF2B5EF4-FFF2-40B4-BE49-F238E27FC236}">
                  <a16:creationId xmlns:a16="http://schemas.microsoft.com/office/drawing/2014/main" id="{5783D501-1479-4FE1-A62C-B9C862498C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34" name="Picture 1033">
              <a:extLst>
                <a:ext uri="{FF2B5EF4-FFF2-40B4-BE49-F238E27FC236}">
                  <a16:creationId xmlns:a16="http://schemas.microsoft.com/office/drawing/2014/main" id="{C53C2CCF-3504-410A-A978-9BCC7D295A0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035" name="Picture 1034">
              <a:extLst>
                <a:ext uri="{FF2B5EF4-FFF2-40B4-BE49-F238E27FC236}">
                  <a16:creationId xmlns:a16="http://schemas.microsoft.com/office/drawing/2014/main" id="{444AA77E-0BD7-413F-9123-2CDF296BADFE}"/>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044" name="Straight Connector 1036">
            <a:extLst>
              <a:ext uri="{FF2B5EF4-FFF2-40B4-BE49-F238E27FC236}">
                <a16:creationId xmlns:a16="http://schemas.microsoft.com/office/drawing/2014/main" id="{DDB3BAEE-5BE4-4B17-A2DA-B334759C47A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1039" name="Rectangle 103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4"/>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3" name="Rectangle 104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5759EC3-6DB4-4ADD-AC3A-C142D8B0F3CF}"/>
              </a:ext>
            </a:extLst>
          </p:cNvPr>
          <p:cNvSpPr>
            <a:spLocks noGrp="1"/>
          </p:cNvSpPr>
          <p:nvPr>
            <p:ph type="title"/>
          </p:nvPr>
        </p:nvSpPr>
        <p:spPr>
          <a:xfrm>
            <a:off x="623749" y="607814"/>
            <a:ext cx="3552005" cy="5638800"/>
          </a:xfrm>
        </p:spPr>
        <p:txBody>
          <a:bodyPr vert="horz" lIns="91440" tIns="45720" rIns="91440" bIns="45720" rtlCol="0" anchor="ctr">
            <a:normAutofit/>
          </a:bodyPr>
          <a:lstStyle/>
          <a:p>
            <a:pPr marL="342900" indent="-342900" algn="l">
              <a:lnSpc>
                <a:spcPct val="90000"/>
              </a:lnSpc>
              <a:buFont typeface="Wingdings" panose="05000000000000000000" pitchFamily="2" charset="2"/>
              <a:buChar char="Ø"/>
            </a:pPr>
            <a:r>
              <a:rPr lang="en-US" sz="2200" dirty="0">
                <a:solidFill>
                  <a:srgbClr val="262626"/>
                </a:solidFill>
                <a:latin typeface="Arial" panose="020B0604020202020204" pitchFamily="34" charset="0"/>
                <a:cs typeface="Arial" panose="020B0604020202020204" pitchFamily="34" charset="0"/>
              </a:rPr>
              <a:t>Poor diet, smoking, and high blood pressure are prevalent habits in Haringey that lead to cancer, cardiovascular disease, and lung disease. </a:t>
            </a:r>
            <a:br>
              <a:rPr lang="en-US" sz="2200" dirty="0">
                <a:solidFill>
                  <a:srgbClr val="262626"/>
                </a:solidFill>
                <a:latin typeface="Arial" panose="020B0604020202020204" pitchFamily="34" charset="0"/>
                <a:cs typeface="Arial" panose="020B0604020202020204" pitchFamily="34" charset="0"/>
              </a:rPr>
            </a:br>
            <a:r>
              <a:rPr lang="en-US" sz="2200" dirty="0">
                <a:solidFill>
                  <a:srgbClr val="262626"/>
                </a:solidFill>
                <a:latin typeface="Arial" panose="020B0604020202020204" pitchFamily="34" charset="0"/>
                <a:cs typeface="Arial" panose="020B0604020202020204" pitchFamily="34" charset="0"/>
              </a:rPr>
              <a:t>Addressing the top 5 risk factors is crucial to improve community health and well-being. (Public Health England, 2018).</a:t>
            </a:r>
            <a:br>
              <a:rPr lang="en-US" sz="1800" dirty="0">
                <a:solidFill>
                  <a:srgbClr val="262626"/>
                </a:solidFill>
              </a:rPr>
            </a:br>
            <a:endParaRPr lang="en-US" sz="1800" dirty="0">
              <a:solidFill>
                <a:srgbClr val="262626"/>
              </a:solidFill>
            </a:endParaRPr>
          </a:p>
        </p:txBody>
      </p:sp>
      <p:sp useBgFill="1">
        <p:nvSpPr>
          <p:cNvPr id="1045" name="Rectangle 104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London Flag Map">
            <a:extLst>
              <a:ext uri="{FF2B5EF4-FFF2-40B4-BE49-F238E27FC236}">
                <a16:creationId xmlns:a16="http://schemas.microsoft.com/office/drawing/2014/main" id="{42835D9E-9D41-47BD-9FD7-A66E82FF4545}"/>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7974608" y="607814"/>
            <a:ext cx="3409673" cy="5388329"/>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BAAC1B20-F3A3-465E-B18D-80C7F25E87B2}"/>
              </a:ext>
            </a:extLst>
          </p:cNvPr>
          <p:cNvSpPr>
            <a:spLocks noGrp="1"/>
          </p:cNvSpPr>
          <p:nvPr>
            <p:ph type="body" sz="half" idx="2"/>
          </p:nvPr>
        </p:nvSpPr>
        <p:spPr>
          <a:xfrm>
            <a:off x="5470072" y="607814"/>
            <a:ext cx="2317641" cy="5640584"/>
          </a:xfrm>
        </p:spPr>
        <p:txBody>
          <a:bodyPr>
            <a:normAutofit lnSpcReduction="10000"/>
          </a:bodyPr>
          <a:lstStyle/>
          <a:p>
            <a:pPr marL="177165" indent="-177165" algn="l" defTabSz="283464">
              <a:lnSpc>
                <a:spcPct val="90000"/>
              </a:lnSpc>
              <a:spcAft>
                <a:spcPts val="372"/>
              </a:spcAft>
              <a:buFont typeface="Arial" panose="020B0604020202020204" pitchFamily="34" charset="0"/>
              <a:buChar char="•"/>
            </a:pPr>
            <a:r>
              <a:rPr lang="en-GB" sz="2100" kern="1200" cap="none" dirty="0">
                <a:solidFill>
                  <a:schemeClr val="tx1">
                    <a:lumMod val="85000"/>
                    <a:lumOff val="15000"/>
                  </a:schemeClr>
                </a:solidFill>
                <a:effectLst/>
                <a:latin typeface="Arial" panose="020B0604020202020204" pitchFamily="34" charset="0"/>
                <a:cs typeface="Arial" panose="020B0604020202020204" pitchFamily="34" charset="0"/>
              </a:rPr>
              <a:t>Haringey and London have similar depression rates at 6.5%, but Haringey has a higher incidence of serious mental illness at 1.3%. </a:t>
            </a:r>
          </a:p>
          <a:p>
            <a:pPr marL="177165" indent="-177165" algn="l" defTabSz="283464">
              <a:lnSpc>
                <a:spcPct val="90000"/>
              </a:lnSpc>
              <a:spcAft>
                <a:spcPts val="372"/>
              </a:spcAft>
              <a:buFont typeface="Arial" panose="020B0604020202020204" pitchFamily="34" charset="0"/>
              <a:buChar char="•"/>
            </a:pPr>
            <a:r>
              <a:rPr lang="en-GB" sz="2100" kern="1200" cap="none" dirty="0">
                <a:solidFill>
                  <a:schemeClr val="tx1">
                    <a:lumMod val="85000"/>
                    <a:lumOff val="15000"/>
                  </a:schemeClr>
                </a:solidFill>
                <a:effectLst/>
                <a:latin typeface="Arial" panose="020B0604020202020204" pitchFamily="34" charset="0"/>
                <a:cs typeface="Arial" panose="020B0604020202020204" pitchFamily="34" charset="0"/>
              </a:rPr>
              <a:t>Minority ethnic groups in the UK tend to have lower life satisfaction due to socio-economic factors like lower economic status and deprivation. </a:t>
            </a:r>
            <a:r>
              <a:rPr lang="en-GB" sz="1700" kern="1200" cap="none" dirty="0">
                <a:solidFill>
                  <a:schemeClr val="tx1">
                    <a:lumMod val="85000"/>
                    <a:lumOff val="15000"/>
                  </a:schemeClr>
                </a:solidFill>
                <a:effectLst/>
                <a:latin typeface="Calibri" panose="020F0502020204030204" pitchFamily="34" charset="0"/>
                <a:ea typeface="+mn-ea"/>
                <a:cs typeface="Times New Roman" panose="02020603050405020304" pitchFamily="18" charset="0"/>
              </a:rPr>
              <a:t>(ISER)</a:t>
            </a:r>
          </a:p>
          <a:p>
            <a:pPr marL="285750" indent="-285750" algn="l">
              <a:lnSpc>
                <a:spcPct val="90000"/>
              </a:lnSpc>
              <a:buFont typeface="Arial" panose="020B0604020202020204" pitchFamily="34" charset="0"/>
              <a:buChar char="•"/>
            </a:pPr>
            <a:endParaRPr lang="en-GB" sz="1700" dirty="0"/>
          </a:p>
        </p:txBody>
      </p:sp>
      <p:sp>
        <p:nvSpPr>
          <p:cNvPr id="5" name="Rectangle 4">
            <a:extLst>
              <a:ext uri="{FF2B5EF4-FFF2-40B4-BE49-F238E27FC236}">
                <a16:creationId xmlns:a16="http://schemas.microsoft.com/office/drawing/2014/main" id="{99A36F01-16AD-4A6F-A4D7-03ED346AAD61}"/>
              </a:ext>
            </a:extLst>
          </p:cNvPr>
          <p:cNvSpPr/>
          <p:nvPr/>
        </p:nvSpPr>
        <p:spPr>
          <a:xfrm>
            <a:off x="8212254" y="5997930"/>
            <a:ext cx="3170407" cy="25046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283464">
              <a:spcAft>
                <a:spcPts val="600"/>
              </a:spcAft>
            </a:pPr>
            <a:r>
              <a:rPr lang="en-US" sz="1116" kern="1200" dirty="0">
                <a:solidFill>
                  <a:schemeClr val="lt1"/>
                </a:solidFill>
                <a:latin typeface="+mn-lt"/>
                <a:ea typeface="+mn-ea"/>
                <a:cs typeface="+mn-cs"/>
              </a:rPr>
              <a:t>99(9</a:t>
            </a:r>
            <a:r>
              <a:rPr lang="en-US" sz="1116" kern="1200" dirty="0">
                <a:solidFill>
                  <a:schemeClr val="tx1"/>
                </a:solidFill>
                <a:latin typeface="+mn-lt"/>
                <a:ea typeface="+mn-ea"/>
                <a:cs typeface="+mn-cs"/>
              </a:rPr>
              <a:t>Insider.(2014)</a:t>
            </a:r>
            <a:endParaRPr lang="en-GB" dirty="0"/>
          </a:p>
        </p:txBody>
      </p:sp>
      <p:sp>
        <p:nvSpPr>
          <p:cNvPr id="6" name="Rectangle 5">
            <a:extLst>
              <a:ext uri="{FF2B5EF4-FFF2-40B4-BE49-F238E27FC236}">
                <a16:creationId xmlns:a16="http://schemas.microsoft.com/office/drawing/2014/main" id="{FCF942E5-F514-47D7-85D1-5AA0DAEF9F8B}"/>
              </a:ext>
            </a:extLst>
          </p:cNvPr>
          <p:cNvSpPr/>
          <p:nvPr/>
        </p:nvSpPr>
        <p:spPr>
          <a:xfrm>
            <a:off x="1073426" y="606028"/>
            <a:ext cx="2774083" cy="4939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400" dirty="0">
                <a:latin typeface="Arial" panose="020B0604020202020204" pitchFamily="34" charset="0"/>
                <a:cs typeface="Arial" panose="020B0604020202020204" pitchFamily="34" charset="0"/>
              </a:rPr>
              <a:t>Risk Factors</a:t>
            </a:r>
          </a:p>
        </p:txBody>
      </p:sp>
    </p:spTree>
    <p:extLst>
      <p:ext uri="{BB962C8B-B14F-4D97-AF65-F5344CB8AC3E}">
        <p14:creationId xmlns:p14="http://schemas.microsoft.com/office/powerpoint/2010/main" val="947023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9" name="Picture 8">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1" name="Picture 10">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2" name="Picture 11">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14" name="Straight Connector 13">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16" name="Rectangle 15">
            <a:extLst>
              <a:ext uri="{FF2B5EF4-FFF2-40B4-BE49-F238E27FC236}">
                <a16:creationId xmlns:a16="http://schemas.microsoft.com/office/drawing/2014/main" id="{DC878D9A-77BE-4701-AE3D-EEFC53CD5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43BE08-0ED1-4B73-AC6D-B7E26A59CD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4663" y="469900"/>
            <a:ext cx="3695002" cy="5918200"/>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56B2094-7FC0-45FC-BFED-3CB88CEE63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668" y="635508"/>
            <a:ext cx="3364992" cy="558698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C3D6922D-B0BB-4948-8EA2-A06FFA400575}"/>
              </a:ext>
            </a:extLst>
          </p:cNvPr>
          <p:cNvSpPr>
            <a:spLocks noGrp="1"/>
          </p:cNvSpPr>
          <p:nvPr>
            <p:ph type="title"/>
          </p:nvPr>
        </p:nvSpPr>
        <p:spPr>
          <a:xfrm>
            <a:off x="636493" y="633722"/>
            <a:ext cx="3364992" cy="5586984"/>
          </a:xfrm>
        </p:spPr>
        <p:txBody>
          <a:bodyPr vert="horz" lIns="91440" tIns="45720" rIns="91440" bIns="45720" rtlCol="0" anchor="ctr">
            <a:normAutofit/>
          </a:bodyPr>
          <a:lstStyle/>
          <a:p>
            <a:pPr>
              <a:lnSpc>
                <a:spcPct val="90000"/>
              </a:lnSpc>
            </a:pPr>
            <a:r>
              <a:rPr lang="en-US" sz="3100" dirty="0">
                <a:solidFill>
                  <a:srgbClr val="FFFFFF"/>
                </a:solidFill>
              </a:rPr>
              <a:t>‘Haringey and Islington Prevention at Scale: Cardiovascular disease</a:t>
            </a:r>
            <a:br>
              <a:rPr lang="en-US" sz="3100" dirty="0">
                <a:solidFill>
                  <a:srgbClr val="FFFFFF"/>
                </a:solidFill>
              </a:rPr>
            </a:br>
            <a:r>
              <a:rPr lang="en-US" sz="3100" dirty="0">
                <a:solidFill>
                  <a:srgbClr val="FFFFFF"/>
                </a:solidFill>
              </a:rPr>
              <a:t>prevention with a focus on blood pressure and atrial fibrillation’ </a:t>
            </a:r>
            <a:br>
              <a:rPr lang="en-US" sz="3100" dirty="0">
                <a:solidFill>
                  <a:srgbClr val="FFFFFF"/>
                </a:solidFill>
              </a:rPr>
            </a:br>
            <a:r>
              <a:rPr lang="en-US" sz="3100" dirty="0">
                <a:solidFill>
                  <a:srgbClr val="FFFFFF"/>
                </a:solidFill>
              </a:rPr>
              <a:t>(</a:t>
            </a:r>
            <a:r>
              <a:rPr lang="en-US" sz="2000" dirty="0">
                <a:solidFill>
                  <a:srgbClr val="FFFFFF"/>
                </a:solidFill>
                <a:latin typeface="Arial" panose="020B0604020202020204" pitchFamily="34" charset="0"/>
                <a:cs typeface="Arial" panose="020B0604020202020204" pitchFamily="34" charset="0"/>
              </a:rPr>
              <a:t>Haringey. Gov. UK, 2023)</a:t>
            </a:r>
          </a:p>
        </p:txBody>
      </p:sp>
      <p:sp>
        <p:nvSpPr>
          <p:cNvPr id="22" name="Rectangle 21">
            <a:extLst>
              <a:ext uri="{FF2B5EF4-FFF2-40B4-BE49-F238E27FC236}">
                <a16:creationId xmlns:a16="http://schemas.microsoft.com/office/drawing/2014/main" id="{07A4B640-BB7F-4272-A710-068DBA9F9A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7537704" cy="6858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08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a:extLst>
              <a:ext uri="{FF2B5EF4-FFF2-40B4-BE49-F238E27FC236}">
                <a16:creationId xmlns:a16="http://schemas.microsoft.com/office/drawing/2014/main" id="{7488A5DD-AA44-47BC-B503-6755624C1E0B}"/>
              </a:ext>
            </a:extLst>
          </p:cNvPr>
          <p:cNvSpPr/>
          <p:nvPr/>
        </p:nvSpPr>
        <p:spPr>
          <a:xfrm>
            <a:off x="5140934" y="469900"/>
            <a:ext cx="5953630" cy="5405968"/>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marL="285750" indent="-285750">
              <a:spcBef>
                <a:spcPct val="20000"/>
              </a:spcBef>
              <a:spcAft>
                <a:spcPts val="600"/>
              </a:spcAft>
              <a:buClr>
                <a:schemeClr val="accent1"/>
              </a:buClr>
              <a:buSzPct val="115000"/>
              <a:buFont typeface="Arial"/>
              <a:buChar char="•"/>
            </a:pPr>
            <a:r>
              <a:rPr lang="en-US" sz="2000" dirty="0">
                <a:solidFill>
                  <a:schemeClr val="tx1">
                    <a:lumMod val="85000"/>
                    <a:lumOff val="15000"/>
                  </a:schemeClr>
                </a:solidFill>
                <a:latin typeface="Arial" panose="020B0604020202020204" pitchFamily="34" charset="0"/>
                <a:cs typeface="Arial" panose="020B0604020202020204" pitchFamily="34" charset="0"/>
              </a:rPr>
              <a:t>The joint-up CVD prevention effort to reduce the impact of cardiovascular ailments by screening and diagnosing people with blood pressure checks. (Haringey, Gov UK, 2023).</a:t>
            </a:r>
          </a:p>
          <a:p>
            <a:pPr marL="285750" indent="-285750">
              <a:spcBef>
                <a:spcPct val="20000"/>
              </a:spcBef>
              <a:spcAft>
                <a:spcPts val="600"/>
              </a:spcAft>
              <a:buClr>
                <a:schemeClr val="accent1"/>
              </a:buClr>
              <a:buSzPct val="115000"/>
              <a:buFont typeface="Arial"/>
              <a:buChar char="•"/>
            </a:pPr>
            <a:r>
              <a:rPr lang="en-US" sz="2000" dirty="0">
                <a:solidFill>
                  <a:schemeClr val="tx1">
                    <a:lumMod val="85000"/>
                    <a:lumOff val="15000"/>
                  </a:schemeClr>
                </a:solidFill>
                <a:latin typeface="Arial" panose="020B0604020202020204" pitchFamily="34" charset="0"/>
                <a:cs typeface="Arial" panose="020B0604020202020204" pitchFamily="34" charset="0"/>
              </a:rPr>
              <a:t>From 2016-2017 onwards aiming to improve community health by matching diagnosis and control rates in 5 years. (Haringey, Gov UK, 2023).</a:t>
            </a:r>
          </a:p>
          <a:p>
            <a:pPr marL="285750" indent="-285750">
              <a:spcBef>
                <a:spcPct val="20000"/>
              </a:spcBef>
              <a:spcAft>
                <a:spcPts val="600"/>
              </a:spcAft>
              <a:buClr>
                <a:schemeClr val="accent1"/>
              </a:buClr>
              <a:buSzPct val="115000"/>
              <a:buFont typeface="Arial"/>
              <a:buChar char="•"/>
            </a:pPr>
            <a:r>
              <a:rPr lang="en-US" sz="2000" dirty="0">
                <a:solidFill>
                  <a:schemeClr val="tx1">
                    <a:lumMod val="85000"/>
                    <a:lumOff val="15000"/>
                  </a:schemeClr>
                </a:solidFill>
                <a:latin typeface="Arial" panose="020B0604020202020204" pitchFamily="34" charset="0"/>
                <a:cs typeface="Arial" panose="020B0604020202020204" pitchFamily="34" charset="0"/>
              </a:rPr>
              <a:t> Achieving these will prevent 120 strokes and 53 heart attacks, saving £3,184,200(Haringey, Gov UK, 2023).</a:t>
            </a:r>
          </a:p>
        </p:txBody>
      </p:sp>
    </p:spTree>
    <p:extLst>
      <p:ext uri="{BB962C8B-B14F-4D97-AF65-F5344CB8AC3E}">
        <p14:creationId xmlns:p14="http://schemas.microsoft.com/office/powerpoint/2010/main" val="4914368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2723366-C73B-4ED6-ADEF-29911C6BC5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47A4152-8E41-4D1C-B88C-57C5C430A6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1" y="484632"/>
            <a:ext cx="11222737" cy="1479635"/>
          </a:xfrm>
          <a:prstGeom prst="rect">
            <a:avLst/>
          </a:prstGeom>
          <a:solidFill>
            <a:schemeClr val="tx2">
              <a:lumMod val="90000"/>
              <a:lumOff val="10000"/>
            </a:schemeClr>
          </a:solidFill>
          <a:ln>
            <a:noFill/>
          </a:ln>
          <a:effectLst>
            <a:outerShdw blurRad="50800" dist="38100" dir="5400000" algn="t" rotWithShape="0">
              <a:prstClr val="black">
                <a:alpha val="40000"/>
              </a:prstClr>
            </a:outerShdw>
          </a:effectLst>
          <a:scene3d>
            <a:camera prst="orthographicFront"/>
            <a:lightRig rig="balanced" dir="t"/>
          </a:scene3d>
          <a:sp3d>
            <a:bevelT w="6350" h="6350"/>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924A23-DC63-FC32-3AA8-7C07F7A27A09}"/>
              </a:ext>
            </a:extLst>
          </p:cNvPr>
          <p:cNvSpPr>
            <a:spLocks noGrp="1"/>
          </p:cNvSpPr>
          <p:nvPr>
            <p:ph type="title"/>
          </p:nvPr>
        </p:nvSpPr>
        <p:spPr>
          <a:xfrm>
            <a:off x="804421" y="796374"/>
            <a:ext cx="10583158" cy="880027"/>
          </a:xfrm>
        </p:spPr>
        <p:txBody>
          <a:bodyPr>
            <a:normAutofit fontScale="90000"/>
          </a:bodyPr>
          <a:lstStyle/>
          <a:p>
            <a:pPr marL="342900" indent="-342900">
              <a:lnSpc>
                <a:spcPct val="90000"/>
              </a:lnSpc>
              <a:buFont typeface="Wingdings" panose="05000000000000000000" pitchFamily="2" charset="2"/>
              <a:buChar char="Ø"/>
            </a:pPr>
            <a:r>
              <a:rPr lang="en-GB" sz="2700" dirty="0">
                <a:solidFill>
                  <a:srgbClr val="FFFFFF"/>
                </a:solidFill>
                <a:latin typeface="Arial" panose="020B0604020202020204" pitchFamily="34" charset="0"/>
                <a:cs typeface="Arial" panose="020B0604020202020204" pitchFamily="34" charset="0"/>
              </a:rPr>
              <a:t>Legislation &amp; Policy;</a:t>
            </a:r>
            <a:br>
              <a:rPr lang="en-GB" sz="1400" dirty="0">
                <a:solidFill>
                  <a:srgbClr val="FFFFFF"/>
                </a:solidFill>
                <a:latin typeface="Arial" panose="020B0604020202020204" pitchFamily="34" charset="0"/>
                <a:cs typeface="Arial" panose="020B0604020202020204" pitchFamily="34" charset="0"/>
              </a:rPr>
            </a:br>
            <a:br>
              <a:rPr lang="en-GB" sz="1400" dirty="0">
                <a:solidFill>
                  <a:srgbClr val="FFFFFF"/>
                </a:solidFill>
                <a:latin typeface="Arial" panose="020B0604020202020204" pitchFamily="34" charset="0"/>
                <a:cs typeface="Arial" panose="020B0604020202020204" pitchFamily="34" charset="0"/>
              </a:rPr>
            </a:br>
            <a:r>
              <a:rPr lang="en-GB" sz="2000" dirty="0">
                <a:solidFill>
                  <a:srgbClr val="FFFFFF"/>
                </a:solidFill>
                <a:latin typeface="Arial" panose="020B0604020202020204" pitchFamily="34" charset="0"/>
                <a:cs typeface="Arial" panose="020B0604020202020204" pitchFamily="34" charset="0"/>
              </a:rPr>
              <a:t>Equality Act 2010, protect people from any discrimination, harassment or victimisation. (Age, gender, sex, religion, disability etc.),. (Equality Act, 2010).</a:t>
            </a:r>
          </a:p>
        </p:txBody>
      </p:sp>
      <p:sp>
        <p:nvSpPr>
          <p:cNvPr id="12" name="Rectangle 11">
            <a:extLst>
              <a:ext uri="{FF2B5EF4-FFF2-40B4-BE49-F238E27FC236}">
                <a16:creationId xmlns:a16="http://schemas.microsoft.com/office/drawing/2014/main" id="{999F76F5-72D4-4814-9169-8F535AEEB8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0747" y="648377"/>
            <a:ext cx="10890504" cy="1152144"/>
          </a:xfrm>
          <a:prstGeom prst="rect">
            <a:avLst/>
          </a:prstGeom>
          <a:noFill/>
          <a:ln w="15875" cap="flat">
            <a:solidFill>
              <a:schemeClr val="accent1"/>
            </a:solid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C6202988-4466-42C5-B33A-AFABF051B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gradFill>
            <a:gsLst>
              <a:gs pos="0">
                <a:schemeClr val="bg1"/>
              </a:gs>
              <a:gs pos="30000">
                <a:schemeClr val="bg1"/>
              </a:gs>
              <a:gs pos="61000">
                <a:schemeClr val="bg2">
                  <a:lumMod val="20000"/>
                  <a:lumOff val="80000"/>
                </a:schemeClr>
              </a:gs>
              <a:gs pos="97000">
                <a:schemeClr val="bg2">
                  <a:lumMod val="70000"/>
                  <a:lumOff val="30000"/>
                </a:schemeClr>
              </a:gs>
            </a:gsLst>
            <a:path path="circle">
              <a:fillToRect l="50000" t="50000" r="50000" b="50000"/>
            </a:path>
          </a:gradFill>
          <a:ln>
            <a:noFill/>
          </a:ln>
          <a:effectLst>
            <a:innerShdw blurRad="63500" dist="50800" dir="16200000">
              <a:prstClr val="black">
                <a:alpha val="35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DBA7DF-0724-F616-4572-9780D03A02BF}"/>
              </a:ext>
            </a:extLst>
          </p:cNvPr>
          <p:cNvSpPr>
            <a:spLocks noGrp="1"/>
          </p:cNvSpPr>
          <p:nvPr>
            <p:ph idx="1"/>
          </p:nvPr>
        </p:nvSpPr>
        <p:spPr>
          <a:xfrm>
            <a:off x="1295401" y="2612256"/>
            <a:ext cx="9601196" cy="3263612"/>
          </a:xfrm>
        </p:spPr>
        <p:txBody>
          <a:bodyPr>
            <a:normAutofit/>
          </a:bodyPr>
          <a:lstStyle/>
          <a:p>
            <a:pPr>
              <a:lnSpc>
                <a:spcPct val="90000"/>
              </a:lnSpc>
            </a:pPr>
            <a:r>
              <a:rPr lang="en-GB" sz="1700" dirty="0">
                <a:latin typeface="Arial" panose="020B0604020202020204" pitchFamily="34" charset="0"/>
                <a:cs typeface="Arial" panose="020B0604020202020204" pitchFamily="34" charset="0"/>
              </a:rPr>
              <a:t>Human Rights Act 1998, respect, dignity and being kept safe from any harm.(Equality and Human Rights Commission, 2019).</a:t>
            </a:r>
          </a:p>
          <a:p>
            <a:pPr>
              <a:lnSpc>
                <a:spcPct val="90000"/>
              </a:lnSpc>
            </a:pPr>
            <a:r>
              <a:rPr lang="en-GB" sz="1700" dirty="0">
                <a:latin typeface="Arial" panose="020B0604020202020204" pitchFamily="34" charset="0"/>
                <a:cs typeface="Arial" panose="020B0604020202020204" pitchFamily="34" charset="0"/>
              </a:rPr>
              <a:t>Privacy and Confidentiality (Data Protection Act, 1998), guarding service users in case of harm or exposure of important information causing a vulnerability.</a:t>
            </a:r>
          </a:p>
          <a:p>
            <a:pPr>
              <a:lnSpc>
                <a:spcPct val="90000"/>
              </a:lnSpc>
            </a:pPr>
            <a:r>
              <a:rPr lang="en-GB" sz="1700" dirty="0">
                <a:latin typeface="Arial" panose="020B0604020202020204" pitchFamily="34" charset="0"/>
                <a:cs typeface="Arial" panose="020B0604020202020204" pitchFamily="34" charset="0"/>
              </a:rPr>
              <a:t>The Safeguarding Vulnerable Groups Act 2006, deals, particularly with the ones working with individuals and children.</a:t>
            </a:r>
          </a:p>
          <a:p>
            <a:pPr>
              <a:lnSpc>
                <a:spcPct val="90000"/>
              </a:lnSpc>
            </a:pPr>
            <a:r>
              <a:rPr lang="en-GB" sz="1700" dirty="0">
                <a:latin typeface="Arial" panose="020B0604020202020204" pitchFamily="34" charset="0"/>
                <a:cs typeface="Arial" panose="020B0604020202020204" pitchFamily="34" charset="0"/>
              </a:rPr>
              <a:t>Care Act 2014, the duty of care within the community; empowerment, prevention, proportionality, protection, partnership, and accountability.</a:t>
            </a:r>
          </a:p>
          <a:p>
            <a:pPr>
              <a:lnSpc>
                <a:spcPct val="90000"/>
              </a:lnSpc>
            </a:pPr>
            <a:r>
              <a:rPr lang="en-GB" sz="1700" dirty="0">
                <a:latin typeface="Arial" panose="020B0604020202020204" pitchFamily="34" charset="0"/>
                <a:cs typeface="Arial" panose="020B0604020202020204" pitchFamily="34" charset="0"/>
              </a:rPr>
              <a:t>Working Together to Safeguard Children 2018, working in collaboration to ensure children, families, and young people are safe from any abuse. (GOV.UK, 2021).</a:t>
            </a:r>
          </a:p>
          <a:p>
            <a:pPr>
              <a:lnSpc>
                <a:spcPct val="90000"/>
              </a:lnSpc>
            </a:pPr>
            <a:endParaRPr lang="en-GB"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9700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38181A50-C8BE-4392-983D-C065790805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10D3D13E-4468-4664-8658-DE7B21747CE0}"/>
              </a:ext>
            </a:extLst>
          </p:cNvPr>
          <p:cNvSpPr/>
          <p:nvPr/>
        </p:nvSpPr>
        <p:spPr>
          <a:xfrm>
            <a:off x="994190" y="804334"/>
            <a:ext cx="10203620" cy="524933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420624">
              <a:spcAft>
                <a:spcPts val="600"/>
              </a:spcAft>
            </a:pPr>
            <a:r>
              <a:rPr lang="en-US" sz="1656" kern="1200" dirty="0">
                <a:solidFill>
                  <a:schemeClr val="dk1"/>
                </a:solidFill>
                <a:latin typeface="Arial" panose="020B0604020202020204" pitchFamily="34" charset="0"/>
                <a:ea typeface="+mn-ea"/>
                <a:cs typeface="Arial" panose="020B0604020202020204" pitchFamily="34" charset="0"/>
              </a:rPr>
              <a:t>“The National 10-Year Cardiovascular Disease Ambition”</a:t>
            </a:r>
          </a:p>
          <a:p>
            <a:pPr marL="262890" indent="-262890" defTabSz="420624">
              <a:spcAft>
                <a:spcPts val="600"/>
              </a:spcAft>
              <a:buFont typeface="Arial" panose="020B0604020202020204" pitchFamily="34" charset="0"/>
              <a:buChar char="•"/>
            </a:pPr>
            <a:r>
              <a:rPr lang="en-US" sz="1656" kern="1200" dirty="0">
                <a:solidFill>
                  <a:schemeClr val="dk1"/>
                </a:solidFill>
                <a:latin typeface="Arial" panose="020B0604020202020204" pitchFamily="34" charset="0"/>
                <a:ea typeface="+mn-ea"/>
                <a:cs typeface="Arial" panose="020B0604020202020204" pitchFamily="34" charset="0"/>
              </a:rPr>
              <a:t>In 2019, Public Health England, NHS England, in partnership with other </a:t>
            </a:r>
            <a:r>
              <a:rPr lang="en-US" sz="1656" kern="1200" dirty="0" err="1">
                <a:solidFill>
                  <a:schemeClr val="dk1"/>
                </a:solidFill>
                <a:latin typeface="Arial" panose="020B0604020202020204" pitchFamily="34" charset="0"/>
                <a:ea typeface="+mn-ea"/>
                <a:cs typeface="Arial" panose="020B0604020202020204" pitchFamily="34" charset="0"/>
              </a:rPr>
              <a:t>organisation</a:t>
            </a:r>
            <a:r>
              <a:rPr lang="en-US" sz="1656" kern="1200" dirty="0">
                <a:solidFill>
                  <a:schemeClr val="dk1"/>
                </a:solidFill>
                <a:latin typeface="Arial" panose="020B0604020202020204" pitchFamily="34" charset="0"/>
                <a:ea typeface="+mn-ea"/>
                <a:cs typeface="Arial" panose="020B0604020202020204" pitchFamily="34" charset="0"/>
              </a:rPr>
              <a:t> </a:t>
            </a:r>
            <a:r>
              <a:rPr lang="en-US" sz="1656" dirty="0">
                <a:latin typeface="Arial" panose="020B0604020202020204" pitchFamily="34" charset="0"/>
                <a:cs typeface="Arial" panose="020B0604020202020204" pitchFamily="34" charset="0"/>
              </a:rPr>
              <a:t>will </a:t>
            </a:r>
            <a:r>
              <a:rPr lang="en-US" sz="1656" kern="1200" dirty="0">
                <a:solidFill>
                  <a:schemeClr val="dk1"/>
                </a:solidFill>
                <a:latin typeface="Arial" panose="020B0604020202020204" pitchFamily="34" charset="0"/>
                <a:ea typeface="+mn-ea"/>
                <a:cs typeface="Arial" panose="020B0604020202020204" pitchFamily="34" charset="0"/>
              </a:rPr>
              <a:t>change people’s lives by improving in a preventative way to minimize</a:t>
            </a:r>
            <a:r>
              <a:rPr lang="en-US" sz="1656" dirty="0">
                <a:latin typeface="Arial" panose="020B0604020202020204" pitchFamily="34" charset="0"/>
                <a:cs typeface="Arial" panose="020B0604020202020204" pitchFamily="34" charset="0"/>
              </a:rPr>
              <a:t> </a:t>
            </a:r>
            <a:r>
              <a:rPr lang="en-US" sz="1656" kern="1200" dirty="0">
                <a:solidFill>
                  <a:schemeClr val="dk1"/>
                </a:solidFill>
                <a:latin typeface="Arial" panose="020B0604020202020204" pitchFamily="34" charset="0"/>
                <a:ea typeface="+mn-ea"/>
                <a:cs typeface="Arial" panose="020B0604020202020204" pitchFamily="34" charset="0"/>
              </a:rPr>
              <a:t>CVD and other health inequality issues over the next 10-year project.</a:t>
            </a:r>
          </a:p>
          <a:p>
            <a:pPr marL="262890" indent="-262890" defTabSz="420624">
              <a:spcAft>
                <a:spcPts val="600"/>
              </a:spcAft>
              <a:buFont typeface="Arial" panose="020B0604020202020204" pitchFamily="34" charset="0"/>
              <a:buChar char="•"/>
            </a:pPr>
            <a:r>
              <a:rPr lang="en-US" sz="1656" kern="1200" dirty="0">
                <a:solidFill>
                  <a:schemeClr val="dk1"/>
                </a:solidFill>
                <a:latin typeface="Arial" panose="020B0604020202020204" pitchFamily="34" charset="0"/>
                <a:ea typeface="+mn-ea"/>
                <a:cs typeface="Arial" panose="020B0604020202020204" pitchFamily="34" charset="0"/>
              </a:rPr>
              <a:t>Online consultations have made communicating easier for patients and GPs in North Central London. Care homes have also adopted digital technology to improve patient care. A single Directory of Services makes it easier for patients to access social prescribing schemes. Patient outcomes have improved with shared data and the NHS App</a:t>
            </a:r>
            <a:r>
              <a:rPr lang="en-US" sz="1656" kern="1200" dirty="0">
                <a:solidFill>
                  <a:schemeClr val="dk1"/>
                </a:solidFill>
                <a:latin typeface="+mn-lt"/>
                <a:ea typeface="+mn-ea"/>
                <a:cs typeface="+mn-cs"/>
              </a:rPr>
              <a:t>. </a:t>
            </a:r>
            <a:r>
              <a:rPr lang="en-US" sz="1656" kern="1200" dirty="0">
                <a:solidFill>
                  <a:schemeClr val="dk1"/>
                </a:solidFill>
                <a:latin typeface="Arial" panose="020B0604020202020204" pitchFamily="34" charset="0"/>
                <a:ea typeface="+mn-ea"/>
                <a:cs typeface="Arial" panose="020B0604020202020204" pitchFamily="34" charset="0"/>
              </a:rPr>
              <a:t>(NHS, 2021).</a:t>
            </a:r>
          </a:p>
          <a:p>
            <a:pPr marL="262890" indent="-262890" defTabSz="420624">
              <a:spcAft>
                <a:spcPts val="600"/>
              </a:spcAft>
              <a:buFont typeface="Arial" panose="020B0604020202020204" pitchFamily="34" charset="0"/>
              <a:buChar char="•"/>
            </a:pPr>
            <a:r>
              <a:rPr lang="en-US" sz="1656" dirty="0">
                <a:latin typeface="Arial" panose="020B0604020202020204" pitchFamily="34" charset="0"/>
                <a:cs typeface="Arial" panose="020B0604020202020204" pitchFamily="34" charset="0"/>
              </a:rPr>
              <a:t>Healthwatch Haringey is digital support that enables people to access online NHS appointments. As well as third-party referrals. (Healthwatch Haringey, 2023).</a:t>
            </a:r>
          </a:p>
          <a:p>
            <a:pPr marL="262890" indent="-262890" defTabSz="420624">
              <a:spcAft>
                <a:spcPts val="600"/>
              </a:spcAft>
              <a:buFont typeface="Arial" panose="020B0604020202020204" pitchFamily="34" charset="0"/>
              <a:buChar char="•"/>
            </a:pPr>
            <a:r>
              <a:rPr lang="en-US" sz="1656" dirty="0">
                <a:latin typeface="Arial" panose="020B0604020202020204" pitchFamily="34" charset="0"/>
                <a:cs typeface="Arial" panose="020B0604020202020204" pitchFamily="34" charset="0"/>
              </a:rPr>
              <a:t>Digital champions allow people to manage their personal site such as housing, benefit and other domestic issues online.</a:t>
            </a:r>
          </a:p>
          <a:p>
            <a:pPr marL="262890" indent="-262890" defTabSz="420624">
              <a:spcAft>
                <a:spcPts val="600"/>
              </a:spcAft>
              <a:buFont typeface="Arial" panose="020B0604020202020204" pitchFamily="34" charset="0"/>
              <a:buChar char="•"/>
            </a:pPr>
            <a:r>
              <a:rPr lang="en-US" sz="1656" dirty="0">
                <a:latin typeface="Arial" panose="020B0604020202020204" pitchFamily="34" charset="0"/>
                <a:cs typeface="Arial" panose="020B0604020202020204" pitchFamily="34" charset="0"/>
              </a:rPr>
              <a:t>Connected care service for 24-hrs of supportive care for older, disabled, discharged patients and individuals who wish to live independently. (Haringey. GOV.UK, 2023).</a:t>
            </a:r>
            <a:endParaRPr lang="en-GB" dirty="0"/>
          </a:p>
        </p:txBody>
      </p:sp>
    </p:spTree>
    <p:extLst>
      <p:ext uri="{BB962C8B-B14F-4D97-AF65-F5344CB8AC3E}">
        <p14:creationId xmlns:p14="http://schemas.microsoft.com/office/powerpoint/2010/main" val="28405753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E59557AC-C05E-3996-A92F-81E24CB20AE6}"/>
              </a:ext>
            </a:extLst>
          </p:cNvPr>
          <p:cNvSpPr/>
          <p:nvPr/>
        </p:nvSpPr>
        <p:spPr>
          <a:xfrm>
            <a:off x="636104" y="596348"/>
            <a:ext cx="10959548" cy="567193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pic>
        <p:nvPicPr>
          <p:cNvPr id="5" name="Picture 4">
            <a:extLst>
              <a:ext uri="{FF2B5EF4-FFF2-40B4-BE49-F238E27FC236}">
                <a16:creationId xmlns:a16="http://schemas.microsoft.com/office/drawing/2014/main" id="{BE2648D1-0FB6-9B82-E82B-D87B90304FB7}"/>
              </a:ext>
            </a:extLst>
          </p:cNvPr>
          <p:cNvPicPr>
            <a:picLocks noChangeAspect="1"/>
          </p:cNvPicPr>
          <p:nvPr/>
        </p:nvPicPr>
        <p:blipFill>
          <a:blip r:embed="rId2"/>
          <a:stretch>
            <a:fillRect/>
          </a:stretch>
        </p:blipFill>
        <p:spPr>
          <a:xfrm>
            <a:off x="636105" y="1126434"/>
            <a:ext cx="5459895" cy="5135217"/>
          </a:xfrm>
          <a:prstGeom prst="rect">
            <a:avLst/>
          </a:prstGeom>
        </p:spPr>
      </p:pic>
      <p:pic>
        <p:nvPicPr>
          <p:cNvPr id="6" name="Picture 5">
            <a:extLst>
              <a:ext uri="{FF2B5EF4-FFF2-40B4-BE49-F238E27FC236}">
                <a16:creationId xmlns:a16="http://schemas.microsoft.com/office/drawing/2014/main" id="{32737BCB-BB1D-A657-BBA0-B40FF8559019}"/>
              </a:ext>
            </a:extLst>
          </p:cNvPr>
          <p:cNvPicPr>
            <a:picLocks noChangeAspect="1"/>
          </p:cNvPicPr>
          <p:nvPr/>
        </p:nvPicPr>
        <p:blipFill>
          <a:blip r:embed="rId3"/>
          <a:stretch>
            <a:fillRect/>
          </a:stretch>
        </p:blipFill>
        <p:spPr>
          <a:xfrm>
            <a:off x="6135756" y="1126434"/>
            <a:ext cx="5459895" cy="5141844"/>
          </a:xfrm>
          <a:prstGeom prst="rect">
            <a:avLst/>
          </a:prstGeom>
        </p:spPr>
      </p:pic>
      <p:sp>
        <p:nvSpPr>
          <p:cNvPr id="7" name="Rectangle 6">
            <a:extLst>
              <a:ext uri="{FF2B5EF4-FFF2-40B4-BE49-F238E27FC236}">
                <a16:creationId xmlns:a16="http://schemas.microsoft.com/office/drawing/2014/main" id="{3391382A-7212-E90B-C9BF-632B27C382CF}"/>
              </a:ext>
            </a:extLst>
          </p:cNvPr>
          <p:cNvSpPr/>
          <p:nvPr/>
        </p:nvSpPr>
        <p:spPr>
          <a:xfrm>
            <a:off x="3352800" y="596348"/>
            <a:ext cx="5459894" cy="53008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panose="020B0604020202020204" pitchFamily="34" charset="0"/>
                <a:cs typeface="Arial" panose="020B0604020202020204" pitchFamily="34" charset="0"/>
              </a:rPr>
              <a:t>DIGITAL EMPOWERMENT (North Middlesex Hospital)</a:t>
            </a:r>
          </a:p>
        </p:txBody>
      </p:sp>
    </p:spTree>
    <p:extLst>
      <p:ext uri="{BB962C8B-B14F-4D97-AF65-F5344CB8AC3E}">
        <p14:creationId xmlns:p14="http://schemas.microsoft.com/office/powerpoint/2010/main" val="24493042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2BE4420-3B5F-4549-8B4A-77855B8215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5876F6-95D4-48CB-8E3E-4401A96E2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138" y="496088"/>
            <a:ext cx="3823215" cy="5883295"/>
          </a:xfrm>
          <a:prstGeom prst="rect">
            <a:avLst/>
          </a:prstGeom>
          <a:blipFill dpi="0" rotWithShape="1">
            <a:blip r:embed="rId2"/>
            <a:srcRect/>
            <a:tile tx="0" ty="0" sx="100000" sy="100000" flip="none" algn="tl"/>
          </a:blipFill>
          <a:ln>
            <a:noFill/>
          </a:ln>
          <a:effectLst>
            <a:outerShdw blurRad="114300" dist="127000" dir="5400000" sx="99000" sy="99000" algn="t" rotWithShape="0">
              <a:prstClr val="black">
                <a:alpha val="40000"/>
              </a:prstClr>
            </a:outerShdw>
          </a:effectLst>
          <a:scene3d>
            <a:camera prst="orthographicFront"/>
            <a:lightRig rig="twoPt" dir="t"/>
          </a:scene3d>
          <a:sp3d contourW="6350">
            <a:bevelT w="12700" h="0" prst="coolSlant"/>
            <a:contourClr>
              <a:schemeClr val="bg2"/>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1B84719-90BB-4D0C-92D8-61DC5512B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012" y="609600"/>
            <a:ext cx="3552006"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7B407EC4-5D16-4845-9840-4E28622B6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2053" y="-2"/>
            <a:ext cx="7539947"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6C687AA-7EB3-58BF-CAE0-4BD41262B468}"/>
              </a:ext>
            </a:extLst>
          </p:cNvPr>
          <p:cNvGraphicFramePr>
            <a:graphicFrameLocks noGrp="1"/>
          </p:cNvGraphicFramePr>
          <p:nvPr>
            <p:ph idx="1"/>
            <p:extLst>
              <p:ext uri="{D42A27DB-BD31-4B8C-83A1-F6EECF244321}">
                <p14:modId xmlns:p14="http://schemas.microsoft.com/office/powerpoint/2010/main" val="408672635"/>
              </p:ext>
            </p:extLst>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876D43EF-1D43-4199-91DC-96AE472C70D0}"/>
              </a:ext>
            </a:extLst>
          </p:cNvPr>
          <p:cNvSpPr/>
          <p:nvPr/>
        </p:nvSpPr>
        <p:spPr>
          <a:xfrm>
            <a:off x="4652053" y="13269"/>
            <a:ext cx="7536899" cy="556625"/>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800" b="1" dirty="0">
                <a:latin typeface="Arial" panose="020B0604020202020204" pitchFamily="34" charset="0"/>
                <a:cs typeface="Arial" panose="020B0604020202020204" pitchFamily="34" charset="0"/>
              </a:rPr>
              <a:t>Recommendation and Conclusion</a:t>
            </a:r>
            <a:endParaRPr lang="en-GB" sz="2800" b="1" dirty="0">
              <a:latin typeface="Arial" panose="020B0604020202020204" pitchFamily="34" charset="0"/>
              <a:cs typeface="Arial" panose="020B0604020202020204" pitchFamily="34" charset="0"/>
            </a:endParaRPr>
          </a:p>
        </p:txBody>
      </p:sp>
      <p:sp>
        <p:nvSpPr>
          <p:cNvPr id="6" name="Title 5">
            <a:extLst>
              <a:ext uri="{FF2B5EF4-FFF2-40B4-BE49-F238E27FC236}">
                <a16:creationId xmlns:a16="http://schemas.microsoft.com/office/drawing/2014/main" id="{451E84B8-20E4-4E3C-BFE0-1CFF887897A7}"/>
              </a:ext>
            </a:extLst>
          </p:cNvPr>
          <p:cNvSpPr>
            <a:spLocks noGrp="1"/>
          </p:cNvSpPr>
          <p:nvPr>
            <p:ph type="title"/>
          </p:nvPr>
        </p:nvSpPr>
        <p:spPr>
          <a:xfrm>
            <a:off x="608012" y="609600"/>
            <a:ext cx="3552006" cy="5638800"/>
          </a:xfrm>
        </p:spPr>
        <p:txBody>
          <a:bodyPr>
            <a:normAutofit/>
          </a:bodyPr>
          <a:lstStyle/>
          <a:p>
            <a:br>
              <a:rPr lang="en-US"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2AA02186-CA7F-6B02-89DE-71BA33295355}"/>
              </a:ext>
            </a:extLst>
          </p:cNvPr>
          <p:cNvPicPr>
            <a:picLocks noChangeAspect="1"/>
          </p:cNvPicPr>
          <p:nvPr/>
        </p:nvPicPr>
        <p:blipFill>
          <a:blip r:embed="rId8"/>
          <a:stretch>
            <a:fillRect/>
          </a:stretch>
        </p:blipFill>
        <p:spPr>
          <a:xfrm>
            <a:off x="-3048" y="3428999"/>
            <a:ext cx="4652053" cy="3429001"/>
          </a:xfrm>
          <a:prstGeom prst="rect">
            <a:avLst/>
          </a:prstGeom>
        </p:spPr>
      </p:pic>
      <p:sp>
        <p:nvSpPr>
          <p:cNvPr id="4" name="Rectangle 3">
            <a:extLst>
              <a:ext uri="{FF2B5EF4-FFF2-40B4-BE49-F238E27FC236}">
                <a16:creationId xmlns:a16="http://schemas.microsoft.com/office/drawing/2014/main" id="{4C4F9B28-B5C7-80FA-ACCF-1B9431E8FD7A}"/>
              </a:ext>
            </a:extLst>
          </p:cNvPr>
          <p:cNvSpPr/>
          <p:nvPr/>
        </p:nvSpPr>
        <p:spPr>
          <a:xfrm>
            <a:off x="483090" y="496088"/>
            <a:ext cx="3823214" cy="293291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285750" indent="-285750">
              <a:buFont typeface="Wingdings" panose="05000000000000000000" pitchFamily="2" charset="2"/>
              <a:buChar char="Ø"/>
            </a:pPr>
            <a:r>
              <a:rPr lang="en-GB" sz="1600" dirty="0">
                <a:latin typeface="Arial" panose="020B0604020202020204" pitchFamily="34" charset="0"/>
                <a:cs typeface="Arial" panose="020B0604020202020204" pitchFamily="34" charset="0"/>
              </a:rPr>
              <a:t>The UK government advises that preventing cardiovascular disease requires monitoring energy intake and consumption of saturated fat, sugar, and salt. A balanced diet should also include fruits, vegetables, </a:t>
            </a:r>
            <a:r>
              <a:rPr lang="en-GB" sz="1600" dirty="0" err="1">
                <a:latin typeface="Arial" panose="020B0604020202020204" pitchFamily="34" charset="0"/>
                <a:cs typeface="Arial" panose="020B0604020202020204" pitchFamily="34" charset="0"/>
              </a:rPr>
              <a:t>fiber</a:t>
            </a:r>
            <a:r>
              <a:rPr lang="en-GB" sz="1600" dirty="0">
                <a:latin typeface="Arial" panose="020B0604020202020204" pitchFamily="34" charset="0"/>
                <a:cs typeface="Arial" panose="020B0604020202020204" pitchFamily="34" charset="0"/>
              </a:rPr>
              <a:t>, and oily fish. Make informed decisions for optimal health. (Levy , </a:t>
            </a:r>
            <a:r>
              <a:rPr lang="en-GB" sz="1600" dirty="0" err="1">
                <a:latin typeface="Arial" panose="020B0604020202020204" pitchFamily="34" charset="0"/>
                <a:cs typeface="Arial" panose="020B0604020202020204" pitchFamily="34" charset="0"/>
              </a:rPr>
              <a:t>Tedstone</a:t>
            </a:r>
            <a:r>
              <a:rPr lang="en-GB" sz="16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1528980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614F7DB2-2747-44B1-8CCD-EA4CF6EABA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736" y="0"/>
            <a:ext cx="12229962" cy="6856214"/>
            <a:chOff x="-15736" y="0"/>
            <a:chExt cx="12229962" cy="6856214"/>
          </a:xfrm>
        </p:grpSpPr>
        <p:pic>
          <p:nvPicPr>
            <p:cNvPr id="34" name="Picture 33">
              <a:extLst>
                <a:ext uri="{FF2B5EF4-FFF2-40B4-BE49-F238E27FC236}">
                  <a16:creationId xmlns:a16="http://schemas.microsoft.com/office/drawing/2014/main" id="{6B274392-2BAA-4EFD-A7A4-941ABF7B2B14}"/>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5" name="Rectangle 34">
              <a:extLst>
                <a:ext uri="{FF2B5EF4-FFF2-40B4-BE49-F238E27FC236}">
                  <a16:creationId xmlns:a16="http://schemas.microsoft.com/office/drawing/2014/main" id="{54E9F97B-B428-4C46-8004-BC4A40DEF3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6" name="Picture 35">
              <a:extLst>
                <a:ext uri="{FF2B5EF4-FFF2-40B4-BE49-F238E27FC236}">
                  <a16:creationId xmlns:a16="http://schemas.microsoft.com/office/drawing/2014/main" id="{F6C42F04-DEA1-45C3-9F84-8B1652F9C90D}"/>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37" name="Picture 36">
              <a:extLst>
                <a:ext uri="{FF2B5EF4-FFF2-40B4-BE49-F238E27FC236}">
                  <a16:creationId xmlns:a16="http://schemas.microsoft.com/office/drawing/2014/main" id="{DA860151-6D39-4EDD-99B8-908690A0DD37}"/>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cxnSp>
        <p:nvCxnSpPr>
          <p:cNvPr id="39" name="Straight Connector 38">
            <a:extLst>
              <a:ext uri="{FF2B5EF4-FFF2-40B4-BE49-F238E27FC236}">
                <a16:creationId xmlns:a16="http://schemas.microsoft.com/office/drawing/2014/main" id="{2C02D87C-1E23-4B24-AFE6-A85743C72F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useBgFill="1">
        <p:nvSpPr>
          <p:cNvPr id="41" name="Rectangle 40">
            <a:extLst>
              <a:ext uri="{FF2B5EF4-FFF2-40B4-BE49-F238E27FC236}">
                <a16:creationId xmlns:a16="http://schemas.microsoft.com/office/drawing/2014/main" id="{29369C1F-C4A4-40B4-B6E0-2858C840F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5"/>
            <a:stretch/>
          </a:blipFill>
          <a:ln w="15875" cap="flat" cmpd="sng" algn="ctr">
            <a:solidFill>
              <a:srgbClr val="D9B247">
                <a:shade val="50000"/>
              </a:srgbClr>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pic>
        <p:nvPicPr>
          <p:cNvPr id="43" name="Picture 42">
            <a:extLst>
              <a:ext uri="{FF2B5EF4-FFF2-40B4-BE49-F238E27FC236}">
                <a16:creationId xmlns:a16="http://schemas.microsoft.com/office/drawing/2014/main" id="{D2C6A0EE-D2D9-448F-B083-7DEEB674BA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cxnSp>
        <p:nvCxnSpPr>
          <p:cNvPr id="45" name="Straight Connector 44">
            <a:extLst>
              <a:ext uri="{FF2B5EF4-FFF2-40B4-BE49-F238E27FC236}">
                <a16:creationId xmlns:a16="http://schemas.microsoft.com/office/drawing/2014/main" id="{96DC9B3E-DC68-4FF2-9781-CB1E626F552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83042" y="2400639"/>
            <a:ext cx="9273858" cy="0"/>
          </a:xfrm>
          <a:prstGeom prst="line">
            <a:avLst/>
          </a:prstGeom>
        </p:spPr>
        <p:style>
          <a:lnRef idx="2">
            <a:schemeClr val="accent1"/>
          </a:lnRef>
          <a:fillRef idx="0">
            <a:schemeClr val="accent1"/>
          </a:fillRef>
          <a:effectRef idx="1">
            <a:schemeClr val="accent1"/>
          </a:effectRef>
          <a:fontRef idx="minor">
            <a:schemeClr val="tx1"/>
          </a:fontRef>
        </p:style>
      </p:cxnSp>
      <p:sp>
        <p:nvSpPr>
          <p:cNvPr id="2" name="Rectangle 1">
            <a:extLst>
              <a:ext uri="{FF2B5EF4-FFF2-40B4-BE49-F238E27FC236}">
                <a16:creationId xmlns:a16="http://schemas.microsoft.com/office/drawing/2014/main" id="{492C7474-DCC7-4298-BE66-163959588B7A}"/>
              </a:ext>
            </a:extLst>
          </p:cNvPr>
          <p:cNvSpPr/>
          <p:nvPr/>
        </p:nvSpPr>
        <p:spPr>
          <a:xfrm>
            <a:off x="-34647" y="-130736"/>
            <a:ext cx="12223472" cy="6986950"/>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t">
            <a:normAutofit fontScale="55000" lnSpcReduction="20000"/>
          </a:bodyPr>
          <a:lstStyle/>
          <a:p>
            <a:pPr algn="ctr">
              <a:lnSpc>
                <a:spcPct val="90000"/>
              </a:lnSpc>
              <a:spcBef>
                <a:spcPct val="20000"/>
              </a:spcBef>
              <a:spcAft>
                <a:spcPts val="600"/>
              </a:spcAft>
              <a:buClr>
                <a:schemeClr val="accent1"/>
              </a:buClr>
              <a:buSzPct val="115000"/>
            </a:pPr>
            <a:r>
              <a:rPr lang="en-US" sz="3600" b="1" dirty="0">
                <a:solidFill>
                  <a:schemeClr val="tx1"/>
                </a:solidFill>
                <a:latin typeface="Arial" panose="020B0604020202020204" pitchFamily="34" charset="0"/>
                <a:cs typeface="Arial" panose="020B0604020202020204" pitchFamily="34" charset="0"/>
              </a:rPr>
              <a:t>REFERENCES</a:t>
            </a: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Haringey Council (2023) </a:t>
            </a:r>
            <a:r>
              <a:rPr lang="en-US" sz="2000" i="1" dirty="0">
                <a:solidFill>
                  <a:schemeClr val="tx1"/>
                </a:solidFill>
                <a:latin typeface="Arial" panose="020B0604020202020204" pitchFamily="34" charset="0"/>
                <a:cs typeface="Arial" panose="020B0604020202020204" pitchFamily="34" charset="0"/>
              </a:rPr>
              <a:t>Connected Care Service</a:t>
            </a:r>
            <a:r>
              <a:rPr lang="en-US" sz="2000" dirty="0">
                <a:solidFill>
                  <a:schemeClr val="tx1"/>
                </a:solidFill>
                <a:latin typeface="Arial" panose="020B0604020202020204" pitchFamily="34" charset="0"/>
                <a:cs typeface="Arial" panose="020B0604020202020204" pitchFamily="34" charset="0"/>
              </a:rPr>
              <a:t>: (online).Available at: </a:t>
            </a:r>
            <a:r>
              <a:rPr lang="en-US" sz="2000"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https://www.haringey.gov.uk/social-care-and-health/health/accident-prevention-and-safety/safe-and-sound-community-alarms</a:t>
            </a:r>
            <a:r>
              <a:rPr lang="en-US" sz="2000" dirty="0">
                <a:solidFill>
                  <a:srgbClr val="0070C0"/>
                </a:solidFill>
                <a:latin typeface="Arial" panose="020B0604020202020204" pitchFamily="34" charset="0"/>
                <a:cs typeface="Arial" panose="020B0604020202020204" pitchFamily="34" charset="0"/>
              </a:rPr>
              <a:t>. (Accessed: 14/07/2023).</a:t>
            </a: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Haringey Census (2021). </a:t>
            </a:r>
            <a:r>
              <a:rPr lang="en-US" sz="2000" i="1" dirty="0">
                <a:solidFill>
                  <a:schemeClr val="tx1"/>
                </a:solidFill>
                <a:latin typeface="Arial" panose="020B0604020202020204" pitchFamily="34" charset="0"/>
                <a:cs typeface="Arial" panose="020B0604020202020204" pitchFamily="34" charset="0"/>
              </a:rPr>
              <a:t>Haringey Census 2021</a:t>
            </a:r>
            <a:r>
              <a:rPr lang="en-US" sz="2000" i="0" dirty="0">
                <a:solidFill>
                  <a:schemeClr val="tx1"/>
                </a:solidFill>
                <a:latin typeface="Arial" panose="020B0604020202020204" pitchFamily="34" charset="0"/>
                <a:cs typeface="Arial" panose="020B0604020202020204" pitchFamily="34" charset="0"/>
              </a:rPr>
              <a:t>: Statistics about the borough. (online).Available at: </a:t>
            </a:r>
            <a:r>
              <a:rPr lang="en-US" sz="2000" i="0" dirty="0">
                <a:solidFill>
                  <a:srgbClr val="0070C0"/>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https://www.haringey.gov.uk/local-democracy/about-council/state-borough/haringey-census-2021-statistics-about-borough#</a:t>
            </a:r>
            <a:r>
              <a:rPr lang="en-US" sz="2000" i="0" dirty="0">
                <a:solidFill>
                  <a:schemeClr val="tx1"/>
                </a:solidFill>
                <a:latin typeface="Arial" panose="020B0604020202020204" pitchFamily="34" charset="0"/>
                <a:cs typeface="Arial" panose="020B0604020202020204" pitchFamily="34" charset="0"/>
              </a:rPr>
              <a:t>: (Accessed: 14/07/2023).</a:t>
            </a: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Healthwatch Haringey (2023) </a:t>
            </a:r>
            <a:r>
              <a:rPr lang="en-US" sz="2000" i="1" dirty="0">
                <a:solidFill>
                  <a:schemeClr val="tx1"/>
                </a:solidFill>
                <a:latin typeface="Arial" panose="020B0604020202020204" pitchFamily="34" charset="0"/>
                <a:cs typeface="Arial" panose="020B0604020202020204" pitchFamily="34" charset="0"/>
              </a:rPr>
              <a:t>Digital Support Service</a:t>
            </a:r>
            <a:r>
              <a:rPr lang="en-US" sz="2000" dirty="0">
                <a:solidFill>
                  <a:schemeClr val="tx1"/>
                </a:solidFill>
                <a:latin typeface="Arial" panose="020B0604020202020204" pitchFamily="34" charset="0"/>
                <a:cs typeface="Arial" panose="020B0604020202020204" pitchFamily="34" charset="0"/>
              </a:rPr>
              <a:t>. Refer a patient. Available at: </a:t>
            </a:r>
            <a:r>
              <a:rPr lang="en-US" sz="2000" dirty="0">
                <a:solidFill>
                  <a:srgbClr val="0070C0"/>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https://www.healthwatchharingey.org.uk/digital-support-service-refer-patient</a:t>
            </a:r>
            <a:r>
              <a:rPr lang="en-US" sz="2000" dirty="0">
                <a:solidFill>
                  <a:schemeClr val="tx1"/>
                </a:solidFill>
                <a:latin typeface="Arial" panose="020B0604020202020204" pitchFamily="34" charset="0"/>
                <a:cs typeface="Arial" panose="020B0604020202020204" pitchFamily="34" charset="0"/>
              </a:rPr>
              <a:t>. (Accessed:15/07/2023).</a:t>
            </a:r>
          </a:p>
          <a:p>
            <a:pPr>
              <a:lnSpc>
                <a:spcPct val="160000"/>
              </a:lnSpc>
              <a:spcBef>
                <a:spcPct val="20000"/>
              </a:spcBef>
              <a:spcAft>
                <a:spcPts val="600"/>
              </a:spcAft>
              <a:buClr>
                <a:schemeClr val="accent1"/>
              </a:buClr>
              <a:buSzPct val="115000"/>
            </a:pPr>
            <a:r>
              <a:rPr lang="en-US" sz="2000" i="0" dirty="0">
                <a:solidFill>
                  <a:schemeClr val="tx1"/>
                </a:solidFill>
                <a:latin typeface="Arial" panose="020B0604020202020204" pitchFamily="34" charset="0"/>
                <a:cs typeface="Arial" panose="020B0604020202020204" pitchFamily="34" charset="0"/>
              </a:rPr>
              <a:t>Haringey. Gov. UK (2021) </a:t>
            </a:r>
            <a:r>
              <a:rPr lang="en-GB" sz="2000" i="1" dirty="0">
                <a:solidFill>
                  <a:schemeClr val="tx1"/>
                </a:solidFill>
                <a:latin typeface="Arial" panose="020B0604020202020204" pitchFamily="34" charset="0"/>
                <a:cs typeface="Arial" panose="020B0604020202020204" pitchFamily="34" charset="0"/>
              </a:rPr>
              <a:t>Equalities Review of support for carers in Haringey</a:t>
            </a:r>
            <a:r>
              <a:rPr lang="en-GB" sz="2000" i="0" dirty="0">
                <a:solidFill>
                  <a:schemeClr val="tx1"/>
                </a:solidFill>
                <a:latin typeface="Arial" panose="020B0604020202020204" pitchFamily="34" charset="0"/>
                <a:cs typeface="Arial" panose="020B0604020202020204" pitchFamily="34" charset="0"/>
              </a:rPr>
              <a:t>. June 2021.(online)</a:t>
            </a:r>
            <a:r>
              <a:rPr lang="en-US" sz="2000" i="0" dirty="0">
                <a:solidFill>
                  <a:schemeClr val="tx1"/>
                </a:solidFill>
                <a:latin typeface="Arial" panose="020B0604020202020204" pitchFamily="34" charset="0"/>
                <a:cs typeface="Arial" panose="020B0604020202020204" pitchFamily="34" charset="0"/>
              </a:rPr>
              <a:t>Available at:: </a:t>
            </a:r>
            <a:r>
              <a:rPr lang="en-US" sz="2000" i="0" dirty="0">
                <a:solidFill>
                  <a:srgbClr val="0070C0"/>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https://www.haringey.gov.uk/sites/haringeygovuk/files/equalities_review_june_21_0.pdf</a:t>
            </a:r>
            <a:r>
              <a:rPr lang="en-US" sz="2000" i="0" dirty="0">
                <a:solidFill>
                  <a:srgbClr val="0070C0"/>
                </a:solidFill>
                <a:latin typeface="Arial" panose="020B0604020202020204" pitchFamily="34" charset="0"/>
                <a:cs typeface="Arial" panose="020B0604020202020204" pitchFamily="34" charset="0"/>
              </a:rPr>
              <a:t>.</a:t>
            </a:r>
            <a:r>
              <a:rPr lang="en-US" sz="2000" i="0" dirty="0">
                <a:solidFill>
                  <a:schemeClr val="tx1"/>
                </a:solidFill>
                <a:latin typeface="Arial" panose="020B0604020202020204" pitchFamily="34" charset="0"/>
                <a:cs typeface="Arial" panose="020B0604020202020204" pitchFamily="34" charset="0"/>
              </a:rPr>
              <a:t> (Accessed:20/07/2023)</a:t>
            </a: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Haringey. Gov. UK (2023) </a:t>
            </a:r>
            <a:r>
              <a:rPr lang="en-US" sz="2000" i="1" dirty="0">
                <a:solidFill>
                  <a:schemeClr val="tx1"/>
                </a:solidFill>
                <a:latin typeface="Arial" panose="020B0604020202020204" pitchFamily="34" charset="0"/>
                <a:cs typeface="Arial" panose="020B0604020202020204" pitchFamily="34" charset="0"/>
              </a:rPr>
              <a:t>Haringey and Islington Prevention at Scale</a:t>
            </a:r>
            <a:r>
              <a:rPr lang="en-US" sz="2000" dirty="0">
                <a:solidFill>
                  <a:schemeClr val="tx1"/>
                </a:solidFill>
                <a:latin typeface="Arial" panose="020B0604020202020204" pitchFamily="34" charset="0"/>
                <a:cs typeface="Arial" panose="020B0604020202020204" pitchFamily="34" charset="0"/>
              </a:rPr>
              <a:t>: Cardiovascular disease prevention with a focus on blood pressure and atrial fibrillation.(online). Available at: </a:t>
            </a:r>
            <a:r>
              <a:rPr lang="en-US" sz="2000" dirty="0">
                <a:solidFill>
                  <a:srgbClr val="0070C0"/>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https://www.minutes.haringey.gov.uk/documents/s99087/Prevention%20at%20Scale%20CVD%20Prevention%20-%20appendix%20presenation.pdf</a:t>
            </a:r>
            <a:r>
              <a:rPr lang="en-US" sz="2000" dirty="0">
                <a:solidFill>
                  <a:srgbClr val="0070C0"/>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(Accessed: 14/07/2023).</a:t>
            </a: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NHS (2021</a:t>
            </a:r>
            <a:r>
              <a:rPr lang="en-US" sz="2000" i="1" dirty="0">
                <a:solidFill>
                  <a:schemeClr val="tx1"/>
                </a:solidFill>
                <a:latin typeface="Arial" panose="020B0604020202020204" pitchFamily="34" charset="0"/>
                <a:cs typeface="Arial" panose="020B0604020202020204" pitchFamily="34" charset="0"/>
              </a:rPr>
              <a:t>) JHOSC: </a:t>
            </a:r>
            <a:r>
              <a:rPr lang="en-US" sz="2000" dirty="0">
                <a:solidFill>
                  <a:schemeClr val="tx1"/>
                </a:solidFill>
                <a:latin typeface="Arial" panose="020B0604020202020204" pitchFamily="34" charset="0"/>
                <a:cs typeface="Arial" panose="020B0604020202020204" pitchFamily="34" charset="0"/>
              </a:rPr>
              <a:t>25 June 2021.</a:t>
            </a:r>
            <a:r>
              <a:rPr lang="en-US" sz="2000" i="1" dirty="0">
                <a:solidFill>
                  <a:schemeClr val="tx1"/>
                </a:solidFill>
                <a:latin typeface="Arial" panose="020B0604020202020204" pitchFamily="34" charset="0"/>
                <a:cs typeface="Arial" panose="020B0604020202020204" pitchFamily="34" charset="0"/>
              </a:rPr>
              <a:t>General practice update</a:t>
            </a:r>
            <a:r>
              <a:rPr lang="en-US" sz="2000" dirty="0">
                <a:solidFill>
                  <a:schemeClr val="tx1"/>
                </a:solidFill>
                <a:latin typeface="Arial" panose="020B0604020202020204" pitchFamily="34" charset="0"/>
                <a:cs typeface="Arial" panose="020B0604020202020204" pitchFamily="34" charset="0"/>
              </a:rPr>
              <a:t>. (online</a:t>
            </a:r>
            <a:r>
              <a:rPr lang="en-US" sz="2000" dirty="0">
                <a:solidFill>
                  <a:srgbClr val="0070C0"/>
                </a:solidFill>
                <a:latin typeface="Arial" panose="020B0604020202020204" pitchFamily="34" charset="0"/>
                <a:cs typeface="Arial" panose="020B0604020202020204" pitchFamily="34" charset="0"/>
              </a:rPr>
              <a:t>). Available at: https://www.minutes.haringey.gov.uk/documents/s121025/Digital%20Inclusion.pdf. </a:t>
            </a:r>
            <a:r>
              <a:rPr lang="en-US" sz="2000" dirty="0">
                <a:solidFill>
                  <a:schemeClr val="tx1"/>
                </a:solidFill>
                <a:latin typeface="Arial" panose="020B0604020202020204" pitchFamily="34" charset="0"/>
                <a:cs typeface="Arial" panose="020B0604020202020204" pitchFamily="34" charset="0"/>
              </a:rPr>
              <a:t>(Accessed:16/07/2023).</a:t>
            </a: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Equality Act (2010). </a:t>
            </a:r>
            <a:r>
              <a:rPr lang="en-US" sz="2000" i="1" dirty="0">
                <a:solidFill>
                  <a:schemeClr val="tx1"/>
                </a:solidFill>
                <a:latin typeface="Arial" panose="020B0604020202020204" pitchFamily="34" charset="0"/>
                <a:cs typeface="Arial" panose="020B0604020202020204" pitchFamily="34" charset="0"/>
              </a:rPr>
              <a:t>Guidance</a:t>
            </a:r>
            <a:r>
              <a:rPr lang="en-US" sz="2000" dirty="0">
                <a:solidFill>
                  <a:schemeClr val="tx1"/>
                </a:solidFill>
                <a:latin typeface="Arial" panose="020B0604020202020204" pitchFamily="34" charset="0"/>
                <a:cs typeface="Arial" panose="020B0604020202020204" pitchFamily="34" charset="0"/>
              </a:rPr>
              <a:t>. (online). Available at: </a:t>
            </a:r>
            <a:r>
              <a:rPr lang="en-US" sz="2000" dirty="0">
                <a:solidFill>
                  <a:srgbClr val="0070C0"/>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https://www.legislation.gov.uk/ukpga/2010/15/part/2/chapter/1</a:t>
            </a:r>
            <a:r>
              <a:rPr lang="en-US" sz="2000" dirty="0">
                <a:solidFill>
                  <a:srgbClr val="0070C0"/>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(Accessed: 16/07/2023). </a:t>
            </a: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Equality and Human Rights Commission (2019) </a:t>
            </a:r>
            <a:r>
              <a:rPr lang="en-US" sz="2000" i="1" dirty="0">
                <a:solidFill>
                  <a:schemeClr val="tx1"/>
                </a:solidFill>
                <a:latin typeface="Arial" panose="020B0604020202020204" pitchFamily="34" charset="0"/>
                <a:cs typeface="Arial" panose="020B0604020202020204" pitchFamily="34" charset="0"/>
              </a:rPr>
              <a:t>Diversity</a:t>
            </a:r>
            <a:r>
              <a:rPr lang="en-US" sz="2000" dirty="0">
                <a:solidFill>
                  <a:schemeClr val="tx1"/>
                </a:solidFill>
                <a:latin typeface="Arial" panose="020B0604020202020204" pitchFamily="34" charset="0"/>
                <a:cs typeface="Arial" panose="020B0604020202020204" pitchFamily="34" charset="0"/>
              </a:rPr>
              <a:t> (online). Available at: </a:t>
            </a:r>
            <a:r>
              <a:rPr lang="en-US" sz="2000" dirty="0">
                <a:solidFill>
                  <a:srgbClr val="0070C0"/>
                </a:solidFill>
                <a:latin typeface="Arial" panose="020B0604020202020204" pitchFamily="34" charset="0"/>
                <a:cs typeface="Arial" panose="020B0604020202020204" pitchFamily="34" charset="0"/>
              </a:rPr>
              <a:t> https://www.equalityhumanrights.com/en/secondary-education-resources/lesson-plan-ideas/lesson-4-diversity</a:t>
            </a:r>
            <a:r>
              <a:rPr lang="en-US" sz="2000" dirty="0">
                <a:solidFill>
                  <a:schemeClr val="tx1"/>
                </a:solidFill>
                <a:latin typeface="Arial" panose="020B0604020202020204" pitchFamily="34" charset="0"/>
                <a:cs typeface="Arial" panose="020B0604020202020204" pitchFamily="34" charset="0"/>
              </a:rPr>
              <a:t>. (Accessed: 16/07/2023).</a:t>
            </a: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GOV.UK (2021) </a:t>
            </a:r>
            <a:r>
              <a:rPr lang="en-US" sz="2000" i="1" dirty="0">
                <a:solidFill>
                  <a:schemeClr val="tx1"/>
                </a:solidFill>
                <a:latin typeface="Arial" panose="020B0604020202020204" pitchFamily="34" charset="0"/>
                <a:cs typeface="Arial" panose="020B0604020202020204" pitchFamily="34" charset="0"/>
              </a:rPr>
              <a:t>Discrimination: your rights</a:t>
            </a:r>
            <a:r>
              <a:rPr lang="en-US" sz="2000" dirty="0">
                <a:solidFill>
                  <a:schemeClr val="tx1"/>
                </a:solidFill>
                <a:latin typeface="Arial" panose="020B0604020202020204" pitchFamily="34" charset="0"/>
                <a:cs typeface="Arial" panose="020B0604020202020204" pitchFamily="34" charset="0"/>
              </a:rPr>
              <a:t> (online). Available at: </a:t>
            </a:r>
            <a:r>
              <a:rPr lang="en-US" sz="2000" dirty="0">
                <a:solidFill>
                  <a:srgbClr val="0070C0"/>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https://www.gov.uk/discrimination-your-rights/discrimination-at-work</a:t>
            </a:r>
            <a:r>
              <a:rPr lang="en-US" sz="2000" dirty="0">
                <a:solidFill>
                  <a:srgbClr val="0070C0"/>
                </a:solidFill>
                <a:latin typeface="Arial" panose="020B0604020202020204" pitchFamily="34" charset="0"/>
                <a:cs typeface="Arial" panose="020B0604020202020204" pitchFamily="34" charset="0"/>
              </a:rPr>
              <a:t> </a:t>
            </a:r>
            <a:r>
              <a:rPr lang="en-US" sz="2000" dirty="0">
                <a:solidFill>
                  <a:schemeClr val="tx1"/>
                </a:solidFill>
                <a:latin typeface="Arial" panose="020B0604020202020204" pitchFamily="34" charset="0"/>
                <a:cs typeface="Arial" panose="020B0604020202020204" pitchFamily="34" charset="0"/>
              </a:rPr>
              <a:t>(Accessed: 16/07/2023)</a:t>
            </a: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Public Health England (2018) </a:t>
            </a:r>
            <a:r>
              <a:rPr lang="en-GB" sz="2000" i="1" dirty="0">
                <a:solidFill>
                  <a:schemeClr val="tx1"/>
                </a:solidFill>
                <a:latin typeface="Arial" panose="020B0604020202020204" pitchFamily="34" charset="0"/>
                <a:cs typeface="Arial" panose="020B0604020202020204" pitchFamily="34" charset="0"/>
              </a:rPr>
              <a:t>Chapter 3</a:t>
            </a:r>
            <a:r>
              <a:rPr lang="en-GB" sz="2000" dirty="0">
                <a:solidFill>
                  <a:schemeClr val="tx1"/>
                </a:solidFill>
                <a:latin typeface="Arial" panose="020B0604020202020204" pitchFamily="34" charset="0"/>
                <a:cs typeface="Arial" panose="020B0604020202020204" pitchFamily="34" charset="0"/>
              </a:rPr>
              <a:t>: trends in morbidity and risk factors. (online). Available at: </a:t>
            </a:r>
            <a:r>
              <a:rPr lang="en-GB" sz="2000" dirty="0">
                <a:solidFill>
                  <a:srgbClr val="0070C0"/>
                </a:solidFill>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https://www.gov.uk/government/publications/health-profile-for-england-2018/chapter-3-trends-in-morbidity-and-risk-factors</a:t>
            </a:r>
            <a:r>
              <a:rPr lang="en-GB" sz="2000" dirty="0">
                <a:solidFill>
                  <a:schemeClr val="tx1"/>
                </a:solidFill>
                <a:latin typeface="Arial" panose="020B0604020202020204" pitchFamily="34" charset="0"/>
                <a:cs typeface="Arial" panose="020B0604020202020204" pitchFamily="34" charset="0"/>
              </a:rPr>
              <a:t>. (Accessed: 21/07/2023).</a:t>
            </a:r>
            <a:endParaRPr lang="en-US" sz="2000" dirty="0">
              <a:solidFill>
                <a:schemeClr val="tx1"/>
              </a:solidFill>
              <a:latin typeface="Arial" panose="020B0604020202020204" pitchFamily="34" charset="0"/>
              <a:cs typeface="Arial" panose="020B0604020202020204" pitchFamily="34" charset="0"/>
            </a:endParaRPr>
          </a:p>
          <a:p>
            <a:pPr>
              <a:lnSpc>
                <a:spcPct val="160000"/>
              </a:lnSpc>
              <a:spcBef>
                <a:spcPct val="20000"/>
              </a:spcBef>
              <a:spcAft>
                <a:spcPts val="600"/>
              </a:spcAft>
              <a:buClr>
                <a:schemeClr val="accent1"/>
              </a:buClr>
              <a:buSzPct val="115000"/>
            </a:pPr>
            <a:r>
              <a:rPr lang="en-US" sz="2000" dirty="0">
                <a:solidFill>
                  <a:schemeClr val="tx1"/>
                </a:solidFill>
                <a:latin typeface="Arial" panose="020B0604020202020204" pitchFamily="34" charset="0"/>
                <a:cs typeface="Arial" panose="020B0604020202020204" pitchFamily="34" charset="0"/>
              </a:rPr>
              <a:t>Public Health England (2023) </a:t>
            </a:r>
            <a:r>
              <a:rPr lang="en-US" sz="2000" i="1" dirty="0">
                <a:solidFill>
                  <a:schemeClr val="tx1"/>
                </a:solidFill>
                <a:latin typeface="Arial" panose="020B0604020202020204" pitchFamily="34" charset="0"/>
                <a:cs typeface="Arial" panose="020B0604020202020204" pitchFamily="34" charset="0"/>
              </a:rPr>
              <a:t>Guidance. Health matters</a:t>
            </a:r>
            <a:r>
              <a:rPr lang="en-US" sz="2000" dirty="0">
                <a:solidFill>
                  <a:schemeClr val="tx1"/>
                </a:solidFill>
                <a:latin typeface="Arial" panose="020B0604020202020204" pitchFamily="34" charset="0"/>
                <a:cs typeface="Arial" panose="020B0604020202020204" pitchFamily="34" charset="0"/>
              </a:rPr>
              <a:t>: preventing cardiovascular disease Available at: </a:t>
            </a:r>
            <a:r>
              <a:rPr lang="en-US" sz="2000" dirty="0">
                <a:solidFill>
                  <a:srgbClr val="0070C0"/>
                </a:solidFill>
                <a:latin typeface="Arial" panose="020B060402020202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https://www.gov.uk/government/publications/health-matters-preventing-cardiovascular-dise.ase/health-matters-preventing-cardiovascular-disease</a:t>
            </a:r>
            <a:r>
              <a:rPr lang="en-US" sz="2000" dirty="0">
                <a:solidFill>
                  <a:schemeClr val="tx1"/>
                </a:solidFill>
                <a:latin typeface="Arial" panose="020B0604020202020204" pitchFamily="34" charset="0"/>
                <a:cs typeface="Arial" panose="020B0604020202020204" pitchFamily="34" charset="0"/>
              </a:rPr>
              <a:t>. (Accessed:19/07/2023).</a:t>
            </a:r>
          </a:p>
          <a:p>
            <a:pPr>
              <a:lnSpc>
                <a:spcPct val="160000"/>
              </a:lnSpc>
              <a:spcBef>
                <a:spcPct val="20000"/>
              </a:spcBef>
              <a:spcAft>
                <a:spcPts val="600"/>
              </a:spcAft>
              <a:buClr>
                <a:schemeClr val="accent1"/>
              </a:buClr>
              <a:buSzPct val="115000"/>
            </a:pPr>
            <a:r>
              <a:rPr lang="en-GB" sz="2000" dirty="0">
                <a:solidFill>
                  <a:schemeClr val="tx1"/>
                </a:solidFill>
                <a:latin typeface="Arial" panose="020B0604020202020204" pitchFamily="34" charset="0"/>
                <a:cs typeface="Arial" panose="020B0604020202020204" pitchFamily="34" charset="0"/>
              </a:rPr>
              <a:t>Levy, L., &amp; </a:t>
            </a:r>
            <a:r>
              <a:rPr lang="en-GB" sz="2000" dirty="0" err="1">
                <a:solidFill>
                  <a:schemeClr val="tx1"/>
                </a:solidFill>
                <a:latin typeface="Arial" panose="020B0604020202020204" pitchFamily="34" charset="0"/>
                <a:cs typeface="Arial" panose="020B0604020202020204" pitchFamily="34" charset="0"/>
              </a:rPr>
              <a:t>Tedstone</a:t>
            </a:r>
            <a:r>
              <a:rPr lang="en-GB" sz="2000" dirty="0">
                <a:solidFill>
                  <a:schemeClr val="tx1"/>
                </a:solidFill>
                <a:latin typeface="Arial" panose="020B0604020202020204" pitchFamily="34" charset="0"/>
                <a:cs typeface="Arial" panose="020B0604020202020204" pitchFamily="34" charset="0"/>
              </a:rPr>
              <a:t>, A. (2017). </a:t>
            </a:r>
            <a:r>
              <a:rPr lang="en-GB" sz="2000" i="1" dirty="0">
                <a:solidFill>
                  <a:schemeClr val="tx1"/>
                </a:solidFill>
                <a:latin typeface="Arial" panose="020B0604020202020204" pitchFamily="34" charset="0"/>
                <a:cs typeface="Arial" panose="020B0604020202020204" pitchFamily="34" charset="0"/>
              </a:rPr>
              <a:t>UK Dietary Policy for the Prevention of Cardiovascular Disease</a:t>
            </a:r>
            <a:r>
              <a:rPr lang="en-GB" sz="2000" dirty="0">
                <a:solidFill>
                  <a:schemeClr val="tx1"/>
                </a:solidFill>
                <a:latin typeface="Arial" panose="020B0604020202020204" pitchFamily="34" charset="0"/>
                <a:cs typeface="Arial" panose="020B0604020202020204" pitchFamily="34" charset="0"/>
              </a:rPr>
              <a:t>. Healthcare, 5(1). (online)Available at:  </a:t>
            </a:r>
            <a:r>
              <a:rPr lang="en-GB" sz="2000" dirty="0">
                <a:solidFill>
                  <a:srgbClr val="0070C0"/>
                </a:solidFill>
                <a:latin typeface="Arial" panose="020B0604020202020204" pitchFamily="34" charset="0"/>
                <a:cs typeface="Arial" panose="020B0604020202020204" pitchFamily="34" charset="0"/>
                <a:hlinkClick r:id="rId16">
                  <a:extLst>
                    <a:ext uri="{A12FA001-AC4F-418D-AE19-62706E023703}">
                      <ahyp:hlinkClr xmlns:ahyp="http://schemas.microsoft.com/office/drawing/2018/hyperlinkcolor" val="tx"/>
                    </a:ext>
                  </a:extLst>
                </a:hlinkClick>
              </a:rPr>
              <a:t>https://doi.org/10.3390/healthcare5010009</a:t>
            </a:r>
            <a:r>
              <a:rPr lang="en-GB" sz="2000" dirty="0">
                <a:solidFill>
                  <a:srgbClr val="0070C0"/>
                </a:solidFill>
                <a:latin typeface="Arial" panose="020B0604020202020204" pitchFamily="34" charset="0"/>
                <a:cs typeface="Arial" panose="020B0604020202020204" pitchFamily="34" charset="0"/>
              </a:rPr>
              <a:t>. </a:t>
            </a:r>
            <a:r>
              <a:rPr lang="en-GB" sz="2000" dirty="0">
                <a:solidFill>
                  <a:schemeClr val="tx1"/>
                </a:solidFill>
                <a:latin typeface="Arial" panose="020B0604020202020204" pitchFamily="34" charset="0"/>
                <a:cs typeface="Arial" panose="020B0604020202020204" pitchFamily="34" charset="0"/>
              </a:rPr>
              <a:t>(Accessed:22/07/2023)</a:t>
            </a:r>
            <a:endParaRPr lang="en-US" sz="2000" dirty="0">
              <a:solidFill>
                <a:schemeClr val="tx1"/>
              </a:solidFill>
              <a:latin typeface="Arial" panose="020B0604020202020204" pitchFamily="34" charset="0"/>
              <a:cs typeface="Arial" panose="020B0604020202020204" pitchFamily="34" charset="0"/>
            </a:endParaRPr>
          </a:p>
          <a:p>
            <a:pPr>
              <a:lnSpc>
                <a:spcPct val="90000"/>
              </a:lnSpc>
              <a:spcBef>
                <a:spcPct val="20000"/>
              </a:spcBef>
              <a:spcAft>
                <a:spcPts val="600"/>
              </a:spcAft>
              <a:buClr>
                <a:schemeClr val="accent1"/>
              </a:buClr>
              <a:buSzPct val="115000"/>
            </a:pPr>
            <a:r>
              <a:rPr lang="en-US" sz="1200" dirty="0">
                <a:solidFill>
                  <a:schemeClr val="tx1">
                    <a:lumMod val="85000"/>
                    <a:lumOff val="15000"/>
                  </a:schemeClr>
                </a:solidFill>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328580955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docProps/app.xml><?xml version="1.0" encoding="utf-8"?>
<Properties xmlns="http://schemas.openxmlformats.org/officeDocument/2006/extended-properties" xmlns:vt="http://schemas.openxmlformats.org/officeDocument/2006/docPropsVTypes">
  <Template>Organic</Template>
  <TotalTime>948</TotalTime>
  <Words>1649</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Garamond</vt:lpstr>
      <vt:lpstr>Wingdings</vt:lpstr>
      <vt:lpstr>Organic</vt:lpstr>
      <vt:lpstr>Community Care &amp; Development Assessment 1</vt:lpstr>
      <vt:lpstr>Cardiovascular disease in Ethnic Minority COMMUNITY for  London Borough of Haringey perspectives</vt:lpstr>
      <vt:lpstr>Statistics of Ethnic Minority Community  </vt:lpstr>
      <vt:lpstr>Poor diet, smoking, and high blood pressure are prevalent habits in Haringey that lead to cancer, cardiovascular disease, and lung disease.  Addressing the top 5 risk factors is crucial to improve community health and well-being. (Public Health England, 2018). </vt:lpstr>
      <vt:lpstr>‘Haringey and Islington Prevention at Scale: Cardiovascular disease prevention with a focus on blood pressure and atrial fibrillation’  (Haringey. Gov. UK, 2023)</vt:lpstr>
      <vt:lpstr>Legislation &amp; Policy;  Equality Act 2010, protect people from any discrimination, harassment or victimisation. (Age, gender, sex, religion, disability etc.),. (Equality Act, 2010).</vt:lpstr>
      <vt:lpstr>PowerPoint Presentation</vt:lpstr>
      <vt:lpstr>PowerPoint Presentation</vt:lpstr>
      <vt:lpstr>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Community Care &amp; Development Assessment 1</dc:title>
  <dc:creator>Erkan Paca (2010132)</dc:creator>
  <cp:lastModifiedBy>Erkan Paca</cp:lastModifiedBy>
  <cp:revision>44</cp:revision>
  <dcterms:created xsi:type="dcterms:W3CDTF">2023-07-06T13:09:50Z</dcterms:created>
  <dcterms:modified xsi:type="dcterms:W3CDTF">2023-07-25T11:31:36Z</dcterms:modified>
</cp:coreProperties>
</file>