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78" r:id="rId3"/>
    <p:sldId id="257" r:id="rId4"/>
    <p:sldId id="258" r:id="rId5"/>
    <p:sldId id="260" r:id="rId6"/>
    <p:sldId id="275" r:id="rId7"/>
    <p:sldId id="271" r:id="rId8"/>
    <p:sldId id="261" r:id="rId9"/>
    <p:sldId id="272" r:id="rId10"/>
    <p:sldId id="262" r:id="rId11"/>
    <p:sldId id="279" r:id="rId12"/>
    <p:sldId id="273" r:id="rId13"/>
    <p:sldId id="263" r:id="rId14"/>
    <p:sldId id="264" r:id="rId15"/>
    <p:sldId id="265" r:id="rId16"/>
    <p:sldId id="266" r:id="rId17"/>
    <p:sldId id="270" r:id="rId18"/>
    <p:sldId id="267" r:id="rId19"/>
    <p:sldId id="268" r:id="rId20"/>
    <p:sldId id="277" r:id="rId21"/>
    <p:sldId id="274"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notesViewPr>
    <p:cSldViewPr>
      <p:cViewPr varScale="1">
        <p:scale>
          <a:sx n="56" d="100"/>
          <a:sy n="56" d="100"/>
        </p:scale>
        <p:origin x="-1074"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DE2E95-144A-4DCD-BD28-DA23CD07C71C}" type="datetimeFigureOut">
              <a:rPr lang="en-GB" smtClean="0"/>
              <a:pPr/>
              <a:t>11/04/2017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F98BA7-56F2-423E-9B94-885970A02864}" type="slidenum">
              <a:rPr lang="en-GB" smtClean="0"/>
              <a:pPr/>
              <a:t>‹#›</a:t>
            </a:fld>
            <a:endParaRPr lang="en-GB"/>
          </a:p>
        </p:txBody>
      </p:sp>
    </p:spTree>
    <p:extLst>
      <p:ext uri="{BB962C8B-B14F-4D97-AF65-F5344CB8AC3E}">
        <p14:creationId xmlns:p14="http://schemas.microsoft.com/office/powerpoint/2010/main" val="1882646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2.cde.state.co.us/media/resultsmatter/RMSeries/JasminAndAlyssandraPlaying.asp"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students are not clear explain what is meant by data. Data is</a:t>
            </a:r>
            <a:r>
              <a:rPr lang="en-GB" baseline="0" dirty="0" smtClean="0"/>
              <a:t> </a:t>
            </a:r>
            <a:r>
              <a:rPr lang="en-GB" dirty="0" smtClean="0"/>
              <a:t>the information collected.</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2</a:t>
            </a:fld>
            <a:endParaRPr lang="en-GB"/>
          </a:p>
        </p:txBody>
      </p:sp>
    </p:spTree>
    <p:extLst>
      <p:ext uri="{BB962C8B-B14F-4D97-AF65-F5344CB8AC3E}">
        <p14:creationId xmlns:p14="http://schemas.microsoft.com/office/powerpoint/2010/main" val="15173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They may have other suggestions as well, such as reading documents,</a:t>
            </a:r>
            <a:r>
              <a:rPr lang="en-GB" baseline="0" dirty="0" smtClean="0"/>
              <a:t> analysing children’s mark making.</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3</a:t>
            </a:fld>
            <a:endParaRPr lang="en-GB"/>
          </a:p>
        </p:txBody>
      </p:sp>
    </p:spTree>
    <p:extLst>
      <p:ext uri="{BB962C8B-B14F-4D97-AF65-F5344CB8AC3E}">
        <p14:creationId xmlns:p14="http://schemas.microsoft.com/office/powerpoint/2010/main" val="1467766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Hand out a mini questionnaire. Ask them to fill</a:t>
            </a:r>
            <a:r>
              <a:rPr lang="en-GB" baseline="0" dirty="0" smtClean="0"/>
              <a:t> it in. It is fine for them to discuss while doing this.</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4</a:t>
            </a:fld>
            <a:endParaRPr lang="en-GB"/>
          </a:p>
        </p:txBody>
      </p:sp>
    </p:spTree>
    <p:extLst>
      <p:ext uri="{BB962C8B-B14F-4D97-AF65-F5344CB8AC3E}">
        <p14:creationId xmlns:p14="http://schemas.microsoft.com/office/powerpoint/2010/main" val="4040162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 On each table ( small groups) get them to collate what they have found.</a:t>
            </a:r>
          </a:p>
          <a:p>
            <a:r>
              <a:rPr lang="en-GB" dirty="0" smtClean="0"/>
              <a:t>For example 100% female.</a:t>
            </a:r>
          </a:p>
          <a:p>
            <a:r>
              <a:rPr lang="en-GB" dirty="0" smtClean="0"/>
              <a:t>2. 50 % are aged 18-29 50 % 30-</a:t>
            </a:r>
            <a:r>
              <a:rPr lang="en-GB" baseline="0" dirty="0" smtClean="0"/>
              <a:t>31</a:t>
            </a:r>
          </a:p>
          <a:p>
            <a:r>
              <a:rPr lang="en-GB" baseline="0" dirty="0" smtClean="0"/>
              <a:t>3. 25% used UCAS, 25% used University website </a:t>
            </a:r>
            <a:r>
              <a:rPr lang="en-GB" baseline="0" dirty="0" err="1" smtClean="0"/>
              <a:t>etc</a:t>
            </a:r>
            <a:endParaRPr lang="en-GB" baseline="0" dirty="0" smtClean="0"/>
          </a:p>
          <a:p>
            <a:r>
              <a:rPr lang="en-GB" baseline="0" dirty="0" smtClean="0"/>
              <a:t>How may ranked information as useful and so on.</a:t>
            </a:r>
          </a:p>
          <a:p>
            <a:endParaRPr lang="en-GB" baseline="0" dirty="0" smtClean="0"/>
          </a:p>
          <a:p>
            <a:r>
              <a:rPr lang="en-GB" dirty="0" smtClean="0"/>
              <a:t>You could then ask each table to give information back to you. </a:t>
            </a:r>
          </a:p>
          <a:p>
            <a:r>
              <a:rPr lang="en-GB" dirty="0" smtClean="0"/>
              <a:t>Show then that if this had been a real questionnaire survey the results across the year 2 group would be analysed together and presented as graphs </a:t>
            </a:r>
            <a:r>
              <a:rPr lang="en-GB" dirty="0" err="1" smtClean="0"/>
              <a:t>etc</a:t>
            </a:r>
            <a:endParaRPr lang="en-GB" dirty="0" smtClean="0"/>
          </a:p>
          <a:p>
            <a:endParaRPr lang="en-GB" dirty="0" smtClean="0"/>
          </a:p>
          <a:p>
            <a:r>
              <a:rPr lang="en-GB" b="1" dirty="0" smtClean="0"/>
              <a:t>You</a:t>
            </a:r>
            <a:r>
              <a:rPr lang="en-GB" b="1" baseline="0" dirty="0" smtClean="0"/>
              <a:t> can show this on the board. For example make a graph representing one</a:t>
            </a:r>
            <a:r>
              <a:rPr lang="en-GB" b="1" dirty="0" smtClean="0"/>
              <a:t> of the groups answers.</a:t>
            </a:r>
          </a:p>
          <a:p>
            <a:r>
              <a:rPr lang="en-GB" b="1" baseline="0" dirty="0" smtClean="0"/>
              <a:t>Ask them what the value of such data</a:t>
            </a:r>
            <a:r>
              <a:rPr lang="en-GB" b="1" dirty="0" smtClean="0"/>
              <a:t> might be?</a:t>
            </a:r>
            <a:endParaRPr lang="en-GB" b="1" baseline="0"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5</a:t>
            </a:fld>
            <a:endParaRPr lang="en-GB"/>
          </a:p>
        </p:txBody>
      </p:sp>
    </p:spTree>
    <p:extLst>
      <p:ext uri="{BB962C8B-B14F-4D97-AF65-F5344CB8AC3E}">
        <p14:creationId xmlns:p14="http://schemas.microsoft.com/office/powerpoint/2010/main" val="1902024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486400" cy="4621088"/>
          </a:xfrm>
        </p:spPr>
        <p:txBody>
          <a:bodyPr/>
          <a:lstStyle/>
          <a:p>
            <a:r>
              <a:rPr lang="en-GB" dirty="0" smtClean="0"/>
              <a:t>Have a discussion.</a:t>
            </a:r>
          </a:p>
          <a:p>
            <a:r>
              <a:rPr lang="en-GB" dirty="0" smtClean="0"/>
              <a:t>Were the questions clear?</a:t>
            </a:r>
          </a:p>
          <a:p>
            <a:r>
              <a:rPr lang="en-GB" dirty="0" smtClean="0"/>
              <a:t>Did it take too long to complete?</a:t>
            </a:r>
          </a:p>
          <a:p>
            <a:r>
              <a:rPr lang="en-GB" dirty="0" smtClean="0"/>
              <a:t>Were the questions understandable?</a:t>
            </a:r>
          </a:p>
          <a:p>
            <a:endParaRPr lang="en-GB" dirty="0" smtClean="0"/>
          </a:p>
          <a:p>
            <a:r>
              <a:rPr lang="en-GB" dirty="0" smtClean="0"/>
              <a:t>What sort of data did the questionnaire allow them to collect?</a:t>
            </a:r>
          </a:p>
          <a:p>
            <a:r>
              <a:rPr lang="en-GB" dirty="0" smtClean="0"/>
              <a:t>Was there weaknesses of the questions. In question 4</a:t>
            </a:r>
            <a:r>
              <a:rPr lang="en-GB" dirty="0"/>
              <a:t>. Which of the following was the most useful source of information? </a:t>
            </a:r>
          </a:p>
          <a:p>
            <a:r>
              <a:rPr lang="en-GB" dirty="0" smtClean="0"/>
              <a:t>Maybe the students did not think they were useful resources at all.  Therefore maybe</a:t>
            </a:r>
          </a:p>
          <a:p>
            <a:r>
              <a:rPr lang="en-GB" dirty="0" smtClean="0"/>
              <a:t> biased or misleading result.</a:t>
            </a:r>
          </a:p>
          <a:p>
            <a:r>
              <a:rPr lang="en-GB" dirty="0" smtClean="0"/>
              <a:t>Is the scale in question 5,</a:t>
            </a:r>
          </a:p>
          <a:p>
            <a:r>
              <a:rPr lang="en-GB" dirty="0" smtClean="0"/>
              <a:t> </a:t>
            </a:r>
            <a:r>
              <a:rPr lang="en-GB" dirty="0"/>
              <a:t>1=no comment, 2= not useful, 3= a little useful, 4=useful, 5= very </a:t>
            </a:r>
            <a:r>
              <a:rPr lang="en-GB" dirty="0" smtClean="0"/>
              <a:t>useful biased towards giving a positive answer.</a:t>
            </a:r>
            <a:endParaRPr lang="en-GB" dirty="0"/>
          </a:p>
          <a:p>
            <a:endParaRPr lang="en-GB" dirty="0" smtClean="0"/>
          </a:p>
          <a:p>
            <a:r>
              <a:rPr lang="en-GB" dirty="0" smtClean="0"/>
              <a:t>Note question 6 is ambiguous</a:t>
            </a:r>
          </a:p>
          <a:p>
            <a:r>
              <a:rPr lang="en-GB" dirty="0"/>
              <a:t>6. How would you </a:t>
            </a:r>
            <a:r>
              <a:rPr lang="en-GB" b="1" dirty="0"/>
              <a:t>improve and make the information you were given more interesting</a:t>
            </a:r>
            <a:r>
              <a:rPr lang="en-GB" dirty="0"/>
              <a:t>? Please explain below.</a:t>
            </a:r>
          </a:p>
          <a:p>
            <a:r>
              <a:rPr lang="en-GB" dirty="0" smtClean="0"/>
              <a:t>This is two questions in one</a:t>
            </a:r>
          </a:p>
          <a:p>
            <a:r>
              <a:rPr lang="en-GB" dirty="0" smtClean="0"/>
              <a:t>1.How would you improve</a:t>
            </a:r>
          </a:p>
          <a:p>
            <a:r>
              <a:rPr lang="en-GB" dirty="0" smtClean="0"/>
              <a:t>2.How would you make more interesting.</a:t>
            </a:r>
          </a:p>
          <a:p>
            <a:r>
              <a:rPr lang="en-GB" dirty="0" smtClean="0"/>
              <a:t>Are questionnaires useful for finding out why?</a:t>
            </a:r>
            <a:endParaRPr lang="en-GB" dirty="0"/>
          </a:p>
          <a:p>
            <a:r>
              <a:rPr lang="en-GB" dirty="0" smtClean="0"/>
              <a:t>Were then any ethical considerations. Were the reasons fro doing questionnaire explained clearly enough.?</a:t>
            </a:r>
          </a:p>
          <a:p>
            <a:r>
              <a:rPr lang="en-GB" dirty="0" smtClean="0"/>
              <a:t>What about anonymity?</a:t>
            </a:r>
          </a:p>
          <a:p>
            <a:r>
              <a:rPr lang="en-GB" dirty="0" smtClean="0"/>
              <a:t> </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6</a:t>
            </a:fld>
            <a:endParaRPr lang="en-GB"/>
          </a:p>
        </p:txBody>
      </p:sp>
    </p:spTree>
    <p:extLst>
      <p:ext uri="{BB962C8B-B14F-4D97-AF65-F5344CB8AC3E}">
        <p14:creationId xmlns:p14="http://schemas.microsoft.com/office/powerpoint/2010/main" val="3042796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Now look  at  different research tool</a:t>
            </a:r>
          </a:p>
          <a:p>
            <a:r>
              <a:rPr lang="en-GB" dirty="0" smtClean="0"/>
              <a:t>Get the students to design a few interview questions to find out why people on the course decided to study early childhood</a:t>
            </a:r>
          </a:p>
          <a:p>
            <a:r>
              <a:rPr lang="en-GB" dirty="0" smtClean="0"/>
              <a:t>Get them to think about why questions. Why did you decide to come to TSD</a:t>
            </a:r>
          </a:p>
          <a:p>
            <a:r>
              <a:rPr lang="en-GB" dirty="0" smtClean="0"/>
              <a:t>Why did you want o study early childhood in particular</a:t>
            </a:r>
          </a:p>
          <a:p>
            <a:endParaRPr lang="en-GB" dirty="0"/>
          </a:p>
          <a:p>
            <a:r>
              <a:rPr lang="en-GB" dirty="0" smtClean="0"/>
              <a:t>Does the course help you fulfil a career goal? </a:t>
            </a:r>
            <a:r>
              <a:rPr lang="en-GB" dirty="0" err="1" smtClean="0"/>
              <a:t>etc</a:t>
            </a:r>
            <a:endParaRPr lang="en-GB" dirty="0" smtClean="0"/>
          </a:p>
          <a:p>
            <a:endParaRPr lang="en-GB" dirty="0" smtClean="0"/>
          </a:p>
          <a:p>
            <a:r>
              <a:rPr lang="en-GB" dirty="0" smtClean="0"/>
              <a:t>Once they have some questions they need to interview each other and try to keep note of the data they collect.</a:t>
            </a:r>
          </a:p>
        </p:txBody>
      </p:sp>
      <p:sp>
        <p:nvSpPr>
          <p:cNvPr id="4" name="Slide Number Placeholder 3"/>
          <p:cNvSpPr>
            <a:spLocks noGrp="1"/>
          </p:cNvSpPr>
          <p:nvPr>
            <p:ph type="sldNum" sz="quarter" idx="10"/>
          </p:nvPr>
        </p:nvSpPr>
        <p:spPr/>
        <p:txBody>
          <a:bodyPr/>
          <a:lstStyle/>
          <a:p>
            <a:fld id="{09F98BA7-56F2-423E-9B94-885970A02864}" type="slidenum">
              <a:rPr lang="en-GB" smtClean="0"/>
              <a:pPr/>
              <a:t>7</a:t>
            </a:fld>
            <a:endParaRPr lang="en-GB"/>
          </a:p>
        </p:txBody>
      </p:sp>
    </p:spTree>
    <p:extLst>
      <p:ext uri="{BB962C8B-B14F-4D97-AF65-F5344CB8AC3E}">
        <p14:creationId xmlns:p14="http://schemas.microsoft.com/office/powerpoint/2010/main" val="1527776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Discussion with group</a:t>
            </a:r>
          </a:p>
          <a:p>
            <a:r>
              <a:rPr lang="en-GB" dirty="0" smtClean="0"/>
              <a:t>What type of data did they collect- They should recognise it is qualitative. </a:t>
            </a:r>
          </a:p>
          <a:p>
            <a:r>
              <a:rPr lang="en-GB" dirty="0" smtClean="0"/>
              <a:t>Did they think the question they asked on reflection were useful or helpful or could they have asked more open questions.</a:t>
            </a:r>
          </a:p>
          <a:p>
            <a:endParaRPr lang="en-GB" dirty="0"/>
          </a:p>
          <a:p>
            <a:r>
              <a:rPr lang="en-GB" dirty="0" smtClean="0"/>
              <a:t>Are interviews always useful. Are there limitations. </a:t>
            </a:r>
            <a:r>
              <a:rPr lang="en-GB" dirty="0" err="1" smtClean="0"/>
              <a:t>E,g</a:t>
            </a:r>
            <a:r>
              <a:rPr lang="en-GB" dirty="0" smtClean="0"/>
              <a:t>. They take time and commitment. Some people would be shy to open up to the interviewer.</a:t>
            </a:r>
          </a:p>
          <a:p>
            <a:endParaRPr lang="en-GB" dirty="0"/>
          </a:p>
          <a:p>
            <a:r>
              <a:rPr lang="en-GB" dirty="0" smtClean="0"/>
              <a:t>What do you think are the key issues for ethics. What did we not do today that would happen. For example did you ask consent, was it informed.?</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8</a:t>
            </a:fld>
            <a:endParaRPr lang="en-GB"/>
          </a:p>
        </p:txBody>
      </p:sp>
    </p:spTree>
    <p:extLst>
      <p:ext uri="{BB962C8B-B14F-4D97-AF65-F5344CB8AC3E}">
        <p14:creationId xmlns:p14="http://schemas.microsoft.com/office/powerpoint/2010/main" val="1458547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the video clips in the link.</a:t>
            </a:r>
          </a:p>
          <a:p>
            <a:r>
              <a:rPr lang="en-GB" dirty="0" smtClean="0"/>
              <a:t>Ask the students to watch the clip and to keep note on what they have seen.</a:t>
            </a:r>
          </a:p>
          <a:p>
            <a:r>
              <a:rPr lang="en-GB" dirty="0" smtClean="0"/>
              <a:t>Wa</a:t>
            </a:r>
            <a:r>
              <a:rPr lang="en-GB" dirty="0"/>
              <a:t>s</a:t>
            </a:r>
            <a:r>
              <a:rPr lang="en-GB" dirty="0" smtClean="0"/>
              <a:t> it easy to keep tabs on what they saw. What strategies did they use.</a:t>
            </a:r>
          </a:p>
          <a:p>
            <a:endParaRPr lang="en-GB" dirty="0"/>
          </a:p>
          <a:p>
            <a:r>
              <a:rPr lang="en-GB" dirty="0" smtClean="0"/>
              <a:t>Then watch the clip again and this time ask them just to concentrate  on the communication skills of the children. Is this more useful?</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What do observations tell you that interviews can’t?</a:t>
            </a:r>
            <a:r>
              <a:rPr lang="cy-GB" dirty="0" smtClean="0">
                <a:hlinkClick r:id="rId3"/>
              </a:rPr>
              <a:t> </a:t>
            </a:r>
            <a:r>
              <a:rPr lang="cy-GB" dirty="0" err="1" smtClean="0">
                <a:hlinkClick r:id="rId3"/>
              </a:rPr>
              <a:t>Other</a:t>
            </a:r>
            <a:r>
              <a:rPr lang="cy-GB" dirty="0" smtClean="0">
                <a:hlinkClick r:id="rId3"/>
              </a:rPr>
              <a:t> </a:t>
            </a:r>
            <a:r>
              <a:rPr lang="cy-GB" dirty="0" err="1" smtClean="0">
                <a:hlinkClick r:id="rId3"/>
              </a:rPr>
              <a:t>clips</a:t>
            </a:r>
            <a:r>
              <a:rPr lang="cy-GB" dirty="0" smtClean="0">
                <a:hlinkClick r:id="rId3"/>
              </a:rPr>
              <a:t> </a:t>
            </a:r>
            <a:r>
              <a:rPr lang="cy-GB" dirty="0" err="1" smtClean="0">
                <a:hlinkClick r:id="rId3"/>
              </a:rPr>
              <a:t>you</a:t>
            </a:r>
            <a:r>
              <a:rPr lang="cy-GB" dirty="0" smtClean="0">
                <a:hlinkClick r:id="rId3"/>
              </a:rPr>
              <a:t> can </a:t>
            </a:r>
            <a:r>
              <a:rPr lang="cy-GB" dirty="0" err="1" smtClean="0">
                <a:hlinkClick r:id="rId3"/>
              </a:rPr>
              <a:t>use</a:t>
            </a:r>
            <a:r>
              <a:rPr lang="cy-GB" dirty="0" smtClean="0">
                <a:hlinkClick r:id="rId3"/>
              </a:rPr>
              <a:t> </a:t>
            </a:r>
            <a:r>
              <a:rPr lang="cy-GB" dirty="0" err="1" smtClean="0">
                <a:hlinkClick r:id="rId3"/>
              </a:rPr>
              <a:t>if</a:t>
            </a:r>
            <a:r>
              <a:rPr lang="cy-GB" dirty="0" smtClean="0">
                <a:hlinkClick r:id="rId3"/>
              </a:rPr>
              <a:t> </a:t>
            </a:r>
            <a:r>
              <a:rPr lang="cy-GB" dirty="0" err="1" smtClean="0">
                <a:hlinkClick r:id="rId3"/>
              </a:rPr>
              <a:t>you</a:t>
            </a:r>
            <a:r>
              <a:rPr lang="cy-GB" dirty="0" smtClean="0">
                <a:hlinkClick r:id="rId3"/>
              </a:rPr>
              <a:t> want</a:t>
            </a:r>
          </a:p>
          <a:p>
            <a:pPr marL="0" marR="0" indent="0" algn="l" defTabSz="914400" rtl="0" eaLnBrk="1" fontAlgn="auto" latinLnBrk="0" hangingPunct="1">
              <a:lnSpc>
                <a:spcPct val="100000"/>
              </a:lnSpc>
              <a:spcBef>
                <a:spcPts val="0"/>
              </a:spcBef>
              <a:spcAft>
                <a:spcPts val="0"/>
              </a:spcAft>
              <a:buClrTx/>
              <a:buSzTx/>
              <a:buFontTx/>
              <a:buNone/>
              <a:tabLst/>
              <a:defRPr/>
            </a:pPr>
            <a:endParaRPr lang="cy-GB" dirty="0" smtClean="0">
              <a:hlinkClick r:id="rId3"/>
            </a:endParaRPr>
          </a:p>
          <a:p>
            <a:pPr marL="0" marR="0" indent="0" algn="l" defTabSz="914400" rtl="0" eaLnBrk="1" fontAlgn="auto" latinLnBrk="0" hangingPunct="1">
              <a:lnSpc>
                <a:spcPct val="100000"/>
              </a:lnSpc>
              <a:spcBef>
                <a:spcPts val="0"/>
              </a:spcBef>
              <a:spcAft>
                <a:spcPts val="0"/>
              </a:spcAft>
              <a:buClrTx/>
              <a:buSzTx/>
              <a:buFontTx/>
              <a:buNone/>
              <a:tabLst/>
              <a:defRPr/>
            </a:pPr>
            <a:r>
              <a:rPr lang="cy-GB" dirty="0" smtClean="0">
                <a:hlinkClick r:id="rId3"/>
              </a:rPr>
              <a:t>http://www2.cde.state.co.us/media/resultsmatter/RMSeries/JasminAndAlyssandraPlaying.asp</a:t>
            </a:r>
            <a:endParaRPr lang="cy-GB"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9</a:t>
            </a:fld>
            <a:endParaRPr lang="en-GB"/>
          </a:p>
        </p:txBody>
      </p:sp>
    </p:spTree>
    <p:extLst>
      <p:ext uri="{BB962C8B-B14F-4D97-AF65-F5344CB8AC3E}">
        <p14:creationId xmlns:p14="http://schemas.microsoft.com/office/powerpoint/2010/main" val="2617604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type of information (data) have you collected in the observations?</a:t>
            </a:r>
          </a:p>
          <a:p>
            <a:endParaRPr lang="en-GB" dirty="0"/>
          </a:p>
          <a:p>
            <a:r>
              <a:rPr lang="en-GB" dirty="0" smtClean="0"/>
              <a:t>What do observations tell you that interviews can’t?</a:t>
            </a:r>
          </a:p>
          <a:p>
            <a:r>
              <a:rPr lang="en-GB" dirty="0" smtClean="0"/>
              <a:t>Are observations useful. Can they give you an insight into how a child see’s the world, interacts with the world?</a:t>
            </a:r>
          </a:p>
          <a:p>
            <a:endParaRPr lang="en-GB" dirty="0" smtClean="0"/>
          </a:p>
          <a:p>
            <a:r>
              <a:rPr lang="en-GB" dirty="0" smtClean="0"/>
              <a:t>Is an observation limited. Do people paly up fro the camera. Does the observer actually change  someone’s behaviour just by being there. </a:t>
            </a:r>
          </a:p>
          <a:p>
            <a:endParaRPr lang="en-GB" dirty="0"/>
          </a:p>
          <a:p>
            <a:r>
              <a:rPr lang="en-GB" dirty="0" smtClean="0"/>
              <a:t>Observation has several ethical considerations.</a:t>
            </a:r>
          </a:p>
          <a:p>
            <a:r>
              <a:rPr lang="en-GB" dirty="0" smtClean="0"/>
              <a:t>Can you think of any</a:t>
            </a:r>
          </a:p>
          <a:p>
            <a:r>
              <a:rPr lang="en-GB" dirty="0" smtClean="0"/>
              <a:t>Consent</a:t>
            </a:r>
          </a:p>
          <a:p>
            <a:r>
              <a:rPr lang="en-GB" dirty="0" smtClean="0"/>
              <a:t>Morality of filming</a:t>
            </a:r>
          </a:p>
          <a:p>
            <a:r>
              <a:rPr lang="en-GB" dirty="0" smtClean="0"/>
              <a:t>Who see's the film?</a:t>
            </a:r>
          </a:p>
          <a:p>
            <a:r>
              <a:rPr lang="en-GB" dirty="0" smtClean="0"/>
              <a:t>Doe the fact you consented for the film to be viewed by other when you were 5 mean you still want people to see it when you a e 45. Child Of Our Time  programme is such a moral dilemma.</a:t>
            </a:r>
          </a:p>
          <a:p>
            <a:r>
              <a:rPr lang="en-GB" dirty="0" smtClean="0"/>
              <a:t>We learn from the programme but what about the children's wellbeing&gt;?</a:t>
            </a:r>
          </a:p>
          <a:p>
            <a:r>
              <a:rPr lang="en-GB" dirty="0" smtClean="0"/>
              <a:t>Are they wanting their childhood to be common knowledge. </a:t>
            </a:r>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11</a:t>
            </a:fld>
            <a:endParaRPr lang="en-GB"/>
          </a:p>
        </p:txBody>
      </p:sp>
    </p:spTree>
    <p:extLst>
      <p:ext uri="{BB962C8B-B14F-4D97-AF65-F5344CB8AC3E}">
        <p14:creationId xmlns:p14="http://schemas.microsoft.com/office/powerpoint/2010/main" val="3551940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Questionnaire</a:t>
            </a:r>
          </a:p>
          <a:p>
            <a:r>
              <a:rPr lang="en-GB" dirty="0" smtClean="0"/>
              <a:t>When it is a useful tool?</a:t>
            </a:r>
          </a:p>
          <a:p>
            <a:r>
              <a:rPr lang="en-GB" dirty="0" smtClean="0"/>
              <a:t>Get them to ponder</a:t>
            </a:r>
          </a:p>
          <a:p>
            <a:r>
              <a:rPr lang="en-GB" dirty="0" smtClean="0"/>
              <a:t>When you want quick data?</a:t>
            </a:r>
          </a:p>
          <a:p>
            <a:r>
              <a:rPr lang="en-GB" dirty="0" smtClean="0"/>
              <a:t>What you want to several people ?</a:t>
            </a:r>
          </a:p>
          <a:p>
            <a:r>
              <a:rPr lang="en-GB" dirty="0" smtClean="0"/>
              <a:t>You what to find out what they do?</a:t>
            </a:r>
          </a:p>
          <a:p>
            <a:r>
              <a:rPr lang="en-GB" dirty="0"/>
              <a:t> </a:t>
            </a:r>
            <a:endParaRPr lang="en-GB" dirty="0" smtClean="0"/>
          </a:p>
          <a:p>
            <a:r>
              <a:rPr lang="en-GB" dirty="0" smtClean="0"/>
              <a:t>You can include pen questions but too many will put people off. Mots questionnaires are short and if you want people to send them back to you. </a:t>
            </a:r>
          </a:p>
          <a:p>
            <a:endParaRPr lang="en-GB" dirty="0" smtClean="0"/>
          </a:p>
          <a:p>
            <a:r>
              <a:rPr lang="en-GB" dirty="0" smtClean="0"/>
              <a:t>What sort of data can it collect? Usually quantitative , but can include qualitative. </a:t>
            </a:r>
            <a:endParaRPr lang="en-GB" dirty="0"/>
          </a:p>
          <a:p>
            <a:r>
              <a:rPr lang="en-GB" dirty="0"/>
              <a:t>W</a:t>
            </a:r>
            <a:r>
              <a:rPr lang="en-GB" dirty="0" smtClean="0"/>
              <a:t>hen would you use it?</a:t>
            </a:r>
          </a:p>
          <a:p>
            <a:r>
              <a:rPr lang="en-GB" dirty="0" smtClean="0"/>
              <a:t>Parent evaluations</a:t>
            </a:r>
          </a:p>
          <a:p>
            <a:r>
              <a:rPr lang="en-GB" dirty="0" smtClean="0"/>
              <a:t>Market research</a:t>
            </a:r>
          </a:p>
          <a:p>
            <a:r>
              <a:rPr lang="en-GB" dirty="0" smtClean="0"/>
              <a:t>Module feedback</a:t>
            </a:r>
          </a:p>
          <a:p>
            <a:r>
              <a:rPr lang="en-GB" dirty="0" smtClean="0"/>
              <a:t>Assessing what children like best at school?</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12</a:t>
            </a:fld>
            <a:endParaRPr lang="en-GB"/>
          </a:p>
        </p:txBody>
      </p:sp>
    </p:spTree>
    <p:extLst>
      <p:ext uri="{BB962C8B-B14F-4D97-AF65-F5344CB8AC3E}">
        <p14:creationId xmlns:p14="http://schemas.microsoft.com/office/powerpoint/2010/main" val="3474895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Interviews</a:t>
            </a:r>
          </a:p>
          <a:p>
            <a:r>
              <a:rPr lang="en-GB" dirty="0" smtClean="0"/>
              <a:t>Collect qualitative data.</a:t>
            </a:r>
          </a:p>
          <a:p>
            <a:r>
              <a:rPr lang="en-GB" dirty="0" smtClean="0"/>
              <a:t>Open ended questions</a:t>
            </a:r>
          </a:p>
          <a:p>
            <a:r>
              <a:rPr lang="en-GB" dirty="0" smtClean="0"/>
              <a:t>Can be structured like a questionnaire but asked in person</a:t>
            </a:r>
          </a:p>
          <a:p>
            <a:r>
              <a:rPr lang="en-GB" dirty="0" smtClean="0"/>
              <a:t>Can be semis structured where the interviewer prompts and asks people to explain their answers further.</a:t>
            </a:r>
          </a:p>
          <a:p>
            <a:r>
              <a:rPr lang="en-GB" dirty="0" smtClean="0"/>
              <a:t>Some interviews are just noting conservation between the interview and interviewee with on a subject no definite questions.</a:t>
            </a:r>
          </a:p>
          <a:p>
            <a:endParaRPr lang="en-GB" dirty="0"/>
          </a:p>
          <a:p>
            <a:endParaRPr lang="en-GB" dirty="0" smtClean="0"/>
          </a:p>
          <a:p>
            <a:endParaRPr lang="en-GB" dirty="0"/>
          </a:p>
          <a:p>
            <a:r>
              <a:rPr lang="en-GB" dirty="0" smtClean="0"/>
              <a:t>Some moral dilemmas </a:t>
            </a:r>
          </a:p>
          <a:p>
            <a:r>
              <a:rPr lang="en-GB" dirty="0" smtClean="0"/>
              <a:t>Do you tape or record? If you record who sees this information? What about consent, confidentiality, etc.</a:t>
            </a:r>
          </a:p>
          <a:p>
            <a:endParaRPr lang="en-GB" dirty="0"/>
          </a:p>
          <a:p>
            <a:r>
              <a:rPr lang="en-GB" dirty="0" smtClean="0"/>
              <a:t>When is interviewing useful?</a:t>
            </a:r>
          </a:p>
          <a:p>
            <a:r>
              <a:rPr lang="en-GB" dirty="0" smtClean="0"/>
              <a:t>To get at feelings , thought ideas</a:t>
            </a:r>
          </a:p>
          <a:p>
            <a:r>
              <a:rPr lang="en-GB" dirty="0" smtClean="0"/>
              <a:t>Gives you depth of information but often only with a few people. </a:t>
            </a:r>
          </a:p>
          <a:p>
            <a:r>
              <a:rPr lang="en-GB" dirty="0" smtClean="0"/>
              <a:t>Cannot make generalisations but can highlight interesting issues .</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13</a:t>
            </a:fld>
            <a:endParaRPr lang="en-GB"/>
          </a:p>
        </p:txBody>
      </p:sp>
    </p:spTree>
    <p:extLst>
      <p:ext uri="{BB962C8B-B14F-4D97-AF65-F5344CB8AC3E}">
        <p14:creationId xmlns:p14="http://schemas.microsoft.com/office/powerpoint/2010/main" val="217069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Good field note that do not include anything </a:t>
            </a:r>
            <a:r>
              <a:rPr lang="en-GB" dirty="0"/>
              <a:t>y</a:t>
            </a:r>
            <a:r>
              <a:rPr lang="en-GB" dirty="0" smtClean="0"/>
              <a:t>ou would not want a child parent to see or read. Careful comments</a:t>
            </a:r>
          </a:p>
          <a:p>
            <a:r>
              <a:rPr lang="en-GB" dirty="0" smtClean="0"/>
              <a:t>Do you video?</a:t>
            </a:r>
          </a:p>
          <a:p>
            <a:r>
              <a:rPr lang="en-GB" dirty="0" smtClean="0"/>
              <a:t>Does this take over </a:t>
            </a:r>
          </a:p>
          <a:p>
            <a:r>
              <a:rPr lang="en-GB" dirty="0" smtClean="0"/>
              <a:t>Big brother watch you </a:t>
            </a:r>
          </a:p>
          <a:p>
            <a:r>
              <a:rPr lang="en-GB" dirty="0" smtClean="0"/>
              <a:t>Do people react differently when filming</a:t>
            </a:r>
          </a:p>
          <a:p>
            <a:r>
              <a:rPr lang="en-GB" dirty="0" smtClean="0"/>
              <a:t>Are you observing from a far, or to you respond to children etc.</a:t>
            </a:r>
          </a:p>
          <a:p>
            <a:endParaRPr lang="en-GB" dirty="0"/>
          </a:p>
          <a:p>
            <a:r>
              <a:rPr lang="en-GB" dirty="0" smtClean="0"/>
              <a:t>For example if observing you must stop if the child is in difficulty . First concern is wellbeing not your research</a:t>
            </a:r>
          </a:p>
          <a:p>
            <a:endParaRPr lang="en-GB" dirty="0"/>
          </a:p>
          <a:p>
            <a:endParaRPr lang="en-GB" dirty="0" smtClean="0"/>
          </a:p>
          <a:p>
            <a:r>
              <a:rPr lang="en-GB" dirty="0" smtClean="0"/>
              <a:t>If a child says yes to being observed but </a:t>
            </a:r>
            <a:r>
              <a:rPr lang="en-GB" dirty="0"/>
              <a:t>d</a:t>
            </a:r>
            <a:r>
              <a:rPr lang="en-GB" dirty="0" smtClean="0"/>
              <a:t>uring sessions then says no you must respect this and stop the research. Do all research subjects respect this?</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14</a:t>
            </a:fld>
            <a:endParaRPr lang="en-GB"/>
          </a:p>
        </p:txBody>
      </p:sp>
    </p:spTree>
    <p:extLst>
      <p:ext uri="{BB962C8B-B14F-4D97-AF65-F5344CB8AC3E}">
        <p14:creationId xmlns:p14="http://schemas.microsoft.com/office/powerpoint/2010/main" val="19098340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 is horses for courses.</a:t>
            </a:r>
          </a:p>
          <a:p>
            <a:r>
              <a:rPr lang="en-GB" dirty="0" smtClean="0"/>
              <a:t>Questionnaires  can be quick and give you lots of data, but may be difficult to analyse</a:t>
            </a:r>
          </a:p>
          <a:p>
            <a:r>
              <a:rPr lang="en-GB" dirty="0" smtClean="0"/>
              <a:t>They may not give you depth and sometimes do noir explain why people answer a certain way</a:t>
            </a:r>
          </a:p>
          <a:p>
            <a:endParaRPr lang="en-GB" dirty="0"/>
          </a:p>
          <a:p>
            <a:endParaRPr lang="en-GB" dirty="0" smtClean="0"/>
          </a:p>
          <a:p>
            <a:r>
              <a:rPr lang="en-GB" dirty="0" smtClean="0"/>
              <a:t>An interview can tell you about people’s thought and feelings and why they think things but cannot tell you what they actually do. An observation can be intrusive but can show you how people / children actually behave</a:t>
            </a:r>
          </a:p>
          <a:p>
            <a:endParaRPr lang="en-GB" dirty="0"/>
          </a:p>
          <a:p>
            <a:r>
              <a:rPr lang="en-GB" dirty="0" smtClean="0"/>
              <a:t>Remember things like the HALO effect- people may answer questionnaires to make themselves look better </a:t>
            </a:r>
            <a:r>
              <a:rPr lang="en-GB" dirty="0" err="1" smtClean="0"/>
              <a:t>i.e</a:t>
            </a:r>
            <a:r>
              <a:rPr lang="en-GB" dirty="0" smtClean="0"/>
              <a:t> if I was asked how many sweets I ate I would lie and claim I do not eat very many.</a:t>
            </a:r>
          </a:p>
          <a:p>
            <a:r>
              <a:rPr lang="en-GB" dirty="0" smtClean="0"/>
              <a:t>Some people will want to please (Hawthorne effect) and tell the interviewer what they think she/ he wants to hear.</a:t>
            </a:r>
          </a:p>
          <a:p>
            <a:r>
              <a:rPr lang="en-GB" dirty="0"/>
              <a:t> </a:t>
            </a:r>
            <a:r>
              <a:rPr lang="en-GB" dirty="0" smtClean="0"/>
              <a:t>For example if I was being interviewed by someone like Tina Bruce, I would be likely to tell her that I though free flow paly was very important, simply to impress her. </a:t>
            </a:r>
            <a:endParaRPr lang="en-GB" dirty="0"/>
          </a:p>
          <a:p>
            <a:r>
              <a:rPr lang="en-GB" dirty="0" smtClean="0"/>
              <a:t>Therefore you may mix you methods to get the most fair research</a:t>
            </a:r>
          </a:p>
          <a:p>
            <a:r>
              <a:rPr lang="en-GB" dirty="0" smtClean="0"/>
              <a:t>This can be called triangulation and will be discussed in some of the articles you read.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15</a:t>
            </a:fld>
            <a:endParaRPr lang="en-GB"/>
          </a:p>
        </p:txBody>
      </p:sp>
    </p:spTree>
    <p:extLst>
      <p:ext uri="{BB962C8B-B14F-4D97-AF65-F5344CB8AC3E}">
        <p14:creationId xmlns:p14="http://schemas.microsoft.com/office/powerpoint/2010/main" val="4122310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q 1 you might want to ask students already studying early childhood</a:t>
            </a:r>
          </a:p>
          <a:p>
            <a:endParaRPr lang="en-GB" dirty="0"/>
          </a:p>
          <a:p>
            <a:r>
              <a:rPr lang="en-GB" dirty="0" smtClean="0"/>
              <a:t>In q2 it make more sense to question students who did not decide to study early childhood. </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16</a:t>
            </a:fld>
            <a:endParaRPr lang="en-GB"/>
          </a:p>
        </p:txBody>
      </p:sp>
    </p:spTree>
    <p:extLst>
      <p:ext uri="{BB962C8B-B14F-4D97-AF65-F5344CB8AC3E}">
        <p14:creationId xmlns:p14="http://schemas.microsoft.com/office/powerpoint/2010/main" val="41132150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doesn't not need to be done in major  depth. Just so they can see when they are reading other  people's work.</a:t>
            </a:r>
          </a:p>
          <a:p>
            <a:r>
              <a:rPr lang="en-GB" dirty="0" smtClean="0"/>
              <a:t>Some research is done by targeting groups.</a:t>
            </a:r>
          </a:p>
          <a:p>
            <a:endParaRPr lang="en-GB" dirty="0"/>
          </a:p>
          <a:p>
            <a:r>
              <a:rPr lang="en-GB" dirty="0" smtClean="0"/>
              <a:t>For example Doing research with the teacher’s class. </a:t>
            </a:r>
          </a:p>
          <a:p>
            <a:r>
              <a:rPr lang="en-GB" dirty="0" smtClean="0"/>
              <a:t>Standing out side TESCO to find out why people shop there etc.</a:t>
            </a:r>
          </a:p>
          <a:p>
            <a:endParaRPr lang="en-GB" dirty="0"/>
          </a:p>
          <a:p>
            <a:r>
              <a:rPr lang="en-GB" dirty="0" smtClean="0"/>
              <a:t>You might want to know Forest Leasers experiences so send and email just to people which are registered as Forest Leaders.</a:t>
            </a:r>
          </a:p>
          <a:p>
            <a:r>
              <a:rPr lang="en-GB" dirty="0" smtClean="0"/>
              <a:t>They are non-</a:t>
            </a:r>
            <a:r>
              <a:rPr lang="en-GB" dirty="0" err="1" smtClean="0"/>
              <a:t>proabability</a:t>
            </a:r>
            <a:r>
              <a:rPr lang="en-GB" dirty="0" smtClean="0"/>
              <a:t> as they are not chosen by chance.</a:t>
            </a:r>
          </a:p>
          <a:p>
            <a:endParaRPr lang="en-GB" dirty="0"/>
          </a:p>
          <a:p>
            <a:endParaRPr lang="en-GB" dirty="0" smtClean="0"/>
          </a:p>
          <a:p>
            <a:r>
              <a:rPr lang="en-GB" dirty="0" smtClean="0"/>
              <a:t>Probability samples means you act systematically or randomly</a:t>
            </a:r>
          </a:p>
          <a:p>
            <a:r>
              <a:rPr lang="en-GB" dirty="0" smtClean="0"/>
              <a:t>If you wanted the opinion of a wide population you might sample every  other house or 1 house in every street.</a:t>
            </a:r>
          </a:p>
          <a:p>
            <a:endParaRPr lang="en-GB" dirty="0"/>
          </a:p>
          <a:p>
            <a:r>
              <a:rPr lang="en-GB" dirty="0" smtClean="0"/>
              <a:t>If you wanted to fins out about the eating habits of 4 years olds. You might sample a class of 4 year olds in one school in very county etc.</a:t>
            </a:r>
          </a:p>
          <a:p>
            <a:endParaRPr lang="en-GB" dirty="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17</a:t>
            </a:fld>
            <a:endParaRPr lang="en-GB"/>
          </a:p>
        </p:txBody>
      </p:sp>
    </p:spTree>
    <p:extLst>
      <p:ext uri="{BB962C8B-B14F-4D97-AF65-F5344CB8AC3E}">
        <p14:creationId xmlns:p14="http://schemas.microsoft.com/office/powerpoint/2010/main" val="2984270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18</a:t>
            </a:fld>
            <a:endParaRPr lang="en-GB"/>
          </a:p>
        </p:txBody>
      </p:sp>
    </p:spTree>
    <p:extLst>
      <p:ext uri="{BB962C8B-B14F-4D97-AF65-F5344CB8AC3E}">
        <p14:creationId xmlns:p14="http://schemas.microsoft.com/office/powerpoint/2010/main" val="16432966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Homework Read the article which is on </a:t>
            </a:r>
            <a:r>
              <a:rPr lang="en-GB" dirty="0" err="1" smtClean="0"/>
              <a:t>Moodle</a:t>
            </a:r>
            <a:r>
              <a:rPr lang="en-GB" smtClean="0"/>
              <a:t> PDF </a:t>
            </a:r>
            <a:r>
              <a:rPr lang="en-GB" dirty="0" smtClean="0"/>
              <a:t>on Moodle under lecture 3 . There are also several documents on Moodle in section before you get to Topic 1 (lecture 1) Zipped file with many papers they can explore. GT will add to these regularly.</a:t>
            </a:r>
          </a:p>
          <a:p>
            <a:endParaRPr lang="en-GB" dirty="0"/>
          </a:p>
          <a:p>
            <a:r>
              <a:rPr lang="en-GB" dirty="0" smtClean="0"/>
              <a:t>This will be focus of first half of next weeks' lesson. Students will be expected to make comments on the article.</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19</a:t>
            </a:fld>
            <a:endParaRPr lang="en-GB"/>
          </a:p>
        </p:txBody>
      </p:sp>
    </p:spTree>
    <p:extLst>
      <p:ext uri="{BB962C8B-B14F-4D97-AF65-F5344CB8AC3E}">
        <p14:creationId xmlns:p14="http://schemas.microsoft.com/office/powerpoint/2010/main" val="4120976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20</a:t>
            </a:fld>
            <a:endParaRPr lang="en-GB"/>
          </a:p>
        </p:txBody>
      </p:sp>
    </p:spTree>
    <p:extLst>
      <p:ext uri="{BB962C8B-B14F-4D97-AF65-F5344CB8AC3E}">
        <p14:creationId xmlns:p14="http://schemas.microsoft.com/office/powerpoint/2010/main" val="1850548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8EFFC8F1-8644-49EF-AABD-CEEB4BAC25F7}" type="datetimeFigureOut">
              <a:rPr lang="en-GB"/>
              <a:pPr>
                <a:defRPr/>
              </a:pPr>
              <a:t>11/04/2017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056D93D-EA02-4485-BC8F-A592706D9DEA}"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F507D1F-6D30-4FD9-A277-020C3D5175FD}" type="datetimeFigureOut">
              <a:rPr lang="en-GB"/>
              <a:pPr>
                <a:defRPr/>
              </a:pPr>
              <a:t>11/04/2017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697E9AD-3012-4E19-9E46-28F8AA8D901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4A79711-8F3C-44CA-8186-F9980B781826}" type="datetimeFigureOut">
              <a:rPr lang="en-GB"/>
              <a:pPr>
                <a:defRPr/>
              </a:pPr>
              <a:t>11/04/2017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2C40413-2412-4D3C-B3A3-82631E2B515E}"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CDE1FA90-346E-4C80-8D54-16F67254BB11}" type="datetimeFigureOut">
              <a:rPr lang="en-GB"/>
              <a:pPr>
                <a:defRPr/>
              </a:pPr>
              <a:t>11/04/2017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EF886E28-317E-49C6-9982-E8ABBB1A2511}"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E80B2869-EE9B-42B9-88BC-EE79DEA4A190}" type="datetimeFigureOut">
              <a:rPr lang="en-GB"/>
              <a:pPr>
                <a:defRPr/>
              </a:pPr>
              <a:t>11/04/2017</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9A9FA03B-EAFB-4B6F-9AEE-004A48A884A9}"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1C4A30E-F220-46C6-A5DD-989F8DF429DF}" type="datetimeFigureOut">
              <a:rPr lang="en-GB"/>
              <a:pPr>
                <a:defRPr/>
              </a:pPr>
              <a:t>11/04/2017</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E3C2445-1F88-4E37-9E01-C8892FDF28C1}"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D22404E-5566-48C4-9DEF-134BD4333F35}" type="datetimeFigureOut">
              <a:rPr lang="en-GB"/>
              <a:pPr>
                <a:defRPr/>
              </a:pPr>
              <a:t>11/04/2017</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55B8E77B-3E2D-4675-BC0F-7204807DFA28}"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EC39362-0349-47A3-A0B0-070859321D8B}" type="datetimeFigureOut">
              <a:rPr lang="en-GB"/>
              <a:pPr>
                <a:defRPr/>
              </a:pPr>
              <a:t>11/04/2017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23D4912-7ACF-4C97-B332-5FA20C25440D}"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206F92D-517D-416F-9529-B83AE52EFAFC}" type="datetimeFigureOut">
              <a:rPr lang="en-GB"/>
              <a:pPr>
                <a:defRPr/>
              </a:pPr>
              <a:t>11/04/2017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D38C4E-81AC-4E4F-B866-D9BF4B426D1E}"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FDC989DA-712D-4AB2-93E0-A4AE86A9E310}" type="datetimeFigureOut">
              <a:rPr lang="en-GB"/>
              <a:pPr>
                <a:defRPr/>
              </a:pPr>
              <a:t>11/04/2017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C0311DC-8571-4E0C-BE64-5AE101E2029C}"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FC1C69A-1FDE-4326-8757-7DFD8DB47010}" type="datetimeFigureOut">
              <a:rPr lang="en-GB"/>
              <a:pPr>
                <a:defRPr/>
              </a:pPr>
              <a:t>11/04/2017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91D2F1C-F08A-42D3-8F08-F7FD76CCBFA4}"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fontAlgn="auto">
              <a:spcBef>
                <a:spcPts val="0"/>
              </a:spcBef>
              <a:spcAft>
                <a:spcPts val="0"/>
              </a:spcAft>
            </a:pPr>
            <a:endParaRPr lang="en-GB">
              <a:solidFill>
                <a:prstClr val="black"/>
              </a:solidFill>
              <a:latin typeface="Myriad Pro"/>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38525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fontAlgn="auto">
              <a:spcBef>
                <a:spcPts val="0"/>
              </a:spcBef>
              <a:spcAft>
                <a:spcPts val="0"/>
              </a:spcAft>
            </a:pPr>
            <a:endParaRPr lang="en-GB" dirty="0">
              <a:solidFill>
                <a:prstClr val="black"/>
              </a:solidFill>
              <a:latin typeface="Myriad Pro"/>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237352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0306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7437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8548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94851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668953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082339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36252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75961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11/04/2017</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56005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FAE21CFD-62D7-422D-865D-50680CF0AD00}" type="datetimeFigureOut">
              <a:rPr lang="en-GB"/>
              <a:pPr>
                <a:defRPr/>
              </a:pPr>
              <a:t>11/04/2017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9D429817-E940-43A9-8D41-79A0B4185883}"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fontAlgn="auto">
              <a:spcBef>
                <a:spcPts val="0"/>
              </a:spcBef>
              <a:spcAft>
                <a:spcPts val="0"/>
              </a:spcAft>
            </a:pPr>
            <a:fld id="{9C64F3F4-CE19-49F8-9EF4-FF4EE52031C2}" type="datetimeFigureOut">
              <a:rPr lang="en-GB" smtClean="0">
                <a:solidFill>
                  <a:prstClr val="black">
                    <a:tint val="75000"/>
                  </a:prstClr>
                </a:solidFill>
                <a:latin typeface="Myriad Pro"/>
              </a:rPr>
              <a:pPr fontAlgn="auto">
                <a:spcBef>
                  <a:spcPts val="0"/>
                </a:spcBef>
                <a:spcAft>
                  <a:spcPts val="0"/>
                </a:spcAft>
              </a:pPr>
              <a:t>11/04/2017</a:t>
            </a:fld>
            <a:endParaRPr lang="en-GB" dirty="0">
              <a:solidFill>
                <a:prstClr val="black">
                  <a:tint val="75000"/>
                </a:prstClr>
              </a:solidFill>
              <a:latin typeface="Myriad Pro"/>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AC82685A-BD3A-4230-8D85-804689F67293}" type="slidenum">
              <a:rPr lang="en-GB" smtClean="0">
                <a:solidFill>
                  <a:prstClr val="black">
                    <a:tint val="75000"/>
                  </a:prstClr>
                </a:solidFill>
                <a:latin typeface="Myriad Pro"/>
              </a:rPr>
              <a:pPr fontAlgn="auto">
                <a:spcBef>
                  <a:spcPts val="0"/>
                </a:spcBef>
                <a:spcAft>
                  <a:spcPts val="0"/>
                </a:spcAft>
              </a:pPr>
              <a:t>‹#›</a:t>
            </a:fld>
            <a:endParaRPr lang="en-GB" dirty="0">
              <a:solidFill>
                <a:prstClr val="black">
                  <a:tint val="75000"/>
                </a:prstClr>
              </a:solidFill>
              <a:latin typeface="Myriad Pro"/>
            </a:endParaRPr>
          </a:p>
        </p:txBody>
      </p:sp>
    </p:spTree>
    <p:extLst>
      <p:ext uri="{BB962C8B-B14F-4D97-AF65-F5344CB8AC3E}">
        <p14:creationId xmlns:p14="http://schemas.microsoft.com/office/powerpoint/2010/main" val="3149111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R18w3AlDGtU&amp;list=PLcmmK9PA7YABbhz0UJ7nZBwj_kMvfA80g"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R18w3AlDGtU&amp;list=PLcmmK9PA7YABbhz0UJ7nZBwj_kMvfA80g"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err="1"/>
              <a:t>Ymchwil</a:t>
            </a:r>
            <a:r>
              <a:rPr lang="en-US" dirty="0"/>
              <a:t> </a:t>
            </a:r>
            <a:r>
              <a:rPr lang="en-US" dirty="0" err="1"/>
              <a:t>ar</a:t>
            </a:r>
            <a:r>
              <a:rPr lang="en-US" dirty="0"/>
              <a:t> </a:t>
            </a:r>
            <a:r>
              <a:rPr lang="en-US" dirty="0" err="1"/>
              <a:t>gyfer</a:t>
            </a:r>
            <a:r>
              <a:rPr lang="en-US" dirty="0"/>
              <a:t> </a:t>
            </a:r>
            <a:r>
              <a:rPr lang="en-US" dirty="0" err="1"/>
              <a:t>Dysgu</a:t>
            </a:r>
            <a:r>
              <a:rPr lang="en-US" dirty="0"/>
              <a:t/>
            </a:r>
            <a:br>
              <a:rPr lang="en-US" dirty="0"/>
            </a:br>
            <a:r>
              <a:rPr lang="en-US" dirty="0"/>
              <a:t>Research for Learning</a:t>
            </a:r>
            <a:r>
              <a:rPr lang="en-US"/>
              <a:t/>
            </a:r>
            <a:br>
              <a:rPr lang="en-US"/>
            </a:br>
            <a:r>
              <a:rPr lang="en-US" smtClean="0"/>
              <a:t>EAEE5001C </a:t>
            </a:r>
            <a:endParaRPr lang="en-GB" dirty="0"/>
          </a:p>
        </p:txBody>
      </p:sp>
      <p:sp>
        <p:nvSpPr>
          <p:cNvPr id="3" name="Subtitle 2"/>
          <p:cNvSpPr>
            <a:spLocks noGrp="1"/>
          </p:cNvSpPr>
          <p:nvPr>
            <p:ph type="subTitle" idx="1"/>
          </p:nvPr>
        </p:nvSpPr>
        <p:spPr/>
        <p:txBody>
          <a:bodyPr/>
          <a:lstStyle/>
          <a:p>
            <a:r>
              <a:rPr lang="cy-GB" dirty="0">
                <a:solidFill>
                  <a:srgbClr val="898989"/>
                </a:solidFill>
              </a:rPr>
              <a:t>Darlith 2 </a:t>
            </a:r>
            <a:br>
              <a:rPr lang="cy-GB" dirty="0">
                <a:solidFill>
                  <a:srgbClr val="898989"/>
                </a:solidFill>
              </a:rPr>
            </a:br>
            <a:r>
              <a:rPr lang="cy-GB" dirty="0" err="1">
                <a:solidFill>
                  <a:srgbClr val="898989"/>
                </a:solidFill>
              </a:rPr>
              <a:t>Lecture</a:t>
            </a:r>
            <a:r>
              <a:rPr lang="cy-GB" dirty="0">
                <a:solidFill>
                  <a:srgbClr val="898989"/>
                </a:solidFill>
              </a:rPr>
              <a:t> 2</a:t>
            </a:r>
          </a:p>
          <a:p>
            <a:endParaRPr lang="en-GB" dirty="0"/>
          </a:p>
        </p:txBody>
      </p:sp>
    </p:spTree>
    <p:extLst>
      <p:ext uri="{BB962C8B-B14F-4D97-AF65-F5344CB8AC3E}">
        <p14:creationId xmlns:p14="http://schemas.microsoft.com/office/powerpoint/2010/main" val="2292223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dirty="0" smtClean="0"/>
              <a:t>Mathau o Ymchwil Gwreiddiol (Cynradd)</a:t>
            </a:r>
            <a:r>
              <a:rPr lang="en-GB" sz="4000" dirty="0" smtClean="0"/>
              <a:t/>
            </a:r>
            <a:br>
              <a:rPr lang="en-GB" sz="4000" dirty="0" smtClean="0"/>
            </a:br>
            <a:r>
              <a:rPr lang="en-GB" sz="4000" i="1" dirty="0" smtClean="0">
                <a:solidFill>
                  <a:schemeClr val="tx2"/>
                </a:solidFill>
              </a:rPr>
              <a:t>Types of Primary Research</a:t>
            </a:r>
          </a:p>
        </p:txBody>
      </p:sp>
      <p:sp>
        <p:nvSpPr>
          <p:cNvPr id="14338" name="Content Placeholder 2"/>
          <p:cNvSpPr>
            <a:spLocks noGrp="1"/>
          </p:cNvSpPr>
          <p:nvPr>
            <p:ph sz="half" idx="1"/>
          </p:nvPr>
        </p:nvSpPr>
        <p:spPr/>
        <p:txBody>
          <a:bodyPr/>
          <a:lstStyle/>
          <a:p>
            <a:r>
              <a:rPr lang="cy-GB" dirty="0" smtClean="0"/>
              <a:t>Sut fyddech yn casglu data gwreiddiol (cynradd)?</a:t>
            </a:r>
          </a:p>
          <a:p>
            <a:endParaRPr lang="cy-GB" dirty="0" smtClean="0"/>
          </a:p>
          <a:p>
            <a:endParaRPr lang="en-GB" dirty="0" smtClean="0"/>
          </a:p>
          <a:p>
            <a:endParaRPr lang="en-GB" dirty="0" smtClean="0"/>
          </a:p>
          <a:p>
            <a:r>
              <a:rPr lang="en-GB" dirty="0" smtClean="0"/>
              <a:t>Data?</a:t>
            </a:r>
          </a:p>
        </p:txBody>
      </p:sp>
      <p:sp>
        <p:nvSpPr>
          <p:cNvPr id="14339" name="Content Placeholder 3"/>
          <p:cNvSpPr>
            <a:spLocks noGrp="1"/>
          </p:cNvSpPr>
          <p:nvPr>
            <p:ph sz="half" idx="2"/>
          </p:nvPr>
        </p:nvSpPr>
        <p:spPr/>
        <p:txBody>
          <a:bodyPr/>
          <a:lstStyle/>
          <a:p>
            <a:r>
              <a:rPr lang="en-GB" i="1" smtClean="0">
                <a:solidFill>
                  <a:schemeClr val="tx2"/>
                </a:solidFill>
              </a:rPr>
              <a:t>How would you collect primary data?</a:t>
            </a:r>
          </a:p>
          <a:p>
            <a:endParaRPr lang="en-GB" i="1" smtClean="0">
              <a:solidFill>
                <a:schemeClr val="tx2"/>
              </a:solidFill>
            </a:endParaRPr>
          </a:p>
          <a:p>
            <a:endParaRPr lang="en-GB" i="1" smtClean="0">
              <a:solidFill>
                <a:schemeClr val="tx2"/>
              </a:solidFill>
            </a:endParaRPr>
          </a:p>
          <a:p>
            <a:endParaRPr lang="en-GB" i="1" smtClean="0">
              <a:solidFill>
                <a:schemeClr val="tx2"/>
              </a:solidFill>
            </a:endParaRPr>
          </a:p>
          <a:p>
            <a:r>
              <a:rPr lang="en-GB" i="1" smtClean="0">
                <a:solidFill>
                  <a:schemeClr val="tx2"/>
                </a:solidFill>
              </a:rPr>
              <a:t>Data?</a:t>
            </a:r>
          </a:p>
          <a:p>
            <a:endParaRPr lang="en-GB"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395288" y="404813"/>
            <a:ext cx="8229600" cy="1143000"/>
          </a:xfrm>
        </p:spPr>
        <p:txBody>
          <a:bodyPr/>
          <a:lstStyle/>
          <a:p>
            <a:r>
              <a:rPr lang="en-GB" sz="4000" smtClean="0"/>
              <a:t/>
            </a:r>
            <a:br>
              <a:rPr lang="en-GB" sz="4000" smtClean="0"/>
            </a:br>
            <a:r>
              <a:rPr lang="cy-GB" sz="4000" smtClean="0"/>
              <a:t>Mathau o Ddulliau </a:t>
            </a:r>
            <a:br>
              <a:rPr lang="cy-GB" sz="4000" smtClean="0"/>
            </a:br>
            <a:r>
              <a:rPr lang="en-GB" sz="4000" i="1" smtClean="0">
                <a:solidFill>
                  <a:schemeClr val="accent1"/>
                </a:solidFill>
              </a:rPr>
              <a:t>Types of Methods</a:t>
            </a:r>
            <a:r>
              <a:rPr lang="en-GB" sz="4000" smtClean="0"/>
              <a:t/>
            </a:r>
            <a:br>
              <a:rPr lang="en-GB" sz="4000" smtClean="0"/>
            </a:br>
            <a:endParaRPr lang="en-GB" sz="4000" smtClean="0"/>
          </a:p>
        </p:txBody>
      </p:sp>
      <p:sp>
        <p:nvSpPr>
          <p:cNvPr id="15362" name="Content Placeholder 2"/>
          <p:cNvSpPr>
            <a:spLocks noGrp="1"/>
          </p:cNvSpPr>
          <p:nvPr>
            <p:ph sz="half" idx="1"/>
          </p:nvPr>
        </p:nvSpPr>
        <p:spPr>
          <a:xfrm>
            <a:off x="395288" y="1844675"/>
            <a:ext cx="4038600" cy="4525963"/>
          </a:xfrm>
        </p:spPr>
        <p:txBody>
          <a:bodyPr/>
          <a:lstStyle/>
          <a:p>
            <a:r>
              <a:rPr lang="cy-GB" smtClean="0"/>
              <a:t>Holiadur</a:t>
            </a:r>
          </a:p>
          <a:p>
            <a:r>
              <a:rPr lang="cy-GB" smtClean="0"/>
              <a:t>Cyfweliadau</a:t>
            </a:r>
          </a:p>
          <a:p>
            <a:r>
              <a:rPr lang="cy-GB" smtClean="0"/>
              <a:t>Grŵp Ffocws</a:t>
            </a:r>
          </a:p>
          <a:p>
            <a:r>
              <a:rPr lang="cy-GB" smtClean="0"/>
              <a:t>Arsylwi</a:t>
            </a:r>
          </a:p>
          <a:p>
            <a:r>
              <a:rPr lang="cy-GB" smtClean="0"/>
              <a:t>Arbrofi</a:t>
            </a:r>
          </a:p>
          <a:p>
            <a:r>
              <a:rPr lang="cy-GB" smtClean="0"/>
              <a:t>Astudiaeth Achos</a:t>
            </a:r>
          </a:p>
          <a:p>
            <a:endParaRPr lang="en-GB" smtClean="0"/>
          </a:p>
        </p:txBody>
      </p:sp>
      <p:sp>
        <p:nvSpPr>
          <p:cNvPr id="15363" name="Content Placeholder 3"/>
          <p:cNvSpPr>
            <a:spLocks noGrp="1"/>
          </p:cNvSpPr>
          <p:nvPr>
            <p:ph sz="half" idx="2"/>
          </p:nvPr>
        </p:nvSpPr>
        <p:spPr>
          <a:xfrm>
            <a:off x="4643438" y="1773238"/>
            <a:ext cx="4038600" cy="4525962"/>
          </a:xfrm>
        </p:spPr>
        <p:txBody>
          <a:bodyPr/>
          <a:lstStyle/>
          <a:p>
            <a:r>
              <a:rPr lang="en-GB" smtClean="0">
                <a:solidFill>
                  <a:schemeClr val="accent1"/>
                </a:solidFill>
              </a:rPr>
              <a:t>Questionnaire</a:t>
            </a:r>
          </a:p>
          <a:p>
            <a:r>
              <a:rPr lang="en-GB" smtClean="0">
                <a:solidFill>
                  <a:schemeClr val="accent1"/>
                </a:solidFill>
              </a:rPr>
              <a:t>Interviews</a:t>
            </a:r>
          </a:p>
          <a:p>
            <a:r>
              <a:rPr lang="en-GB" smtClean="0">
                <a:solidFill>
                  <a:schemeClr val="accent1"/>
                </a:solidFill>
              </a:rPr>
              <a:t>Focus Group</a:t>
            </a:r>
          </a:p>
          <a:p>
            <a:r>
              <a:rPr lang="en-GB" smtClean="0">
                <a:solidFill>
                  <a:schemeClr val="accent1"/>
                </a:solidFill>
              </a:rPr>
              <a:t>Observe</a:t>
            </a:r>
          </a:p>
          <a:p>
            <a:r>
              <a:rPr lang="en-GB" smtClean="0">
                <a:solidFill>
                  <a:schemeClr val="accent1"/>
                </a:solidFill>
              </a:rPr>
              <a:t>Experiment</a:t>
            </a:r>
          </a:p>
          <a:p>
            <a:r>
              <a:rPr lang="en-GB" smtClean="0">
                <a:solidFill>
                  <a:schemeClr val="accent1"/>
                </a:solidFill>
              </a:rPr>
              <a:t>Case Study</a:t>
            </a:r>
          </a:p>
          <a:p>
            <a:endParaRPr lang="en-GB" smtClean="0"/>
          </a:p>
          <a:p>
            <a:endParaRPr lang="en-GB"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Holiadur</a:t>
            </a:r>
            <a:r>
              <a:rPr lang="en-GB" dirty="0" smtClean="0"/>
              <a:t> </a:t>
            </a:r>
            <a:br>
              <a:rPr lang="en-GB" dirty="0" smtClean="0"/>
            </a:br>
            <a:r>
              <a:rPr lang="en-GB" dirty="0" smtClean="0">
                <a:solidFill>
                  <a:schemeClr val="accent1"/>
                </a:solidFill>
              </a:rPr>
              <a:t>Questionnaire</a:t>
            </a:r>
            <a:endParaRPr lang="en-GB" dirty="0">
              <a:solidFill>
                <a:schemeClr val="accent1"/>
              </a:solidFill>
            </a:endParaRPr>
          </a:p>
        </p:txBody>
      </p:sp>
      <p:sp>
        <p:nvSpPr>
          <p:cNvPr id="16386" name="Content Placeholder 2"/>
          <p:cNvSpPr>
            <a:spLocks noGrp="1"/>
          </p:cNvSpPr>
          <p:nvPr>
            <p:ph sz="half" idx="1"/>
          </p:nvPr>
        </p:nvSpPr>
        <p:spPr/>
        <p:txBody>
          <a:bodyPr/>
          <a:lstStyle/>
          <a:p>
            <a:r>
              <a:rPr lang="cy-GB" dirty="0" smtClean="0"/>
              <a:t>Rhoddwyd holiadur ichi gyda’r gobaith o ganfod:</a:t>
            </a:r>
          </a:p>
          <a:p>
            <a:pPr>
              <a:buFont typeface="Arial" charset="0"/>
              <a:buNone/>
            </a:pPr>
            <a:r>
              <a:rPr lang="cy-GB" dirty="0" smtClean="0"/>
              <a:t>Pa wybodaeth mae pobl yn ei defnyddio i ddysgu am astudio gradd.</a:t>
            </a:r>
          </a:p>
          <a:p>
            <a:pPr>
              <a:buFont typeface="Arial" charset="0"/>
              <a:buNone/>
            </a:pPr>
            <a:endParaRPr lang="cy-GB" dirty="0" smtClean="0"/>
          </a:p>
          <a:p>
            <a:pPr>
              <a:buFont typeface="Arial" charset="0"/>
              <a:buNone/>
            </a:pPr>
            <a:r>
              <a:rPr lang="cy-GB" dirty="0" smtClean="0"/>
              <a:t>Llenwch yr holiadur.</a:t>
            </a:r>
          </a:p>
          <a:p>
            <a:pPr>
              <a:buFont typeface="Arial" charset="0"/>
              <a:buNone/>
            </a:pPr>
            <a:endParaRPr lang="cy-GB" dirty="0"/>
          </a:p>
          <a:p>
            <a:endParaRPr lang="cy-GB" dirty="0" smtClean="0"/>
          </a:p>
        </p:txBody>
      </p:sp>
      <p:sp>
        <p:nvSpPr>
          <p:cNvPr id="4" name="Content Placeholder 3"/>
          <p:cNvSpPr>
            <a:spLocks noGrp="1"/>
          </p:cNvSpPr>
          <p:nvPr>
            <p:ph sz="half" idx="2"/>
          </p:nvPr>
        </p:nvSpPr>
        <p:spPr/>
        <p:txBody>
          <a:bodyPr rtlCol="0">
            <a:normAutofit/>
          </a:bodyPr>
          <a:lstStyle/>
          <a:p>
            <a:pPr fontAlgn="auto">
              <a:spcAft>
                <a:spcPts val="0"/>
              </a:spcAft>
              <a:buFont typeface="Arial" pitchFamily="34" charset="0"/>
              <a:buChar char="•"/>
              <a:defRPr/>
            </a:pPr>
            <a:r>
              <a:rPr lang="en-GB" dirty="0" smtClean="0">
                <a:solidFill>
                  <a:schemeClr val="accent1"/>
                </a:solidFill>
              </a:rPr>
              <a:t>You have been give a questionnaire which hopes to find out:</a:t>
            </a:r>
            <a:endParaRPr lang="en-GB" dirty="0">
              <a:solidFill>
                <a:schemeClr val="accent1"/>
              </a:solidFill>
            </a:endParaRPr>
          </a:p>
          <a:p>
            <a:pPr marL="0" indent="0" fontAlgn="auto">
              <a:spcAft>
                <a:spcPts val="0"/>
              </a:spcAft>
              <a:buFont typeface="Arial" pitchFamily="34" charset="0"/>
              <a:buNone/>
              <a:defRPr/>
            </a:pPr>
            <a:r>
              <a:rPr lang="en-GB" dirty="0" smtClean="0">
                <a:solidFill>
                  <a:schemeClr val="accent1"/>
                </a:solidFill>
              </a:rPr>
              <a:t>What information people use to find out about studying a degree.</a:t>
            </a:r>
          </a:p>
          <a:p>
            <a:pPr marL="0" indent="0" fontAlgn="auto">
              <a:spcAft>
                <a:spcPts val="0"/>
              </a:spcAft>
              <a:buFont typeface="Arial" pitchFamily="34" charset="0"/>
              <a:buNone/>
              <a:defRPr/>
            </a:pPr>
            <a:endParaRPr lang="en-GB" dirty="0">
              <a:solidFill>
                <a:schemeClr val="accent1"/>
              </a:solidFill>
            </a:endParaRPr>
          </a:p>
          <a:p>
            <a:pPr marL="0" indent="0" fontAlgn="auto">
              <a:spcAft>
                <a:spcPts val="0"/>
              </a:spcAft>
              <a:buFont typeface="Arial" pitchFamily="34" charset="0"/>
              <a:buNone/>
              <a:defRPr/>
            </a:pPr>
            <a:r>
              <a:rPr lang="en-GB" dirty="0" smtClean="0">
                <a:solidFill>
                  <a:schemeClr val="accent1"/>
                </a:solidFill>
              </a:rPr>
              <a:t>Fill in the questionnaire.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cy-GB" sz="4000" dirty="0" smtClean="0"/>
              <a:t>Canlyniadau’r Holiadur</a:t>
            </a:r>
            <a:br>
              <a:rPr lang="cy-GB" sz="4000" dirty="0" smtClean="0"/>
            </a:br>
            <a:r>
              <a:rPr lang="en-GB" sz="4000" dirty="0" smtClean="0">
                <a:solidFill>
                  <a:schemeClr val="accent1"/>
                </a:solidFill>
              </a:rPr>
              <a:t>Results of Questionnaire</a:t>
            </a:r>
            <a:br>
              <a:rPr lang="en-GB" sz="4000" dirty="0" smtClean="0">
                <a:solidFill>
                  <a:schemeClr val="accent1"/>
                </a:solidFill>
              </a:rPr>
            </a:br>
            <a:endParaRPr lang="en-GB" sz="4000" dirty="0" smtClean="0">
              <a:solidFill>
                <a:schemeClr val="accent1"/>
              </a:solidFill>
            </a:endParaRPr>
          </a:p>
        </p:txBody>
      </p:sp>
      <p:sp>
        <p:nvSpPr>
          <p:cNvPr id="18434" name="Content Placeholder 2"/>
          <p:cNvSpPr>
            <a:spLocks noGrp="1"/>
          </p:cNvSpPr>
          <p:nvPr>
            <p:ph sz="half" idx="1"/>
          </p:nvPr>
        </p:nvSpPr>
        <p:spPr>
          <a:xfrm>
            <a:off x="4355976" y="1556792"/>
            <a:ext cx="4464496" cy="5112568"/>
          </a:xfrm>
        </p:spPr>
        <p:txBody>
          <a:bodyPr/>
          <a:lstStyle/>
          <a:p>
            <a:pPr marL="0" indent="0">
              <a:buFont typeface="Arial" charset="0"/>
              <a:buNone/>
            </a:pPr>
            <a:r>
              <a:rPr lang="en-GB" dirty="0" smtClean="0">
                <a:solidFill>
                  <a:schemeClr val="tx2"/>
                </a:solidFill>
              </a:rPr>
              <a:t>Analyse the quantitative parts of the questionnaires (on  your table).</a:t>
            </a:r>
          </a:p>
          <a:p>
            <a:pPr marL="0" indent="0">
              <a:buFont typeface="Arial" charset="0"/>
              <a:buNone/>
            </a:pPr>
            <a:r>
              <a:rPr lang="en-GB" dirty="0" smtClean="0">
                <a:solidFill>
                  <a:schemeClr val="tx2"/>
                </a:solidFill>
              </a:rPr>
              <a:t>How many male / female?</a:t>
            </a:r>
          </a:p>
          <a:p>
            <a:pPr marL="0" indent="0">
              <a:buFont typeface="Arial" charset="0"/>
              <a:buNone/>
            </a:pPr>
            <a:r>
              <a:rPr lang="en-GB" dirty="0" smtClean="0">
                <a:solidFill>
                  <a:schemeClr val="tx2"/>
                </a:solidFill>
              </a:rPr>
              <a:t>How many in each age group?</a:t>
            </a:r>
          </a:p>
          <a:p>
            <a:pPr marL="0" indent="0">
              <a:buFont typeface="Arial" charset="0"/>
              <a:buNone/>
            </a:pPr>
            <a:r>
              <a:rPr lang="en-GB" dirty="0" smtClean="0">
                <a:solidFill>
                  <a:schemeClr val="tx2"/>
                </a:solidFill>
              </a:rPr>
              <a:t>How many people used different information to find out about courses? </a:t>
            </a:r>
          </a:p>
          <a:p>
            <a:pPr marL="0" indent="0">
              <a:buFont typeface="Arial" charset="0"/>
              <a:buNone/>
            </a:pPr>
            <a:r>
              <a:rPr lang="en-GB" dirty="0" smtClean="0">
                <a:solidFill>
                  <a:schemeClr val="tx2"/>
                </a:solidFill>
              </a:rPr>
              <a:t>Was there any qualitative data?</a:t>
            </a:r>
          </a:p>
          <a:p>
            <a:pPr marL="0" indent="0">
              <a:buFont typeface="Arial" charset="0"/>
              <a:buNone/>
            </a:pPr>
            <a:endParaRPr lang="en-GB" dirty="0" smtClean="0"/>
          </a:p>
          <a:p>
            <a:pPr marL="0" indent="0">
              <a:buFont typeface="Arial" charset="0"/>
              <a:buNone/>
            </a:pPr>
            <a:r>
              <a:rPr lang="en-GB" dirty="0" smtClean="0"/>
              <a:t> </a:t>
            </a:r>
          </a:p>
          <a:p>
            <a:pPr marL="0" indent="0">
              <a:buFont typeface="Arial" charset="0"/>
              <a:buNone/>
            </a:pPr>
            <a:endParaRPr lang="en-GB" dirty="0" smtClean="0"/>
          </a:p>
          <a:p>
            <a:pPr marL="0" indent="0">
              <a:buFont typeface="Arial" charset="0"/>
              <a:buNone/>
            </a:pPr>
            <a:endParaRPr lang="en-GB" dirty="0" smtClean="0"/>
          </a:p>
          <a:p>
            <a:pPr marL="0" indent="0">
              <a:buFont typeface="Arial" charset="0"/>
              <a:buNone/>
            </a:pPr>
            <a:endParaRPr lang="en-GB" dirty="0" smtClean="0"/>
          </a:p>
        </p:txBody>
      </p:sp>
      <p:sp>
        <p:nvSpPr>
          <p:cNvPr id="18435" name="Content Placeholder 3"/>
          <p:cNvSpPr>
            <a:spLocks noGrp="1"/>
          </p:cNvSpPr>
          <p:nvPr>
            <p:ph sz="half" idx="2"/>
          </p:nvPr>
        </p:nvSpPr>
        <p:spPr>
          <a:xfrm>
            <a:off x="107504" y="1628800"/>
            <a:ext cx="4248472" cy="5229200"/>
          </a:xfrm>
        </p:spPr>
        <p:txBody>
          <a:bodyPr/>
          <a:lstStyle/>
          <a:p>
            <a:r>
              <a:rPr lang="cy-GB" dirty="0" smtClean="0"/>
              <a:t>Dadansoddwch data meintiol y holiadur (ar eich bwrdd)</a:t>
            </a:r>
          </a:p>
          <a:p>
            <a:r>
              <a:rPr lang="cy-GB" dirty="0" smtClean="0"/>
              <a:t>Sawl merch / bachgen?</a:t>
            </a:r>
          </a:p>
          <a:p>
            <a:r>
              <a:rPr lang="cy-GB" dirty="0" smtClean="0"/>
              <a:t>Sawl person ym mhob grŵp oedran?</a:t>
            </a:r>
          </a:p>
          <a:p>
            <a:r>
              <a:rPr lang="cy-GB" dirty="0" smtClean="0"/>
              <a:t>Sawl person defnyddiodd gwahanol wybodaeth i ddarganfod am gyrsiau</a:t>
            </a:r>
          </a:p>
          <a:p>
            <a:r>
              <a:rPr lang="cy-GB" dirty="0" smtClean="0"/>
              <a:t>Oes unrhyw data ansoddol?</a:t>
            </a:r>
          </a:p>
          <a:p>
            <a:endParaRPr lang="en-GB" dirty="0" smtClean="0"/>
          </a:p>
          <a:p>
            <a:endParaRPr lang="en-GB"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Gwerthuso</a:t>
            </a:r>
            <a:r>
              <a:rPr lang="en-GB" dirty="0" smtClean="0"/>
              <a:t> </a:t>
            </a:r>
            <a:r>
              <a:rPr lang="en-GB" dirty="0" err="1" smtClean="0"/>
              <a:t>Holiadur</a:t>
            </a:r>
            <a:r>
              <a:rPr lang="en-GB" dirty="0" smtClean="0"/>
              <a:t/>
            </a:r>
            <a:br>
              <a:rPr lang="en-GB" dirty="0" smtClean="0"/>
            </a:br>
            <a:r>
              <a:rPr lang="en-GB" dirty="0" smtClean="0">
                <a:solidFill>
                  <a:schemeClr val="accent1"/>
                </a:solidFill>
              </a:rPr>
              <a:t>Evaluate Questionnaire</a:t>
            </a:r>
            <a:endParaRPr lang="en-GB" dirty="0">
              <a:solidFill>
                <a:schemeClr val="accent1"/>
              </a:solidFill>
            </a:endParaRPr>
          </a:p>
        </p:txBody>
      </p:sp>
      <p:sp>
        <p:nvSpPr>
          <p:cNvPr id="3" name="Content Placeholder 2"/>
          <p:cNvSpPr>
            <a:spLocks noGrp="1"/>
          </p:cNvSpPr>
          <p:nvPr>
            <p:ph sz="half" idx="1"/>
          </p:nvPr>
        </p:nvSpPr>
        <p:spPr/>
        <p:txBody>
          <a:bodyPr/>
          <a:lstStyle/>
          <a:p>
            <a:pPr>
              <a:lnSpc>
                <a:spcPct val="80000"/>
              </a:lnSpc>
            </a:pPr>
            <a:r>
              <a:rPr lang="cy-GB" sz="2600" smtClean="0"/>
              <a:t>Pa fath o ddata roedd modd ichi eu casglu?</a:t>
            </a:r>
          </a:p>
          <a:p>
            <a:pPr>
              <a:lnSpc>
                <a:spcPct val="80000"/>
              </a:lnSpc>
            </a:pPr>
            <a:r>
              <a:rPr lang="cy-GB" sz="2600" smtClean="0"/>
              <a:t>Beth oedd cryfderau’r cwestiynau a ofynnwyd?</a:t>
            </a:r>
          </a:p>
          <a:p>
            <a:pPr>
              <a:lnSpc>
                <a:spcPct val="80000"/>
              </a:lnSpc>
            </a:pPr>
            <a:r>
              <a:rPr lang="cy-GB" sz="2600" smtClean="0"/>
              <a:t>Beth oedd gwendidau’r cwestiynau a ofynnwyd? </a:t>
            </a:r>
          </a:p>
          <a:p>
            <a:pPr>
              <a:lnSpc>
                <a:spcPct val="80000"/>
              </a:lnSpc>
            </a:pPr>
            <a:r>
              <a:rPr lang="cy-GB" sz="2600" smtClean="0"/>
              <a:t>Pa gyfyngiadau sy’n codi wrth ddefnyddio holiaduron?</a:t>
            </a:r>
          </a:p>
          <a:p>
            <a:pPr>
              <a:lnSpc>
                <a:spcPct val="80000"/>
              </a:lnSpc>
            </a:pPr>
            <a:r>
              <a:rPr lang="cy-GB" sz="2600" smtClean="0"/>
              <a:t>Pa faterion moesegol y dylid bod wedi’u hystyried?</a:t>
            </a:r>
          </a:p>
          <a:p>
            <a:pPr>
              <a:lnSpc>
                <a:spcPct val="80000"/>
              </a:lnSpc>
            </a:pPr>
            <a:endParaRPr lang="cy-GB" sz="2600" smtClean="0"/>
          </a:p>
        </p:txBody>
      </p:sp>
      <p:sp>
        <p:nvSpPr>
          <p:cNvPr id="4" name="Content Placeholder 3"/>
          <p:cNvSpPr>
            <a:spLocks noGrp="1"/>
          </p:cNvSpPr>
          <p:nvPr>
            <p:ph sz="half" idx="2"/>
          </p:nvPr>
        </p:nvSpPr>
        <p:spPr/>
        <p:txBody>
          <a:bodyPr rtlCol="0">
            <a:normAutofit fontScale="92500" lnSpcReduction="20000"/>
          </a:bodyPr>
          <a:lstStyle/>
          <a:p>
            <a:pPr fontAlgn="auto">
              <a:spcAft>
                <a:spcPts val="0"/>
              </a:spcAft>
              <a:buFont typeface="Arial" pitchFamily="34" charset="0"/>
              <a:buChar char="•"/>
              <a:defRPr/>
            </a:pPr>
            <a:r>
              <a:rPr lang="en-GB" dirty="0" smtClean="0">
                <a:solidFill>
                  <a:schemeClr val="accent1"/>
                </a:solidFill>
              </a:rPr>
              <a:t>What type of data were you able to collect?</a:t>
            </a:r>
          </a:p>
          <a:p>
            <a:pPr fontAlgn="auto">
              <a:spcAft>
                <a:spcPts val="0"/>
              </a:spcAft>
              <a:buFont typeface="Arial" pitchFamily="34" charset="0"/>
              <a:buChar char="•"/>
              <a:defRPr/>
            </a:pPr>
            <a:r>
              <a:rPr lang="en-GB" dirty="0" smtClean="0">
                <a:solidFill>
                  <a:schemeClr val="accent1"/>
                </a:solidFill>
              </a:rPr>
              <a:t>What </a:t>
            </a:r>
            <a:r>
              <a:rPr lang="en-GB" dirty="0">
                <a:solidFill>
                  <a:schemeClr val="accent1"/>
                </a:solidFill>
              </a:rPr>
              <a:t>were the strengths of the </a:t>
            </a:r>
            <a:r>
              <a:rPr lang="en-GB" dirty="0" smtClean="0">
                <a:solidFill>
                  <a:schemeClr val="accent1"/>
                </a:solidFill>
              </a:rPr>
              <a:t>questions asked?</a:t>
            </a: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What were the weaknesses of the </a:t>
            </a:r>
            <a:r>
              <a:rPr lang="en-GB" dirty="0" smtClean="0">
                <a:solidFill>
                  <a:schemeClr val="accent1"/>
                </a:solidFill>
              </a:rPr>
              <a:t>questions asked? </a:t>
            </a: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What is the limitation of </a:t>
            </a:r>
            <a:r>
              <a:rPr lang="en-GB" dirty="0" smtClean="0">
                <a:solidFill>
                  <a:schemeClr val="accent1"/>
                </a:solidFill>
              </a:rPr>
              <a:t>using questionnaires?</a:t>
            </a:r>
          </a:p>
          <a:p>
            <a:pPr fontAlgn="auto">
              <a:spcAft>
                <a:spcPts val="0"/>
              </a:spcAft>
              <a:buFont typeface="Arial" pitchFamily="34" charset="0"/>
              <a:buChar char="•"/>
              <a:defRPr/>
            </a:pPr>
            <a:r>
              <a:rPr lang="en-GB" dirty="0" smtClean="0">
                <a:solidFill>
                  <a:schemeClr val="accent1"/>
                </a:solidFill>
              </a:rPr>
              <a:t>What ethical issues should have been considered?</a:t>
            </a:r>
            <a:endParaRPr lang="en-GB" dirty="0">
              <a:solidFill>
                <a:schemeClr val="accent1"/>
              </a:solidFill>
            </a:endParaRPr>
          </a:p>
          <a:p>
            <a:pPr fontAlgn="auto">
              <a:spcAft>
                <a:spcPts val="0"/>
              </a:spcAft>
              <a:buFont typeface="Arial" pitchFamily="34" charset="0"/>
              <a:buChar char="•"/>
              <a:defRPr/>
            </a:pP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solidFill>
                  <a:srgbClr val="000000"/>
                </a:solidFill>
              </a:rPr>
              <a:t>Cyfweliad </a:t>
            </a:r>
            <a:r>
              <a:rPr lang="en-GB" sz="4000" smtClean="0">
                <a:solidFill>
                  <a:srgbClr val="000000"/>
                </a:solidFill>
              </a:rPr>
              <a:t/>
            </a:r>
            <a:br>
              <a:rPr lang="en-GB" sz="4000" smtClean="0">
                <a:solidFill>
                  <a:srgbClr val="000000"/>
                </a:solidFill>
              </a:rPr>
            </a:br>
            <a:r>
              <a:rPr lang="en-GB" sz="4000" smtClean="0">
                <a:solidFill>
                  <a:schemeClr val="accent1"/>
                </a:solidFill>
              </a:rPr>
              <a:t>Interview</a:t>
            </a:r>
          </a:p>
        </p:txBody>
      </p:sp>
      <p:sp>
        <p:nvSpPr>
          <p:cNvPr id="20482" name="Content Placeholder 2"/>
          <p:cNvSpPr>
            <a:spLocks noGrp="1"/>
          </p:cNvSpPr>
          <p:nvPr>
            <p:ph sz="half" idx="1"/>
          </p:nvPr>
        </p:nvSpPr>
        <p:spPr/>
        <p:txBody>
          <a:bodyPr/>
          <a:lstStyle/>
          <a:p>
            <a:r>
              <a:rPr lang="cy-GB" smtClean="0"/>
              <a:t>Yn eich grŵp bach</a:t>
            </a:r>
          </a:p>
          <a:p>
            <a:r>
              <a:rPr lang="cy-GB" smtClean="0"/>
              <a:t>Dyluniwch gwestiynau cyfweliad i ganfod </a:t>
            </a:r>
            <a:r>
              <a:rPr lang="cy-GB" b="1" u="sng" smtClean="0"/>
              <a:t>pam</a:t>
            </a:r>
            <a:r>
              <a:rPr lang="cy-GB" smtClean="0"/>
              <a:t> y penderfynodd pobl yn eich grŵp astudio plentyndod cynnar.</a:t>
            </a:r>
          </a:p>
          <a:p>
            <a:r>
              <a:rPr lang="cy-GB" smtClean="0"/>
              <a:t>Gwnewch gyfweliad ag aelod arall o’r grŵp</a:t>
            </a:r>
          </a:p>
        </p:txBody>
      </p:sp>
      <p:sp>
        <p:nvSpPr>
          <p:cNvPr id="20483" name="Content Placeholder 3"/>
          <p:cNvSpPr>
            <a:spLocks noGrp="1"/>
          </p:cNvSpPr>
          <p:nvPr>
            <p:ph sz="half" idx="2"/>
          </p:nvPr>
        </p:nvSpPr>
        <p:spPr/>
        <p:txBody>
          <a:bodyPr/>
          <a:lstStyle/>
          <a:p>
            <a:r>
              <a:rPr lang="en-GB" smtClean="0">
                <a:solidFill>
                  <a:schemeClr val="accent1"/>
                </a:solidFill>
              </a:rPr>
              <a:t>In your small group</a:t>
            </a:r>
          </a:p>
          <a:p>
            <a:r>
              <a:rPr lang="en-GB" smtClean="0">
                <a:solidFill>
                  <a:schemeClr val="accent1"/>
                </a:solidFill>
              </a:rPr>
              <a:t>Design some interview questions find out </a:t>
            </a:r>
            <a:r>
              <a:rPr lang="en-GB" b="1" u="sng" smtClean="0">
                <a:solidFill>
                  <a:schemeClr val="accent1"/>
                </a:solidFill>
              </a:rPr>
              <a:t>why </a:t>
            </a:r>
            <a:r>
              <a:rPr lang="en-GB" smtClean="0">
                <a:solidFill>
                  <a:schemeClr val="accent1"/>
                </a:solidFill>
              </a:rPr>
              <a:t>people in your group decided to study early childhood.</a:t>
            </a:r>
          </a:p>
          <a:p>
            <a:r>
              <a:rPr lang="en-GB" smtClean="0">
                <a:solidFill>
                  <a:schemeClr val="accent1"/>
                </a:solidFill>
              </a:rPr>
              <a:t>Interview another member of the group?</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1143000"/>
          </a:xfrm>
        </p:spPr>
        <p:txBody>
          <a:bodyPr>
            <a:normAutofit fontScale="90000"/>
          </a:bodyPr>
          <a:lstStyle/>
          <a:p>
            <a:r>
              <a:rPr lang="en-GB" sz="4000" smtClean="0">
                <a:solidFill>
                  <a:schemeClr val="accent1"/>
                </a:solidFill>
              </a:rPr>
              <a:t/>
            </a:r>
            <a:br>
              <a:rPr lang="en-GB" sz="4000" smtClean="0">
                <a:solidFill>
                  <a:schemeClr val="accent1"/>
                </a:solidFill>
              </a:rPr>
            </a:br>
            <a:r>
              <a:rPr lang="cy-GB" sz="4000" smtClean="0"/>
              <a:t>Gwerthuso Cyfweliad</a:t>
            </a:r>
            <a:br>
              <a:rPr lang="cy-GB" sz="4000" smtClean="0"/>
            </a:br>
            <a:r>
              <a:rPr lang="en-GB" sz="4000" smtClean="0">
                <a:solidFill>
                  <a:schemeClr val="accent1"/>
                </a:solidFill>
              </a:rPr>
              <a:t>Evaluate</a:t>
            </a:r>
            <a:r>
              <a:rPr lang="en-GB" sz="4000" smtClean="0"/>
              <a:t> </a:t>
            </a:r>
            <a:r>
              <a:rPr lang="en-GB" sz="4000" smtClean="0">
                <a:solidFill>
                  <a:schemeClr val="accent1"/>
                </a:solidFill>
              </a:rPr>
              <a:t>Interview</a:t>
            </a:r>
            <a:br>
              <a:rPr lang="en-GB" sz="4000" smtClean="0">
                <a:solidFill>
                  <a:schemeClr val="accent1"/>
                </a:solidFill>
              </a:rPr>
            </a:br>
            <a:endParaRPr lang="en-GB" sz="4000" smtClean="0">
              <a:solidFill>
                <a:schemeClr val="accent1"/>
              </a:solidFill>
            </a:endParaRPr>
          </a:p>
        </p:txBody>
      </p:sp>
      <p:sp>
        <p:nvSpPr>
          <p:cNvPr id="3" name="Content Placeholder 2"/>
          <p:cNvSpPr>
            <a:spLocks noGrp="1"/>
          </p:cNvSpPr>
          <p:nvPr>
            <p:ph sz="half" idx="1"/>
          </p:nvPr>
        </p:nvSpPr>
        <p:spPr/>
        <p:txBody>
          <a:bodyPr/>
          <a:lstStyle/>
          <a:p>
            <a:pPr>
              <a:lnSpc>
                <a:spcPct val="80000"/>
              </a:lnSpc>
            </a:pPr>
            <a:r>
              <a:rPr lang="cy-GB" sz="2600" smtClean="0"/>
              <a:t>Pa fath o ddata roedd y cyfweliad yn eich caniatáu i’w casglu? Beth oedd cryfderau’r cwestiynau a ofynnwyd?</a:t>
            </a:r>
          </a:p>
          <a:p>
            <a:pPr>
              <a:lnSpc>
                <a:spcPct val="80000"/>
              </a:lnSpc>
            </a:pPr>
            <a:r>
              <a:rPr lang="cy-GB" sz="2600" smtClean="0"/>
              <a:t>Beth oedd gwendidau’r cwestiynau a ofynnwyd? </a:t>
            </a:r>
          </a:p>
          <a:p>
            <a:pPr>
              <a:lnSpc>
                <a:spcPct val="80000"/>
              </a:lnSpc>
            </a:pPr>
            <a:r>
              <a:rPr lang="cy-GB" sz="2600" smtClean="0"/>
              <a:t>Pa gyfyngiadau sy’n codi wrth ddefnyddio cyfweliadau? </a:t>
            </a:r>
          </a:p>
          <a:p>
            <a:pPr>
              <a:lnSpc>
                <a:spcPct val="80000"/>
              </a:lnSpc>
            </a:pPr>
            <a:r>
              <a:rPr lang="cy-GB" sz="2600" smtClean="0"/>
              <a:t>Pa faterion moesegol y dylid bod wedi’u hystyried?</a:t>
            </a:r>
          </a:p>
          <a:p>
            <a:pPr>
              <a:lnSpc>
                <a:spcPct val="80000"/>
              </a:lnSpc>
            </a:pPr>
            <a:endParaRPr lang="cy-GB" sz="2600" smtClean="0"/>
          </a:p>
        </p:txBody>
      </p:sp>
      <p:sp>
        <p:nvSpPr>
          <p:cNvPr id="4" name="Content Placeholder 3"/>
          <p:cNvSpPr>
            <a:spLocks noGrp="1"/>
          </p:cNvSpPr>
          <p:nvPr>
            <p:ph sz="half" idx="2"/>
          </p:nvPr>
        </p:nvSpPr>
        <p:spPr/>
        <p:txBody>
          <a:bodyPr rtlCol="0">
            <a:normAutofit fontScale="92500" lnSpcReduction="20000"/>
          </a:bodyPr>
          <a:lstStyle/>
          <a:p>
            <a:pPr fontAlgn="auto">
              <a:spcAft>
                <a:spcPts val="0"/>
              </a:spcAft>
              <a:buFont typeface="Arial" pitchFamily="34" charset="0"/>
              <a:buChar char="•"/>
              <a:defRPr/>
            </a:pPr>
            <a:r>
              <a:rPr lang="en-GB" dirty="0" smtClean="0">
                <a:solidFill>
                  <a:schemeClr val="accent1"/>
                </a:solidFill>
              </a:rPr>
              <a:t>What type of data did the interview allow you to collect?</a:t>
            </a:r>
            <a:r>
              <a:rPr lang="en-GB" dirty="0">
                <a:solidFill>
                  <a:schemeClr val="accent1"/>
                </a:solidFill>
              </a:rPr>
              <a:t> What were the strengths of the questions asked?</a:t>
            </a:r>
          </a:p>
          <a:p>
            <a:pPr fontAlgn="auto">
              <a:spcAft>
                <a:spcPts val="0"/>
              </a:spcAft>
              <a:buFont typeface="Arial" pitchFamily="34" charset="0"/>
              <a:buChar char="•"/>
              <a:defRPr/>
            </a:pPr>
            <a:r>
              <a:rPr lang="en-GB" dirty="0">
                <a:solidFill>
                  <a:schemeClr val="accent1"/>
                </a:solidFill>
              </a:rPr>
              <a:t>What were the weaknesses of the questions asked? </a:t>
            </a:r>
            <a:endParaRPr lang="en-GB" dirty="0" smtClean="0">
              <a:solidFill>
                <a:schemeClr val="accent1"/>
              </a:solidFill>
            </a:endParaRPr>
          </a:p>
          <a:p>
            <a:pPr fontAlgn="auto">
              <a:spcAft>
                <a:spcPts val="0"/>
              </a:spcAft>
              <a:buFont typeface="Arial" pitchFamily="34" charset="0"/>
              <a:buChar char="•"/>
              <a:defRPr/>
            </a:pPr>
            <a:r>
              <a:rPr lang="en-GB" dirty="0" smtClean="0">
                <a:solidFill>
                  <a:schemeClr val="accent1"/>
                </a:solidFill>
              </a:rPr>
              <a:t>What are the limitations of interviews?</a:t>
            </a:r>
            <a:r>
              <a:rPr lang="en-GB" dirty="0">
                <a:solidFill>
                  <a:schemeClr val="accent1"/>
                </a:solidFill>
              </a:rPr>
              <a:t> </a:t>
            </a:r>
            <a:endParaRPr lang="en-GB" dirty="0" smtClean="0">
              <a:solidFill>
                <a:schemeClr val="accent1"/>
              </a:solidFill>
            </a:endParaRPr>
          </a:p>
          <a:p>
            <a:pPr fontAlgn="auto">
              <a:spcAft>
                <a:spcPts val="0"/>
              </a:spcAft>
              <a:buFont typeface="Arial" pitchFamily="34" charset="0"/>
              <a:buChar char="•"/>
              <a:defRPr/>
            </a:pPr>
            <a:r>
              <a:rPr lang="en-GB" dirty="0" smtClean="0">
                <a:solidFill>
                  <a:schemeClr val="accent1"/>
                </a:solidFill>
              </a:rPr>
              <a:t>What </a:t>
            </a:r>
            <a:r>
              <a:rPr lang="en-GB" dirty="0">
                <a:solidFill>
                  <a:schemeClr val="accent1"/>
                </a:solidFill>
              </a:rPr>
              <a:t>ethical issues should have been considered?</a:t>
            </a:r>
          </a:p>
          <a:p>
            <a:pPr fontAlgn="auto">
              <a:spcAft>
                <a:spcPts val="0"/>
              </a:spcAft>
              <a:buFont typeface="Arial" pitchFamily="34" charset="0"/>
              <a:buChar char="•"/>
              <a:defRPr/>
            </a:pP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Arsylwi</a:t>
            </a:r>
            <a:r>
              <a:rPr lang="en-GB" dirty="0" smtClean="0"/>
              <a:t/>
            </a:r>
            <a:br>
              <a:rPr lang="en-GB" dirty="0" smtClean="0"/>
            </a:br>
            <a:r>
              <a:rPr lang="en-GB" dirty="0" smtClean="0">
                <a:solidFill>
                  <a:schemeClr val="accent1"/>
                </a:solidFill>
              </a:rPr>
              <a:t>Observation</a:t>
            </a:r>
            <a:endParaRPr lang="en-GB" dirty="0">
              <a:solidFill>
                <a:schemeClr val="accent1"/>
              </a:solidFill>
            </a:endParaRPr>
          </a:p>
        </p:txBody>
      </p:sp>
      <p:sp>
        <p:nvSpPr>
          <p:cNvPr id="22530" name="Content Placeholder 2"/>
          <p:cNvSpPr>
            <a:spLocks noGrp="1"/>
          </p:cNvSpPr>
          <p:nvPr>
            <p:ph sz="half" idx="1"/>
          </p:nvPr>
        </p:nvSpPr>
        <p:spPr>
          <a:xfrm>
            <a:off x="323528" y="1340768"/>
            <a:ext cx="4172272" cy="4785395"/>
          </a:xfrm>
        </p:spPr>
        <p:txBody>
          <a:bodyPr/>
          <a:lstStyle/>
          <a:p>
            <a:r>
              <a:rPr lang="cy-GB" dirty="0" smtClean="0"/>
              <a:t>Gwyliwch y clip fideo.</a:t>
            </a:r>
          </a:p>
          <a:p>
            <a:r>
              <a:rPr lang="cy-GB" dirty="0" smtClean="0"/>
              <a:t>Cadwch nodiadau ar yr hyn a welwch.</a:t>
            </a:r>
          </a:p>
          <a:p>
            <a:r>
              <a:rPr lang="cy-GB" dirty="0">
                <a:hlinkClick r:id="rId3"/>
              </a:rPr>
              <a:t>https://</a:t>
            </a:r>
            <a:r>
              <a:rPr lang="cy-GB" dirty="0" smtClean="0">
                <a:hlinkClick r:id="rId3"/>
              </a:rPr>
              <a:t>www.youtube.com/watch?v=R18w3AlDGtU&amp;list=PLcmmK9PA7YABbhz0UJ7nZBwj_kMvfA80g</a:t>
            </a:r>
            <a:endParaRPr lang="cy-GB" dirty="0" smtClean="0"/>
          </a:p>
          <a:p>
            <a:endParaRPr lang="en-GB" dirty="0" smtClean="0"/>
          </a:p>
        </p:txBody>
      </p:sp>
      <p:sp>
        <p:nvSpPr>
          <p:cNvPr id="22531" name="Content Placeholder 3"/>
          <p:cNvSpPr>
            <a:spLocks noGrp="1"/>
          </p:cNvSpPr>
          <p:nvPr>
            <p:ph sz="half" idx="2"/>
          </p:nvPr>
        </p:nvSpPr>
        <p:spPr/>
        <p:txBody>
          <a:bodyPr/>
          <a:lstStyle/>
          <a:p>
            <a:r>
              <a:rPr lang="en-GB" dirty="0" smtClean="0">
                <a:solidFill>
                  <a:schemeClr val="accent1"/>
                </a:solidFill>
              </a:rPr>
              <a:t>Watch the video clip.</a:t>
            </a:r>
          </a:p>
          <a:p>
            <a:r>
              <a:rPr lang="en-GB" dirty="0" smtClean="0">
                <a:solidFill>
                  <a:schemeClr val="accent1"/>
                </a:solidFill>
              </a:rPr>
              <a:t>Keep notes on what you observe.</a:t>
            </a:r>
          </a:p>
          <a:p>
            <a:endParaRPr lang="en-GB" dirty="0" smtClean="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Arsylwi</a:t>
            </a:r>
            <a:r>
              <a:rPr lang="en-GB" dirty="0"/>
              <a:t/>
            </a:r>
            <a:br>
              <a:rPr lang="en-GB" dirty="0"/>
            </a:br>
            <a:r>
              <a:rPr lang="en-GB" dirty="0">
                <a:solidFill>
                  <a:schemeClr val="accent1"/>
                </a:solidFill>
              </a:rPr>
              <a:t>Observation</a:t>
            </a:r>
            <a:endParaRPr lang="en-GB" dirty="0"/>
          </a:p>
        </p:txBody>
      </p:sp>
      <p:sp>
        <p:nvSpPr>
          <p:cNvPr id="3" name="Content Placeholder 2"/>
          <p:cNvSpPr>
            <a:spLocks noGrp="1"/>
          </p:cNvSpPr>
          <p:nvPr>
            <p:ph sz="half" idx="1"/>
          </p:nvPr>
        </p:nvSpPr>
        <p:spPr/>
        <p:txBody>
          <a:bodyPr/>
          <a:lstStyle/>
          <a:p>
            <a:r>
              <a:rPr lang="en-GB" dirty="0" err="1"/>
              <a:t>Gwyliwch</a:t>
            </a:r>
            <a:r>
              <a:rPr lang="en-GB" dirty="0"/>
              <a:t> </a:t>
            </a:r>
            <a:r>
              <a:rPr lang="en-GB" dirty="0" err="1"/>
              <a:t>ef</a:t>
            </a:r>
            <a:r>
              <a:rPr lang="en-GB" dirty="0"/>
              <a:t> </a:t>
            </a:r>
            <a:r>
              <a:rPr lang="en-GB" dirty="0" err="1"/>
              <a:t>eto</a:t>
            </a:r>
            <a:r>
              <a:rPr lang="en-GB" dirty="0"/>
              <a:t> </a:t>
            </a:r>
            <a:r>
              <a:rPr lang="en-GB" dirty="0" err="1"/>
              <a:t>a’r</a:t>
            </a:r>
            <a:r>
              <a:rPr lang="en-GB" dirty="0"/>
              <a:t> </a:t>
            </a:r>
            <a:r>
              <a:rPr lang="en-GB" dirty="0" err="1"/>
              <a:t>tro</a:t>
            </a:r>
            <a:r>
              <a:rPr lang="en-GB" dirty="0"/>
              <a:t> </a:t>
            </a:r>
            <a:r>
              <a:rPr lang="en-GB" dirty="0" err="1"/>
              <a:t>hwn</a:t>
            </a:r>
            <a:r>
              <a:rPr lang="en-GB" dirty="0"/>
              <a:t> </a:t>
            </a:r>
            <a:r>
              <a:rPr lang="en-GB" dirty="0" err="1"/>
              <a:t>gyda’r</a:t>
            </a:r>
            <a:r>
              <a:rPr lang="en-GB" dirty="0"/>
              <a:t> </a:t>
            </a:r>
            <a:r>
              <a:rPr lang="en-GB" dirty="0" err="1"/>
              <a:t>bwriad</a:t>
            </a:r>
            <a:r>
              <a:rPr lang="en-GB" dirty="0"/>
              <a:t> o </a:t>
            </a:r>
            <a:r>
              <a:rPr lang="en-GB" dirty="0" err="1"/>
              <a:t>roi</a:t>
            </a:r>
            <a:r>
              <a:rPr lang="en-GB" dirty="0"/>
              <a:t> </a:t>
            </a:r>
            <a:r>
              <a:rPr lang="en-GB" dirty="0" err="1"/>
              <a:t>sylw</a:t>
            </a:r>
            <a:r>
              <a:rPr lang="en-GB" dirty="0"/>
              <a:t> </a:t>
            </a:r>
            <a:r>
              <a:rPr lang="en-GB" dirty="0" err="1"/>
              <a:t>i</a:t>
            </a:r>
            <a:r>
              <a:rPr lang="en-GB" dirty="0"/>
              <a:t> </a:t>
            </a:r>
            <a:r>
              <a:rPr lang="en-GB" dirty="0" err="1"/>
              <a:t>sgiliau</a:t>
            </a:r>
            <a:r>
              <a:rPr lang="en-GB" dirty="0"/>
              <a:t> </a:t>
            </a:r>
            <a:r>
              <a:rPr lang="en-GB" dirty="0" err="1"/>
              <a:t>mathemateg</a:t>
            </a:r>
            <a:r>
              <a:rPr lang="en-GB" dirty="0"/>
              <a:t> y plant</a:t>
            </a:r>
            <a:r>
              <a:rPr lang="en-GB" dirty="0" smtClean="0"/>
              <a:t>.</a:t>
            </a:r>
          </a:p>
          <a:p>
            <a:endParaRPr lang="en-GB" dirty="0"/>
          </a:p>
          <a:p>
            <a:r>
              <a:rPr lang="en-GB">
                <a:hlinkClick r:id="rId2"/>
              </a:rPr>
              <a:t>https</a:t>
            </a:r>
            <a:r>
              <a:rPr lang="en-GB">
                <a:hlinkClick r:id="rId2"/>
              </a:rPr>
              <a:t>://</a:t>
            </a:r>
            <a:r>
              <a:rPr lang="en-GB" smtClean="0">
                <a:hlinkClick r:id="rId2"/>
              </a:rPr>
              <a:t>www.youtube.com/watch?v=R18w3AlDGtU&amp;list=PLcmmK9PA7YABbhz0UJ7nZBwj_kMvfA80g</a:t>
            </a:r>
            <a:endParaRPr lang="en-GB" smtClean="0"/>
          </a:p>
          <a:p>
            <a:endParaRPr lang="en-GB"/>
          </a:p>
          <a:p>
            <a:endParaRPr lang="en-GB" dirty="0"/>
          </a:p>
        </p:txBody>
      </p:sp>
      <p:sp>
        <p:nvSpPr>
          <p:cNvPr id="4" name="Content Placeholder 3"/>
          <p:cNvSpPr>
            <a:spLocks noGrp="1"/>
          </p:cNvSpPr>
          <p:nvPr>
            <p:ph sz="half" idx="2"/>
          </p:nvPr>
        </p:nvSpPr>
        <p:spPr/>
        <p:txBody>
          <a:bodyPr/>
          <a:lstStyle/>
          <a:p>
            <a:r>
              <a:rPr lang="en-US" i="1" dirty="0">
                <a:solidFill>
                  <a:schemeClr val="accent1"/>
                </a:solidFill>
              </a:rPr>
              <a:t>Watch it again this time with a view to highlight the child’s mathematical  skills.</a:t>
            </a:r>
          </a:p>
          <a:p>
            <a:endParaRPr lang="en-GB" i="1" dirty="0">
              <a:solidFill>
                <a:schemeClr val="accent1"/>
              </a:solidFill>
            </a:endParaRPr>
          </a:p>
        </p:txBody>
      </p:sp>
    </p:spTree>
    <p:extLst>
      <p:ext uri="{BB962C8B-B14F-4D97-AF65-F5344CB8AC3E}">
        <p14:creationId xmlns:p14="http://schemas.microsoft.com/office/powerpoint/2010/main" val="4165614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Gwerthuso</a:t>
            </a:r>
            <a:r>
              <a:rPr lang="en-GB" dirty="0" smtClean="0"/>
              <a:t> </a:t>
            </a:r>
            <a:r>
              <a:rPr lang="en-GB" dirty="0" err="1" smtClean="0"/>
              <a:t>Arsylwi</a:t>
            </a:r>
            <a:r>
              <a:rPr lang="en-GB" dirty="0" smtClean="0"/>
              <a:t/>
            </a:r>
            <a:br>
              <a:rPr lang="en-GB" dirty="0" smtClean="0"/>
            </a:br>
            <a:r>
              <a:rPr lang="en-GB" dirty="0" smtClean="0">
                <a:solidFill>
                  <a:schemeClr val="accent1"/>
                </a:solidFill>
              </a:rPr>
              <a:t>Evaluate Observation</a:t>
            </a:r>
            <a:endParaRPr lang="en-GB" dirty="0">
              <a:solidFill>
                <a:schemeClr val="accent1"/>
              </a:solidFill>
            </a:endParaRPr>
          </a:p>
        </p:txBody>
      </p:sp>
      <p:sp>
        <p:nvSpPr>
          <p:cNvPr id="3" name="Content Placeholder 2"/>
          <p:cNvSpPr>
            <a:spLocks noGrp="1"/>
          </p:cNvSpPr>
          <p:nvPr>
            <p:ph sz="half" idx="1"/>
          </p:nvPr>
        </p:nvSpPr>
        <p:spPr/>
        <p:txBody>
          <a:bodyPr>
            <a:normAutofit lnSpcReduction="10000"/>
          </a:bodyPr>
          <a:lstStyle/>
          <a:p>
            <a:pPr>
              <a:lnSpc>
                <a:spcPct val="80000"/>
              </a:lnSpc>
              <a:buFont typeface="Arial" charset="0"/>
              <a:buNone/>
            </a:pPr>
            <a:r>
              <a:rPr lang="cy-GB" sz="2400" smtClean="0"/>
              <a:t>Arsylwi</a:t>
            </a:r>
          </a:p>
          <a:p>
            <a:pPr>
              <a:lnSpc>
                <a:spcPct val="80000"/>
              </a:lnSpc>
            </a:pPr>
            <a:r>
              <a:rPr lang="cy-GB" sz="2400" smtClean="0"/>
              <a:t>Pa fath o wybodaeth roedd yr arsylwi’n eich caniatáu i’w chasglu?</a:t>
            </a:r>
          </a:p>
          <a:p>
            <a:pPr>
              <a:lnSpc>
                <a:spcPct val="80000"/>
              </a:lnSpc>
            </a:pPr>
            <a:r>
              <a:rPr lang="cy-GB" sz="2400" smtClean="0"/>
              <a:t>Pa fath o ddata y byddai hyn yn eu rhoi ichi?</a:t>
            </a:r>
          </a:p>
          <a:p>
            <a:pPr>
              <a:lnSpc>
                <a:spcPct val="80000"/>
              </a:lnSpc>
            </a:pPr>
            <a:r>
              <a:rPr lang="cy-GB" sz="2400" smtClean="0"/>
              <a:t>Beth yw cryfderau data o’r math hwn?</a:t>
            </a:r>
          </a:p>
          <a:p>
            <a:pPr>
              <a:lnSpc>
                <a:spcPct val="80000"/>
              </a:lnSpc>
            </a:pPr>
            <a:r>
              <a:rPr lang="cy-GB" sz="2400" smtClean="0"/>
              <a:t>Beth yw gwendidau data o’r math hwn?</a:t>
            </a:r>
          </a:p>
          <a:p>
            <a:pPr>
              <a:lnSpc>
                <a:spcPct val="80000"/>
              </a:lnSpc>
            </a:pPr>
            <a:r>
              <a:rPr lang="cy-GB" sz="2400" smtClean="0"/>
              <a:t>Beth yw cyfyngiadau cyfweliadau? </a:t>
            </a:r>
          </a:p>
          <a:p>
            <a:pPr>
              <a:lnSpc>
                <a:spcPct val="80000"/>
              </a:lnSpc>
            </a:pPr>
            <a:r>
              <a:rPr lang="cy-GB" sz="2400" smtClean="0"/>
              <a:t>Pa faterion moesegol y dylid eu hystyried?</a:t>
            </a:r>
          </a:p>
        </p:txBody>
      </p:sp>
      <p:sp>
        <p:nvSpPr>
          <p:cNvPr id="4" name="Content Placeholder 3"/>
          <p:cNvSpPr>
            <a:spLocks noGrp="1"/>
          </p:cNvSpPr>
          <p:nvPr>
            <p:ph sz="half" idx="2"/>
          </p:nvPr>
        </p:nvSpPr>
        <p:spPr/>
        <p:txBody>
          <a:bodyPr>
            <a:normAutofit lnSpcReduction="10000"/>
          </a:bodyPr>
          <a:lstStyle/>
          <a:p>
            <a:pPr marL="0" indent="0">
              <a:lnSpc>
                <a:spcPct val="80000"/>
              </a:lnSpc>
              <a:buFont typeface="Arial" charset="0"/>
              <a:buNone/>
            </a:pPr>
            <a:r>
              <a:rPr lang="en-GB" sz="2400" smtClean="0">
                <a:solidFill>
                  <a:schemeClr val="accent1"/>
                </a:solidFill>
              </a:rPr>
              <a:t>Observation</a:t>
            </a:r>
          </a:p>
          <a:p>
            <a:pPr marL="0" indent="0">
              <a:lnSpc>
                <a:spcPct val="80000"/>
              </a:lnSpc>
            </a:pPr>
            <a:r>
              <a:rPr lang="en-GB" sz="2400" smtClean="0">
                <a:solidFill>
                  <a:schemeClr val="accent1"/>
                </a:solidFill>
              </a:rPr>
              <a:t>What type of information did the observation allow you to collect</a:t>
            </a:r>
          </a:p>
          <a:p>
            <a:pPr marL="0" indent="0">
              <a:lnSpc>
                <a:spcPct val="80000"/>
              </a:lnSpc>
            </a:pPr>
            <a:r>
              <a:rPr lang="en-GB" sz="2400" smtClean="0">
                <a:solidFill>
                  <a:schemeClr val="accent1"/>
                </a:solidFill>
              </a:rPr>
              <a:t>What type of data would this give you?</a:t>
            </a:r>
          </a:p>
          <a:p>
            <a:pPr marL="0" indent="0">
              <a:lnSpc>
                <a:spcPct val="80000"/>
              </a:lnSpc>
            </a:pPr>
            <a:r>
              <a:rPr lang="en-GB" sz="2400" smtClean="0">
                <a:solidFill>
                  <a:schemeClr val="accent1"/>
                </a:solidFill>
              </a:rPr>
              <a:t>What are the strengths of this type of data?</a:t>
            </a:r>
          </a:p>
          <a:p>
            <a:pPr marL="0" indent="0">
              <a:lnSpc>
                <a:spcPct val="80000"/>
              </a:lnSpc>
            </a:pPr>
            <a:r>
              <a:rPr lang="en-GB" sz="2400" smtClean="0">
                <a:solidFill>
                  <a:schemeClr val="accent1"/>
                </a:solidFill>
              </a:rPr>
              <a:t>What are the weaknesses of this type of data?</a:t>
            </a:r>
          </a:p>
          <a:p>
            <a:pPr marL="0" indent="0">
              <a:lnSpc>
                <a:spcPct val="80000"/>
              </a:lnSpc>
            </a:pPr>
            <a:r>
              <a:rPr lang="en-GB" sz="2400" smtClean="0">
                <a:solidFill>
                  <a:schemeClr val="accent1"/>
                </a:solidFill>
              </a:rPr>
              <a:t>What are the limitations of interviews? </a:t>
            </a:r>
          </a:p>
          <a:p>
            <a:pPr marL="0" indent="0">
              <a:lnSpc>
                <a:spcPct val="80000"/>
              </a:lnSpc>
            </a:pPr>
            <a:r>
              <a:rPr lang="en-GB" sz="2400" smtClean="0">
                <a:solidFill>
                  <a:schemeClr val="accent1"/>
                </a:solidFill>
              </a:rPr>
              <a:t>What ethical issues should be considered?</a:t>
            </a:r>
          </a:p>
          <a:p>
            <a:pPr marL="0" indent="0">
              <a:lnSpc>
                <a:spcPct val="80000"/>
              </a:lnSpc>
            </a:pPr>
            <a:endParaRPr lang="en-GB" sz="24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468313" y="476250"/>
            <a:ext cx="8229600" cy="1143000"/>
          </a:xfrm>
        </p:spPr>
        <p:txBody>
          <a:bodyPr/>
          <a:lstStyle/>
          <a:p>
            <a:r>
              <a:rPr lang="cy-GB" sz="4000" smtClean="0"/>
              <a:t>Pa fath o ddata? </a:t>
            </a:r>
            <a:br>
              <a:rPr lang="cy-GB" sz="4000" smtClean="0"/>
            </a:br>
            <a:r>
              <a:rPr lang="en-GB" sz="4000" smtClean="0">
                <a:solidFill>
                  <a:schemeClr val="accent1"/>
                </a:solidFill>
              </a:rPr>
              <a:t>What type of data?</a:t>
            </a:r>
            <a:r>
              <a:rPr lang="en-GB" sz="4000" smtClean="0"/>
              <a:t/>
            </a:r>
            <a:br>
              <a:rPr lang="en-GB" sz="4000" smtClean="0"/>
            </a:br>
            <a:endParaRPr lang="en-GB" sz="4000" smtClean="0"/>
          </a:p>
        </p:txBody>
      </p:sp>
      <p:sp>
        <p:nvSpPr>
          <p:cNvPr id="24578" name="Content Placeholder 2"/>
          <p:cNvSpPr>
            <a:spLocks noGrp="1"/>
          </p:cNvSpPr>
          <p:nvPr>
            <p:ph sz="half" idx="1"/>
          </p:nvPr>
        </p:nvSpPr>
        <p:spPr/>
        <p:txBody>
          <a:bodyPr/>
          <a:lstStyle/>
          <a:p>
            <a:pPr>
              <a:buFont typeface="Arial" charset="0"/>
              <a:buNone/>
            </a:pPr>
            <a:r>
              <a:rPr lang="cy-GB" smtClean="0"/>
              <a:t>Holiadur</a:t>
            </a:r>
          </a:p>
          <a:p>
            <a:r>
              <a:rPr lang="cy-GB" smtClean="0"/>
              <a:t>Cwestiynau caeedig?</a:t>
            </a:r>
          </a:p>
          <a:p>
            <a:r>
              <a:rPr lang="cy-GB" smtClean="0"/>
              <a:t>Cwestiynau agored?</a:t>
            </a:r>
          </a:p>
          <a:p>
            <a:r>
              <a:rPr lang="cy-GB" smtClean="0"/>
              <a:t>Meintiol neu Ansoddol</a:t>
            </a:r>
          </a:p>
          <a:p>
            <a:r>
              <a:rPr lang="cy-GB" smtClean="0"/>
              <a:t>Pryd fyddech chi’n defnyddio’r dull ymchwil hwn? </a:t>
            </a:r>
          </a:p>
          <a:p>
            <a:endParaRPr lang="cy-GB" smtClean="0"/>
          </a:p>
        </p:txBody>
      </p:sp>
      <p:sp>
        <p:nvSpPr>
          <p:cNvPr id="4" name="Content Placeholder 3"/>
          <p:cNvSpPr>
            <a:spLocks noGrp="1"/>
          </p:cNvSpPr>
          <p:nvPr>
            <p:ph sz="half" idx="2"/>
          </p:nvPr>
        </p:nvSpPr>
        <p:spPr/>
        <p:txBody>
          <a:bodyPr rtlCol="0">
            <a:normAutofit/>
          </a:bodyPr>
          <a:lstStyle/>
          <a:p>
            <a:pPr marL="0" indent="0" fontAlgn="auto">
              <a:spcAft>
                <a:spcPts val="0"/>
              </a:spcAft>
              <a:buFont typeface="Arial" pitchFamily="34" charset="0"/>
              <a:buNone/>
              <a:defRPr/>
            </a:pPr>
            <a:r>
              <a:rPr lang="en-GB" dirty="0" smtClean="0">
                <a:solidFill>
                  <a:schemeClr val="accent1"/>
                </a:solidFill>
              </a:rPr>
              <a:t>Questionnaire</a:t>
            </a:r>
          </a:p>
          <a:p>
            <a:pPr fontAlgn="auto">
              <a:spcAft>
                <a:spcPts val="0"/>
              </a:spcAft>
              <a:buFont typeface="Arial" pitchFamily="34" charset="0"/>
              <a:buChar char="•"/>
              <a:defRPr/>
            </a:pPr>
            <a:r>
              <a:rPr lang="en-GB" dirty="0" smtClean="0">
                <a:solidFill>
                  <a:schemeClr val="accent1"/>
                </a:solidFill>
              </a:rPr>
              <a:t>Closed questions?</a:t>
            </a:r>
          </a:p>
          <a:p>
            <a:pPr fontAlgn="auto">
              <a:spcAft>
                <a:spcPts val="0"/>
              </a:spcAft>
              <a:buFont typeface="Arial" pitchFamily="34" charset="0"/>
              <a:buChar char="•"/>
              <a:defRPr/>
            </a:pPr>
            <a:r>
              <a:rPr lang="en-GB" dirty="0" smtClean="0">
                <a:solidFill>
                  <a:schemeClr val="accent1"/>
                </a:solidFill>
              </a:rPr>
              <a:t>Open questions?</a:t>
            </a:r>
          </a:p>
          <a:p>
            <a:pPr fontAlgn="auto">
              <a:spcAft>
                <a:spcPts val="0"/>
              </a:spcAft>
              <a:buFont typeface="Arial" pitchFamily="34" charset="0"/>
              <a:buChar char="•"/>
              <a:defRPr/>
            </a:pPr>
            <a:r>
              <a:rPr lang="en-GB" dirty="0" smtClean="0">
                <a:solidFill>
                  <a:schemeClr val="accent1"/>
                </a:solidFill>
              </a:rPr>
              <a:t>Quantitative or Qualitative</a:t>
            </a:r>
          </a:p>
          <a:p>
            <a:pPr fontAlgn="auto">
              <a:spcAft>
                <a:spcPts val="0"/>
              </a:spcAft>
              <a:buFont typeface="Arial" pitchFamily="34" charset="0"/>
              <a:buChar char="•"/>
              <a:defRPr/>
            </a:pPr>
            <a:r>
              <a:rPr lang="en-GB" dirty="0" smtClean="0">
                <a:solidFill>
                  <a:schemeClr val="accent1"/>
                </a:solidFill>
              </a:rPr>
              <a:t>When would you use this research tool? </a:t>
            </a:r>
          </a:p>
          <a:p>
            <a:pPr fontAlgn="auto">
              <a:spcAft>
                <a:spcPts val="0"/>
              </a:spcAft>
              <a:buFont typeface="Arial" pitchFamily="34" charset="0"/>
              <a:buChar char="•"/>
              <a:defRPr/>
            </a:pPr>
            <a:endParaRPr lang="en-GB" dirty="0"/>
          </a:p>
          <a:p>
            <a:pPr fontAlgn="auto">
              <a:spcAft>
                <a:spcPts val="0"/>
              </a:spcAft>
              <a:buFont typeface="Arial" pitchFamily="34" charset="0"/>
              <a:buChar char="•"/>
              <a:defRPr/>
            </a:pPr>
            <a:endParaRPr lang="en-GB" dirty="0"/>
          </a:p>
          <a:p>
            <a:pPr marL="0" indent="0" fontAlgn="auto">
              <a:spcAft>
                <a:spcPts val="0"/>
              </a:spcAft>
              <a:buFont typeface="Arial" pitchFamily="34" charset="0"/>
              <a:buNone/>
              <a:defRPr/>
            </a:pPr>
            <a:endParaRPr lang="en-GB" dirty="0"/>
          </a:p>
        </p:txBody>
      </p:sp>
      <p:sp>
        <p:nvSpPr>
          <p:cNvPr id="5" name="Title 1"/>
          <p:cNvSpPr txBox="1">
            <a:spLocks/>
          </p:cNvSpPr>
          <p:nvPr/>
        </p:nvSpPr>
        <p:spPr>
          <a:xfrm>
            <a:off x="684213" y="188913"/>
            <a:ext cx="8229600" cy="1600200"/>
          </a:xfrm>
          <a:prstGeom prst="rect">
            <a:avLst/>
          </a:prstGeom>
        </p:spPr>
        <p:txBody>
          <a:bodyPr anchor="ctr">
            <a:normAutofit/>
          </a:bodyPr>
          <a:lstStyle/>
          <a:p>
            <a:pPr algn="ctr">
              <a:lnSpc>
                <a:spcPct val="80000"/>
              </a:lnSpc>
            </a:pPr>
            <a:r>
              <a:rPr lang="en-GB" sz="2600">
                <a:latin typeface="Calibri" pitchFamily="34" charset="0"/>
              </a:rPr>
              <a:t/>
            </a:r>
            <a:br>
              <a:rPr lang="en-GB" sz="2600">
                <a:latin typeface="Calibri" pitchFamily="34" charset="0"/>
              </a:rPr>
            </a:br>
            <a:endParaRPr lang="en-GB" sz="4100">
              <a:latin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29600" cy="1219200"/>
          </a:xfrm>
        </p:spPr>
        <p:txBody>
          <a:bodyPr>
            <a:normAutofit fontScale="90000"/>
          </a:bodyPr>
          <a:lstStyle/>
          <a:p>
            <a:r>
              <a:rPr lang="en-GB" sz="4000" smtClean="0"/>
              <a:t/>
            </a:r>
            <a:br>
              <a:rPr lang="en-GB" sz="4000" smtClean="0"/>
            </a:br>
            <a:r>
              <a:rPr lang="cy-GB" sz="4000" smtClean="0"/>
              <a:t>Pa fath o ddata</a:t>
            </a:r>
            <a:r>
              <a:rPr lang="en-GB" sz="4000" smtClean="0"/>
              <a:t>? </a:t>
            </a:r>
            <a:br>
              <a:rPr lang="en-GB" sz="4000" smtClean="0"/>
            </a:br>
            <a:r>
              <a:rPr lang="en-GB" sz="4000" smtClean="0">
                <a:solidFill>
                  <a:schemeClr val="accent1"/>
                </a:solidFill>
              </a:rPr>
              <a:t>What type of data?</a:t>
            </a:r>
            <a:endParaRPr lang="en-GB" sz="4000" smtClean="0"/>
          </a:p>
        </p:txBody>
      </p:sp>
      <p:sp>
        <p:nvSpPr>
          <p:cNvPr id="3" name="Content Placeholder 2"/>
          <p:cNvSpPr>
            <a:spLocks noGrp="1"/>
          </p:cNvSpPr>
          <p:nvPr>
            <p:ph sz="half" idx="1"/>
          </p:nvPr>
        </p:nvSpPr>
        <p:spPr/>
        <p:txBody>
          <a:bodyPr/>
          <a:lstStyle/>
          <a:p>
            <a:pPr>
              <a:lnSpc>
                <a:spcPct val="90000"/>
              </a:lnSpc>
              <a:buFont typeface="Arial" charset="0"/>
              <a:buNone/>
            </a:pPr>
            <a:r>
              <a:rPr lang="cy-GB" smtClean="0"/>
              <a:t>Cyfweliadau</a:t>
            </a:r>
          </a:p>
          <a:p>
            <a:pPr>
              <a:lnSpc>
                <a:spcPct val="90000"/>
              </a:lnSpc>
            </a:pPr>
            <a:r>
              <a:rPr lang="cy-GB" smtClean="0"/>
              <a:t>Cwestiynau penagored</a:t>
            </a:r>
          </a:p>
          <a:p>
            <a:pPr>
              <a:lnSpc>
                <a:spcPct val="90000"/>
              </a:lnSpc>
            </a:pPr>
            <a:r>
              <a:rPr lang="cy-GB" smtClean="0"/>
              <a:t>Strwythuredig</a:t>
            </a:r>
          </a:p>
          <a:p>
            <a:pPr>
              <a:lnSpc>
                <a:spcPct val="90000"/>
              </a:lnSpc>
            </a:pPr>
            <a:r>
              <a:rPr lang="cy-GB" noProof="1" smtClean="0"/>
              <a:t>Lled-strwythuredig</a:t>
            </a:r>
          </a:p>
          <a:p>
            <a:pPr>
              <a:lnSpc>
                <a:spcPct val="90000"/>
              </a:lnSpc>
            </a:pPr>
            <a:r>
              <a:rPr lang="cy-GB" noProof="1" smtClean="0"/>
              <a:t>Distrwythur?</a:t>
            </a:r>
          </a:p>
          <a:p>
            <a:pPr>
              <a:lnSpc>
                <a:spcPct val="90000"/>
              </a:lnSpc>
            </a:pPr>
            <a:endParaRPr lang="cy-GB" noProof="1" smtClean="0"/>
          </a:p>
          <a:p>
            <a:pPr>
              <a:lnSpc>
                <a:spcPct val="90000"/>
              </a:lnSpc>
            </a:pPr>
            <a:r>
              <a:rPr lang="cy-GB" smtClean="0"/>
              <a:t>Recordio neu Gymryd  Nodiadau?</a:t>
            </a:r>
          </a:p>
          <a:p>
            <a:pPr>
              <a:lnSpc>
                <a:spcPct val="90000"/>
              </a:lnSpc>
            </a:pPr>
            <a:r>
              <a:rPr lang="cy-GB" smtClean="0"/>
              <a:t>Pryd fyddech chi’n defnyddio’r dull ymchwil hwn?</a:t>
            </a:r>
          </a:p>
          <a:p>
            <a:pPr>
              <a:lnSpc>
                <a:spcPct val="90000"/>
              </a:lnSpc>
            </a:pPr>
            <a:endParaRPr lang="cy-GB" smtClean="0"/>
          </a:p>
        </p:txBody>
      </p:sp>
      <p:sp>
        <p:nvSpPr>
          <p:cNvPr id="4" name="Content Placeholder 3"/>
          <p:cNvSpPr>
            <a:spLocks noGrp="1"/>
          </p:cNvSpPr>
          <p:nvPr>
            <p:ph sz="half" idx="2"/>
          </p:nvPr>
        </p:nvSpPr>
        <p:spPr>
          <a:xfrm>
            <a:off x="4648200" y="1752600"/>
            <a:ext cx="4038600" cy="4525963"/>
          </a:xfrm>
        </p:spPr>
        <p:txBody>
          <a:bodyPr rtlCol="0">
            <a:normAutofit lnSpcReduction="10000"/>
          </a:bodyPr>
          <a:lstStyle/>
          <a:p>
            <a:pPr marL="0" indent="0" fontAlgn="auto">
              <a:spcAft>
                <a:spcPts val="0"/>
              </a:spcAft>
              <a:buFont typeface="Arial" pitchFamily="34" charset="0"/>
              <a:buNone/>
              <a:defRPr/>
            </a:pPr>
            <a:r>
              <a:rPr lang="en-GB" dirty="0" smtClean="0">
                <a:solidFill>
                  <a:schemeClr val="accent1"/>
                </a:solidFill>
              </a:rPr>
              <a:t>Interviews</a:t>
            </a:r>
          </a:p>
          <a:p>
            <a:pPr fontAlgn="auto">
              <a:spcAft>
                <a:spcPts val="0"/>
              </a:spcAft>
              <a:buFont typeface="Arial" pitchFamily="34" charset="0"/>
              <a:buChar char="•"/>
              <a:defRPr/>
            </a:pPr>
            <a:r>
              <a:rPr lang="en-GB" dirty="0" smtClean="0">
                <a:solidFill>
                  <a:schemeClr val="accent1"/>
                </a:solidFill>
              </a:rPr>
              <a:t>Open ended questions</a:t>
            </a:r>
          </a:p>
          <a:p>
            <a:pPr fontAlgn="auto">
              <a:spcAft>
                <a:spcPts val="0"/>
              </a:spcAft>
              <a:buFont typeface="Arial" pitchFamily="34" charset="0"/>
              <a:buChar char="•"/>
              <a:defRPr/>
            </a:pPr>
            <a:r>
              <a:rPr lang="en-GB" dirty="0" smtClean="0">
                <a:solidFill>
                  <a:schemeClr val="accent1"/>
                </a:solidFill>
              </a:rPr>
              <a:t>Structured</a:t>
            </a:r>
          </a:p>
          <a:p>
            <a:pPr fontAlgn="auto">
              <a:spcAft>
                <a:spcPts val="0"/>
              </a:spcAft>
              <a:buFont typeface="Arial" pitchFamily="34" charset="0"/>
              <a:buChar char="•"/>
              <a:defRPr/>
            </a:pPr>
            <a:r>
              <a:rPr lang="en-GB" dirty="0" smtClean="0">
                <a:solidFill>
                  <a:schemeClr val="accent1"/>
                </a:solidFill>
              </a:rPr>
              <a:t>Semi-structured</a:t>
            </a:r>
          </a:p>
          <a:p>
            <a:pPr fontAlgn="auto">
              <a:spcAft>
                <a:spcPts val="0"/>
              </a:spcAft>
              <a:buFont typeface="Arial" pitchFamily="34" charset="0"/>
              <a:buChar char="•"/>
              <a:defRPr/>
            </a:pPr>
            <a:r>
              <a:rPr lang="en-GB" dirty="0" smtClean="0">
                <a:solidFill>
                  <a:schemeClr val="accent1"/>
                </a:solidFill>
              </a:rPr>
              <a:t>Unstructured?</a:t>
            </a:r>
          </a:p>
          <a:p>
            <a:pPr fontAlgn="auto">
              <a:spcAft>
                <a:spcPts val="0"/>
              </a:spcAft>
              <a:buFont typeface="Arial" pitchFamily="34" charset="0"/>
              <a:buChar char="•"/>
              <a:defRPr/>
            </a:pPr>
            <a:endParaRPr lang="en-GB" dirty="0">
              <a:solidFill>
                <a:schemeClr val="accent1"/>
              </a:solidFill>
            </a:endParaRPr>
          </a:p>
          <a:p>
            <a:pPr fontAlgn="auto">
              <a:spcAft>
                <a:spcPts val="0"/>
              </a:spcAft>
              <a:buFont typeface="Arial" pitchFamily="34" charset="0"/>
              <a:buChar char="•"/>
              <a:defRPr/>
            </a:pPr>
            <a:r>
              <a:rPr lang="en-GB" dirty="0" smtClean="0">
                <a:solidFill>
                  <a:schemeClr val="accent1"/>
                </a:solidFill>
              </a:rPr>
              <a:t>Record or Taking Notes?</a:t>
            </a:r>
          </a:p>
          <a:p>
            <a:pPr fontAlgn="auto">
              <a:spcAft>
                <a:spcPts val="0"/>
              </a:spcAft>
              <a:buFont typeface="Arial" pitchFamily="34" charset="0"/>
              <a:buChar char="•"/>
              <a:defRPr/>
            </a:pPr>
            <a:r>
              <a:rPr lang="en-GB" dirty="0" smtClean="0">
                <a:solidFill>
                  <a:schemeClr val="accent1"/>
                </a:solidFill>
              </a:rPr>
              <a:t>When would you use this research tool?</a:t>
            </a:r>
          </a:p>
          <a:p>
            <a:pPr fontAlgn="auto">
              <a:spcAft>
                <a:spcPts val="0"/>
              </a:spcAft>
              <a:buFont typeface="Arial" pitchFamily="34" charset="0"/>
              <a:buChar char="•"/>
              <a:defRPr/>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t>Pa fath o ddata?</a:t>
            </a:r>
            <a:r>
              <a:rPr lang="en-GB" sz="4000" smtClean="0"/>
              <a:t> </a:t>
            </a:r>
            <a:br>
              <a:rPr lang="en-GB" sz="4000" smtClean="0"/>
            </a:br>
            <a:r>
              <a:rPr lang="en-GB" sz="4000" smtClean="0">
                <a:solidFill>
                  <a:schemeClr val="accent1"/>
                </a:solidFill>
              </a:rPr>
              <a:t>What type of data?</a:t>
            </a:r>
          </a:p>
        </p:txBody>
      </p:sp>
      <p:sp>
        <p:nvSpPr>
          <p:cNvPr id="3" name="Content Placeholder 2"/>
          <p:cNvSpPr>
            <a:spLocks noGrp="1"/>
          </p:cNvSpPr>
          <p:nvPr>
            <p:ph sz="half" idx="1"/>
          </p:nvPr>
        </p:nvSpPr>
        <p:spPr/>
        <p:txBody>
          <a:bodyPr/>
          <a:lstStyle/>
          <a:p>
            <a:pPr>
              <a:buFont typeface="Arial" charset="0"/>
              <a:buNone/>
            </a:pPr>
            <a:r>
              <a:rPr lang="cy-GB" sz="2400" dirty="0" smtClean="0"/>
              <a:t>Arsylwi</a:t>
            </a:r>
          </a:p>
          <a:p>
            <a:r>
              <a:rPr lang="cy-GB" sz="2400" dirty="0" smtClean="0"/>
              <a:t>Nodiadau Maes</a:t>
            </a:r>
          </a:p>
          <a:p>
            <a:r>
              <a:rPr lang="cy-GB" sz="2400" dirty="0" smtClean="0"/>
              <a:t>Clipiau fideo</a:t>
            </a:r>
          </a:p>
          <a:p>
            <a:r>
              <a:rPr lang="cy-GB" sz="2400" dirty="0" smtClean="0"/>
              <a:t>Yr arsylwr yn cymryd rhan?</a:t>
            </a:r>
          </a:p>
          <a:p>
            <a:r>
              <a:rPr lang="cy-GB" sz="2400" dirty="0" smtClean="0"/>
              <a:t>Pryd fyddech </a:t>
            </a:r>
            <a:r>
              <a:rPr lang="cy-GB" sz="2400" dirty="0" err="1" smtClean="0"/>
              <a:t>chi’n</a:t>
            </a:r>
            <a:r>
              <a:rPr lang="cy-GB" sz="2400" dirty="0" smtClean="0"/>
              <a:t> defnyddio’r dull ymchwil hwn?</a:t>
            </a:r>
          </a:p>
          <a:p>
            <a:pPr>
              <a:lnSpc>
                <a:spcPct val="80000"/>
              </a:lnSpc>
            </a:pPr>
            <a:endParaRPr lang="cy-GB" sz="2400" dirty="0" smtClean="0"/>
          </a:p>
        </p:txBody>
      </p:sp>
      <p:sp>
        <p:nvSpPr>
          <p:cNvPr id="4" name="Content Placeholder 3"/>
          <p:cNvSpPr>
            <a:spLocks noGrp="1"/>
          </p:cNvSpPr>
          <p:nvPr>
            <p:ph sz="half" idx="2"/>
          </p:nvPr>
        </p:nvSpPr>
        <p:spPr>
          <a:xfrm>
            <a:off x="4724400" y="1295400"/>
            <a:ext cx="3962400" cy="4830763"/>
          </a:xfrm>
        </p:spPr>
        <p:txBody>
          <a:bodyPr rtlCol="0">
            <a:noAutofit/>
          </a:bodyPr>
          <a:lstStyle/>
          <a:p>
            <a:pPr marL="0" indent="0" fontAlgn="auto">
              <a:spcAft>
                <a:spcPts val="0"/>
              </a:spcAft>
              <a:buFont typeface="Arial" pitchFamily="34" charset="0"/>
              <a:buNone/>
              <a:defRPr/>
            </a:pPr>
            <a:endParaRPr lang="en-GB" sz="2400" dirty="0" smtClean="0"/>
          </a:p>
          <a:p>
            <a:pPr marL="0" indent="0" fontAlgn="auto">
              <a:spcAft>
                <a:spcPts val="0"/>
              </a:spcAft>
              <a:buFont typeface="Arial" pitchFamily="34" charset="0"/>
              <a:buNone/>
              <a:defRPr/>
            </a:pPr>
            <a:r>
              <a:rPr lang="en-GB" sz="2400" dirty="0" smtClean="0">
                <a:solidFill>
                  <a:schemeClr val="accent1"/>
                </a:solidFill>
              </a:rPr>
              <a:t>Observation</a:t>
            </a:r>
          </a:p>
          <a:p>
            <a:pPr fontAlgn="auto">
              <a:spcAft>
                <a:spcPts val="0"/>
              </a:spcAft>
              <a:buFont typeface="Arial" pitchFamily="34" charset="0"/>
              <a:buChar char="•"/>
              <a:defRPr/>
            </a:pPr>
            <a:r>
              <a:rPr lang="en-GB" sz="2400" dirty="0" smtClean="0">
                <a:solidFill>
                  <a:schemeClr val="accent1"/>
                </a:solidFill>
              </a:rPr>
              <a:t>Field Notes</a:t>
            </a:r>
          </a:p>
          <a:p>
            <a:pPr fontAlgn="auto">
              <a:spcAft>
                <a:spcPts val="0"/>
              </a:spcAft>
              <a:buFont typeface="Arial" pitchFamily="34" charset="0"/>
              <a:buChar char="•"/>
              <a:defRPr/>
            </a:pPr>
            <a:r>
              <a:rPr lang="en-GB" sz="2400" dirty="0" smtClean="0">
                <a:solidFill>
                  <a:schemeClr val="accent1"/>
                </a:solidFill>
              </a:rPr>
              <a:t>Video clips</a:t>
            </a:r>
          </a:p>
          <a:p>
            <a:pPr fontAlgn="auto">
              <a:spcAft>
                <a:spcPts val="0"/>
              </a:spcAft>
              <a:buFont typeface="Arial" pitchFamily="34" charset="0"/>
              <a:buChar char="•"/>
              <a:defRPr/>
            </a:pPr>
            <a:r>
              <a:rPr lang="en-GB" sz="2400" dirty="0" smtClean="0">
                <a:solidFill>
                  <a:schemeClr val="accent1"/>
                </a:solidFill>
              </a:rPr>
              <a:t>Participation of  observer?</a:t>
            </a:r>
          </a:p>
          <a:p>
            <a:pPr fontAlgn="auto">
              <a:spcAft>
                <a:spcPts val="0"/>
              </a:spcAft>
              <a:buFont typeface="Arial" pitchFamily="34" charset="0"/>
              <a:buChar char="•"/>
              <a:defRPr/>
            </a:pPr>
            <a:r>
              <a:rPr lang="en-GB" sz="2400" dirty="0">
                <a:solidFill>
                  <a:schemeClr val="accent1"/>
                </a:solidFill>
              </a:rPr>
              <a:t>When would you use this research tool?</a:t>
            </a:r>
          </a:p>
          <a:p>
            <a:pPr fontAlgn="auto">
              <a:spcAft>
                <a:spcPts val="0"/>
              </a:spcAft>
              <a:buFont typeface="Arial" pitchFamily="34" charset="0"/>
              <a:buChar char="•"/>
              <a:defRPr/>
            </a:pPr>
            <a:endParaRPr lang="en-GB" sz="2400" dirty="0" smtClean="0"/>
          </a:p>
          <a:p>
            <a:pPr fontAlgn="auto">
              <a:spcAft>
                <a:spcPts val="0"/>
              </a:spcAft>
              <a:buFont typeface="Arial" pitchFamily="34" charset="0"/>
              <a:buChar char="•"/>
              <a:defRPr/>
            </a:pPr>
            <a:endParaRPr lang="en-GB" sz="2400" dirty="0" smtClean="0"/>
          </a:p>
          <a:p>
            <a:pPr marL="0" indent="0" fontAlgn="auto">
              <a:spcAft>
                <a:spcPts val="0"/>
              </a:spcAft>
              <a:buFont typeface="Arial" pitchFamily="34" charset="0"/>
              <a:buNone/>
              <a:defRPr/>
            </a:pPr>
            <a:endParaRPr lang="en-GB" sz="2400" dirty="0" smtClean="0"/>
          </a:p>
          <a:p>
            <a:pPr fontAlgn="auto">
              <a:spcAft>
                <a:spcPts val="0"/>
              </a:spcAft>
              <a:buFont typeface="Arial" pitchFamily="34" charset="0"/>
              <a:buChar char="•"/>
              <a:defRPr/>
            </a:pPr>
            <a:endParaRPr lang="en-GB" sz="2000" dirty="0" smtClean="0"/>
          </a:p>
          <a:p>
            <a:pPr fontAlgn="auto">
              <a:spcAft>
                <a:spcPts val="0"/>
              </a:spcAft>
              <a:buFont typeface="Arial" pitchFamily="34" charset="0"/>
              <a:buChar char="•"/>
              <a:defRPr/>
            </a:pPr>
            <a:endParaRPr lang="en-GB" sz="2000" dirty="0"/>
          </a:p>
          <a:p>
            <a:pPr fontAlgn="auto">
              <a:spcAft>
                <a:spcPts val="0"/>
              </a:spcAft>
              <a:buFont typeface="Arial" pitchFamily="34" charset="0"/>
              <a:buChar char="•"/>
              <a:defRPr/>
            </a:pPr>
            <a:endParaRPr lang="en-GB"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t>Nid oes ymchwil perffaith</a:t>
            </a:r>
            <a:r>
              <a:rPr lang="en-GB" sz="4000" smtClean="0"/>
              <a:t> </a:t>
            </a:r>
            <a:br>
              <a:rPr lang="en-GB" sz="4000" smtClean="0"/>
            </a:br>
            <a:r>
              <a:rPr lang="en-GB" sz="4000" smtClean="0">
                <a:solidFill>
                  <a:schemeClr val="accent1"/>
                </a:solidFill>
              </a:rPr>
              <a:t>No research is perfect</a:t>
            </a:r>
            <a:r>
              <a:rPr lang="en-GB" sz="4000" smtClean="0"/>
              <a:t/>
            </a:r>
            <a:br>
              <a:rPr lang="en-GB" sz="4000" smtClean="0"/>
            </a:br>
            <a:endParaRPr lang="en-GB" sz="4000" smtClean="0"/>
          </a:p>
        </p:txBody>
      </p:sp>
      <p:sp>
        <p:nvSpPr>
          <p:cNvPr id="3" name="Content Placeholder 2"/>
          <p:cNvSpPr>
            <a:spLocks noGrp="1"/>
          </p:cNvSpPr>
          <p:nvPr>
            <p:ph sz="half" idx="1"/>
          </p:nvPr>
        </p:nvSpPr>
        <p:spPr/>
        <p:txBody>
          <a:bodyPr/>
          <a:lstStyle/>
          <a:p>
            <a:pPr>
              <a:lnSpc>
                <a:spcPct val="80000"/>
              </a:lnSpc>
            </a:pPr>
            <a:r>
              <a:rPr lang="cy-GB" sz="2000" smtClean="0"/>
              <a:t>Byddwch yn dewis y strategaeth ymchwil yn ôl beth hoffech ei ddarganfod.</a:t>
            </a:r>
          </a:p>
          <a:p>
            <a:pPr>
              <a:lnSpc>
                <a:spcPct val="80000"/>
              </a:lnSpc>
              <a:buFont typeface="Arial" charset="0"/>
              <a:buNone/>
            </a:pPr>
            <a:r>
              <a:rPr lang="cy-GB" sz="2000" smtClean="0"/>
              <a:t>Er enghraifft:</a:t>
            </a:r>
          </a:p>
          <a:p>
            <a:pPr>
              <a:lnSpc>
                <a:spcPct val="80000"/>
              </a:lnSpc>
            </a:pPr>
            <a:r>
              <a:rPr lang="cy-GB" sz="2000" smtClean="0"/>
              <a:t>Gall holiaduron greu llawer o ddata, yn gyflym.</a:t>
            </a:r>
          </a:p>
          <a:p>
            <a:pPr>
              <a:lnSpc>
                <a:spcPct val="80000"/>
              </a:lnSpc>
            </a:pPr>
            <a:r>
              <a:rPr lang="cy-GB" sz="2000" smtClean="0"/>
              <a:t>Ond efallai na fyddant yn rhoi dyfnder nac yn esbonio’n fanwl </a:t>
            </a:r>
            <a:r>
              <a:rPr lang="cy-GB" sz="2000" b="1" u="sng" smtClean="0"/>
              <a:t>pam</a:t>
            </a:r>
            <a:r>
              <a:rPr lang="cy-GB" sz="2000" smtClean="0"/>
              <a:t> mae pobl yn gwneud pethau.</a:t>
            </a:r>
          </a:p>
          <a:p>
            <a:pPr>
              <a:lnSpc>
                <a:spcPct val="80000"/>
              </a:lnSpc>
            </a:pPr>
            <a:r>
              <a:rPr lang="cy-GB" sz="2000" smtClean="0"/>
              <a:t>Gall cyfweliadau ddweud wrthych beth mae pobl yn dweud maent yn ei wneud ond dim ond arsylwi sy’n gallu dangos ichi beth maent yn ei wneud mewn gwirionedd.</a:t>
            </a:r>
          </a:p>
          <a:p>
            <a:pPr>
              <a:lnSpc>
                <a:spcPct val="80000"/>
              </a:lnSpc>
            </a:pPr>
            <a:r>
              <a:rPr lang="cy-GB" sz="2000" smtClean="0"/>
              <a:t>Weithiau mae ymchwil yn gofyn am ddulliau cymysg er mwyn ateb cwestiwn yn llawn.</a:t>
            </a:r>
          </a:p>
          <a:p>
            <a:pPr>
              <a:lnSpc>
                <a:spcPct val="80000"/>
              </a:lnSpc>
            </a:pPr>
            <a:endParaRPr lang="cy-GB" sz="2000" smtClean="0"/>
          </a:p>
        </p:txBody>
      </p:sp>
      <p:sp>
        <p:nvSpPr>
          <p:cNvPr id="4" name="Content Placeholder 3"/>
          <p:cNvSpPr>
            <a:spLocks noGrp="1"/>
          </p:cNvSpPr>
          <p:nvPr>
            <p:ph sz="half" idx="2"/>
          </p:nvPr>
        </p:nvSpPr>
        <p:spPr/>
        <p:txBody>
          <a:bodyPr rtlCol="0">
            <a:normAutofit fontScale="70000" lnSpcReduction="20000"/>
          </a:bodyPr>
          <a:lstStyle/>
          <a:p>
            <a:pPr fontAlgn="auto">
              <a:spcAft>
                <a:spcPts val="0"/>
              </a:spcAft>
              <a:buFont typeface="Arial" pitchFamily="34" charset="0"/>
              <a:buChar char="•"/>
              <a:defRPr/>
            </a:pPr>
            <a:r>
              <a:rPr lang="en-GB" dirty="0" smtClean="0">
                <a:solidFill>
                  <a:schemeClr val="accent1"/>
                </a:solidFill>
              </a:rPr>
              <a:t>You </a:t>
            </a:r>
            <a:r>
              <a:rPr lang="en-GB" dirty="0">
                <a:solidFill>
                  <a:schemeClr val="accent1"/>
                </a:solidFill>
              </a:rPr>
              <a:t>fit the research strategy you choose to what you want to find out</a:t>
            </a:r>
            <a:r>
              <a:rPr lang="en-GB" dirty="0" smtClean="0">
                <a:solidFill>
                  <a:schemeClr val="accent1"/>
                </a:solidFill>
              </a:rPr>
              <a:t>.</a:t>
            </a:r>
          </a:p>
          <a:p>
            <a:pPr marL="0" indent="0" fontAlgn="auto">
              <a:spcAft>
                <a:spcPts val="0"/>
              </a:spcAft>
              <a:buFont typeface="Arial" pitchFamily="34" charset="0"/>
              <a:buNone/>
              <a:defRPr/>
            </a:pPr>
            <a:r>
              <a:rPr lang="en-GB" dirty="0" smtClean="0">
                <a:solidFill>
                  <a:schemeClr val="accent1"/>
                </a:solidFill>
              </a:rPr>
              <a:t>For example:</a:t>
            </a:r>
            <a:endParaRPr lang="en-GB" dirty="0">
              <a:solidFill>
                <a:schemeClr val="accent1"/>
              </a:solidFill>
            </a:endParaRPr>
          </a:p>
          <a:p>
            <a:pPr fontAlgn="auto">
              <a:spcAft>
                <a:spcPts val="0"/>
              </a:spcAft>
              <a:buFont typeface="Arial" pitchFamily="34" charset="0"/>
              <a:buChar char="•"/>
              <a:defRPr/>
            </a:pPr>
            <a:r>
              <a:rPr lang="en-GB" dirty="0" smtClean="0">
                <a:solidFill>
                  <a:schemeClr val="accent1"/>
                </a:solidFill>
              </a:rPr>
              <a:t>Questionnaires can generate much data, quickly.</a:t>
            </a:r>
          </a:p>
          <a:p>
            <a:pPr fontAlgn="auto">
              <a:spcAft>
                <a:spcPts val="0"/>
              </a:spcAft>
              <a:buFont typeface="Arial" pitchFamily="34" charset="0"/>
              <a:buChar char="•"/>
              <a:defRPr/>
            </a:pPr>
            <a:r>
              <a:rPr lang="en-GB" dirty="0" smtClean="0">
                <a:solidFill>
                  <a:schemeClr val="accent1"/>
                </a:solidFill>
              </a:rPr>
              <a:t>However they may not give you the depth or explain </a:t>
            </a:r>
            <a:r>
              <a:rPr lang="en-GB" b="1" u="sng" dirty="0" smtClean="0">
                <a:solidFill>
                  <a:schemeClr val="accent1"/>
                </a:solidFill>
              </a:rPr>
              <a:t>why</a:t>
            </a:r>
            <a:r>
              <a:rPr lang="en-GB" dirty="0" smtClean="0">
                <a:solidFill>
                  <a:schemeClr val="accent1"/>
                </a:solidFill>
              </a:rPr>
              <a:t> people do things in detail.</a:t>
            </a:r>
          </a:p>
          <a:p>
            <a:pPr fontAlgn="auto">
              <a:spcAft>
                <a:spcPts val="0"/>
              </a:spcAft>
              <a:buFont typeface="Arial" pitchFamily="34" charset="0"/>
              <a:buChar char="•"/>
              <a:defRPr/>
            </a:pPr>
            <a:r>
              <a:rPr lang="en-GB" dirty="0" smtClean="0">
                <a:solidFill>
                  <a:schemeClr val="accent1"/>
                </a:solidFill>
              </a:rPr>
              <a:t>Interviews may tell you what people say they do but only observations can show you what they actually do.</a:t>
            </a:r>
          </a:p>
          <a:p>
            <a:pPr fontAlgn="auto">
              <a:spcAft>
                <a:spcPts val="0"/>
              </a:spcAft>
              <a:buFont typeface="Arial" pitchFamily="34" charset="0"/>
              <a:buChar char="•"/>
              <a:defRPr/>
            </a:pPr>
            <a:r>
              <a:rPr lang="en-GB" dirty="0" smtClean="0">
                <a:solidFill>
                  <a:schemeClr val="accent1"/>
                </a:solidFill>
              </a:rPr>
              <a:t>Some research needs a mix of methods in order to answer a question fully.</a:t>
            </a:r>
            <a:endParaRPr lang="en-GB" dirty="0">
              <a:solidFill>
                <a:schemeClr val="accent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cy-GB" dirty="0" smtClean="0"/>
              <a:t>Cwestiynau Ymchwil a Samplau</a:t>
            </a:r>
            <a:br>
              <a:rPr lang="cy-GB" dirty="0" smtClean="0"/>
            </a:br>
            <a:r>
              <a:rPr lang="en-GB" dirty="0" smtClean="0"/>
              <a:t> </a:t>
            </a:r>
            <a:r>
              <a:rPr lang="en-GB" dirty="0" smtClean="0">
                <a:solidFill>
                  <a:schemeClr val="accent1"/>
                </a:solidFill>
              </a:rPr>
              <a:t>Research Questions and Samples</a:t>
            </a:r>
            <a:endParaRPr lang="en-GB" dirty="0">
              <a:solidFill>
                <a:schemeClr val="accent1"/>
              </a:solidFill>
            </a:endParaRPr>
          </a:p>
        </p:txBody>
      </p:sp>
      <p:sp>
        <p:nvSpPr>
          <p:cNvPr id="28674" name="Content Placeholder 2"/>
          <p:cNvSpPr>
            <a:spLocks noGrp="1"/>
          </p:cNvSpPr>
          <p:nvPr>
            <p:ph sz="half" idx="1"/>
          </p:nvPr>
        </p:nvSpPr>
        <p:spPr/>
        <p:txBody>
          <a:bodyPr/>
          <a:lstStyle/>
          <a:p>
            <a:r>
              <a:rPr lang="cy-GB" smtClean="0"/>
              <a:t>C1 Pam mae myfyrwyr yn astudio plentyndod cynnar?</a:t>
            </a:r>
          </a:p>
          <a:p>
            <a:pPr>
              <a:buFont typeface="Arial" charset="0"/>
              <a:buNone/>
            </a:pPr>
            <a:r>
              <a:rPr lang="cy-GB" smtClean="0"/>
              <a:t>Sampl- pwy fyddech yn dymuno eu holi?</a:t>
            </a:r>
          </a:p>
          <a:p>
            <a:r>
              <a:rPr lang="cy-GB" smtClean="0"/>
              <a:t>C2 Pam nad yw myfyrwyr yn astudio plentyndod cynnar?</a:t>
            </a:r>
          </a:p>
          <a:p>
            <a:pPr>
              <a:buFont typeface="Arial" charset="0"/>
              <a:buNone/>
            </a:pPr>
            <a:r>
              <a:rPr lang="cy-GB" smtClean="0"/>
              <a:t>Sampl- pwy fyddech yn dymuno eu holi?</a:t>
            </a:r>
          </a:p>
          <a:p>
            <a:pPr>
              <a:buFont typeface="Arial" charset="0"/>
              <a:buNone/>
            </a:pPr>
            <a:endParaRPr lang="cy-GB" smtClean="0"/>
          </a:p>
          <a:p>
            <a:endParaRPr lang="en-GB" smtClean="0"/>
          </a:p>
          <a:p>
            <a:endParaRPr lang="en-GB" smtClean="0"/>
          </a:p>
        </p:txBody>
      </p:sp>
      <p:sp>
        <p:nvSpPr>
          <p:cNvPr id="4" name="Content Placeholder 3"/>
          <p:cNvSpPr>
            <a:spLocks noGrp="1"/>
          </p:cNvSpPr>
          <p:nvPr>
            <p:ph sz="half" idx="2"/>
          </p:nvPr>
        </p:nvSpPr>
        <p:spPr/>
        <p:txBody>
          <a:bodyPr rtlCol="0">
            <a:normAutofit/>
          </a:bodyPr>
          <a:lstStyle/>
          <a:p>
            <a:pPr fontAlgn="auto">
              <a:spcAft>
                <a:spcPts val="0"/>
              </a:spcAft>
              <a:buFont typeface="Arial" pitchFamily="34" charset="0"/>
              <a:buChar char="•"/>
              <a:defRPr/>
            </a:pPr>
            <a:r>
              <a:rPr lang="en-GB" dirty="0">
                <a:solidFill>
                  <a:schemeClr val="accent1"/>
                </a:solidFill>
              </a:rPr>
              <a:t>Q1 </a:t>
            </a:r>
            <a:r>
              <a:rPr lang="en-GB" dirty="0" smtClean="0">
                <a:solidFill>
                  <a:schemeClr val="accent1"/>
                </a:solidFill>
              </a:rPr>
              <a:t>Why do students </a:t>
            </a:r>
            <a:r>
              <a:rPr lang="en-GB" dirty="0">
                <a:solidFill>
                  <a:schemeClr val="accent1"/>
                </a:solidFill>
              </a:rPr>
              <a:t>study early childhood</a:t>
            </a:r>
            <a:r>
              <a:rPr lang="en-GB" dirty="0" smtClean="0">
                <a:solidFill>
                  <a:schemeClr val="accent1"/>
                </a:solidFill>
              </a:rPr>
              <a:t>?</a:t>
            </a:r>
          </a:p>
          <a:p>
            <a:pPr marL="0" indent="0" fontAlgn="auto">
              <a:spcAft>
                <a:spcPts val="0"/>
              </a:spcAft>
              <a:buFont typeface="Arial" pitchFamily="34" charset="0"/>
              <a:buNone/>
              <a:defRPr/>
            </a:pPr>
            <a:r>
              <a:rPr lang="en-GB" dirty="0" smtClean="0">
                <a:solidFill>
                  <a:schemeClr val="accent1"/>
                </a:solidFill>
              </a:rPr>
              <a:t>Sample- who would you want to question?</a:t>
            </a: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Q2 Why do students not study early childhood</a:t>
            </a:r>
            <a:r>
              <a:rPr lang="en-GB" dirty="0" smtClean="0">
                <a:solidFill>
                  <a:schemeClr val="accent1"/>
                </a:solidFill>
              </a:rPr>
              <a:t>?</a:t>
            </a:r>
          </a:p>
          <a:p>
            <a:pPr marL="0" indent="0" fontAlgn="auto">
              <a:spcAft>
                <a:spcPts val="0"/>
              </a:spcAft>
              <a:buFont typeface="Arial" pitchFamily="34" charset="0"/>
              <a:buNone/>
              <a:defRPr/>
            </a:pPr>
            <a:r>
              <a:rPr lang="en-GB" dirty="0" smtClean="0">
                <a:solidFill>
                  <a:schemeClr val="accent1"/>
                </a:solidFill>
              </a:rPr>
              <a:t>Sample -Who would you want to question?</a:t>
            </a:r>
          </a:p>
          <a:p>
            <a:pPr marL="0" indent="0" fontAlgn="auto">
              <a:spcAft>
                <a:spcPts val="0"/>
              </a:spcAft>
              <a:buFont typeface="Arial" pitchFamily="34" charset="0"/>
              <a:buNone/>
              <a:defRPr/>
            </a:pPr>
            <a:endParaRPr lang="en-GB" dirty="0">
              <a:solidFill>
                <a:schemeClr val="accent1"/>
              </a:solidFill>
            </a:endParaRPr>
          </a:p>
          <a:p>
            <a:pPr fontAlgn="auto">
              <a:spcAft>
                <a:spcPts val="0"/>
              </a:spcAft>
              <a:buFont typeface="Arial" pitchFamily="34" charset="0"/>
              <a:buChar char="•"/>
              <a:defRPr/>
            </a:pPr>
            <a:endParaRPr lang="en-GB" dirty="0">
              <a:solidFill>
                <a:schemeClr val="accent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t>Samplu </a:t>
            </a:r>
            <a:br>
              <a:rPr lang="cy-GB" sz="4000" smtClean="0"/>
            </a:br>
            <a:r>
              <a:rPr lang="en-GB" sz="4000" smtClean="0">
                <a:solidFill>
                  <a:schemeClr val="accent1"/>
                </a:solidFill>
              </a:rPr>
              <a:t>Sampling</a:t>
            </a:r>
          </a:p>
        </p:txBody>
      </p:sp>
      <p:sp>
        <p:nvSpPr>
          <p:cNvPr id="3" name="Content Placeholder 2"/>
          <p:cNvSpPr>
            <a:spLocks noGrp="1"/>
          </p:cNvSpPr>
          <p:nvPr>
            <p:ph sz="half" idx="1"/>
          </p:nvPr>
        </p:nvSpPr>
        <p:spPr/>
        <p:txBody>
          <a:bodyPr/>
          <a:lstStyle/>
          <a:p>
            <a:pPr>
              <a:lnSpc>
                <a:spcPct val="80000"/>
              </a:lnSpc>
            </a:pPr>
            <a:r>
              <a:rPr lang="cy-GB" sz="2400" smtClean="0">
                <a:solidFill>
                  <a:schemeClr val="accent1"/>
                </a:solidFill>
              </a:rPr>
              <a:t>Annhebygolrwydd</a:t>
            </a:r>
          </a:p>
          <a:p>
            <a:pPr>
              <a:lnSpc>
                <a:spcPct val="80000"/>
              </a:lnSpc>
            </a:pPr>
            <a:r>
              <a:rPr lang="cy-GB" sz="2400" smtClean="0">
                <a:solidFill>
                  <a:schemeClr val="accent1"/>
                </a:solidFill>
              </a:rPr>
              <a:t>Cyfleustra</a:t>
            </a:r>
          </a:p>
          <a:p>
            <a:pPr>
              <a:lnSpc>
                <a:spcPct val="80000"/>
              </a:lnSpc>
              <a:buFont typeface="Arial" charset="0"/>
              <a:buNone/>
            </a:pPr>
            <a:r>
              <a:rPr lang="cy-GB" sz="2400" smtClean="0">
                <a:solidFill>
                  <a:schemeClr val="accent1"/>
                </a:solidFill>
              </a:rPr>
              <a:t>Plant yn eich dosbarth</a:t>
            </a:r>
          </a:p>
          <a:p>
            <a:pPr>
              <a:lnSpc>
                <a:spcPct val="80000"/>
              </a:lnSpc>
              <a:buFont typeface="Arial" charset="0"/>
              <a:buNone/>
            </a:pPr>
            <a:r>
              <a:rPr lang="cy-GB" sz="2400" smtClean="0">
                <a:solidFill>
                  <a:schemeClr val="accent1"/>
                </a:solidFill>
              </a:rPr>
              <a:t>Myfyrwyr yn y ddarlith</a:t>
            </a:r>
          </a:p>
          <a:p>
            <a:pPr>
              <a:lnSpc>
                <a:spcPct val="80000"/>
              </a:lnSpc>
              <a:buFont typeface="Arial" charset="0"/>
              <a:buNone/>
            </a:pPr>
            <a:endParaRPr lang="cy-GB" sz="2400" smtClean="0">
              <a:solidFill>
                <a:schemeClr val="accent1"/>
              </a:solidFill>
            </a:endParaRPr>
          </a:p>
          <a:p>
            <a:pPr>
              <a:lnSpc>
                <a:spcPct val="80000"/>
              </a:lnSpc>
            </a:pPr>
            <a:r>
              <a:rPr lang="cy-GB" sz="2400" smtClean="0">
                <a:solidFill>
                  <a:schemeClr val="accent1"/>
                </a:solidFill>
              </a:rPr>
              <a:t>Bwriadus</a:t>
            </a:r>
          </a:p>
          <a:p>
            <a:pPr>
              <a:lnSpc>
                <a:spcPct val="80000"/>
              </a:lnSpc>
              <a:buFont typeface="Arial" charset="0"/>
              <a:buNone/>
            </a:pPr>
            <a:r>
              <a:rPr lang="cy-GB" sz="2400" smtClean="0">
                <a:solidFill>
                  <a:schemeClr val="accent1"/>
                </a:solidFill>
              </a:rPr>
              <a:t>Arweinwyr Ysgolion Coedwig</a:t>
            </a:r>
          </a:p>
          <a:p>
            <a:pPr>
              <a:lnSpc>
                <a:spcPct val="80000"/>
              </a:lnSpc>
              <a:buFont typeface="Arial" charset="0"/>
              <a:buNone/>
            </a:pPr>
            <a:endParaRPr lang="cy-GB" sz="2400" smtClean="0">
              <a:solidFill>
                <a:schemeClr val="accent1"/>
              </a:solidFill>
            </a:endParaRPr>
          </a:p>
          <a:p>
            <a:pPr>
              <a:lnSpc>
                <a:spcPct val="80000"/>
              </a:lnSpc>
              <a:buFont typeface="Arial" charset="0"/>
              <a:buNone/>
            </a:pPr>
            <a:endParaRPr lang="cy-GB" sz="2400" smtClean="0">
              <a:solidFill>
                <a:schemeClr val="accent1"/>
              </a:solidFill>
            </a:endParaRPr>
          </a:p>
          <a:p>
            <a:pPr>
              <a:lnSpc>
                <a:spcPct val="80000"/>
              </a:lnSpc>
            </a:pPr>
            <a:r>
              <a:rPr lang="cy-GB" sz="2400" smtClean="0">
                <a:solidFill>
                  <a:schemeClr val="accent1"/>
                </a:solidFill>
              </a:rPr>
              <a:t>Tebygolrwydd </a:t>
            </a:r>
          </a:p>
          <a:p>
            <a:pPr>
              <a:lnSpc>
                <a:spcPct val="80000"/>
              </a:lnSpc>
            </a:pPr>
            <a:r>
              <a:rPr lang="cy-GB" sz="2400" smtClean="0">
                <a:solidFill>
                  <a:schemeClr val="accent1"/>
                </a:solidFill>
              </a:rPr>
              <a:t>Dulliau </a:t>
            </a:r>
            <a:r>
              <a:rPr lang="cy-GB" sz="2400" noProof="1" smtClean="0">
                <a:solidFill>
                  <a:schemeClr val="accent1"/>
                </a:solidFill>
              </a:rPr>
              <a:t>hapsamplu</a:t>
            </a:r>
          </a:p>
          <a:p>
            <a:pPr>
              <a:lnSpc>
                <a:spcPct val="80000"/>
              </a:lnSpc>
            </a:pPr>
            <a:r>
              <a:rPr lang="cy-GB" sz="2400" smtClean="0">
                <a:solidFill>
                  <a:schemeClr val="accent1"/>
                </a:solidFill>
              </a:rPr>
              <a:t>Bob yn ail dŷ</a:t>
            </a:r>
          </a:p>
          <a:p>
            <a:pPr>
              <a:lnSpc>
                <a:spcPct val="80000"/>
              </a:lnSpc>
            </a:pPr>
            <a:endParaRPr lang="cy-GB" sz="2400" smtClean="0"/>
          </a:p>
        </p:txBody>
      </p:sp>
      <p:sp>
        <p:nvSpPr>
          <p:cNvPr id="4" name="Content Placeholder 3"/>
          <p:cNvSpPr>
            <a:spLocks noGrp="1"/>
          </p:cNvSpPr>
          <p:nvPr>
            <p:ph sz="half" idx="2"/>
          </p:nvPr>
        </p:nvSpPr>
        <p:spPr/>
        <p:txBody>
          <a:bodyPr rtlCol="0">
            <a:normAutofit fontScale="85000" lnSpcReduction="20000"/>
          </a:bodyPr>
          <a:lstStyle/>
          <a:p>
            <a:pPr fontAlgn="auto">
              <a:spcAft>
                <a:spcPts val="0"/>
              </a:spcAft>
              <a:buFont typeface="Arial" pitchFamily="34" charset="0"/>
              <a:buChar char="•"/>
              <a:defRPr/>
            </a:pPr>
            <a:r>
              <a:rPr lang="en-GB" dirty="0" smtClean="0">
                <a:solidFill>
                  <a:schemeClr val="accent1"/>
                </a:solidFill>
              </a:rPr>
              <a:t>Non-Probability</a:t>
            </a:r>
          </a:p>
          <a:p>
            <a:pPr fontAlgn="auto">
              <a:spcAft>
                <a:spcPts val="0"/>
              </a:spcAft>
              <a:buFont typeface="Arial" pitchFamily="34" charset="0"/>
              <a:buChar char="•"/>
              <a:defRPr/>
            </a:pPr>
            <a:r>
              <a:rPr lang="en-GB" dirty="0" smtClean="0">
                <a:solidFill>
                  <a:schemeClr val="accent1"/>
                </a:solidFill>
              </a:rPr>
              <a:t>Convenience</a:t>
            </a:r>
          </a:p>
          <a:p>
            <a:pPr marL="0" indent="0" fontAlgn="auto">
              <a:spcAft>
                <a:spcPts val="0"/>
              </a:spcAft>
              <a:buFont typeface="Arial" pitchFamily="34" charset="0"/>
              <a:buNone/>
              <a:defRPr/>
            </a:pPr>
            <a:r>
              <a:rPr lang="en-GB" dirty="0" smtClean="0">
                <a:solidFill>
                  <a:schemeClr val="accent1"/>
                </a:solidFill>
              </a:rPr>
              <a:t>Children in your class</a:t>
            </a:r>
          </a:p>
          <a:p>
            <a:pPr marL="0" indent="0" fontAlgn="auto">
              <a:spcAft>
                <a:spcPts val="0"/>
              </a:spcAft>
              <a:buFont typeface="Arial" pitchFamily="34" charset="0"/>
              <a:buNone/>
              <a:defRPr/>
            </a:pPr>
            <a:r>
              <a:rPr lang="en-GB" dirty="0" smtClean="0">
                <a:solidFill>
                  <a:schemeClr val="accent1"/>
                </a:solidFill>
              </a:rPr>
              <a:t>Students in the lecture</a:t>
            </a:r>
          </a:p>
          <a:p>
            <a:pPr marL="0" indent="0" fontAlgn="auto">
              <a:spcAft>
                <a:spcPts val="0"/>
              </a:spcAft>
              <a:buFont typeface="Arial" pitchFamily="34" charset="0"/>
              <a:buNone/>
              <a:defRPr/>
            </a:pPr>
            <a:endParaRPr lang="en-GB" dirty="0" smtClean="0">
              <a:solidFill>
                <a:schemeClr val="accent1"/>
              </a:solidFill>
            </a:endParaRPr>
          </a:p>
          <a:p>
            <a:pPr fontAlgn="auto">
              <a:spcAft>
                <a:spcPts val="0"/>
              </a:spcAft>
              <a:buFont typeface="Arial" pitchFamily="34" charset="0"/>
              <a:buChar char="•"/>
              <a:defRPr/>
            </a:pPr>
            <a:r>
              <a:rPr lang="en-GB" dirty="0" smtClean="0">
                <a:solidFill>
                  <a:schemeClr val="accent1"/>
                </a:solidFill>
              </a:rPr>
              <a:t>Purposive</a:t>
            </a:r>
          </a:p>
          <a:p>
            <a:pPr marL="0" indent="0" fontAlgn="auto">
              <a:spcAft>
                <a:spcPts val="0"/>
              </a:spcAft>
              <a:buFont typeface="Arial" pitchFamily="34" charset="0"/>
              <a:buNone/>
              <a:defRPr/>
            </a:pPr>
            <a:r>
              <a:rPr lang="en-GB" dirty="0" smtClean="0">
                <a:solidFill>
                  <a:schemeClr val="accent1"/>
                </a:solidFill>
              </a:rPr>
              <a:t>Forest School Leaders</a:t>
            </a:r>
          </a:p>
          <a:p>
            <a:pPr marL="0" indent="0" fontAlgn="auto">
              <a:spcAft>
                <a:spcPts val="0"/>
              </a:spcAft>
              <a:buFont typeface="Arial" pitchFamily="34" charset="0"/>
              <a:buNone/>
              <a:defRPr/>
            </a:pPr>
            <a:endParaRPr lang="en-GB" dirty="0">
              <a:solidFill>
                <a:schemeClr val="accent1"/>
              </a:solidFill>
            </a:endParaRPr>
          </a:p>
          <a:p>
            <a:pPr marL="0" indent="0" fontAlgn="auto">
              <a:spcAft>
                <a:spcPts val="0"/>
              </a:spcAft>
              <a:buFont typeface="Arial" pitchFamily="34" charset="0"/>
              <a:buNone/>
              <a:defRPr/>
            </a:pP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Probability </a:t>
            </a:r>
          </a:p>
          <a:p>
            <a:pPr fontAlgn="auto">
              <a:spcAft>
                <a:spcPts val="0"/>
              </a:spcAft>
              <a:buFont typeface="Arial" pitchFamily="34" charset="0"/>
              <a:buChar char="•"/>
              <a:defRPr/>
            </a:pPr>
            <a:r>
              <a:rPr lang="en-GB" dirty="0" smtClean="0">
                <a:solidFill>
                  <a:schemeClr val="accent1"/>
                </a:solidFill>
              </a:rPr>
              <a:t>Random sampling methods</a:t>
            </a:r>
          </a:p>
          <a:p>
            <a:pPr fontAlgn="auto">
              <a:spcAft>
                <a:spcPts val="0"/>
              </a:spcAft>
              <a:buFont typeface="Arial" pitchFamily="34" charset="0"/>
              <a:buChar char="•"/>
              <a:defRPr/>
            </a:pPr>
            <a:r>
              <a:rPr lang="en-GB" dirty="0" smtClean="0">
                <a:solidFill>
                  <a:schemeClr val="accent1"/>
                </a:solidFill>
              </a:rPr>
              <a:t>Every other house</a:t>
            </a:r>
          </a:p>
          <a:p>
            <a:pPr fontAlgn="auto">
              <a:spcAft>
                <a:spcPts val="0"/>
              </a:spcAft>
              <a:buFont typeface="Arial" pitchFamily="34" charset="0"/>
              <a:buChar char="•"/>
              <a:defRPr/>
            </a:pPr>
            <a:endParaRPr lang="en-GB" dirty="0" smtClean="0">
              <a:solidFill>
                <a:schemeClr val="accent1"/>
              </a:solidFill>
            </a:endParaRPr>
          </a:p>
          <a:p>
            <a:pPr fontAlgn="auto">
              <a:spcAft>
                <a:spcPts val="0"/>
              </a:spcAft>
              <a:buFont typeface="Arial" pitchFamily="34" charset="0"/>
              <a:buChar char="•"/>
              <a:defRPr/>
            </a:pPr>
            <a:endParaRPr lang="en-GB" dirty="0" smtClean="0">
              <a:solidFill>
                <a:schemeClr val="accent1"/>
              </a:solidFill>
            </a:endParaRPr>
          </a:p>
          <a:p>
            <a:pPr fontAlgn="auto">
              <a:spcAft>
                <a:spcPts val="0"/>
              </a:spcAft>
              <a:buFont typeface="Arial" pitchFamily="34" charset="0"/>
              <a:buChar char="•"/>
              <a:defRPr/>
            </a:pPr>
            <a:endParaRPr lang="en-GB" dirty="0" smtClean="0"/>
          </a:p>
          <a:p>
            <a:pPr fontAlgn="auto">
              <a:spcAft>
                <a:spcPts val="0"/>
              </a:spcAft>
              <a:buFont typeface="Arial" pitchFamily="34" charset="0"/>
              <a:buChar char="•"/>
              <a:defRPr/>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cy-GB" sz="4000" smtClean="0"/>
              <a:t>Ansoddol a Meintiol</a:t>
            </a:r>
            <a:br>
              <a:rPr lang="cy-GB" sz="4000" smtClean="0"/>
            </a:br>
            <a:r>
              <a:rPr lang="en-GB" sz="4000" smtClean="0">
                <a:solidFill>
                  <a:schemeClr val="accent1"/>
                </a:solidFill>
              </a:rPr>
              <a:t>Qualitative and Quantitative</a:t>
            </a:r>
          </a:p>
        </p:txBody>
      </p:sp>
      <p:sp>
        <p:nvSpPr>
          <p:cNvPr id="3" name="Content Placeholder 2"/>
          <p:cNvSpPr>
            <a:spLocks noGrp="1"/>
          </p:cNvSpPr>
          <p:nvPr>
            <p:ph sz="half" idx="1"/>
          </p:nvPr>
        </p:nvSpPr>
        <p:spPr>
          <a:xfrm>
            <a:off x="457200" y="1600200"/>
            <a:ext cx="4038600" cy="5181600"/>
          </a:xfrm>
        </p:spPr>
        <p:txBody>
          <a:bodyPr/>
          <a:lstStyle/>
          <a:p>
            <a:pPr>
              <a:lnSpc>
                <a:spcPct val="80000"/>
              </a:lnSpc>
            </a:pPr>
            <a:r>
              <a:rPr lang="cy-GB" sz="2200" smtClean="0"/>
              <a:t>Fel arfer mae arolygon ar raddfa fawr â holiadur yn creu data </a:t>
            </a:r>
            <a:r>
              <a:rPr lang="cy-GB" sz="2200" b="1" u="sng" smtClean="0"/>
              <a:t>meintiol</a:t>
            </a:r>
            <a:r>
              <a:rPr lang="cy-GB" sz="2200" smtClean="0"/>
              <a:t>.</a:t>
            </a:r>
          </a:p>
          <a:p>
            <a:pPr>
              <a:lnSpc>
                <a:spcPct val="80000"/>
              </a:lnSpc>
            </a:pPr>
            <a:r>
              <a:rPr lang="cy-GB" sz="2200" smtClean="0"/>
              <a:t>Dywedodd 45% hyn….</a:t>
            </a:r>
          </a:p>
          <a:p>
            <a:pPr>
              <a:lnSpc>
                <a:spcPct val="80000"/>
              </a:lnSpc>
            </a:pPr>
            <a:r>
              <a:rPr lang="cy-GB" sz="2200" smtClean="0"/>
              <a:t>Dywedodd 55 % hyn…..</a:t>
            </a:r>
          </a:p>
          <a:p>
            <a:pPr>
              <a:lnSpc>
                <a:spcPct val="80000"/>
              </a:lnSpc>
            </a:pPr>
            <a:endParaRPr lang="cy-GB" sz="2200" smtClean="0"/>
          </a:p>
          <a:p>
            <a:pPr>
              <a:lnSpc>
                <a:spcPct val="80000"/>
              </a:lnSpc>
            </a:pPr>
            <a:r>
              <a:rPr lang="cy-GB" sz="2200" smtClean="0"/>
              <a:t>Cyfweliadau</a:t>
            </a:r>
          </a:p>
          <a:p>
            <a:pPr>
              <a:lnSpc>
                <a:spcPct val="80000"/>
              </a:lnSpc>
            </a:pPr>
            <a:r>
              <a:rPr lang="cy-GB" sz="2200" smtClean="0"/>
              <a:t>Grwpiau ffocws</a:t>
            </a:r>
          </a:p>
          <a:p>
            <a:pPr>
              <a:lnSpc>
                <a:spcPct val="80000"/>
              </a:lnSpc>
            </a:pPr>
            <a:r>
              <a:rPr lang="cy-GB" sz="2200" smtClean="0"/>
              <a:t>Astudiaethau achos</a:t>
            </a:r>
          </a:p>
          <a:p>
            <a:pPr>
              <a:lnSpc>
                <a:spcPct val="80000"/>
              </a:lnSpc>
            </a:pPr>
            <a:r>
              <a:rPr lang="cy-GB" sz="2200" smtClean="0"/>
              <a:t>Fel arfer mae arsylwi’n creu data </a:t>
            </a:r>
            <a:r>
              <a:rPr lang="cy-GB" sz="2200" b="1" u="sng" smtClean="0"/>
              <a:t>ansoddol</a:t>
            </a:r>
            <a:r>
              <a:rPr lang="cy-GB" sz="2200" smtClean="0"/>
              <a:t> </a:t>
            </a:r>
          </a:p>
          <a:p>
            <a:pPr>
              <a:lnSpc>
                <a:spcPct val="80000"/>
              </a:lnSpc>
              <a:buFont typeface="Arial" charset="0"/>
              <a:buNone/>
            </a:pPr>
            <a:endParaRPr lang="cy-GB" sz="2200" smtClean="0"/>
          </a:p>
          <a:p>
            <a:pPr>
              <a:lnSpc>
                <a:spcPct val="80000"/>
              </a:lnSpc>
              <a:buFont typeface="Arial" charset="0"/>
              <a:buNone/>
            </a:pPr>
            <a:r>
              <a:rPr lang="cy-GB" sz="2200" b="1" smtClean="0"/>
              <a:t>Fodd bynnag yn aml bydd prosiectau ymchwil yn defnyddio dulliau meintiol ynghyd â dulliau ansoddol i gael ateb mwy crwn</a:t>
            </a:r>
          </a:p>
          <a:p>
            <a:pPr>
              <a:lnSpc>
                <a:spcPct val="80000"/>
              </a:lnSpc>
            </a:pPr>
            <a:endParaRPr lang="cy-GB" sz="700" b="1" smtClean="0"/>
          </a:p>
        </p:txBody>
      </p:sp>
      <p:sp>
        <p:nvSpPr>
          <p:cNvPr id="4" name="Content Placeholder 3"/>
          <p:cNvSpPr>
            <a:spLocks noGrp="1"/>
          </p:cNvSpPr>
          <p:nvPr>
            <p:ph sz="half" idx="2"/>
          </p:nvPr>
        </p:nvSpPr>
        <p:spPr>
          <a:xfrm>
            <a:off x="4343400" y="1600200"/>
            <a:ext cx="4495800" cy="4525963"/>
          </a:xfrm>
        </p:spPr>
        <p:txBody>
          <a:bodyPr>
            <a:normAutofit lnSpcReduction="10000"/>
          </a:bodyPr>
          <a:lstStyle/>
          <a:p>
            <a:pPr>
              <a:lnSpc>
                <a:spcPct val="80000"/>
              </a:lnSpc>
            </a:pPr>
            <a:r>
              <a:rPr lang="en-GB" sz="2200" smtClean="0">
                <a:solidFill>
                  <a:schemeClr val="accent1"/>
                </a:solidFill>
              </a:rPr>
              <a:t>Large scale questionnaire surveys tend to generate </a:t>
            </a:r>
            <a:r>
              <a:rPr lang="en-GB" sz="2200" b="1" u="sng" smtClean="0">
                <a:solidFill>
                  <a:schemeClr val="accent1"/>
                </a:solidFill>
              </a:rPr>
              <a:t>quantitative </a:t>
            </a:r>
            <a:r>
              <a:rPr lang="en-GB" sz="2200" smtClean="0">
                <a:solidFill>
                  <a:schemeClr val="accent1"/>
                </a:solidFill>
              </a:rPr>
              <a:t>data.</a:t>
            </a:r>
          </a:p>
          <a:p>
            <a:pPr>
              <a:lnSpc>
                <a:spcPct val="80000"/>
              </a:lnSpc>
            </a:pPr>
            <a:r>
              <a:rPr lang="en-GB" sz="2200" smtClean="0">
                <a:solidFill>
                  <a:schemeClr val="accent1"/>
                </a:solidFill>
              </a:rPr>
              <a:t>45% said this….</a:t>
            </a:r>
          </a:p>
          <a:p>
            <a:pPr>
              <a:lnSpc>
                <a:spcPct val="80000"/>
              </a:lnSpc>
            </a:pPr>
            <a:r>
              <a:rPr lang="en-GB" sz="2200" smtClean="0">
                <a:solidFill>
                  <a:schemeClr val="accent1"/>
                </a:solidFill>
              </a:rPr>
              <a:t>55 % said that…..</a:t>
            </a:r>
          </a:p>
          <a:p>
            <a:pPr>
              <a:lnSpc>
                <a:spcPct val="80000"/>
              </a:lnSpc>
            </a:pPr>
            <a:endParaRPr lang="en-GB" sz="2200" smtClean="0">
              <a:solidFill>
                <a:schemeClr val="accent1"/>
              </a:solidFill>
            </a:endParaRPr>
          </a:p>
          <a:p>
            <a:pPr>
              <a:lnSpc>
                <a:spcPct val="80000"/>
              </a:lnSpc>
            </a:pPr>
            <a:r>
              <a:rPr lang="en-GB" sz="2200" smtClean="0">
                <a:solidFill>
                  <a:schemeClr val="accent1"/>
                </a:solidFill>
              </a:rPr>
              <a:t>Interviews</a:t>
            </a:r>
          </a:p>
          <a:p>
            <a:pPr>
              <a:lnSpc>
                <a:spcPct val="80000"/>
              </a:lnSpc>
            </a:pPr>
            <a:r>
              <a:rPr lang="en-GB" sz="2200" smtClean="0">
                <a:solidFill>
                  <a:schemeClr val="accent1"/>
                </a:solidFill>
              </a:rPr>
              <a:t>Focus groups</a:t>
            </a:r>
          </a:p>
          <a:p>
            <a:pPr>
              <a:lnSpc>
                <a:spcPct val="80000"/>
              </a:lnSpc>
            </a:pPr>
            <a:r>
              <a:rPr lang="en-GB" sz="2200" smtClean="0">
                <a:solidFill>
                  <a:schemeClr val="accent1"/>
                </a:solidFill>
              </a:rPr>
              <a:t>Case studies</a:t>
            </a:r>
          </a:p>
          <a:p>
            <a:pPr>
              <a:lnSpc>
                <a:spcPct val="80000"/>
              </a:lnSpc>
            </a:pPr>
            <a:r>
              <a:rPr lang="en-GB" sz="2200" smtClean="0">
                <a:solidFill>
                  <a:schemeClr val="accent1"/>
                </a:solidFill>
              </a:rPr>
              <a:t>Observations tend to produce </a:t>
            </a:r>
            <a:r>
              <a:rPr lang="en-GB" sz="2200" b="1" u="sng" smtClean="0">
                <a:solidFill>
                  <a:schemeClr val="accent1"/>
                </a:solidFill>
              </a:rPr>
              <a:t>qualitative</a:t>
            </a:r>
            <a:r>
              <a:rPr lang="en-GB" sz="2200" smtClean="0">
                <a:solidFill>
                  <a:schemeClr val="accent1"/>
                </a:solidFill>
              </a:rPr>
              <a:t> data</a:t>
            </a:r>
          </a:p>
          <a:p>
            <a:pPr>
              <a:lnSpc>
                <a:spcPct val="80000"/>
              </a:lnSpc>
              <a:buFont typeface="Arial" charset="0"/>
              <a:buNone/>
            </a:pPr>
            <a:endParaRPr lang="en-GB" sz="2200" smtClean="0">
              <a:solidFill>
                <a:schemeClr val="accent1"/>
              </a:solidFill>
            </a:endParaRPr>
          </a:p>
          <a:p>
            <a:pPr>
              <a:lnSpc>
                <a:spcPct val="80000"/>
              </a:lnSpc>
              <a:buFont typeface="Arial" charset="0"/>
              <a:buNone/>
            </a:pPr>
            <a:r>
              <a:rPr lang="en-GB" sz="2200" b="1" smtClean="0">
                <a:solidFill>
                  <a:schemeClr val="accent1"/>
                </a:solidFill>
              </a:rPr>
              <a:t>However research projects often use both quantitative and qualitative approaches to get a more rounded answer</a:t>
            </a:r>
          </a:p>
          <a:p>
            <a:pPr>
              <a:lnSpc>
                <a:spcPct val="80000"/>
              </a:lnSpc>
            </a:pPr>
            <a:endParaRPr lang="en-GB" sz="700" smtClean="0">
              <a:solidFill>
                <a:schemeClr val="accen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0" y="274638"/>
            <a:ext cx="8686800" cy="1143000"/>
          </a:xfrm>
        </p:spPr>
        <p:txBody>
          <a:bodyPr/>
          <a:lstStyle/>
          <a:p>
            <a:r>
              <a:rPr lang="cy-GB" sz="2800" dirty="0" smtClean="0"/>
              <a:t>Darllennwch yr erthygl dano darlith 3 ar Moodle</a:t>
            </a:r>
            <a:r>
              <a:rPr lang="en-GB" sz="2800" dirty="0" smtClean="0"/>
              <a:t/>
            </a:r>
            <a:br>
              <a:rPr lang="en-GB" sz="2800" dirty="0" smtClean="0"/>
            </a:br>
            <a:r>
              <a:rPr lang="en-GB" sz="2800" dirty="0" smtClean="0">
                <a:solidFill>
                  <a:schemeClr val="accent1"/>
                </a:solidFill>
              </a:rPr>
              <a:t>Read the article under lecture 3 on </a:t>
            </a:r>
            <a:r>
              <a:rPr lang="en-GB" sz="2800" dirty="0" err="1" smtClean="0">
                <a:solidFill>
                  <a:schemeClr val="accent1"/>
                </a:solidFill>
              </a:rPr>
              <a:t>Moodle</a:t>
            </a:r>
            <a:endParaRPr lang="en-GB" sz="2800" dirty="0" smtClean="0">
              <a:solidFill>
                <a:schemeClr val="accent1"/>
              </a:solidFill>
            </a:endParaRPr>
          </a:p>
        </p:txBody>
      </p:sp>
      <p:sp>
        <p:nvSpPr>
          <p:cNvPr id="32770" name="Text Placeholder 2"/>
          <p:cNvSpPr>
            <a:spLocks noGrp="1"/>
          </p:cNvSpPr>
          <p:nvPr>
            <p:ph type="body" idx="1"/>
          </p:nvPr>
        </p:nvSpPr>
        <p:spPr/>
        <p:txBody>
          <a:bodyPr/>
          <a:lstStyle/>
          <a:p>
            <a:endParaRPr lang="en-GB" dirty="0" smtClean="0"/>
          </a:p>
        </p:txBody>
      </p:sp>
      <p:sp>
        <p:nvSpPr>
          <p:cNvPr id="32771" name="Content Placeholder 3"/>
          <p:cNvSpPr>
            <a:spLocks noGrp="1"/>
          </p:cNvSpPr>
          <p:nvPr>
            <p:ph sz="half" idx="2"/>
          </p:nvPr>
        </p:nvSpPr>
        <p:spPr/>
        <p:txBody>
          <a:bodyPr/>
          <a:lstStyle/>
          <a:p>
            <a:pPr>
              <a:lnSpc>
                <a:spcPct val="90000"/>
              </a:lnSpc>
            </a:pPr>
            <a:r>
              <a:rPr lang="cy-GB" sz="3300" dirty="0" smtClean="0"/>
              <a:t>Cadwch lygad am erthyglau cylchgronau a roddir ar </a:t>
            </a:r>
            <a:r>
              <a:rPr lang="cy-GB" sz="3300" noProof="1" smtClean="0"/>
              <a:t>Moodle</a:t>
            </a:r>
            <a:r>
              <a:rPr lang="cy-GB" sz="3300" dirty="0" smtClean="0"/>
              <a:t> yn gyson.</a:t>
            </a:r>
          </a:p>
          <a:p>
            <a:pPr>
              <a:lnSpc>
                <a:spcPct val="90000"/>
              </a:lnSpc>
            </a:pPr>
            <a:r>
              <a:rPr lang="cy-GB" sz="3300" dirty="0" smtClean="0"/>
              <a:t>Mae rhai </a:t>
            </a:r>
            <a:r>
              <a:rPr lang="cy-GB" sz="3300" dirty="0" err="1" smtClean="0"/>
              <a:t>yno’n</a:t>
            </a:r>
            <a:r>
              <a:rPr lang="cy-GB" sz="3300" dirty="0" smtClean="0"/>
              <a:t> barod a gallwch eu defnyddio yn eich aseiniadau.</a:t>
            </a:r>
          </a:p>
          <a:p>
            <a:endParaRPr lang="en-GB" sz="3300" dirty="0" smtClean="0"/>
          </a:p>
        </p:txBody>
      </p:sp>
      <p:sp>
        <p:nvSpPr>
          <p:cNvPr id="32772" name="Text Placeholder 4"/>
          <p:cNvSpPr>
            <a:spLocks noGrp="1"/>
          </p:cNvSpPr>
          <p:nvPr>
            <p:ph type="body" sz="quarter" idx="3"/>
          </p:nvPr>
        </p:nvSpPr>
        <p:spPr/>
        <p:txBody>
          <a:bodyPr/>
          <a:lstStyle/>
          <a:p>
            <a:endParaRPr lang="en-GB" smtClean="0"/>
          </a:p>
        </p:txBody>
      </p:sp>
      <p:sp>
        <p:nvSpPr>
          <p:cNvPr id="6" name="Content Placeholder 5"/>
          <p:cNvSpPr>
            <a:spLocks noGrp="1"/>
          </p:cNvSpPr>
          <p:nvPr>
            <p:ph sz="quarter" idx="4"/>
          </p:nvPr>
        </p:nvSpPr>
        <p:spPr/>
        <p:txBody>
          <a:bodyPr>
            <a:normAutofit/>
          </a:bodyPr>
          <a:lstStyle/>
          <a:p>
            <a:pPr>
              <a:lnSpc>
                <a:spcPct val="90000"/>
              </a:lnSpc>
            </a:pPr>
            <a:r>
              <a:rPr lang="en-GB" sz="3300" dirty="0" smtClean="0">
                <a:solidFill>
                  <a:schemeClr val="accent1"/>
                </a:solidFill>
              </a:rPr>
              <a:t>Look out for journal articles placed regularly on </a:t>
            </a:r>
            <a:r>
              <a:rPr lang="en-GB" sz="3300" noProof="1" smtClean="0">
                <a:solidFill>
                  <a:schemeClr val="accent1"/>
                </a:solidFill>
              </a:rPr>
              <a:t>Moodle</a:t>
            </a:r>
            <a:r>
              <a:rPr lang="en-GB" sz="3300" dirty="0" smtClean="0">
                <a:solidFill>
                  <a:schemeClr val="accent1"/>
                </a:solidFill>
              </a:rPr>
              <a:t>.</a:t>
            </a:r>
          </a:p>
          <a:p>
            <a:pPr>
              <a:lnSpc>
                <a:spcPct val="90000"/>
              </a:lnSpc>
            </a:pPr>
            <a:r>
              <a:rPr lang="en-GB" sz="3300" dirty="0" smtClean="0">
                <a:solidFill>
                  <a:schemeClr val="accent1"/>
                </a:solidFill>
              </a:rPr>
              <a:t>Some are already there and may be used in your assignments.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r>
              <a:rPr lang="cy-GB" sz="4000" smtClean="0"/>
              <a:t>Darllen Pellach</a:t>
            </a:r>
            <a:br>
              <a:rPr lang="cy-GB" sz="4000" smtClean="0"/>
            </a:br>
            <a:r>
              <a:rPr lang="en-GB" sz="4000" smtClean="0">
                <a:solidFill>
                  <a:schemeClr val="accent1"/>
                </a:solidFill>
              </a:rPr>
              <a:t>Further Reading</a:t>
            </a:r>
          </a:p>
        </p:txBody>
      </p:sp>
      <p:sp>
        <p:nvSpPr>
          <p:cNvPr id="3" name="Content Placeholder 2"/>
          <p:cNvSpPr>
            <a:spLocks noGrp="1"/>
          </p:cNvSpPr>
          <p:nvPr>
            <p:ph sz="half" idx="1"/>
          </p:nvPr>
        </p:nvSpPr>
        <p:spPr>
          <a:xfrm>
            <a:off x="457200" y="1600200"/>
            <a:ext cx="8077200" cy="4525963"/>
          </a:xfrm>
        </p:spPr>
        <p:txBody>
          <a:bodyPr>
            <a:normAutofit/>
          </a:bodyPr>
          <a:lstStyle/>
          <a:p>
            <a:pPr>
              <a:lnSpc>
                <a:spcPct val="90000"/>
              </a:lnSpc>
            </a:pPr>
            <a:r>
              <a:rPr lang="en-GB" sz="2400" smtClean="0"/>
              <a:t>Bell, J. (2005) </a:t>
            </a:r>
            <a:r>
              <a:rPr lang="en-GB" sz="2400" i="1" smtClean="0"/>
              <a:t>Doing Your Research Project: a guide for first time researchers in education and social science</a:t>
            </a:r>
            <a:r>
              <a:rPr lang="en-GB" sz="2400" smtClean="0"/>
              <a:t>, (4th ed) Buckingham: Open University Press. </a:t>
            </a:r>
          </a:p>
          <a:p>
            <a:pPr>
              <a:lnSpc>
                <a:spcPct val="90000"/>
              </a:lnSpc>
            </a:pPr>
            <a:r>
              <a:rPr lang="en-GB" sz="2400" noProof="1" smtClean="0"/>
              <a:t>Cresswell,</a:t>
            </a:r>
            <a:r>
              <a:rPr lang="en-GB" sz="2400" smtClean="0"/>
              <a:t> J. W. (2008) </a:t>
            </a:r>
            <a:r>
              <a:rPr lang="en-GB" sz="2400" i="1" smtClean="0"/>
              <a:t>Educational Research: Planning, Conducting, and Evaluating Quantitative and Qualitative Research. </a:t>
            </a:r>
            <a:r>
              <a:rPr lang="en-GB" sz="2400" smtClean="0"/>
              <a:t> 3</a:t>
            </a:r>
            <a:r>
              <a:rPr lang="en-GB" sz="2400" baseline="30000" smtClean="0"/>
              <a:t>rd</a:t>
            </a:r>
            <a:r>
              <a:rPr lang="en-GB" sz="2400" smtClean="0"/>
              <a:t> ed. Pearson Education International.</a:t>
            </a:r>
          </a:p>
          <a:p>
            <a:pPr hangingPunct="0">
              <a:lnSpc>
                <a:spcPct val="90000"/>
              </a:lnSpc>
            </a:pPr>
            <a:r>
              <a:rPr lang="en-GB" sz="2400" noProof="1" smtClean="0"/>
              <a:t>MacNaughton, G., Rolfe, S., &amp; Siraj-Blatchford</a:t>
            </a:r>
            <a:r>
              <a:rPr lang="en-GB" sz="2400" smtClean="0"/>
              <a:t>, I. (2001) </a:t>
            </a:r>
            <a:r>
              <a:rPr lang="en-GB" sz="2400" i="1" smtClean="0"/>
              <a:t>Doing Early Childhood Research.</a:t>
            </a:r>
            <a:r>
              <a:rPr lang="en-GB" sz="2400" smtClean="0"/>
              <a:t>  London:  Allen &amp; </a:t>
            </a:r>
            <a:r>
              <a:rPr lang="en-GB" sz="2400" noProof="1" smtClean="0"/>
              <a:t>Unwin. </a:t>
            </a:r>
          </a:p>
          <a:p>
            <a:pPr hangingPunct="0">
              <a:lnSpc>
                <a:spcPct val="90000"/>
              </a:lnSpc>
            </a:pPr>
            <a:r>
              <a:rPr lang="en-GB" sz="2400" noProof="1" smtClean="0"/>
              <a:t>Mukherji, P. &amp; Albon</a:t>
            </a:r>
            <a:r>
              <a:rPr lang="en-GB" sz="2400" smtClean="0"/>
              <a:t>, D. (2010) </a:t>
            </a:r>
            <a:r>
              <a:rPr lang="en-GB" sz="2400" i="1" smtClean="0"/>
              <a:t>Research Methods in Early Childhood. </a:t>
            </a:r>
            <a:r>
              <a:rPr lang="en-GB" sz="2400" smtClean="0"/>
              <a:t>London: Sage Publications.</a:t>
            </a:r>
          </a:p>
          <a:p>
            <a:pPr hangingPunct="0">
              <a:lnSpc>
                <a:spcPct val="90000"/>
              </a:lnSpc>
            </a:pPr>
            <a:r>
              <a:rPr lang="en-GB" sz="2400" smtClean="0"/>
              <a:t>Roberts-Holmes, G. (2012) </a:t>
            </a:r>
            <a:r>
              <a:rPr lang="en-GB" sz="2400" i="1" smtClean="0"/>
              <a:t>Doing your Early Years Research Project</a:t>
            </a:r>
            <a:r>
              <a:rPr lang="en-GB" sz="2400" smtClean="0"/>
              <a:t>, 2</a:t>
            </a:r>
            <a:r>
              <a:rPr lang="en-GB" sz="2400" baseline="30000" smtClean="0"/>
              <a:t>nd</a:t>
            </a:r>
            <a:r>
              <a:rPr lang="en-GB" sz="2400" smtClean="0"/>
              <a:t> edition. London: Sage. </a:t>
            </a:r>
          </a:p>
          <a:p>
            <a:pPr>
              <a:lnSpc>
                <a:spcPct val="90000"/>
              </a:lnSpc>
            </a:pPr>
            <a:endParaRPr lang="en-GB" sz="2400" smtClean="0"/>
          </a:p>
        </p:txBody>
      </p:sp>
    </p:spTree>
  </p:cSld>
  <p:clrMapOvr>
    <a:masterClrMapping/>
  </p:clrMapOvr>
</p:sld>
</file>

<file path=ppt/theme/theme1.xml><?xml version="1.0" encoding="utf-8"?>
<a:theme xmlns:a="http://schemas.openxmlformats.org/drawingml/2006/main" name="Office Theme">
  <a:themeElements>
    <a:clrScheme name="Custom 5">
      <a:dk1>
        <a:sysClr val="windowText" lastClr="000000"/>
      </a:dk1>
      <a:lt1>
        <a:srgbClr val="FFFF99"/>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1137</TotalTime>
  <Words>2899</Words>
  <Application>Microsoft Office PowerPoint</Application>
  <PresentationFormat>On-screen Show (4:3)</PresentationFormat>
  <Paragraphs>398</Paragraphs>
  <Slides>20</Slides>
  <Notes>18</Notes>
  <HiddenSlides>0</HiddenSlides>
  <MMClips>0</MMClip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Office Theme</vt:lpstr>
      <vt:lpstr>20140311PresentationUWTSDTemplate</vt:lpstr>
      <vt:lpstr>Ymchwil ar gyfer Dysgu Research for Learning EAEE5001C </vt:lpstr>
      <vt:lpstr>Mathau o Ymchwil Gwreiddiol (Cynradd) Types of Primary Research</vt:lpstr>
      <vt:lpstr> Mathau o Ddulliau  Types of Methods </vt:lpstr>
      <vt:lpstr>Holiadur  Questionnaire</vt:lpstr>
      <vt:lpstr>Canlyniadau’r Holiadur Results of Questionnaire </vt:lpstr>
      <vt:lpstr>Gwerthuso Holiadur Evaluate Questionnaire</vt:lpstr>
      <vt:lpstr>Cyfweliad  Interview</vt:lpstr>
      <vt:lpstr> Gwerthuso Cyfweliad Evaluate Interview </vt:lpstr>
      <vt:lpstr>Arsylwi Observation</vt:lpstr>
      <vt:lpstr>Arsylwi Observation</vt:lpstr>
      <vt:lpstr>Gwerthuso Arsylwi Evaluate Observation</vt:lpstr>
      <vt:lpstr>Pa fath o ddata?  What type of data? </vt:lpstr>
      <vt:lpstr> Pa fath o ddata?  What type of data?</vt:lpstr>
      <vt:lpstr>Pa fath o ddata?  What type of data?</vt:lpstr>
      <vt:lpstr>Nid oes ymchwil perffaith  No research is perfect </vt:lpstr>
      <vt:lpstr>Cwestiynau Ymchwil a Samplau  Research Questions and Samples</vt:lpstr>
      <vt:lpstr>Samplu  Sampling</vt:lpstr>
      <vt:lpstr>Ansoddol a Meintiol Qualitative and Quantitative</vt:lpstr>
      <vt:lpstr>Darllennwch yr erthygl dano darlith 3 ar Moodle Read the article under lecture 3 on Moodle</vt:lpstr>
      <vt:lpstr>Darllen Pellach Further Reading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Ymchwil ar gyfer Dysgu Research for Learning</dc:title>
  <dc:creator>Administrator</dc:creator>
  <cp:lastModifiedBy>Administrator</cp:lastModifiedBy>
  <cp:revision>57</cp:revision>
  <dcterms:created xsi:type="dcterms:W3CDTF">2013-09-24T12:41:22Z</dcterms:created>
  <dcterms:modified xsi:type="dcterms:W3CDTF">2017-04-11T14:18:34Z</dcterms:modified>
</cp:coreProperties>
</file>