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9" r:id="rId4"/>
  </p:sldMasterIdLst>
  <p:notesMasterIdLst>
    <p:notesMasterId r:id="rId36"/>
  </p:notesMasterIdLst>
  <p:handoutMasterIdLst>
    <p:handoutMasterId r:id="rId37"/>
  </p:handoutMasterIdLst>
  <p:sldIdLst>
    <p:sldId id="288" r:id="rId5"/>
    <p:sldId id="260" r:id="rId6"/>
    <p:sldId id="298" r:id="rId7"/>
    <p:sldId id="311" r:id="rId8"/>
    <p:sldId id="310" r:id="rId9"/>
    <p:sldId id="312" r:id="rId10"/>
    <p:sldId id="314" r:id="rId11"/>
    <p:sldId id="313" r:id="rId12"/>
    <p:sldId id="309" r:id="rId13"/>
    <p:sldId id="307" r:id="rId14"/>
    <p:sldId id="308" r:id="rId15"/>
    <p:sldId id="297" r:id="rId16"/>
    <p:sldId id="318" r:id="rId17"/>
    <p:sldId id="319" r:id="rId18"/>
    <p:sldId id="317" r:id="rId19"/>
    <p:sldId id="257" r:id="rId20"/>
    <p:sldId id="299" r:id="rId21"/>
    <p:sldId id="261" r:id="rId22"/>
    <p:sldId id="291" r:id="rId23"/>
    <p:sldId id="292" r:id="rId24"/>
    <p:sldId id="293" r:id="rId25"/>
    <p:sldId id="294" r:id="rId26"/>
    <p:sldId id="295" r:id="rId27"/>
    <p:sldId id="300" r:id="rId28"/>
    <p:sldId id="301" r:id="rId29"/>
    <p:sldId id="302" r:id="rId30"/>
    <p:sldId id="303" r:id="rId31"/>
    <p:sldId id="259" r:id="rId32"/>
    <p:sldId id="304" r:id="rId33"/>
    <p:sldId id="305" r:id="rId34"/>
    <p:sldId id="289"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92C48"/>
    <a:srgbClr val="2C2D39"/>
    <a:srgbClr val="242630"/>
    <a:srgbClr val="2A1F43"/>
    <a:srgbClr val="0C1B43"/>
    <a:srgbClr val="000000"/>
    <a:srgbClr val="1D2225"/>
    <a:srgbClr val="F8F8F8"/>
    <a:srgbClr val="363C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E3FDE45-AF77-4B5C-9715-49D594BDF05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4474" autoAdjust="0"/>
  </p:normalViewPr>
  <p:slideViewPr>
    <p:cSldViewPr snapToGrid="0" snapToObjects="1">
      <p:cViewPr varScale="1">
        <p:scale>
          <a:sx n="94" d="100"/>
          <a:sy n="94" d="100"/>
        </p:scale>
        <p:origin x="114" y="156"/>
      </p:cViewPr>
      <p:guideLst/>
    </p:cSldViewPr>
  </p:slideViewPr>
  <p:notesTextViewPr>
    <p:cViewPr>
      <p:scale>
        <a:sx n="1" d="1"/>
        <a:sy n="1" d="1"/>
      </p:scale>
      <p:origin x="0" y="0"/>
    </p:cViewPr>
  </p:notesTextViewPr>
  <p:notesViewPr>
    <p:cSldViewPr snapToGrid="0" snapToObjects="1">
      <p:cViewPr varScale="1">
        <p:scale>
          <a:sx n="60" d="100"/>
          <a:sy n="60" d="100"/>
        </p:scale>
        <p:origin x="2424" y="3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3#2">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E72116-EC47-41D1-906E-B5BA6D0D1BBC}" type="doc">
      <dgm:prSet loTypeId="urn:microsoft.com/office/officeart/2005/8/layout/hierarchy1" loCatId="hierarchy" qsTypeId="urn:microsoft.com/office/officeart/2005/8/quickstyle/simple1#6" qsCatId="simple" csTypeId="urn:microsoft.com/office/officeart/2005/8/colors/accent0_3#2" csCatId="mainScheme"/>
      <dgm:spPr/>
      <dgm:t>
        <a:bodyPr/>
        <a:lstStyle/>
        <a:p>
          <a:endParaRPr lang="en-US"/>
        </a:p>
      </dgm:t>
    </dgm:pt>
    <dgm:pt modelId="{26284870-D638-4CC4-9AE6-669A7490E686}">
      <dgm:prSet/>
      <dgm:spPr/>
      <dgm:t>
        <a:bodyPr/>
        <a:lstStyle/>
        <a:p>
          <a:r>
            <a:rPr lang="en-GB" dirty="0"/>
            <a:t>1. In-text citation – brief reference in the body of your work.</a:t>
          </a:r>
          <a:endParaRPr lang="en-US" dirty="0"/>
        </a:p>
      </dgm:t>
    </dgm:pt>
    <dgm:pt modelId="{5B2789D7-9E76-4397-9C09-C67A30BC9A95}" type="parTrans" cxnId="{4221D4D7-409D-4F60-839D-E6661D41E014}">
      <dgm:prSet/>
      <dgm:spPr/>
      <dgm:t>
        <a:bodyPr/>
        <a:lstStyle/>
        <a:p>
          <a:endParaRPr lang="en-US"/>
        </a:p>
      </dgm:t>
    </dgm:pt>
    <dgm:pt modelId="{B23BBADC-825B-410D-B545-7AB31C9EF489}" type="sibTrans" cxnId="{4221D4D7-409D-4F60-839D-E6661D41E014}">
      <dgm:prSet/>
      <dgm:spPr/>
      <dgm:t>
        <a:bodyPr/>
        <a:lstStyle/>
        <a:p>
          <a:endParaRPr lang="en-US"/>
        </a:p>
      </dgm:t>
    </dgm:pt>
    <dgm:pt modelId="{A0A12985-B392-4A27-9833-E9BCAB8B3F68}">
      <dgm:prSet/>
      <dgm:spPr/>
      <dgm:t>
        <a:bodyPr/>
        <a:lstStyle/>
        <a:p>
          <a:r>
            <a:rPr lang="en-GB"/>
            <a:t>2. Reference list – full details of all sources used, listed at the end.</a:t>
          </a:r>
          <a:endParaRPr lang="en-US"/>
        </a:p>
      </dgm:t>
    </dgm:pt>
    <dgm:pt modelId="{1175E233-6F29-4C6C-BFDE-E99C8306E6BF}" type="parTrans" cxnId="{1D29D2C5-489D-4468-9D93-6FA367B17C6B}">
      <dgm:prSet/>
      <dgm:spPr/>
      <dgm:t>
        <a:bodyPr/>
        <a:lstStyle/>
        <a:p>
          <a:endParaRPr lang="en-US"/>
        </a:p>
      </dgm:t>
    </dgm:pt>
    <dgm:pt modelId="{9C10E82B-572C-471D-A523-BF50CE8E27BB}" type="sibTrans" cxnId="{1D29D2C5-489D-4468-9D93-6FA367B17C6B}">
      <dgm:prSet/>
      <dgm:spPr/>
      <dgm:t>
        <a:bodyPr/>
        <a:lstStyle/>
        <a:p>
          <a:endParaRPr lang="en-US"/>
        </a:p>
      </dgm:t>
    </dgm:pt>
    <dgm:pt modelId="{53C54763-A6D8-4099-ADE6-6FDECCDA3157}" type="pres">
      <dgm:prSet presAssocID="{F2E72116-EC47-41D1-906E-B5BA6D0D1BBC}" presName="hierChild1" presStyleCnt="0">
        <dgm:presLayoutVars>
          <dgm:chPref val="1"/>
          <dgm:dir/>
          <dgm:animOne val="branch"/>
          <dgm:animLvl val="lvl"/>
          <dgm:resizeHandles/>
        </dgm:presLayoutVars>
      </dgm:prSet>
      <dgm:spPr/>
    </dgm:pt>
    <dgm:pt modelId="{268C1544-7A83-473B-8563-73003EE01B04}" type="pres">
      <dgm:prSet presAssocID="{26284870-D638-4CC4-9AE6-669A7490E686}" presName="hierRoot1" presStyleCnt="0"/>
      <dgm:spPr/>
    </dgm:pt>
    <dgm:pt modelId="{B32AA7FB-BFEB-4509-BFB4-34CBC1D97F3B}" type="pres">
      <dgm:prSet presAssocID="{26284870-D638-4CC4-9AE6-669A7490E686}" presName="composite" presStyleCnt="0"/>
      <dgm:spPr/>
    </dgm:pt>
    <dgm:pt modelId="{420F80E4-8ED5-42F2-AAC5-B9AE10707D37}" type="pres">
      <dgm:prSet presAssocID="{26284870-D638-4CC4-9AE6-669A7490E686}" presName="background" presStyleLbl="node0" presStyleIdx="0" presStyleCnt="2"/>
      <dgm:spPr/>
    </dgm:pt>
    <dgm:pt modelId="{7BD9428D-716B-4D15-8B20-597BF819B3F2}" type="pres">
      <dgm:prSet presAssocID="{26284870-D638-4CC4-9AE6-669A7490E686}" presName="text" presStyleLbl="fgAcc0" presStyleIdx="0" presStyleCnt="2">
        <dgm:presLayoutVars>
          <dgm:chPref val="3"/>
        </dgm:presLayoutVars>
      </dgm:prSet>
      <dgm:spPr/>
    </dgm:pt>
    <dgm:pt modelId="{6D3D6C94-98A1-4C4A-B904-0DBABD42325A}" type="pres">
      <dgm:prSet presAssocID="{26284870-D638-4CC4-9AE6-669A7490E686}" presName="hierChild2" presStyleCnt="0"/>
      <dgm:spPr/>
    </dgm:pt>
    <dgm:pt modelId="{02F93F44-FC30-4F5A-B283-8771526679B6}" type="pres">
      <dgm:prSet presAssocID="{A0A12985-B392-4A27-9833-E9BCAB8B3F68}" presName="hierRoot1" presStyleCnt="0"/>
      <dgm:spPr/>
    </dgm:pt>
    <dgm:pt modelId="{6D8F4E09-25D4-4C96-95F2-AA3783962939}" type="pres">
      <dgm:prSet presAssocID="{A0A12985-B392-4A27-9833-E9BCAB8B3F68}" presName="composite" presStyleCnt="0"/>
      <dgm:spPr/>
    </dgm:pt>
    <dgm:pt modelId="{6F325C33-AD5D-4825-99ED-6BABEAB3A774}" type="pres">
      <dgm:prSet presAssocID="{A0A12985-B392-4A27-9833-E9BCAB8B3F68}" presName="background" presStyleLbl="node0" presStyleIdx="1" presStyleCnt="2"/>
      <dgm:spPr/>
    </dgm:pt>
    <dgm:pt modelId="{2D1C7410-B174-4AAB-9DC3-310B9ED1C960}" type="pres">
      <dgm:prSet presAssocID="{A0A12985-B392-4A27-9833-E9BCAB8B3F68}" presName="text" presStyleLbl="fgAcc0" presStyleIdx="1" presStyleCnt="2">
        <dgm:presLayoutVars>
          <dgm:chPref val="3"/>
        </dgm:presLayoutVars>
      </dgm:prSet>
      <dgm:spPr/>
    </dgm:pt>
    <dgm:pt modelId="{D8C1B884-BE7F-477D-B3E2-3265953328B8}" type="pres">
      <dgm:prSet presAssocID="{A0A12985-B392-4A27-9833-E9BCAB8B3F68}" presName="hierChild2" presStyleCnt="0"/>
      <dgm:spPr/>
    </dgm:pt>
  </dgm:ptLst>
  <dgm:cxnLst>
    <dgm:cxn modelId="{433D3D79-F891-492B-8061-A1613D8B5845}" type="presOf" srcId="{26284870-D638-4CC4-9AE6-669A7490E686}" destId="{7BD9428D-716B-4D15-8B20-597BF819B3F2}" srcOrd="0" destOrd="0" presId="urn:microsoft.com/office/officeart/2005/8/layout/hierarchy1"/>
    <dgm:cxn modelId="{6307FD96-391F-488E-85BA-F5C5FA83F845}" type="presOf" srcId="{A0A12985-B392-4A27-9833-E9BCAB8B3F68}" destId="{2D1C7410-B174-4AAB-9DC3-310B9ED1C960}" srcOrd="0" destOrd="0" presId="urn:microsoft.com/office/officeart/2005/8/layout/hierarchy1"/>
    <dgm:cxn modelId="{7CC3D1A4-0AC8-432C-B26E-80D560EC05B0}" type="presOf" srcId="{F2E72116-EC47-41D1-906E-B5BA6D0D1BBC}" destId="{53C54763-A6D8-4099-ADE6-6FDECCDA3157}" srcOrd="0" destOrd="0" presId="urn:microsoft.com/office/officeart/2005/8/layout/hierarchy1"/>
    <dgm:cxn modelId="{1D29D2C5-489D-4468-9D93-6FA367B17C6B}" srcId="{F2E72116-EC47-41D1-906E-B5BA6D0D1BBC}" destId="{A0A12985-B392-4A27-9833-E9BCAB8B3F68}" srcOrd="1" destOrd="0" parTransId="{1175E233-6F29-4C6C-BFDE-E99C8306E6BF}" sibTransId="{9C10E82B-572C-471D-A523-BF50CE8E27BB}"/>
    <dgm:cxn modelId="{4221D4D7-409D-4F60-839D-E6661D41E014}" srcId="{F2E72116-EC47-41D1-906E-B5BA6D0D1BBC}" destId="{26284870-D638-4CC4-9AE6-669A7490E686}" srcOrd="0" destOrd="0" parTransId="{5B2789D7-9E76-4397-9C09-C67A30BC9A95}" sibTransId="{B23BBADC-825B-410D-B545-7AB31C9EF489}"/>
    <dgm:cxn modelId="{3C03D45F-5EAF-4A5A-B4F5-497B380F7A32}" type="presParOf" srcId="{53C54763-A6D8-4099-ADE6-6FDECCDA3157}" destId="{268C1544-7A83-473B-8563-73003EE01B04}" srcOrd="0" destOrd="0" presId="urn:microsoft.com/office/officeart/2005/8/layout/hierarchy1"/>
    <dgm:cxn modelId="{8EBBD76E-4832-4119-92AF-434C8C718410}" type="presParOf" srcId="{268C1544-7A83-473B-8563-73003EE01B04}" destId="{B32AA7FB-BFEB-4509-BFB4-34CBC1D97F3B}" srcOrd="0" destOrd="0" presId="urn:microsoft.com/office/officeart/2005/8/layout/hierarchy1"/>
    <dgm:cxn modelId="{B112E1BA-4FC3-4F92-A687-3419024C817A}" type="presParOf" srcId="{B32AA7FB-BFEB-4509-BFB4-34CBC1D97F3B}" destId="{420F80E4-8ED5-42F2-AAC5-B9AE10707D37}" srcOrd="0" destOrd="0" presId="urn:microsoft.com/office/officeart/2005/8/layout/hierarchy1"/>
    <dgm:cxn modelId="{FB75DAD6-CB27-433E-B5C8-A50529ADC506}" type="presParOf" srcId="{B32AA7FB-BFEB-4509-BFB4-34CBC1D97F3B}" destId="{7BD9428D-716B-4D15-8B20-597BF819B3F2}" srcOrd="1" destOrd="0" presId="urn:microsoft.com/office/officeart/2005/8/layout/hierarchy1"/>
    <dgm:cxn modelId="{283292A6-A09D-4657-B1D6-CFECDE500AC3}" type="presParOf" srcId="{268C1544-7A83-473B-8563-73003EE01B04}" destId="{6D3D6C94-98A1-4C4A-B904-0DBABD42325A}" srcOrd="1" destOrd="0" presId="urn:microsoft.com/office/officeart/2005/8/layout/hierarchy1"/>
    <dgm:cxn modelId="{3EE6532B-3A0B-49FA-8157-4E8F6DA54734}" type="presParOf" srcId="{53C54763-A6D8-4099-ADE6-6FDECCDA3157}" destId="{02F93F44-FC30-4F5A-B283-8771526679B6}" srcOrd="1" destOrd="0" presId="urn:microsoft.com/office/officeart/2005/8/layout/hierarchy1"/>
    <dgm:cxn modelId="{325CDC26-FD4D-4697-9D15-7FF423094FE1}" type="presParOf" srcId="{02F93F44-FC30-4F5A-B283-8771526679B6}" destId="{6D8F4E09-25D4-4C96-95F2-AA3783962939}" srcOrd="0" destOrd="0" presId="urn:microsoft.com/office/officeart/2005/8/layout/hierarchy1"/>
    <dgm:cxn modelId="{8FCF9212-07EF-46BD-B859-AB626C2421A1}" type="presParOf" srcId="{6D8F4E09-25D4-4C96-95F2-AA3783962939}" destId="{6F325C33-AD5D-4825-99ED-6BABEAB3A774}" srcOrd="0" destOrd="0" presId="urn:microsoft.com/office/officeart/2005/8/layout/hierarchy1"/>
    <dgm:cxn modelId="{D673D464-42A9-433B-A7BC-C15E72E953E4}" type="presParOf" srcId="{6D8F4E09-25D4-4C96-95F2-AA3783962939}" destId="{2D1C7410-B174-4AAB-9DC3-310B9ED1C960}" srcOrd="1" destOrd="0" presId="urn:microsoft.com/office/officeart/2005/8/layout/hierarchy1"/>
    <dgm:cxn modelId="{E9655158-E084-4191-AE36-4D72D2898627}" type="presParOf" srcId="{02F93F44-FC30-4F5A-B283-8771526679B6}" destId="{D8C1B884-BE7F-477D-B3E2-3265953328B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0F80E4-8ED5-42F2-AAC5-B9AE10707D37}">
      <dsp:nvSpPr>
        <dsp:cNvPr id="0" name=""/>
        <dsp:cNvSpPr/>
      </dsp:nvSpPr>
      <dsp:spPr>
        <a:xfrm>
          <a:off x="60587" y="503"/>
          <a:ext cx="4454753" cy="2828768"/>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D9428D-716B-4D15-8B20-597BF819B3F2}">
      <dsp:nvSpPr>
        <dsp:cNvPr id="0" name=""/>
        <dsp:cNvSpPr/>
      </dsp:nvSpPr>
      <dsp:spPr>
        <a:xfrm>
          <a:off x="555560" y="470727"/>
          <a:ext cx="4454753" cy="2828768"/>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1. In-text citation – brief reference in the body of your work.</a:t>
          </a:r>
          <a:endParaRPr lang="en-US" sz="4100" kern="1200" dirty="0"/>
        </a:p>
      </dsp:txBody>
      <dsp:txXfrm>
        <a:off x="638412" y="553579"/>
        <a:ext cx="4289049" cy="2663064"/>
      </dsp:txXfrm>
    </dsp:sp>
    <dsp:sp modelId="{6F325C33-AD5D-4825-99ED-6BABEAB3A774}">
      <dsp:nvSpPr>
        <dsp:cNvPr id="0" name=""/>
        <dsp:cNvSpPr/>
      </dsp:nvSpPr>
      <dsp:spPr>
        <a:xfrm>
          <a:off x="5505286" y="503"/>
          <a:ext cx="4454753" cy="2828768"/>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1C7410-B174-4AAB-9DC3-310B9ED1C960}">
      <dsp:nvSpPr>
        <dsp:cNvPr id="0" name=""/>
        <dsp:cNvSpPr/>
      </dsp:nvSpPr>
      <dsp:spPr>
        <a:xfrm>
          <a:off x="6000258" y="470727"/>
          <a:ext cx="4454753" cy="2828768"/>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a:t>2. Reference list – full details of all sources used, listed at the end.</a:t>
          </a:r>
          <a:endParaRPr lang="en-US" sz="4100" kern="1200"/>
        </a:p>
      </dsp:txBody>
      <dsp:txXfrm>
        <a:off x="6083110" y="553579"/>
        <a:ext cx="4289049" cy="266306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D5A2E05-2C6E-484E-9BB1-366C90717B9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2043844-B7FE-EC43-89AA-8831B859F94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FB138B2-18CD-1D41-89B0-ADB5F3BA92A3}" type="datetimeFigureOut">
              <a:rPr lang="en-US" smtClean="0"/>
              <a:t>9/12/2026</a:t>
            </a:fld>
            <a:endParaRPr lang="en-US" dirty="0"/>
          </a:p>
        </p:txBody>
      </p:sp>
      <p:sp>
        <p:nvSpPr>
          <p:cNvPr id="4" name="Footer Placeholder 3">
            <a:extLst>
              <a:ext uri="{FF2B5EF4-FFF2-40B4-BE49-F238E27FC236}">
                <a16:creationId xmlns:a16="http://schemas.microsoft.com/office/drawing/2014/main" id="{BFAC2EDC-03FB-D147-9BAA-37FCFF988C7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98E195D-E935-D746-A5D1-61E2EBF7EF6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F57D167-9BB5-2048-9DDA-7DF8E5D94DC9}" type="slidenum">
              <a:rPr lang="en-US" smtClean="0"/>
              <a:t>‹#›</a:t>
            </a:fld>
            <a:endParaRPr lang="en-US" dirty="0"/>
          </a:p>
        </p:txBody>
      </p:sp>
    </p:spTree>
    <p:extLst>
      <p:ext uri="{BB962C8B-B14F-4D97-AF65-F5344CB8AC3E}">
        <p14:creationId xmlns:p14="http://schemas.microsoft.com/office/powerpoint/2010/main" val="29775121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E7A355-8776-CB43-838E-ED9EE2F8390B}" type="datetimeFigureOut">
              <a:rPr lang="en-US" smtClean="0"/>
              <a:t>9/12/2026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303FA8-A3F3-7640-B13D-36C73B3E5587}" type="slidenum">
              <a:rPr lang="en-US" smtClean="0"/>
              <a:t>‹#›</a:t>
            </a:fld>
            <a:endParaRPr lang="en-US" dirty="0"/>
          </a:p>
        </p:txBody>
      </p:sp>
    </p:spTree>
    <p:extLst>
      <p:ext uri="{BB962C8B-B14F-4D97-AF65-F5344CB8AC3E}">
        <p14:creationId xmlns:p14="http://schemas.microsoft.com/office/powerpoint/2010/main" val="3220178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4">
            <a:alpha val="40000"/>
          </a:schemeClr>
        </a:solidFill>
        <a:effectLst/>
      </p:bgPr>
    </p:bg>
    <p:spTree>
      <p:nvGrpSpPr>
        <p:cNvPr id="1" name=""/>
        <p:cNvGrpSpPr/>
        <p:nvPr/>
      </p:nvGrpSpPr>
      <p:grpSpPr>
        <a:xfrm>
          <a:off x="0" y="0"/>
          <a:ext cx="0" cy="0"/>
          <a:chOff x="0" y="0"/>
          <a:chExt cx="0" cy="0"/>
        </a:xfrm>
      </p:grpSpPr>
      <p:sp>
        <p:nvSpPr>
          <p:cNvPr id="10" name="Rounded Rectangle 9">
            <a:extLst>
              <a:ext uri="{FF2B5EF4-FFF2-40B4-BE49-F238E27FC236}">
                <a16:creationId xmlns:a16="http://schemas.microsoft.com/office/drawing/2014/main" id="{0FA637AC-751E-9E9D-7175-A0FADF858F5A}"/>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042BB51D-E7C1-3746-85E9-889CCB24F741}"/>
              </a:ext>
            </a:extLst>
          </p:cNvPr>
          <p:cNvSpPr>
            <a:spLocks noGrp="1"/>
          </p:cNvSpPr>
          <p:nvPr>
            <p:ph type="ctrTitle"/>
          </p:nvPr>
        </p:nvSpPr>
        <p:spPr>
          <a:xfrm>
            <a:off x="731520" y="1645920"/>
            <a:ext cx="7772400" cy="4572000"/>
          </a:xfrm>
        </p:spPr>
        <p:txBody>
          <a:bodyPr anchor="b">
            <a:normAutofit/>
          </a:bodyPr>
          <a:lstStyle>
            <a:lvl1pPr marL="0" marR="0" indent="0" algn="l" defTabSz="914400" rtl="0" eaLnBrk="1" fontAlgn="auto" latinLnBrk="0" hangingPunct="1">
              <a:lnSpc>
                <a:spcPct val="90000"/>
              </a:lnSpc>
              <a:spcBef>
                <a:spcPct val="0"/>
              </a:spcBef>
              <a:spcAft>
                <a:spcPts val="0"/>
              </a:spcAft>
              <a:buClrTx/>
              <a:buSzTx/>
              <a:buFontTx/>
              <a:buNone/>
              <a:tabLst/>
              <a:defRPr sz="4800" b="0" i="0" baseline="0">
                <a:solidFill>
                  <a:schemeClr val="tx1"/>
                </a:solidFill>
                <a:latin typeface="+mj-lt"/>
                <a:ea typeface="Meiryo UI" panose="020B0604030504040204" pitchFamily="34" charset="-128"/>
              </a:defRPr>
            </a:lvl1pPr>
          </a:lstStyle>
          <a:p>
            <a:r>
              <a:rPr lang="en-US" noProof="0"/>
              <a:t>Click to edit Master title style</a:t>
            </a:r>
            <a:endParaRPr lang="en-US" noProof="0" dirty="0"/>
          </a:p>
        </p:txBody>
      </p:sp>
      <p:sp>
        <p:nvSpPr>
          <p:cNvPr id="7" name="Subtitle 2">
            <a:extLst>
              <a:ext uri="{FF2B5EF4-FFF2-40B4-BE49-F238E27FC236}">
                <a16:creationId xmlns:a16="http://schemas.microsoft.com/office/drawing/2014/main" id="{7E016467-0564-6D4C-BF17-F4FA3991C1FD}"/>
              </a:ext>
            </a:extLst>
          </p:cNvPr>
          <p:cNvSpPr>
            <a:spLocks noGrp="1"/>
          </p:cNvSpPr>
          <p:nvPr>
            <p:ph type="subTitle" idx="1"/>
          </p:nvPr>
        </p:nvSpPr>
        <p:spPr>
          <a:xfrm>
            <a:off x="731520" y="731520"/>
            <a:ext cx="6858000" cy="731520"/>
          </a:xfrm>
        </p:spPr>
        <p:txBody>
          <a:bodyPr anchor="t">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2400" b="0" i="0">
                <a:solidFill>
                  <a:schemeClr val="tx1"/>
                </a:solidFill>
                <a:latin typeface="+mn-lt"/>
                <a:ea typeface="Meiryo UI" panose="020B0604030504040204" pitchFamily="34" charset="-128"/>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ltLang="ja-JP" noProof="0"/>
              <a:t>Click to edit Master subtitle style</a:t>
            </a:r>
            <a:endParaRPr lang="en-US" altLang="ja-JP" noProof="0" dirty="0"/>
          </a:p>
        </p:txBody>
      </p:sp>
      <p:grpSp>
        <p:nvGrpSpPr>
          <p:cNvPr id="2" name="Group 1">
            <a:extLst>
              <a:ext uri="{FF2B5EF4-FFF2-40B4-BE49-F238E27FC236}">
                <a16:creationId xmlns:a16="http://schemas.microsoft.com/office/drawing/2014/main" id="{C31E1467-7F21-7E40-BF7A-27FECC27EFB8}"/>
              </a:ext>
            </a:extLst>
          </p:cNvPr>
          <p:cNvGrpSpPr/>
          <p:nvPr userDrawn="1"/>
        </p:nvGrpSpPr>
        <p:grpSpPr>
          <a:xfrm>
            <a:off x="8208409" y="591476"/>
            <a:ext cx="3257061" cy="3329423"/>
            <a:chOff x="8490839" y="413500"/>
            <a:chExt cx="3257061" cy="3329423"/>
          </a:xfrm>
        </p:grpSpPr>
        <p:pic>
          <p:nvPicPr>
            <p:cNvPr id="3" name="Graphic 2">
              <a:extLst>
                <a:ext uri="{FF2B5EF4-FFF2-40B4-BE49-F238E27FC236}">
                  <a16:creationId xmlns:a16="http://schemas.microsoft.com/office/drawing/2014/main" id="{7D81FEF9-779F-20FF-5FC1-5D766A293532}"/>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8341911">
              <a:off x="9344585" y="677068"/>
              <a:ext cx="2057606" cy="2724154"/>
            </a:xfrm>
            <a:prstGeom prst="rect">
              <a:avLst/>
            </a:prstGeom>
          </p:spPr>
        </p:pic>
        <p:pic>
          <p:nvPicPr>
            <p:cNvPr id="4" name="Graphic 3">
              <a:extLst>
                <a:ext uri="{FF2B5EF4-FFF2-40B4-BE49-F238E27FC236}">
                  <a16:creationId xmlns:a16="http://schemas.microsoft.com/office/drawing/2014/main" id="{9CCC497C-E1BC-E9FA-71FF-2422756A4A8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11767570">
              <a:off x="10241214" y="491479"/>
              <a:ext cx="529789" cy="550166"/>
            </a:xfrm>
            <a:prstGeom prst="rect">
              <a:avLst/>
            </a:prstGeom>
          </p:spPr>
        </p:pic>
        <p:pic>
          <p:nvPicPr>
            <p:cNvPr id="5" name="Graphic 4">
              <a:extLst>
                <a:ext uri="{FF2B5EF4-FFF2-40B4-BE49-F238E27FC236}">
                  <a16:creationId xmlns:a16="http://schemas.microsoft.com/office/drawing/2014/main" id="{C3B983FC-FFFB-72DC-76ED-D5B4822D91D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965259" y="450169"/>
              <a:ext cx="782641" cy="812743"/>
            </a:xfrm>
            <a:prstGeom prst="rect">
              <a:avLst/>
            </a:prstGeom>
          </p:spPr>
        </p:pic>
        <p:pic>
          <p:nvPicPr>
            <p:cNvPr id="8" name="Graphic 7">
              <a:extLst>
                <a:ext uri="{FF2B5EF4-FFF2-40B4-BE49-F238E27FC236}">
                  <a16:creationId xmlns:a16="http://schemas.microsoft.com/office/drawing/2014/main" id="{314DFC72-C039-4990-8FBE-CD9655DD6B5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13252117" flipH="1">
              <a:off x="8490839" y="413500"/>
              <a:ext cx="782641" cy="812743"/>
            </a:xfrm>
            <a:prstGeom prst="rect">
              <a:avLst/>
            </a:prstGeom>
          </p:spPr>
        </p:pic>
        <p:pic>
          <p:nvPicPr>
            <p:cNvPr id="9" name="Graphic 8">
              <a:extLst>
                <a:ext uri="{FF2B5EF4-FFF2-40B4-BE49-F238E27FC236}">
                  <a16:creationId xmlns:a16="http://schemas.microsoft.com/office/drawing/2014/main" id="{4C9D146A-74DD-B2C2-3952-AFC3A7AE5A8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13566579">
              <a:off x="11156191" y="3188887"/>
              <a:ext cx="543582" cy="564489"/>
            </a:xfrm>
            <a:prstGeom prst="rect">
              <a:avLst/>
            </a:prstGeom>
          </p:spPr>
        </p:pic>
      </p:grpSp>
    </p:spTree>
    <p:extLst>
      <p:ext uri="{BB962C8B-B14F-4D97-AF65-F5344CB8AC3E}">
        <p14:creationId xmlns:p14="http://schemas.microsoft.com/office/powerpoint/2010/main" val="187689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01">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01692597-FFF9-444F-8F77-6E784B94A346}"/>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731520" y="731520"/>
            <a:ext cx="4937760" cy="4023360"/>
          </a:xfrm>
        </p:spPr>
        <p:txBody>
          <a:bodyPr lIns="0" tIns="0" rIns="0" bIns="0">
            <a:normAutofit/>
          </a:bodyPr>
          <a:lstStyle>
            <a:lvl1pPr algn="ct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6099048" y="731520"/>
            <a:ext cx="5303520" cy="4023360"/>
          </a:xfrm>
        </p:spPr>
        <p:txBody>
          <a:bodyPr anchor="ctr"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D6D8061D-18C3-4F4F-85EF-561633F58754}" type="datetimeFigureOut">
              <a:rPr lang="en-US" smtClean="0"/>
              <a:t>9/12/2026</a:t>
            </a:fld>
            <a:endParaRPr lang="en-US" dirty="0"/>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pic>
        <p:nvPicPr>
          <p:cNvPr id="8" name="Graphic 7">
            <a:extLst>
              <a:ext uri="{FF2B5EF4-FFF2-40B4-BE49-F238E27FC236}">
                <a16:creationId xmlns:a16="http://schemas.microsoft.com/office/drawing/2014/main" id="{14A4B7E5-B9DF-4656-97A9-2E604E49E20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39420" y="4920978"/>
            <a:ext cx="10913161" cy="1371600"/>
          </a:xfrm>
          <a:prstGeom prst="rect">
            <a:avLst/>
          </a:prstGeom>
        </p:spPr>
      </p:pic>
    </p:spTree>
    <p:extLst>
      <p:ext uri="{BB962C8B-B14F-4D97-AF65-F5344CB8AC3E}">
        <p14:creationId xmlns:p14="http://schemas.microsoft.com/office/powerpoint/2010/main" val="1771216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subtitle">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F60195EE-CFED-7B58-C5A5-E6E1E87B304A}"/>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5029200" y="1737360"/>
            <a:ext cx="6400800" cy="3383280"/>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5029200" y="5394960"/>
            <a:ext cx="6400800" cy="914400"/>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16" name="Group 15">
            <a:extLst>
              <a:ext uri="{FF2B5EF4-FFF2-40B4-BE49-F238E27FC236}">
                <a16:creationId xmlns:a16="http://schemas.microsoft.com/office/drawing/2014/main" id="{33E18BAB-7B25-780A-BE65-350200AA4D7A}"/>
              </a:ext>
            </a:extLst>
          </p:cNvPr>
          <p:cNvGrpSpPr/>
          <p:nvPr userDrawn="1"/>
        </p:nvGrpSpPr>
        <p:grpSpPr>
          <a:xfrm>
            <a:off x="577213" y="507265"/>
            <a:ext cx="3844662" cy="3928902"/>
            <a:chOff x="797347" y="638844"/>
            <a:chExt cx="3729519" cy="3811236"/>
          </a:xfrm>
        </p:grpSpPr>
        <p:sp>
          <p:nvSpPr>
            <p:cNvPr id="13" name="Oval 12">
              <a:extLst>
                <a:ext uri="{FF2B5EF4-FFF2-40B4-BE49-F238E27FC236}">
                  <a16:creationId xmlns:a16="http://schemas.microsoft.com/office/drawing/2014/main" id="{8D24158F-3B6B-E5FD-893D-E161110F443C}"/>
                </a:ext>
              </a:extLst>
            </p:cNvPr>
            <p:cNvSpPr/>
            <p:nvPr/>
          </p:nvSpPr>
          <p:spPr>
            <a:xfrm>
              <a:off x="1285729" y="1158795"/>
              <a:ext cx="2771335" cy="2771335"/>
            </a:xfrm>
            <a:prstGeom prst="ellipse">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Graphic 14">
              <a:extLst>
                <a:ext uri="{FF2B5EF4-FFF2-40B4-BE49-F238E27FC236}">
                  <a16:creationId xmlns:a16="http://schemas.microsoft.com/office/drawing/2014/main" id="{55E909EE-5132-14BC-E20E-412B591A616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396138">
              <a:off x="797347" y="2793821"/>
              <a:ext cx="2505773" cy="1422196"/>
            </a:xfrm>
            <a:prstGeom prst="rect">
              <a:avLst/>
            </a:prstGeom>
          </p:spPr>
        </p:pic>
        <p:pic>
          <p:nvPicPr>
            <p:cNvPr id="12" name="Graphic 11">
              <a:extLst>
                <a:ext uri="{FF2B5EF4-FFF2-40B4-BE49-F238E27FC236}">
                  <a16:creationId xmlns:a16="http://schemas.microsoft.com/office/drawing/2014/main" id="{B6888180-4AC6-A959-2940-10BF0CA4042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15926" y="638844"/>
              <a:ext cx="3710940" cy="3811236"/>
            </a:xfrm>
            <a:prstGeom prst="rect">
              <a:avLst/>
            </a:prstGeom>
          </p:spPr>
        </p:pic>
      </p:grpSp>
    </p:spTree>
    <p:extLst>
      <p:ext uri="{BB962C8B-B14F-4D97-AF65-F5344CB8AC3E}">
        <p14:creationId xmlns:p14="http://schemas.microsoft.com/office/powerpoint/2010/main" val="15282216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02">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01692597-FFF9-444F-8F77-6E784B94A346}"/>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7FE40C8E-7A79-6285-A56D-54B714BE5625}"/>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flipV="1">
            <a:off x="639420" y="731520"/>
            <a:ext cx="10913161" cy="1371600"/>
          </a:xfrm>
          <a:prstGeom prst="rect">
            <a:avLst/>
          </a:prstGeom>
        </p:spPr>
      </p:pic>
      <p:sp>
        <p:nvSpPr>
          <p:cNvPr id="9" name="Title 1">
            <a:extLst>
              <a:ext uri="{FF2B5EF4-FFF2-40B4-BE49-F238E27FC236}">
                <a16:creationId xmlns:a16="http://schemas.microsoft.com/office/drawing/2014/main" id="{3258B21D-A539-48D1-461B-7C16E045AD38}"/>
              </a:ext>
            </a:extLst>
          </p:cNvPr>
          <p:cNvSpPr>
            <a:spLocks noGrp="1"/>
          </p:cNvSpPr>
          <p:nvPr>
            <p:ph type="title"/>
          </p:nvPr>
        </p:nvSpPr>
        <p:spPr>
          <a:xfrm>
            <a:off x="731520" y="2203704"/>
            <a:ext cx="4937760" cy="4023360"/>
          </a:xfrm>
        </p:spPr>
        <p:txBody>
          <a:bodyPr lIns="0" tIns="0" rIns="0" bIns="0">
            <a:normAutofit/>
          </a:bodyPr>
          <a:lstStyle>
            <a:lvl1pPr algn="ctr">
              <a:defRPr sz="3600"/>
            </a:lvl1pPr>
          </a:lstStyle>
          <a:p>
            <a:r>
              <a:rPr lang="en-US"/>
              <a:t>Click to edit Master title style</a:t>
            </a:r>
            <a:endParaRPr lang="en-US" dirty="0"/>
          </a:p>
        </p:txBody>
      </p:sp>
      <p:sp>
        <p:nvSpPr>
          <p:cNvPr id="10" name="Content Placeholder 2">
            <a:extLst>
              <a:ext uri="{FF2B5EF4-FFF2-40B4-BE49-F238E27FC236}">
                <a16:creationId xmlns:a16="http://schemas.microsoft.com/office/drawing/2014/main" id="{81D1FCDB-AFA4-5977-8DBB-07E6F6BDDFC6}"/>
              </a:ext>
            </a:extLst>
          </p:cNvPr>
          <p:cNvSpPr>
            <a:spLocks noGrp="1"/>
          </p:cNvSpPr>
          <p:nvPr>
            <p:ph idx="1"/>
          </p:nvPr>
        </p:nvSpPr>
        <p:spPr>
          <a:xfrm>
            <a:off x="6099048" y="2203704"/>
            <a:ext cx="5303520" cy="4023360"/>
          </a:xfrm>
        </p:spPr>
        <p:txBody>
          <a:bodyPr anchor="ctr"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52452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subtitle + picture">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174DF79A-DA68-AFDD-C02D-2450DEA0DA9D}"/>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5029200" y="1737360"/>
            <a:ext cx="6400800" cy="3383280"/>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5029200" y="5394960"/>
            <a:ext cx="6400800" cy="731520"/>
          </a:xfrm>
        </p:spPr>
        <p:txBody>
          <a:bodyPr>
            <a:normAutofit/>
          </a:bodyPr>
          <a:lstStyle>
            <a:lvl1pPr marL="0" indent="0" algn="l">
              <a:spcBef>
                <a:spcPts val="0"/>
              </a:spcBef>
              <a:buNone/>
              <a:defRPr sz="2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Picture Placeholder 9">
            <a:extLst>
              <a:ext uri="{FF2B5EF4-FFF2-40B4-BE49-F238E27FC236}">
                <a16:creationId xmlns:a16="http://schemas.microsoft.com/office/drawing/2014/main" id="{E805F030-D6EA-F6A3-3B68-7FD969DD8F65}"/>
              </a:ext>
            </a:extLst>
          </p:cNvPr>
          <p:cNvSpPr>
            <a:spLocks noGrp="1"/>
          </p:cNvSpPr>
          <p:nvPr>
            <p:ph type="pic" sz="quarter" idx="13"/>
          </p:nvPr>
        </p:nvSpPr>
        <p:spPr>
          <a:xfrm>
            <a:off x="731520" y="685800"/>
            <a:ext cx="3840480" cy="5486400"/>
          </a:xfrm>
          <a:custGeom>
            <a:avLst/>
            <a:gdLst>
              <a:gd name="connsiteX0" fmla="*/ 328822 w 3840480"/>
              <a:gd name="connsiteY0" fmla="*/ 0 h 5486400"/>
              <a:gd name="connsiteX1" fmla="*/ 3511658 w 3840480"/>
              <a:gd name="connsiteY1" fmla="*/ 0 h 5486400"/>
              <a:gd name="connsiteX2" fmla="*/ 3840480 w 3840480"/>
              <a:gd name="connsiteY2" fmla="*/ 328822 h 5486400"/>
              <a:gd name="connsiteX3" fmla="*/ 3840480 w 3840480"/>
              <a:gd name="connsiteY3" fmla="*/ 5157578 h 5486400"/>
              <a:gd name="connsiteX4" fmla="*/ 3511658 w 3840480"/>
              <a:gd name="connsiteY4" fmla="*/ 5486400 h 5486400"/>
              <a:gd name="connsiteX5" fmla="*/ 328822 w 3840480"/>
              <a:gd name="connsiteY5" fmla="*/ 5486400 h 5486400"/>
              <a:gd name="connsiteX6" fmla="*/ 0 w 3840480"/>
              <a:gd name="connsiteY6" fmla="*/ 5157578 h 5486400"/>
              <a:gd name="connsiteX7" fmla="*/ 0 w 3840480"/>
              <a:gd name="connsiteY7" fmla="*/ 328822 h 5486400"/>
              <a:gd name="connsiteX8" fmla="*/ 328822 w 3840480"/>
              <a:gd name="connsiteY8"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0480" h="5486400">
                <a:moveTo>
                  <a:pt x="328822" y="0"/>
                </a:moveTo>
                <a:lnTo>
                  <a:pt x="3511658" y="0"/>
                </a:lnTo>
                <a:cubicBezTo>
                  <a:pt x="3693261" y="0"/>
                  <a:pt x="3840480" y="147219"/>
                  <a:pt x="3840480" y="328822"/>
                </a:cubicBezTo>
                <a:lnTo>
                  <a:pt x="3840480" y="5157578"/>
                </a:lnTo>
                <a:cubicBezTo>
                  <a:pt x="3840480" y="5339181"/>
                  <a:pt x="3693261" y="5486400"/>
                  <a:pt x="3511658" y="5486400"/>
                </a:cubicBezTo>
                <a:lnTo>
                  <a:pt x="328822" y="5486400"/>
                </a:lnTo>
                <a:cubicBezTo>
                  <a:pt x="147219" y="5486400"/>
                  <a:pt x="0" y="5339181"/>
                  <a:pt x="0" y="5157578"/>
                </a:cubicBezTo>
                <a:lnTo>
                  <a:pt x="0" y="328822"/>
                </a:lnTo>
                <a:cubicBezTo>
                  <a:pt x="0" y="147219"/>
                  <a:pt x="147219" y="0"/>
                  <a:pt x="328822" y="0"/>
                </a:cubicBezTo>
                <a:close/>
              </a:path>
            </a:pathLst>
          </a:custGeom>
        </p:spPr>
        <p:txBody>
          <a:bodyPr wrap="square">
            <a:noAutofit/>
          </a:bodyPr>
          <a:lstStyle>
            <a:lvl1pPr marL="0" indent="0">
              <a:buNone/>
              <a:defRPr/>
            </a:lvl1pPr>
          </a:lstStyle>
          <a:p>
            <a:r>
              <a:rPr lang="en-US"/>
              <a:t>Click icon to add picture</a:t>
            </a:r>
            <a:endParaRPr lang="en-US" dirty="0"/>
          </a:p>
        </p:txBody>
      </p:sp>
      <p:grpSp>
        <p:nvGrpSpPr>
          <p:cNvPr id="12" name="Group 11">
            <a:extLst>
              <a:ext uri="{FF2B5EF4-FFF2-40B4-BE49-F238E27FC236}">
                <a16:creationId xmlns:a16="http://schemas.microsoft.com/office/drawing/2014/main" id="{C9159AF6-DC73-3F3B-4DE1-FF96E102AD91}"/>
              </a:ext>
            </a:extLst>
          </p:cNvPr>
          <p:cNvGrpSpPr/>
          <p:nvPr userDrawn="1"/>
        </p:nvGrpSpPr>
        <p:grpSpPr>
          <a:xfrm>
            <a:off x="5151782" y="718837"/>
            <a:ext cx="6448714" cy="1109963"/>
            <a:chOff x="5151782" y="718837"/>
            <a:chExt cx="6448714" cy="1109963"/>
          </a:xfrm>
        </p:grpSpPr>
        <p:pic>
          <p:nvPicPr>
            <p:cNvPr id="11" name="Graphic 10">
              <a:extLst>
                <a:ext uri="{FF2B5EF4-FFF2-40B4-BE49-F238E27FC236}">
                  <a16:creationId xmlns:a16="http://schemas.microsoft.com/office/drawing/2014/main" id="{FF27E39F-E57E-E1BA-1D9F-200F07AF3DF9}"/>
                </a:ext>
              </a:extLst>
            </p:cNvPr>
            <p:cNvPicPr>
              <a:picLocks noChangeAspect="1"/>
            </p:cNvPicPr>
            <p:nvPr/>
          </p:nvPicPr>
          <p:blipFill rotWithShape="1">
            <a:blip>
              <a:extLst>
                <a:ext uri="{96DAC541-7B7A-43D3-8B79-37D633B846F1}">
                  <asvg:svgBlip xmlns:asvg="http://schemas.microsoft.com/office/drawing/2016/SVG/main" r:embed="rId2"/>
                </a:ext>
              </a:extLst>
            </a:blip>
            <a:srcRect l="33966" r="30980"/>
            <a:stretch/>
          </p:blipFill>
          <p:spPr>
            <a:xfrm flipV="1">
              <a:off x="5151782" y="731520"/>
              <a:ext cx="3060401" cy="1097280"/>
            </a:xfrm>
            <a:prstGeom prst="rect">
              <a:avLst/>
            </a:prstGeom>
          </p:spPr>
        </p:pic>
        <p:pic>
          <p:nvPicPr>
            <p:cNvPr id="13" name="Graphic 12">
              <a:extLst>
                <a:ext uri="{FF2B5EF4-FFF2-40B4-BE49-F238E27FC236}">
                  <a16:creationId xmlns:a16="http://schemas.microsoft.com/office/drawing/2014/main" id="{AE6E711D-4BC1-A8B6-96F6-4D100948DDC5}"/>
                </a:ext>
              </a:extLst>
            </p:cNvPr>
            <p:cNvPicPr>
              <a:picLocks noChangeAspect="1"/>
            </p:cNvPicPr>
            <p:nvPr/>
          </p:nvPicPr>
          <p:blipFill rotWithShape="1">
            <a:blip>
              <a:extLst>
                <a:ext uri="{96DAC541-7B7A-43D3-8B79-37D633B846F1}">
                  <asvg:svgBlip xmlns:asvg="http://schemas.microsoft.com/office/drawing/2016/SVG/main" r:embed="rId2"/>
                </a:ext>
              </a:extLst>
            </a:blip>
            <a:srcRect l="67374"/>
            <a:stretch/>
          </p:blipFill>
          <p:spPr>
            <a:xfrm flipV="1">
              <a:off x="8752114" y="731520"/>
              <a:ext cx="2848382" cy="1097280"/>
            </a:xfrm>
            <a:prstGeom prst="rect">
              <a:avLst/>
            </a:prstGeom>
          </p:spPr>
        </p:pic>
        <p:pic>
          <p:nvPicPr>
            <p:cNvPr id="14" name="Graphic 13">
              <a:extLst>
                <a:ext uri="{FF2B5EF4-FFF2-40B4-BE49-F238E27FC236}">
                  <a16:creationId xmlns:a16="http://schemas.microsoft.com/office/drawing/2014/main" id="{2966DB51-3326-B7CD-79CC-419B0BAA4EC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21001933">
              <a:off x="8148575" y="718837"/>
              <a:ext cx="716638" cy="744201"/>
            </a:xfrm>
            <a:prstGeom prst="rect">
              <a:avLst/>
            </a:prstGeom>
          </p:spPr>
        </p:pic>
      </p:grpSp>
    </p:spTree>
    <p:extLst>
      <p:ext uri="{BB962C8B-B14F-4D97-AF65-F5344CB8AC3E}">
        <p14:creationId xmlns:p14="http://schemas.microsoft.com/office/powerpoint/2010/main" val="1976097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01">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50AA9A03-5219-5FDB-8F76-14B9889332A1}"/>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731520" y="731520"/>
            <a:ext cx="10698480" cy="1097280"/>
          </a:xfrm>
        </p:spPr>
        <p:txBody>
          <a:bodyPr anchor="b" anchorCtr="0">
            <a:normAutofit/>
          </a:bodyPr>
          <a:lstStyle>
            <a:lvl1pPr algn="ctr">
              <a:defRPr sz="3600"/>
            </a:lvl1pPr>
          </a:lstStyle>
          <a:p>
            <a:r>
              <a:rPr lang="en-US"/>
              <a:t>Click to edit Master title style</a:t>
            </a:r>
            <a:endParaRPr lang="en-US" dirty="0"/>
          </a:p>
        </p:txBody>
      </p:sp>
      <p:sp>
        <p:nvSpPr>
          <p:cNvPr id="10" name="Content Placeholder 2">
            <a:extLst>
              <a:ext uri="{FF2B5EF4-FFF2-40B4-BE49-F238E27FC236}">
                <a16:creationId xmlns:a16="http://schemas.microsoft.com/office/drawing/2014/main" id="{CBBE321C-2EF3-1AF9-6D78-453D4F3CC11E}"/>
              </a:ext>
            </a:extLst>
          </p:cNvPr>
          <p:cNvSpPr>
            <a:spLocks noGrp="1"/>
          </p:cNvSpPr>
          <p:nvPr>
            <p:ph idx="1"/>
          </p:nvPr>
        </p:nvSpPr>
        <p:spPr>
          <a:xfrm>
            <a:off x="749808" y="2340864"/>
            <a:ext cx="3849624" cy="3840480"/>
          </a:xfrm>
        </p:spPr>
        <p:txBody>
          <a:bodyPr lIns="0" tIns="0" rIns="0" bIns="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ext Placeholder 13">
            <a:extLst>
              <a:ext uri="{FF2B5EF4-FFF2-40B4-BE49-F238E27FC236}">
                <a16:creationId xmlns:a16="http://schemas.microsoft.com/office/drawing/2014/main" id="{C7F250DD-8A39-BA2C-52AA-D45675F76B14}"/>
              </a:ext>
            </a:extLst>
          </p:cNvPr>
          <p:cNvSpPr>
            <a:spLocks noGrp="1"/>
          </p:cNvSpPr>
          <p:nvPr>
            <p:ph type="body" sz="quarter" idx="14"/>
          </p:nvPr>
        </p:nvSpPr>
        <p:spPr>
          <a:xfrm>
            <a:off x="5549900" y="2341563"/>
            <a:ext cx="5815584" cy="452437"/>
          </a:xfrm>
        </p:spPr>
        <p:txBody>
          <a:bodyPr lIns="0" tIns="0" rIns="0" bIns="0">
            <a:noAutofit/>
          </a:bodyPr>
          <a:lstStyle>
            <a:lvl1pPr marL="0" indent="0">
              <a:spcBef>
                <a:spcPts val="0"/>
              </a:spcBef>
              <a:buNone/>
              <a:defRPr sz="1800"/>
            </a:lvl1pPr>
          </a:lstStyle>
          <a:p>
            <a:pPr lvl="0"/>
            <a:r>
              <a:rPr lang="en-US"/>
              <a:t>Click to edit Master text styles</a:t>
            </a:r>
          </a:p>
        </p:txBody>
      </p:sp>
      <p:sp>
        <p:nvSpPr>
          <p:cNvPr id="12" name="Content Placeholder 2">
            <a:extLst>
              <a:ext uri="{FF2B5EF4-FFF2-40B4-BE49-F238E27FC236}">
                <a16:creationId xmlns:a16="http://schemas.microsoft.com/office/drawing/2014/main" id="{D7967943-29F6-8B4F-D85A-3E3BC79F55C3}"/>
              </a:ext>
            </a:extLst>
          </p:cNvPr>
          <p:cNvSpPr>
            <a:spLocks noGrp="1"/>
          </p:cNvSpPr>
          <p:nvPr>
            <p:ph idx="13"/>
          </p:nvPr>
        </p:nvSpPr>
        <p:spPr>
          <a:xfrm>
            <a:off x="5550408" y="2794683"/>
            <a:ext cx="5696712" cy="3532965"/>
          </a:xfrm>
        </p:spPr>
        <p:txBody>
          <a:bodyPr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9/12/2026</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cxnSp>
        <p:nvCxnSpPr>
          <p:cNvPr id="9" name="Straight Connector 8">
            <a:extLst>
              <a:ext uri="{FF2B5EF4-FFF2-40B4-BE49-F238E27FC236}">
                <a16:creationId xmlns:a16="http://schemas.microsoft.com/office/drawing/2014/main" id="{E8FA209F-9796-B2AD-2E33-AE47DA0240A3}"/>
              </a:ext>
            </a:extLst>
          </p:cNvPr>
          <p:cNvCxnSpPr/>
          <p:nvPr userDrawn="1"/>
        </p:nvCxnSpPr>
        <p:spPr>
          <a:xfrm>
            <a:off x="5043951" y="2342232"/>
            <a:ext cx="0" cy="3843128"/>
          </a:xfrm>
          <a:prstGeom prst="line">
            <a:avLst/>
          </a:prstGeom>
          <a:ln w="38100" cap="rnd">
            <a:solidFill>
              <a:schemeClr val="accent2">
                <a:lumMod val="20000"/>
                <a:lumOff val="80000"/>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4037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t + picture ">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21498A30-8462-D4F7-33E4-52016881ECBA}"/>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a:extLst>
              <a:ext uri="{FF2B5EF4-FFF2-40B4-BE49-F238E27FC236}">
                <a16:creationId xmlns:a16="http://schemas.microsoft.com/office/drawing/2014/main" id="{ED119E5E-F8F1-0767-C2E4-4F21FEBDAAFC}"/>
              </a:ext>
            </a:extLst>
          </p:cNvPr>
          <p:cNvSpPr>
            <a:spLocks noGrp="1"/>
          </p:cNvSpPr>
          <p:nvPr>
            <p:ph type="ctrTitle"/>
          </p:nvPr>
        </p:nvSpPr>
        <p:spPr>
          <a:xfrm>
            <a:off x="731520" y="1554480"/>
            <a:ext cx="6400800" cy="2103120"/>
          </a:xfrm>
        </p:spPr>
        <p:txBody>
          <a:bodyPr anchor="ctr">
            <a:normAutofit/>
          </a:bodyPr>
          <a:lstStyle>
            <a:lvl1pPr algn="ctr">
              <a:defRPr sz="3600"/>
            </a:lvl1pPr>
          </a:lstStyle>
          <a:p>
            <a:r>
              <a:rPr lang="en-US"/>
              <a:t>Click to edit Master title style</a:t>
            </a:r>
            <a:endParaRPr lang="en-US" dirty="0"/>
          </a:p>
        </p:txBody>
      </p:sp>
      <p:sp>
        <p:nvSpPr>
          <p:cNvPr id="11" name="Content Placeholder 2">
            <a:extLst>
              <a:ext uri="{FF2B5EF4-FFF2-40B4-BE49-F238E27FC236}">
                <a16:creationId xmlns:a16="http://schemas.microsoft.com/office/drawing/2014/main" id="{F48D61E1-F43F-7EC3-A01D-52F8769F1003}"/>
              </a:ext>
            </a:extLst>
          </p:cNvPr>
          <p:cNvSpPr>
            <a:spLocks noGrp="1"/>
          </p:cNvSpPr>
          <p:nvPr>
            <p:ph idx="1"/>
          </p:nvPr>
        </p:nvSpPr>
        <p:spPr>
          <a:xfrm>
            <a:off x="731520" y="3840480"/>
            <a:ext cx="6400800" cy="2286000"/>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22423177-D8B7-2418-2C26-96BD628397A9}"/>
              </a:ext>
            </a:extLst>
          </p:cNvPr>
          <p:cNvSpPr>
            <a:spLocks noGrp="1"/>
          </p:cNvSpPr>
          <p:nvPr>
            <p:ph type="pic" sz="quarter" idx="13"/>
          </p:nvPr>
        </p:nvSpPr>
        <p:spPr>
          <a:xfrm>
            <a:off x="7580376" y="685800"/>
            <a:ext cx="3840480" cy="5486400"/>
          </a:xfrm>
          <a:custGeom>
            <a:avLst/>
            <a:gdLst>
              <a:gd name="connsiteX0" fmla="*/ 328822 w 3840480"/>
              <a:gd name="connsiteY0" fmla="*/ 0 h 5486400"/>
              <a:gd name="connsiteX1" fmla="*/ 3511658 w 3840480"/>
              <a:gd name="connsiteY1" fmla="*/ 0 h 5486400"/>
              <a:gd name="connsiteX2" fmla="*/ 3840480 w 3840480"/>
              <a:gd name="connsiteY2" fmla="*/ 328822 h 5486400"/>
              <a:gd name="connsiteX3" fmla="*/ 3840480 w 3840480"/>
              <a:gd name="connsiteY3" fmla="*/ 5157578 h 5486400"/>
              <a:gd name="connsiteX4" fmla="*/ 3511658 w 3840480"/>
              <a:gd name="connsiteY4" fmla="*/ 5486400 h 5486400"/>
              <a:gd name="connsiteX5" fmla="*/ 328822 w 3840480"/>
              <a:gd name="connsiteY5" fmla="*/ 5486400 h 5486400"/>
              <a:gd name="connsiteX6" fmla="*/ 0 w 3840480"/>
              <a:gd name="connsiteY6" fmla="*/ 5157578 h 5486400"/>
              <a:gd name="connsiteX7" fmla="*/ 0 w 3840480"/>
              <a:gd name="connsiteY7" fmla="*/ 328822 h 5486400"/>
              <a:gd name="connsiteX8" fmla="*/ 328822 w 3840480"/>
              <a:gd name="connsiteY8"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0480" h="5486400">
                <a:moveTo>
                  <a:pt x="328822" y="0"/>
                </a:moveTo>
                <a:lnTo>
                  <a:pt x="3511658" y="0"/>
                </a:lnTo>
                <a:cubicBezTo>
                  <a:pt x="3693261" y="0"/>
                  <a:pt x="3840480" y="147219"/>
                  <a:pt x="3840480" y="328822"/>
                </a:cubicBezTo>
                <a:lnTo>
                  <a:pt x="3840480" y="5157578"/>
                </a:lnTo>
                <a:cubicBezTo>
                  <a:pt x="3840480" y="5339181"/>
                  <a:pt x="3693261" y="5486400"/>
                  <a:pt x="3511658" y="5486400"/>
                </a:cubicBezTo>
                <a:lnTo>
                  <a:pt x="328822" y="5486400"/>
                </a:lnTo>
                <a:cubicBezTo>
                  <a:pt x="147219" y="5486400"/>
                  <a:pt x="0" y="5339181"/>
                  <a:pt x="0" y="5157578"/>
                </a:cubicBezTo>
                <a:lnTo>
                  <a:pt x="0" y="328822"/>
                </a:lnTo>
                <a:cubicBezTo>
                  <a:pt x="0" y="147219"/>
                  <a:pt x="147219" y="0"/>
                  <a:pt x="328822" y="0"/>
                </a:cubicBezTo>
                <a:close/>
              </a:path>
            </a:pathLst>
          </a:custGeom>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9/12/2026</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pic>
        <p:nvPicPr>
          <p:cNvPr id="12" name="Graphic 11">
            <a:extLst>
              <a:ext uri="{FF2B5EF4-FFF2-40B4-BE49-F238E27FC236}">
                <a16:creationId xmlns:a16="http://schemas.microsoft.com/office/drawing/2014/main" id="{58A9C5B8-2990-93CB-7146-611D366766F5}"/>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32738" r="35243"/>
          <a:stretch/>
        </p:blipFill>
        <p:spPr>
          <a:xfrm>
            <a:off x="740233" y="470266"/>
            <a:ext cx="2562499" cy="1005840"/>
          </a:xfrm>
          <a:prstGeom prst="rect">
            <a:avLst/>
          </a:prstGeom>
        </p:spPr>
      </p:pic>
    </p:spTree>
    <p:extLst>
      <p:ext uri="{BB962C8B-B14F-4D97-AF65-F5344CB8AC3E}">
        <p14:creationId xmlns:p14="http://schemas.microsoft.com/office/powerpoint/2010/main" val="13813920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2">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50AA9A03-5219-5FDB-8F76-14B9889332A1}"/>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1">
            <a:extLst>
              <a:ext uri="{FF2B5EF4-FFF2-40B4-BE49-F238E27FC236}">
                <a16:creationId xmlns:a16="http://schemas.microsoft.com/office/drawing/2014/main" id="{35CB646E-623F-ACC0-0BCC-D09DB046C073}"/>
              </a:ext>
            </a:extLst>
          </p:cNvPr>
          <p:cNvSpPr>
            <a:spLocks noGrp="1"/>
          </p:cNvSpPr>
          <p:nvPr>
            <p:ph type="title"/>
          </p:nvPr>
        </p:nvSpPr>
        <p:spPr>
          <a:xfrm>
            <a:off x="731520" y="731520"/>
            <a:ext cx="10698480" cy="1097280"/>
          </a:xfrm>
        </p:spPr>
        <p:txBody>
          <a:bodyPr anchor="b" anchorCtr="0">
            <a:normAutofit/>
          </a:bodyPr>
          <a:lstStyle>
            <a:lvl1pPr algn="l">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p:nvPr>
        </p:nvSpPr>
        <p:spPr>
          <a:xfrm>
            <a:off x="731520" y="2377440"/>
            <a:ext cx="4846320" cy="2011680"/>
          </a:xfrm>
        </p:spPr>
        <p:txBody>
          <a:bodyPr/>
          <a:lstStyle>
            <a:lvl1pPr marL="0" indent="0">
              <a:buNone/>
              <a:defRPr sz="1800"/>
            </a:lvl1pPr>
            <a:lvl2pPr>
              <a:buClr>
                <a:schemeClr val="accent1"/>
              </a:buClr>
              <a:buSzPct val="90000"/>
              <a:defRPr/>
            </a:lvl2pPr>
            <a:lvl3pPr>
              <a:buClr>
                <a:schemeClr val="accent1"/>
              </a:buClr>
              <a:buSzPct val="90000"/>
              <a:defRPr/>
            </a:lvl3pPr>
            <a:lvl4pPr>
              <a:buClr>
                <a:schemeClr val="accent1"/>
              </a:buClr>
              <a:buSzPct val="90000"/>
              <a:defRPr/>
            </a:lvl4pPr>
            <a:lvl5pPr>
              <a:buClr>
                <a:schemeClr val="accent1"/>
              </a:buClr>
              <a:buSzPct val="9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DFB03A-367B-9ADA-8071-E22871EC115F}"/>
              </a:ext>
            </a:extLst>
          </p:cNvPr>
          <p:cNvSpPr>
            <a:spLocks noGrp="1"/>
          </p:cNvSpPr>
          <p:nvPr>
            <p:ph sz="half" idx="2"/>
          </p:nvPr>
        </p:nvSpPr>
        <p:spPr>
          <a:xfrm>
            <a:off x="6492240" y="2377440"/>
            <a:ext cx="4846320" cy="2011680"/>
          </a:xfrm>
        </p:spPr>
        <p:txBody>
          <a:bodyPr/>
          <a:lstStyle>
            <a:lvl1pPr marL="0" indent="0">
              <a:buNone/>
              <a:defRPr sz="1800"/>
            </a:lvl1pPr>
            <a:lvl2pPr>
              <a:buClr>
                <a:schemeClr val="accent1"/>
              </a:buClr>
              <a:buSzPct val="90000"/>
              <a:defRPr/>
            </a:lvl2pPr>
            <a:lvl3pPr>
              <a:buClr>
                <a:schemeClr val="accent1"/>
              </a:buClr>
              <a:buSzPct val="90000"/>
              <a:defRPr/>
            </a:lvl3pPr>
            <a:lvl4pPr>
              <a:buClr>
                <a:schemeClr val="accent1"/>
              </a:buClr>
              <a:buSzPct val="90000"/>
              <a:defRPr/>
            </a:lvl4pPr>
            <a:lvl5pPr>
              <a:buClr>
                <a:schemeClr val="accent1"/>
              </a:buClr>
              <a:buSzPct val="9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9/12/2026</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pic>
        <p:nvPicPr>
          <p:cNvPr id="9" name="Graphic 8">
            <a:extLst>
              <a:ext uri="{FF2B5EF4-FFF2-40B4-BE49-F238E27FC236}">
                <a16:creationId xmlns:a16="http://schemas.microsoft.com/office/drawing/2014/main" id="{AAE407CB-377A-BED8-EF6C-5B5B9D236E9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39420" y="4920978"/>
            <a:ext cx="10913161" cy="1371600"/>
          </a:xfrm>
          <a:prstGeom prst="rect">
            <a:avLst/>
          </a:prstGeom>
        </p:spPr>
      </p:pic>
    </p:spTree>
    <p:extLst>
      <p:ext uri="{BB962C8B-B14F-4D97-AF65-F5344CB8AC3E}">
        <p14:creationId xmlns:p14="http://schemas.microsoft.com/office/powerpoint/2010/main" val="5164684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03">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21498A30-8462-D4F7-33E4-52016881ECBA}"/>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42D7A8-90D7-EAD8-D5B0-6375EB3F43F2}"/>
              </a:ext>
            </a:extLst>
          </p:cNvPr>
          <p:cNvSpPr>
            <a:spLocks noGrp="1"/>
          </p:cNvSpPr>
          <p:nvPr>
            <p:ph type="title"/>
          </p:nvPr>
        </p:nvSpPr>
        <p:spPr>
          <a:xfrm>
            <a:off x="731520" y="731520"/>
            <a:ext cx="10698480" cy="1097280"/>
          </a:xfrm>
        </p:spPr>
        <p:txBody>
          <a:bodyPr anchor="b" anchorCtr="0">
            <a:normAutofit/>
          </a:bodyPr>
          <a:lstStyle>
            <a:lvl1pPr algn="l">
              <a:defRPr sz="3600"/>
            </a:lvl1pPr>
          </a:lstStyle>
          <a:p>
            <a:r>
              <a:rPr lang="en-US"/>
              <a:t>Click to edit Master title style</a:t>
            </a:r>
            <a:endParaRPr lang="en-US" dirty="0"/>
          </a:p>
        </p:txBody>
      </p:sp>
      <p:sp>
        <p:nvSpPr>
          <p:cNvPr id="11" name="Content Placeholder 2">
            <a:extLst>
              <a:ext uri="{FF2B5EF4-FFF2-40B4-BE49-F238E27FC236}">
                <a16:creationId xmlns:a16="http://schemas.microsoft.com/office/drawing/2014/main" id="{F48D61E1-F43F-7EC3-A01D-52F8769F1003}"/>
              </a:ext>
            </a:extLst>
          </p:cNvPr>
          <p:cNvSpPr>
            <a:spLocks noGrp="1"/>
          </p:cNvSpPr>
          <p:nvPr>
            <p:ph idx="1"/>
          </p:nvPr>
        </p:nvSpPr>
        <p:spPr>
          <a:xfrm>
            <a:off x="841248" y="2377439"/>
            <a:ext cx="2834640" cy="3657599"/>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Content Placeholder 2">
            <a:extLst>
              <a:ext uri="{FF2B5EF4-FFF2-40B4-BE49-F238E27FC236}">
                <a16:creationId xmlns:a16="http://schemas.microsoft.com/office/drawing/2014/main" id="{4F14DA03-155B-0EEF-AE9A-B3002ECE64CB}"/>
              </a:ext>
            </a:extLst>
          </p:cNvPr>
          <p:cNvSpPr>
            <a:spLocks noGrp="1"/>
          </p:cNvSpPr>
          <p:nvPr>
            <p:ph idx="14"/>
          </p:nvPr>
        </p:nvSpPr>
        <p:spPr>
          <a:xfrm>
            <a:off x="4361688" y="2377440"/>
            <a:ext cx="6986016" cy="3657600"/>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9/12/2026</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3306987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03">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21498A30-8462-D4F7-33E4-52016881ECBA}"/>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42D7A8-90D7-EAD8-D5B0-6375EB3F43F2}"/>
              </a:ext>
            </a:extLst>
          </p:cNvPr>
          <p:cNvSpPr>
            <a:spLocks noGrp="1"/>
          </p:cNvSpPr>
          <p:nvPr>
            <p:ph type="title"/>
          </p:nvPr>
        </p:nvSpPr>
        <p:spPr>
          <a:xfrm>
            <a:off x="731520" y="731520"/>
            <a:ext cx="10698480" cy="1097280"/>
          </a:xfrm>
        </p:spPr>
        <p:txBody>
          <a:bodyPr anchor="b" anchorCtr="0">
            <a:normAutofit/>
          </a:bodyPr>
          <a:lstStyle>
            <a:lvl1pPr algn="ct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F14DA03-155B-0EEF-AE9A-B3002ECE64CB}"/>
              </a:ext>
            </a:extLst>
          </p:cNvPr>
          <p:cNvSpPr>
            <a:spLocks noGrp="1"/>
          </p:cNvSpPr>
          <p:nvPr>
            <p:ph idx="14"/>
          </p:nvPr>
        </p:nvSpPr>
        <p:spPr>
          <a:xfrm>
            <a:off x="841248" y="2377440"/>
            <a:ext cx="10515600" cy="3657600"/>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9/12/2026</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3105547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 picture">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174DF79A-DA68-AFDD-C02D-2450DEA0DA9D}"/>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731520" y="2560320"/>
            <a:ext cx="6400800" cy="3657600"/>
          </a:xfrm>
        </p:spPr>
        <p:txBody>
          <a:bodyPr anchor="b">
            <a:normAutofit/>
          </a:bodyPr>
          <a:lstStyle>
            <a:lvl1pPr algn="l">
              <a:defRPr sz="4800"/>
            </a:lvl1pPr>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E805F030-D6EA-F6A3-3B68-7FD969DD8F65}"/>
              </a:ext>
            </a:extLst>
          </p:cNvPr>
          <p:cNvSpPr>
            <a:spLocks noGrp="1"/>
          </p:cNvSpPr>
          <p:nvPr>
            <p:ph type="pic" sz="quarter" idx="13"/>
          </p:nvPr>
        </p:nvSpPr>
        <p:spPr>
          <a:xfrm>
            <a:off x="7415784" y="685800"/>
            <a:ext cx="3840480" cy="5486400"/>
          </a:xfrm>
          <a:custGeom>
            <a:avLst/>
            <a:gdLst>
              <a:gd name="connsiteX0" fmla="*/ 328822 w 3840480"/>
              <a:gd name="connsiteY0" fmla="*/ 0 h 5486400"/>
              <a:gd name="connsiteX1" fmla="*/ 3511658 w 3840480"/>
              <a:gd name="connsiteY1" fmla="*/ 0 h 5486400"/>
              <a:gd name="connsiteX2" fmla="*/ 3840480 w 3840480"/>
              <a:gd name="connsiteY2" fmla="*/ 328822 h 5486400"/>
              <a:gd name="connsiteX3" fmla="*/ 3840480 w 3840480"/>
              <a:gd name="connsiteY3" fmla="*/ 5157578 h 5486400"/>
              <a:gd name="connsiteX4" fmla="*/ 3511658 w 3840480"/>
              <a:gd name="connsiteY4" fmla="*/ 5486400 h 5486400"/>
              <a:gd name="connsiteX5" fmla="*/ 328822 w 3840480"/>
              <a:gd name="connsiteY5" fmla="*/ 5486400 h 5486400"/>
              <a:gd name="connsiteX6" fmla="*/ 0 w 3840480"/>
              <a:gd name="connsiteY6" fmla="*/ 5157578 h 5486400"/>
              <a:gd name="connsiteX7" fmla="*/ 0 w 3840480"/>
              <a:gd name="connsiteY7" fmla="*/ 328822 h 5486400"/>
              <a:gd name="connsiteX8" fmla="*/ 328822 w 3840480"/>
              <a:gd name="connsiteY8"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0480" h="5486400">
                <a:moveTo>
                  <a:pt x="328822" y="0"/>
                </a:moveTo>
                <a:lnTo>
                  <a:pt x="3511658" y="0"/>
                </a:lnTo>
                <a:cubicBezTo>
                  <a:pt x="3693261" y="0"/>
                  <a:pt x="3840480" y="147219"/>
                  <a:pt x="3840480" y="328822"/>
                </a:cubicBezTo>
                <a:lnTo>
                  <a:pt x="3840480" y="5157578"/>
                </a:lnTo>
                <a:cubicBezTo>
                  <a:pt x="3840480" y="5339181"/>
                  <a:pt x="3693261" y="5486400"/>
                  <a:pt x="3511658" y="5486400"/>
                </a:cubicBezTo>
                <a:lnTo>
                  <a:pt x="328822" y="5486400"/>
                </a:lnTo>
                <a:cubicBezTo>
                  <a:pt x="147219" y="5486400"/>
                  <a:pt x="0" y="5339181"/>
                  <a:pt x="0" y="5157578"/>
                </a:cubicBezTo>
                <a:lnTo>
                  <a:pt x="0" y="328822"/>
                </a:lnTo>
                <a:cubicBezTo>
                  <a:pt x="0" y="147219"/>
                  <a:pt x="147219" y="0"/>
                  <a:pt x="328822" y="0"/>
                </a:cubicBezTo>
                <a:close/>
              </a:path>
            </a:pathLst>
          </a:custGeom>
        </p:spPr>
        <p:txBody>
          <a:bodyPr wrap="square">
            <a:noAutofit/>
          </a:bodyPr>
          <a:lstStyle>
            <a:lvl1pPr marL="0" indent="0">
              <a:buNone/>
              <a:defRPr/>
            </a:lvl1pPr>
          </a:lstStyle>
          <a:p>
            <a:r>
              <a:rPr lang="en-US"/>
              <a:t>Click icon to add picture</a:t>
            </a:r>
            <a:endParaRPr lang="en-US" dirty="0"/>
          </a:p>
        </p:txBody>
      </p:sp>
      <p:grpSp>
        <p:nvGrpSpPr>
          <p:cNvPr id="4" name="Group 3">
            <a:extLst>
              <a:ext uri="{FF2B5EF4-FFF2-40B4-BE49-F238E27FC236}">
                <a16:creationId xmlns:a16="http://schemas.microsoft.com/office/drawing/2014/main" id="{D2EFE84E-0920-FAF1-6CA8-DC5A96D2F870}"/>
              </a:ext>
            </a:extLst>
          </p:cNvPr>
          <p:cNvGrpSpPr/>
          <p:nvPr userDrawn="1"/>
        </p:nvGrpSpPr>
        <p:grpSpPr>
          <a:xfrm rot="15816438">
            <a:off x="615660" y="629558"/>
            <a:ext cx="1484669" cy="1452524"/>
            <a:chOff x="5437042" y="654465"/>
            <a:chExt cx="1484669" cy="1452524"/>
          </a:xfrm>
        </p:grpSpPr>
        <p:pic>
          <p:nvPicPr>
            <p:cNvPr id="19" name="Graphic 18">
              <a:extLst>
                <a:ext uri="{FF2B5EF4-FFF2-40B4-BE49-F238E27FC236}">
                  <a16:creationId xmlns:a16="http://schemas.microsoft.com/office/drawing/2014/main" id="{E01DCE20-09C5-0306-8775-265D4CF977D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4939004">
              <a:off x="5444492" y="657537"/>
              <a:ext cx="387385" cy="402285"/>
            </a:xfrm>
            <a:prstGeom prst="rect">
              <a:avLst/>
            </a:prstGeom>
          </p:spPr>
        </p:pic>
        <p:pic>
          <p:nvPicPr>
            <p:cNvPr id="20" name="Graphic 19">
              <a:extLst>
                <a:ext uri="{FF2B5EF4-FFF2-40B4-BE49-F238E27FC236}">
                  <a16:creationId xmlns:a16="http://schemas.microsoft.com/office/drawing/2014/main" id="{92584158-AAE2-FED3-948E-78EE07EE2C9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9194546">
              <a:off x="6479159" y="654465"/>
              <a:ext cx="442552" cy="459573"/>
            </a:xfrm>
            <a:prstGeom prst="rect">
              <a:avLst/>
            </a:prstGeom>
          </p:spPr>
        </p:pic>
        <p:pic>
          <p:nvPicPr>
            <p:cNvPr id="21" name="Graphic 20">
              <a:extLst>
                <a:ext uri="{FF2B5EF4-FFF2-40B4-BE49-F238E27FC236}">
                  <a16:creationId xmlns:a16="http://schemas.microsoft.com/office/drawing/2014/main" id="{722E4E58-0AB1-23E3-BD3F-B997103B9D9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715989">
              <a:off x="5893647" y="1267000"/>
              <a:ext cx="808878" cy="839989"/>
            </a:xfrm>
            <a:prstGeom prst="rect">
              <a:avLst/>
            </a:prstGeom>
          </p:spPr>
        </p:pic>
      </p:grpSp>
    </p:spTree>
    <p:extLst>
      <p:ext uri="{BB962C8B-B14F-4D97-AF65-F5344CB8AC3E}">
        <p14:creationId xmlns:p14="http://schemas.microsoft.com/office/powerpoint/2010/main" val="11017156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04">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50AA9A03-5219-5FDB-8F76-14B9889332A1}"/>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731520" y="731520"/>
            <a:ext cx="10698480" cy="1097280"/>
          </a:xfrm>
        </p:spPr>
        <p:txBody>
          <a:bodyPr anchor="b" anchorCtr="0">
            <a:normAutofit/>
          </a:bodyPr>
          <a:lstStyle>
            <a:lvl1pPr algn="l">
              <a:defRPr sz="3600"/>
            </a:lvl1pPr>
          </a:lstStyle>
          <a:p>
            <a:r>
              <a:rPr lang="en-US"/>
              <a:t>Click to edit Master title style</a:t>
            </a:r>
            <a:endParaRPr lang="en-US" dirty="0"/>
          </a:p>
        </p:txBody>
      </p:sp>
      <p:sp>
        <p:nvSpPr>
          <p:cNvPr id="10" name="Content Placeholder 2">
            <a:extLst>
              <a:ext uri="{FF2B5EF4-FFF2-40B4-BE49-F238E27FC236}">
                <a16:creationId xmlns:a16="http://schemas.microsoft.com/office/drawing/2014/main" id="{CBBE321C-2EF3-1AF9-6D78-453D4F3CC11E}"/>
              </a:ext>
            </a:extLst>
          </p:cNvPr>
          <p:cNvSpPr>
            <a:spLocks noGrp="1"/>
          </p:cNvSpPr>
          <p:nvPr>
            <p:ph idx="1"/>
          </p:nvPr>
        </p:nvSpPr>
        <p:spPr>
          <a:xfrm>
            <a:off x="731520" y="2340864"/>
            <a:ext cx="5486400" cy="3749040"/>
          </a:xfrm>
        </p:spPr>
        <p:txBody>
          <a:bodyPr lIns="91440" tIns="45720" rIns="91440" bIns="45720" anchor="t" anchorCtr="0"/>
          <a:lstStyle>
            <a:lvl1pPr marL="512064" indent="-512064">
              <a:buClr>
                <a:schemeClr val="tx1"/>
              </a:buClr>
              <a:buSzPct val="100000"/>
              <a:buFont typeface="+mj-lt"/>
              <a:buAutoNum type="arabicPeriod"/>
              <a:defRPr sz="1800"/>
            </a:lvl1pPr>
            <a:lvl2pPr marL="1028700" indent="-342900">
              <a:buClr>
                <a:schemeClr val="tx1"/>
              </a:buClr>
              <a:buSzPct val="100000"/>
              <a:buFont typeface="+mj-lt"/>
              <a:buAutoNum type="alphaLcPeriod"/>
              <a:defRPr sz="1600"/>
            </a:lvl2pPr>
            <a:lvl3pPr marL="1543050" indent="-400050">
              <a:buClr>
                <a:schemeClr val="tx1"/>
              </a:buClr>
              <a:buSzPct val="100000"/>
              <a:buFont typeface="+mj-lt"/>
              <a:buAutoNum type="romanLcPeriod"/>
              <a:defRPr sz="1600"/>
            </a:lvl3pPr>
            <a:lvl4pPr marL="1943100" indent="-342900">
              <a:buClr>
                <a:schemeClr val="tx1"/>
              </a:buClr>
              <a:buSzPct val="100000"/>
              <a:buFont typeface="+mj-lt"/>
              <a:buAutoNum type="arabicParenR"/>
              <a:defRPr sz="1600"/>
            </a:lvl4pPr>
            <a:lvl5pPr marL="2400300" indent="-342900">
              <a:buClr>
                <a:schemeClr val="tx1"/>
              </a:buClr>
              <a:buSzPct val="100000"/>
              <a:buFont typeface="+mj-lt"/>
              <a:buAutoNum type="alphaLcParen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2">
            <a:extLst>
              <a:ext uri="{FF2B5EF4-FFF2-40B4-BE49-F238E27FC236}">
                <a16:creationId xmlns:a16="http://schemas.microsoft.com/office/drawing/2014/main" id="{D7967943-29F6-8B4F-D85A-3E3BC79F55C3}"/>
              </a:ext>
            </a:extLst>
          </p:cNvPr>
          <p:cNvSpPr>
            <a:spLocks noGrp="1"/>
          </p:cNvSpPr>
          <p:nvPr>
            <p:ph idx="13"/>
          </p:nvPr>
        </p:nvSpPr>
        <p:spPr>
          <a:xfrm>
            <a:off x="6885432" y="2340864"/>
            <a:ext cx="2834640" cy="3840480"/>
          </a:xfrm>
        </p:spPr>
        <p:txBody>
          <a:bodyPr anchor="t" anchorCtr="0"/>
          <a:lstStyle>
            <a:lvl1pPr marL="0" indent="0">
              <a:buClr>
                <a:schemeClr val="accent1"/>
              </a:buClr>
              <a:buSzPct val="90000"/>
              <a:buNone/>
              <a:defRPr sz="1800"/>
            </a:lvl1pPr>
            <a:lvl2pPr marL="457200" indent="-228600">
              <a:buClr>
                <a:schemeClr val="accent1"/>
              </a:buClr>
              <a:buSzPct val="90000"/>
              <a:defRPr sz="1600"/>
            </a:lvl2pPr>
            <a:lvl3pPr marL="914400" indent="-228600">
              <a:buClr>
                <a:schemeClr val="accent1"/>
              </a:buClr>
              <a:buSzPct val="90000"/>
              <a:defRPr sz="1600"/>
            </a:lvl3pPr>
            <a:lvl4pPr marL="13716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9/12/2026</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cxnSp>
        <p:nvCxnSpPr>
          <p:cNvPr id="3" name="Straight Connector 2">
            <a:extLst>
              <a:ext uri="{FF2B5EF4-FFF2-40B4-BE49-F238E27FC236}">
                <a16:creationId xmlns:a16="http://schemas.microsoft.com/office/drawing/2014/main" id="{7ED4B7AC-0A74-D081-4126-7D5BB0DF978A}"/>
              </a:ext>
            </a:extLst>
          </p:cNvPr>
          <p:cNvCxnSpPr/>
          <p:nvPr userDrawn="1"/>
        </p:nvCxnSpPr>
        <p:spPr>
          <a:xfrm>
            <a:off x="6478854" y="2342232"/>
            <a:ext cx="0" cy="3843128"/>
          </a:xfrm>
          <a:prstGeom prst="line">
            <a:avLst/>
          </a:prstGeom>
          <a:ln w="38100" cap="rnd">
            <a:solidFill>
              <a:schemeClr val="accent2">
                <a:lumMod val="20000"/>
                <a:lumOff val="80000"/>
                <a:alpha val="50000"/>
              </a:schemeClr>
            </a:solidFill>
          </a:ln>
        </p:spPr>
        <p:style>
          <a:lnRef idx="1">
            <a:schemeClr val="accent1"/>
          </a:lnRef>
          <a:fillRef idx="0">
            <a:schemeClr val="accent1"/>
          </a:fillRef>
          <a:effectRef idx="0">
            <a:schemeClr val="accent1"/>
          </a:effectRef>
          <a:fontRef idx="minor">
            <a:schemeClr val="tx1"/>
          </a:fontRef>
        </p:style>
      </p:cxnSp>
      <p:pic>
        <p:nvPicPr>
          <p:cNvPr id="4" name="Graphic 3">
            <a:extLst>
              <a:ext uri="{FF2B5EF4-FFF2-40B4-BE49-F238E27FC236}">
                <a16:creationId xmlns:a16="http://schemas.microsoft.com/office/drawing/2014/main" id="{B193C94A-0AB2-B395-E722-487D1EB8AC54}"/>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69293"/>
          <a:stretch/>
        </p:blipFill>
        <p:spPr>
          <a:xfrm rot="16200000">
            <a:off x="9209319" y="2954216"/>
            <a:ext cx="3351115" cy="1371600"/>
          </a:xfrm>
          <a:prstGeom prst="rect">
            <a:avLst/>
          </a:prstGeom>
        </p:spPr>
      </p:pic>
      <p:pic>
        <p:nvPicPr>
          <p:cNvPr id="11" name="Graphic 10">
            <a:extLst>
              <a:ext uri="{FF2B5EF4-FFF2-40B4-BE49-F238E27FC236}">
                <a16:creationId xmlns:a16="http://schemas.microsoft.com/office/drawing/2014/main" id="{B79E72A1-BF08-EE06-7D8C-4AA04F7849E3}"/>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15533699" flipH="1">
            <a:off x="10582146" y="593463"/>
            <a:ext cx="831783" cy="863775"/>
          </a:xfrm>
          <a:prstGeom prst="rect">
            <a:avLst/>
          </a:prstGeom>
        </p:spPr>
      </p:pic>
      <p:pic>
        <p:nvPicPr>
          <p:cNvPr id="13" name="Graphic 12">
            <a:extLst>
              <a:ext uri="{FF2B5EF4-FFF2-40B4-BE49-F238E27FC236}">
                <a16:creationId xmlns:a16="http://schemas.microsoft.com/office/drawing/2014/main" id="{73A906E1-E32B-5A1F-2D56-B49187E0F22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6066301" flipH="1" flipV="1">
            <a:off x="10582146" y="5416335"/>
            <a:ext cx="831783" cy="863775"/>
          </a:xfrm>
          <a:prstGeom prst="rect">
            <a:avLst/>
          </a:prstGeom>
        </p:spPr>
      </p:pic>
    </p:spTree>
    <p:extLst>
      <p:ext uri="{BB962C8B-B14F-4D97-AF65-F5344CB8AC3E}">
        <p14:creationId xmlns:p14="http://schemas.microsoft.com/office/powerpoint/2010/main" val="24157891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04">
    <p:bg>
      <p:bgPr>
        <a:solidFill>
          <a:schemeClr val="accent4">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B4A504C4-F594-8A14-20FD-71ABDA846B4B}"/>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731520" y="731520"/>
            <a:ext cx="5303520" cy="4023360"/>
          </a:xfrm>
        </p:spPr>
        <p:txBody>
          <a:bodyPr lIns="0" rIns="0">
            <a:normAutofit/>
          </a:bodyPr>
          <a:lstStyle>
            <a:lvl1pPr algn="ctr">
              <a:defRPr sz="4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6099048" y="731520"/>
            <a:ext cx="5303520" cy="4023360"/>
          </a:xfrm>
        </p:spPr>
        <p:txBody>
          <a:bodyPr anchor="ctr" anchorCtr="0"/>
          <a:lstStyle>
            <a:lvl1pPr marL="0" indent="0">
              <a:buNone/>
              <a:defRPr sz="2000"/>
            </a:lvl1pPr>
            <a:lvl2pPr>
              <a:buClr>
                <a:schemeClr val="accent1"/>
              </a:buClr>
              <a:buSzPct val="90000"/>
              <a:defRPr/>
            </a:lvl2pPr>
            <a:lvl3pPr>
              <a:buClr>
                <a:schemeClr val="accent1"/>
              </a:buClr>
              <a:buSzPct val="90000"/>
              <a:defRPr/>
            </a:lvl3pPr>
            <a:lvl4pPr>
              <a:buClr>
                <a:schemeClr val="accent1"/>
              </a:buClr>
              <a:buSzPct val="90000"/>
              <a:defRPr/>
            </a:lvl4pPr>
            <a:lvl5pPr>
              <a:buClr>
                <a:schemeClr val="accent1"/>
              </a:buClr>
              <a:buSzPct val="9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7" name="Graphic 6">
            <a:extLst>
              <a:ext uri="{FF2B5EF4-FFF2-40B4-BE49-F238E27FC236}">
                <a16:creationId xmlns:a16="http://schemas.microsoft.com/office/drawing/2014/main" id="{4EECEFCD-B1A9-DF64-DD0A-FB2E7AE952DD}"/>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639420" y="4920978"/>
            <a:ext cx="10913161" cy="1371600"/>
          </a:xfrm>
          <a:prstGeom prst="rect">
            <a:avLst/>
          </a:prstGeom>
        </p:spPr>
      </p:pic>
    </p:spTree>
    <p:extLst>
      <p:ext uri="{BB962C8B-B14F-4D97-AF65-F5344CB8AC3E}">
        <p14:creationId xmlns:p14="http://schemas.microsoft.com/office/powerpoint/2010/main" val="985737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4">
            <a:alpha val="4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9B7248-6025-0744-9C6E-BC6F9FDBD5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84367D3-6495-C045-872D-F4C6CB656C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5CC2195-E771-AB42-B5A7-7832D8F418C4}"/>
              </a:ext>
            </a:extLst>
          </p:cNvPr>
          <p:cNvSpPr>
            <a:spLocks noGrp="1"/>
          </p:cNvSpPr>
          <p:nvPr>
            <p:ph type="dt" sz="half" idx="2"/>
          </p:nvPr>
        </p:nvSpPr>
        <p:spPr>
          <a:xfrm>
            <a:off x="838200" y="6254339"/>
            <a:ext cx="2743200" cy="228600"/>
          </a:xfrm>
          <a:prstGeom prst="rect">
            <a:avLst/>
          </a:prstGeom>
        </p:spPr>
        <p:txBody>
          <a:bodyPr vert="horz" lIns="91440" tIns="45720" rIns="91440" bIns="45720" rtlCol="0" anchor="ctr"/>
          <a:lstStyle>
            <a:lvl1pPr algn="l">
              <a:defRPr sz="800">
                <a:solidFill>
                  <a:schemeClr val="tx1">
                    <a:tint val="75000"/>
                  </a:schemeClr>
                </a:solidFill>
                <a:latin typeface="+mn-lt"/>
              </a:defRPr>
            </a:lvl1pPr>
          </a:lstStyle>
          <a:p>
            <a:fld id="{906A8E3A-8DBF-0542-BC99-444DCA0CC2C2}" type="datetimeFigureOut">
              <a:rPr lang="en-US" smtClean="0"/>
              <a:pPr/>
              <a:t>9/12/2026</a:t>
            </a:fld>
            <a:endParaRPr lang="en-US" dirty="0"/>
          </a:p>
        </p:txBody>
      </p:sp>
      <p:sp>
        <p:nvSpPr>
          <p:cNvPr id="5" name="Footer Placeholder 4">
            <a:extLst>
              <a:ext uri="{FF2B5EF4-FFF2-40B4-BE49-F238E27FC236}">
                <a16:creationId xmlns:a16="http://schemas.microsoft.com/office/drawing/2014/main" id="{737F28BA-DFC0-3946-9FE9-DE388CB020C0}"/>
              </a:ext>
            </a:extLst>
          </p:cNvPr>
          <p:cNvSpPr>
            <a:spLocks noGrp="1"/>
          </p:cNvSpPr>
          <p:nvPr>
            <p:ph type="ftr" sz="quarter" idx="3"/>
          </p:nvPr>
        </p:nvSpPr>
        <p:spPr>
          <a:xfrm>
            <a:off x="4038600" y="6254339"/>
            <a:ext cx="4114800" cy="228600"/>
          </a:xfrm>
          <a:prstGeom prst="rect">
            <a:avLst/>
          </a:prstGeom>
        </p:spPr>
        <p:txBody>
          <a:bodyPr vert="horz" lIns="91440" tIns="45720" rIns="91440" bIns="45720" rtlCol="0" anchor="ctr"/>
          <a:lstStyle>
            <a:lvl1pPr algn="ctr">
              <a:defRPr sz="80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BDDF77CB-EF35-DF4C-95FE-31419B6CA9E6}"/>
              </a:ext>
            </a:extLst>
          </p:cNvPr>
          <p:cNvSpPr>
            <a:spLocks noGrp="1"/>
          </p:cNvSpPr>
          <p:nvPr>
            <p:ph type="sldNum" sz="quarter" idx="4"/>
          </p:nvPr>
        </p:nvSpPr>
        <p:spPr>
          <a:xfrm>
            <a:off x="10936940" y="6254339"/>
            <a:ext cx="416859" cy="228600"/>
          </a:xfrm>
          <a:prstGeom prst="rect">
            <a:avLst/>
          </a:prstGeom>
        </p:spPr>
        <p:txBody>
          <a:bodyPr vert="horz" lIns="91440" tIns="45720" rIns="91440" bIns="45720" rtlCol="0" anchor="ctr"/>
          <a:lstStyle>
            <a:lvl1pPr algn="r">
              <a:defRPr sz="800">
                <a:solidFill>
                  <a:schemeClr val="tx1">
                    <a:tint val="75000"/>
                  </a:schemeClr>
                </a:solidFill>
                <a:latin typeface="+mn-lt"/>
              </a:defRPr>
            </a:lvl1pPr>
          </a:lstStyle>
          <a:p>
            <a:fld id="{A693002F-D6EA-CF48-8F44-2316036B2B87}" type="slidenum">
              <a:rPr lang="en-US" smtClean="0"/>
              <a:pPr/>
              <a:t>‹#›</a:t>
            </a:fld>
            <a:endParaRPr lang="en-US" dirty="0"/>
          </a:p>
        </p:txBody>
      </p:sp>
    </p:spTree>
    <p:extLst>
      <p:ext uri="{BB962C8B-B14F-4D97-AF65-F5344CB8AC3E}">
        <p14:creationId xmlns:p14="http://schemas.microsoft.com/office/powerpoint/2010/main" val="206674529"/>
      </p:ext>
    </p:extLst>
  </p:cSld>
  <p:clrMap bg1="lt1" tx1="dk1" bg2="lt2" tx2="dk2" accent1="accent1" accent2="accent2" accent3="accent3" accent4="accent4" accent5="accent5" accent6="accent6" hlink="hlink" folHlink="folHlink"/>
  <p:sldLayoutIdLst>
    <p:sldLayoutId id="2147483681" r:id="rId1"/>
    <p:sldLayoutId id="2147483703" r:id="rId2"/>
    <p:sldLayoutId id="2147483695" r:id="rId3"/>
    <p:sldLayoutId id="2147483694" r:id="rId4"/>
    <p:sldLayoutId id="2147483696" r:id="rId5"/>
    <p:sldLayoutId id="2147483704" r:id="rId6"/>
    <p:sldLayoutId id="2147483698" r:id="rId7"/>
    <p:sldLayoutId id="2147483705" r:id="rId8"/>
    <p:sldLayoutId id="2147483706" r:id="rId9"/>
    <p:sldLayoutId id="2147483707" r:id="rId10"/>
    <p:sldLayoutId id="2147483708" r:id="rId11"/>
    <p:sldLayoutId id="2147483709" r:id="rId12"/>
    <p:sldLayoutId id="2147483702" r:id="rId13"/>
  </p:sldLayoutIdLst>
  <p:txStyles>
    <p:titleStyle>
      <a:lvl1pPr algn="l" defTabSz="914400" rtl="0" eaLnBrk="1" latinLnBrk="0" hangingPunct="1">
        <a:lnSpc>
          <a:spcPct val="90000"/>
        </a:lnSpc>
        <a:spcBef>
          <a:spcPct val="0"/>
        </a:spcBef>
        <a:buNone/>
        <a:defRPr sz="2400" b="0" kern="1200" spc="150" baseline="0">
          <a:solidFill>
            <a:schemeClr val="tx1"/>
          </a:solidFill>
          <a:latin typeface="+mj-lt"/>
          <a:ea typeface="Meiryo UI" panose="020B0604030504040204" pitchFamily="34" charset="-128"/>
          <a:cs typeface="+mj-cs"/>
        </a:defRPr>
      </a:lvl1pPr>
    </p:titleStyle>
    <p:bodyStyle>
      <a:lvl1pPr marL="228600" indent="-228600" algn="l" defTabSz="914400" rtl="0" eaLnBrk="1" latinLnBrk="0" hangingPunct="1">
        <a:lnSpc>
          <a:spcPct val="100000"/>
        </a:lnSpc>
        <a:spcBef>
          <a:spcPts val="1500"/>
        </a:spcBef>
        <a:buFont typeface="Arial" panose="020B0604020202020204" pitchFamily="34" charset="0"/>
        <a:buChar char="•"/>
        <a:defRPr sz="1500" kern="1200" spc="0" baseline="0">
          <a:solidFill>
            <a:schemeClr val="tx1"/>
          </a:solidFill>
          <a:latin typeface="+mn-lt"/>
          <a:ea typeface="Meiryo UI" panose="020B0604030504040204" pitchFamily="34" charset="-128"/>
          <a:cs typeface="+mn-cs"/>
        </a:defRPr>
      </a:lvl1pPr>
      <a:lvl2pPr marL="685800" indent="-228600" algn="l" defTabSz="914400" rtl="0" eaLnBrk="1" latinLnBrk="0" hangingPunct="1">
        <a:lnSpc>
          <a:spcPct val="100000"/>
        </a:lnSpc>
        <a:spcBef>
          <a:spcPts val="1500"/>
        </a:spcBef>
        <a:buFont typeface="Arial" panose="020B0604020202020204" pitchFamily="34" charset="0"/>
        <a:buChar char="•"/>
        <a:defRPr sz="1500" kern="1200" spc="0" baseline="0">
          <a:solidFill>
            <a:schemeClr val="tx1"/>
          </a:solidFill>
          <a:latin typeface="+mn-lt"/>
          <a:ea typeface="Meiryo UI" panose="020B0604030504040204" pitchFamily="34" charset="-128"/>
          <a:cs typeface="+mn-cs"/>
        </a:defRPr>
      </a:lvl2pPr>
      <a:lvl3pPr marL="11430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3pPr>
      <a:lvl4pPr marL="16002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4pPr>
      <a:lvl5pPr marL="20574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hyperlink" Target="https://www.youtube.com/watch?v=iueqJ78iAwk" TargetMode="Externa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hyperlink" Target="https://louisville.edu/writingcenter/for-students-1/common-writing-questions-1/what-is-the-difference-between-quotation-paraphrase-and-summary" TargetMode="External"/><Relationship Id="rId2" Type="http://schemas.openxmlformats.org/officeDocument/2006/relationships/hyperlink" Target="https://www.eapfoundation.com/writing/paraphrase/" TargetMode="External"/><Relationship Id="rId1" Type="http://schemas.openxmlformats.org/officeDocument/2006/relationships/slideLayout" Target="../slideLayouts/slideLayout3.xml"/><Relationship Id="rId4" Type="http://schemas.openxmlformats.org/officeDocument/2006/relationships/hyperlink" Target="https://eltc-language-resources.group.shef.ac.uk/lessons/identifying-good-and-bad-paraphrases/"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SF242mxtZN8" TargetMode="External"/><Relationship Id="rId2" Type="http://schemas.openxmlformats.org/officeDocument/2006/relationships/hyperlink" Target="http://www.nmc.org.uk/globalassets/sitedocuments/nmc-publications/revised-new-nmc-code.pdf" TargetMode="External"/><Relationship Id="rId1" Type="http://schemas.openxmlformats.org/officeDocument/2006/relationships/slideLayout" Target="../slideLayouts/slideLayout1.xml"/><Relationship Id="rId4" Type="http://schemas.openxmlformats.org/officeDocument/2006/relationships/hyperlink" Target="https://www.youtube.com/watch?v=iueqJ78iAwk"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alpha val="40000"/>
          </a:schemeClr>
        </a:solidFill>
        <a:effectLst/>
      </p:bgPr>
    </p:bg>
    <p:spTree>
      <p:nvGrpSpPr>
        <p:cNvPr id="1" name=""/>
        <p:cNvGrpSpPr/>
        <p:nvPr/>
      </p:nvGrpSpPr>
      <p:grpSpPr>
        <a:xfrm>
          <a:off x="0" y="0"/>
          <a:ext cx="0" cy="0"/>
          <a:chOff x="0" y="0"/>
          <a:chExt cx="0" cy="0"/>
        </a:xfrm>
      </p:grpSpPr>
      <p:sp>
        <p:nvSpPr>
          <p:cNvPr id="21" name="Subtitle 20">
            <a:extLst>
              <a:ext uri="{FF2B5EF4-FFF2-40B4-BE49-F238E27FC236}">
                <a16:creationId xmlns:a16="http://schemas.microsoft.com/office/drawing/2014/main" id="{6736B65B-9159-75EE-D968-9BF18FF2DDF0}"/>
              </a:ext>
            </a:extLst>
          </p:cNvPr>
          <p:cNvSpPr>
            <a:spLocks noGrp="1"/>
          </p:cNvSpPr>
          <p:nvPr>
            <p:ph type="subTitle" idx="1"/>
          </p:nvPr>
        </p:nvSpPr>
        <p:spPr>
          <a:xfrm>
            <a:off x="619760" y="5963920"/>
            <a:ext cx="6858000" cy="731520"/>
          </a:xfrm>
        </p:spPr>
        <p:txBody>
          <a:bodyPr lIns="0" tIns="0" rIns="0" bIns="0"/>
          <a:lstStyle/>
          <a:p>
            <a:r>
              <a:rPr lang="en-US" altLang="ja-JP" dirty="0"/>
              <a:t>Stephanie John</a:t>
            </a:r>
          </a:p>
        </p:txBody>
      </p:sp>
      <p:sp>
        <p:nvSpPr>
          <p:cNvPr id="3" name="Title 2">
            <a:extLst>
              <a:ext uri="{FF2B5EF4-FFF2-40B4-BE49-F238E27FC236}">
                <a16:creationId xmlns:a16="http://schemas.microsoft.com/office/drawing/2014/main" id="{2C9C21B6-B3DB-55DB-AD54-7FE26F6CCC48}"/>
              </a:ext>
            </a:extLst>
          </p:cNvPr>
          <p:cNvSpPr>
            <a:spLocks noGrp="1"/>
          </p:cNvSpPr>
          <p:nvPr>
            <p:ph type="ctrTitle"/>
          </p:nvPr>
        </p:nvSpPr>
        <p:spPr>
          <a:xfrm>
            <a:off x="436880" y="-1376680"/>
            <a:ext cx="7772400" cy="4572000"/>
          </a:xfrm>
        </p:spPr>
        <p:txBody>
          <a:bodyPr/>
          <a:lstStyle/>
          <a:p>
            <a:r>
              <a:rPr lang="en-GB" dirty="0"/>
              <a:t>Academic skills: referencing sources</a:t>
            </a:r>
          </a:p>
        </p:txBody>
      </p:sp>
    </p:spTree>
    <p:extLst>
      <p:ext uri="{BB962C8B-B14F-4D97-AF65-F5344CB8AC3E}">
        <p14:creationId xmlns:p14="http://schemas.microsoft.com/office/powerpoint/2010/main" val="25823196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2181D-911C-1343-7267-E35AC86CCA0E}"/>
              </a:ext>
            </a:extLst>
          </p:cNvPr>
          <p:cNvSpPr>
            <a:spLocks noGrp="1"/>
          </p:cNvSpPr>
          <p:nvPr>
            <p:ph type="title"/>
          </p:nvPr>
        </p:nvSpPr>
        <p:spPr>
          <a:xfrm>
            <a:off x="731520" y="731520"/>
            <a:ext cx="4937760" cy="4023360"/>
          </a:xfrm>
          <a:noFill/>
        </p:spPr>
        <p:txBody>
          <a:bodyPr lIns="0" tIns="0" rIns="0" bIns="0" anchor="ctr" anchorCtr="0">
            <a:noAutofit/>
          </a:bodyPr>
          <a:lstStyle/>
          <a:p>
            <a:r>
              <a:rPr lang="en-US" dirty="0"/>
              <a:t>Agenda</a:t>
            </a:r>
          </a:p>
        </p:txBody>
      </p:sp>
      <p:sp>
        <p:nvSpPr>
          <p:cNvPr id="3" name="Content Placeholder 2">
            <a:extLst>
              <a:ext uri="{FF2B5EF4-FFF2-40B4-BE49-F238E27FC236}">
                <a16:creationId xmlns:a16="http://schemas.microsoft.com/office/drawing/2014/main" id="{9BEA8735-F1DC-1DE6-0A38-429B2F660F8A}"/>
              </a:ext>
            </a:extLst>
          </p:cNvPr>
          <p:cNvSpPr>
            <a:spLocks noGrp="1"/>
          </p:cNvSpPr>
          <p:nvPr>
            <p:ph idx="1"/>
          </p:nvPr>
        </p:nvSpPr>
        <p:spPr>
          <a:xfrm>
            <a:off x="6099048" y="731520"/>
            <a:ext cx="5303520" cy="4023360"/>
          </a:xfrm>
          <a:noFill/>
        </p:spPr>
        <p:txBody>
          <a:bodyPr lIns="0" tIns="0" rIns="0" bIns="0" anchor="ctr" anchorCtr="0">
            <a:normAutofit/>
          </a:bodyPr>
          <a:lstStyle/>
          <a:p>
            <a:pPr marL="285750" indent="-285750"/>
            <a:r>
              <a:rPr lang="en-GB" dirty="0"/>
              <a:t>Recap how to reference appropriately using the Harvard system </a:t>
            </a:r>
          </a:p>
          <a:p>
            <a:pPr marL="285750" indent="-285750"/>
            <a:r>
              <a:rPr lang="en-GB" dirty="0"/>
              <a:t>Recap on when to use references in academic writing</a:t>
            </a:r>
            <a:endParaRPr lang="en-GB" dirty="0">
              <a:latin typeface="Arial"/>
              <a:cs typeface="Arial"/>
            </a:endParaRPr>
          </a:p>
          <a:p>
            <a:pPr marL="285750" lvl="0" indent="-285750"/>
            <a:r>
              <a:rPr lang="en-GB" dirty="0">
                <a:latin typeface="Arial"/>
                <a:cs typeface="Arial"/>
              </a:rPr>
              <a:t>Examine definitions of plagiarism and academic malpractice/misconduct</a:t>
            </a:r>
          </a:p>
          <a:p>
            <a:pPr marL="285750" indent="-285750"/>
            <a:r>
              <a:rPr lang="en-GB" sz="2000" dirty="0"/>
              <a:t>Identify good academic practice and plagiarism in writing</a:t>
            </a:r>
          </a:p>
          <a:p>
            <a:pPr marL="285750" indent="-285750"/>
            <a:r>
              <a:rPr lang="en-GB" sz="2000" dirty="0"/>
              <a:t>Develop techniques to paraphrase from sources</a:t>
            </a:r>
          </a:p>
          <a:p>
            <a:pPr marL="342900" lvl="0" indent="-342900">
              <a:lnSpc>
                <a:spcPct val="90000"/>
              </a:lnSpc>
              <a:spcBef>
                <a:spcPts val="1000"/>
              </a:spcBef>
              <a:buClrTx/>
              <a:buSzTx/>
              <a:buFont typeface="+mj-lt"/>
              <a:buAutoNum type="arabicPeriod"/>
              <a:defRPr/>
            </a:pPr>
            <a:endParaRPr lang="en-US" dirty="0"/>
          </a:p>
        </p:txBody>
      </p:sp>
    </p:spTree>
    <p:extLst>
      <p:ext uri="{BB962C8B-B14F-4D97-AF65-F5344CB8AC3E}">
        <p14:creationId xmlns:p14="http://schemas.microsoft.com/office/powerpoint/2010/main" val="4169552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7467B-885B-6E07-6CD0-5B31FDA222B2}"/>
              </a:ext>
            </a:extLst>
          </p:cNvPr>
          <p:cNvSpPr>
            <a:spLocks noGrp="1"/>
          </p:cNvSpPr>
          <p:nvPr>
            <p:ph type="ctrTitle"/>
          </p:nvPr>
        </p:nvSpPr>
        <p:spPr>
          <a:xfrm>
            <a:off x="497840" y="2047240"/>
            <a:ext cx="5455920" cy="3383280"/>
          </a:xfrm>
        </p:spPr>
        <p:txBody>
          <a:bodyPr/>
          <a:lstStyle/>
          <a:p>
            <a:pPr algn="ctr"/>
            <a:r>
              <a:rPr lang="en-GB" dirty="0"/>
              <a:t>Let’s recap: Can you remember Why we reference?</a:t>
            </a:r>
          </a:p>
        </p:txBody>
      </p:sp>
      <p:sp>
        <p:nvSpPr>
          <p:cNvPr id="6" name="TextBox 5">
            <a:extLst>
              <a:ext uri="{FF2B5EF4-FFF2-40B4-BE49-F238E27FC236}">
                <a16:creationId xmlns:a16="http://schemas.microsoft.com/office/drawing/2014/main" id="{53C6C286-9BC3-504F-4DDC-75ADF427B70B}"/>
              </a:ext>
            </a:extLst>
          </p:cNvPr>
          <p:cNvSpPr txBox="1"/>
          <p:nvPr/>
        </p:nvSpPr>
        <p:spPr>
          <a:xfrm>
            <a:off x="6898640" y="2603758"/>
            <a:ext cx="4310380" cy="2862322"/>
          </a:xfrm>
          <a:prstGeom prst="rect">
            <a:avLst/>
          </a:prstGeom>
          <a:noFill/>
        </p:spPr>
        <p:txBody>
          <a:bodyPr wrap="square">
            <a:spAutoFit/>
          </a:bodyPr>
          <a:lstStyle/>
          <a:p>
            <a:r>
              <a:rPr lang="en-GB" sz="3600" dirty="0"/>
              <a:t>In academic writing, claims and points of view must always be supported with evidence. </a:t>
            </a:r>
          </a:p>
        </p:txBody>
      </p:sp>
    </p:spTree>
    <p:extLst>
      <p:ext uri="{BB962C8B-B14F-4D97-AF65-F5344CB8AC3E}">
        <p14:creationId xmlns:p14="http://schemas.microsoft.com/office/powerpoint/2010/main" val="1482562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6D83759-5182-5596-B6EB-BF16ED63E698}"/>
              </a:ext>
            </a:extLst>
          </p:cNvPr>
          <p:cNvSpPr txBox="1"/>
          <p:nvPr/>
        </p:nvSpPr>
        <p:spPr>
          <a:xfrm>
            <a:off x="2763520" y="454520"/>
            <a:ext cx="9611360" cy="646331"/>
          </a:xfrm>
          <a:prstGeom prst="rect">
            <a:avLst/>
          </a:prstGeom>
          <a:noFill/>
        </p:spPr>
        <p:txBody>
          <a:bodyPr wrap="square">
            <a:spAutoFit/>
          </a:bodyPr>
          <a:lstStyle/>
          <a:p>
            <a:r>
              <a:rPr lang="en-GB" sz="3600" dirty="0"/>
              <a:t>Harvard referencing has 2 parts:</a:t>
            </a:r>
            <a:endParaRPr lang="en-GB" dirty="0"/>
          </a:p>
        </p:txBody>
      </p:sp>
      <p:graphicFrame>
        <p:nvGraphicFramePr>
          <p:cNvPr id="6" name="Content Placeholder 2">
            <a:extLst>
              <a:ext uri="{FF2B5EF4-FFF2-40B4-BE49-F238E27FC236}">
                <a16:creationId xmlns:a16="http://schemas.microsoft.com/office/drawing/2014/main" id="{B4CB2C82-BB29-1964-6FE0-0418D3EC72F4}"/>
              </a:ext>
            </a:extLst>
          </p:cNvPr>
          <p:cNvGraphicFramePr>
            <a:graphicFrameLocks/>
          </p:cNvGraphicFramePr>
          <p:nvPr>
            <p:extLst>
              <p:ext uri="{D42A27DB-BD31-4B8C-83A1-F6EECF244321}">
                <p14:modId xmlns:p14="http://schemas.microsoft.com/office/powerpoint/2010/main" val="3097774650"/>
              </p:ext>
            </p:extLst>
          </p:nvPr>
        </p:nvGraphicFramePr>
        <p:xfrm>
          <a:off x="699008" y="1472240"/>
          <a:ext cx="10515600" cy="330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17785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B6B77-4465-0FBD-DD28-B51E653E2D81}"/>
              </a:ext>
            </a:extLst>
          </p:cNvPr>
          <p:cNvSpPr>
            <a:spLocks noGrp="1"/>
          </p:cNvSpPr>
          <p:nvPr>
            <p:ph type="ctrTitle"/>
          </p:nvPr>
        </p:nvSpPr>
        <p:spPr>
          <a:xfrm>
            <a:off x="731520" y="548640"/>
            <a:ext cx="6400800" cy="3657600"/>
          </a:xfrm>
        </p:spPr>
        <p:txBody>
          <a:bodyPr/>
          <a:lstStyle/>
          <a:p>
            <a:r>
              <a:rPr lang="en-GB" dirty="0"/>
              <a:t>In text citations</a:t>
            </a:r>
          </a:p>
        </p:txBody>
      </p:sp>
      <p:sp>
        <p:nvSpPr>
          <p:cNvPr id="8" name="TextBox 7">
            <a:extLst>
              <a:ext uri="{FF2B5EF4-FFF2-40B4-BE49-F238E27FC236}">
                <a16:creationId xmlns:a16="http://schemas.microsoft.com/office/drawing/2014/main" id="{FFA31BA6-98FA-D2EC-57D0-E82B02968069}"/>
              </a:ext>
            </a:extLst>
          </p:cNvPr>
          <p:cNvSpPr txBox="1"/>
          <p:nvPr/>
        </p:nvSpPr>
        <p:spPr>
          <a:xfrm>
            <a:off x="5760720" y="1717864"/>
            <a:ext cx="6096000" cy="4031873"/>
          </a:xfrm>
          <a:prstGeom prst="rect">
            <a:avLst/>
          </a:prstGeom>
          <a:noFill/>
        </p:spPr>
        <p:txBody>
          <a:bodyPr wrap="square">
            <a:spAutoFit/>
          </a:bodyPr>
          <a:lstStyle/>
          <a:p>
            <a:r>
              <a:rPr lang="en-GB" sz="3200" dirty="0"/>
              <a:t>An in-text reference/citation is a short version of the reference that appears in the work itself.</a:t>
            </a:r>
          </a:p>
          <a:p>
            <a:r>
              <a:rPr lang="en-GB" sz="3200" dirty="0"/>
              <a:t>You should include the author's surname and year of publication only.</a:t>
            </a:r>
          </a:p>
          <a:p>
            <a:r>
              <a:rPr lang="en-GB" sz="3200" dirty="0"/>
              <a:t>The rest of the information goes in the reference list at the end.</a:t>
            </a:r>
          </a:p>
        </p:txBody>
      </p:sp>
    </p:spTree>
    <p:extLst>
      <p:ext uri="{BB962C8B-B14F-4D97-AF65-F5344CB8AC3E}">
        <p14:creationId xmlns:p14="http://schemas.microsoft.com/office/powerpoint/2010/main" val="265792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73C24-4A6A-C2E3-0404-F4C66C8E427E}"/>
              </a:ext>
            </a:extLst>
          </p:cNvPr>
          <p:cNvSpPr>
            <a:spLocks noGrp="1"/>
          </p:cNvSpPr>
          <p:nvPr>
            <p:ph type="title"/>
          </p:nvPr>
        </p:nvSpPr>
        <p:spPr/>
        <p:txBody>
          <a:bodyPr/>
          <a:lstStyle/>
          <a:p>
            <a:r>
              <a:rPr lang="en-GB" dirty="0"/>
              <a:t>Examples of in-text referencing</a:t>
            </a:r>
          </a:p>
        </p:txBody>
      </p:sp>
      <p:sp>
        <p:nvSpPr>
          <p:cNvPr id="3" name="Content Placeholder 2">
            <a:extLst>
              <a:ext uri="{FF2B5EF4-FFF2-40B4-BE49-F238E27FC236}">
                <a16:creationId xmlns:a16="http://schemas.microsoft.com/office/drawing/2014/main" id="{28C00763-96C6-E36A-F94F-E74664BBB486}"/>
              </a:ext>
            </a:extLst>
          </p:cNvPr>
          <p:cNvSpPr>
            <a:spLocks noGrp="1"/>
          </p:cNvSpPr>
          <p:nvPr>
            <p:ph idx="14"/>
          </p:nvPr>
        </p:nvSpPr>
        <p:spPr/>
        <p:txBody>
          <a:bodyPr>
            <a:normAutofit/>
          </a:bodyPr>
          <a:lstStyle/>
          <a:p>
            <a:pPr marL="0" indent="0">
              <a:buNone/>
            </a:pPr>
            <a:r>
              <a:rPr lang="en-GB" sz="2800" b="1" dirty="0"/>
              <a:t>When paraphrasing:</a:t>
            </a:r>
          </a:p>
          <a:p>
            <a:r>
              <a:rPr lang="en-GB" sz="2800" dirty="0"/>
              <a:t>According to Smith (2020), treating people as individuals is key to compassionate care.</a:t>
            </a:r>
          </a:p>
          <a:p>
            <a:pPr marL="0" indent="0">
              <a:buNone/>
            </a:pPr>
            <a:r>
              <a:rPr lang="en-GB" sz="2800" dirty="0"/>
              <a:t>Or</a:t>
            </a:r>
          </a:p>
          <a:p>
            <a:r>
              <a:rPr lang="en-GB" sz="2800" dirty="0"/>
              <a:t>Treating people as individuals is key to compassionate care (Smith, 2020).</a:t>
            </a:r>
          </a:p>
          <a:p>
            <a:endParaRPr lang="en-GB" sz="2800" dirty="0"/>
          </a:p>
        </p:txBody>
      </p:sp>
    </p:spTree>
    <p:extLst>
      <p:ext uri="{BB962C8B-B14F-4D97-AF65-F5344CB8AC3E}">
        <p14:creationId xmlns:p14="http://schemas.microsoft.com/office/powerpoint/2010/main" val="35498100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8EB94-0F1B-F688-51B1-666A2A6EBFD5}"/>
              </a:ext>
            </a:extLst>
          </p:cNvPr>
          <p:cNvSpPr>
            <a:spLocks noGrp="1"/>
          </p:cNvSpPr>
          <p:nvPr>
            <p:ph type="ctrTitle"/>
          </p:nvPr>
        </p:nvSpPr>
        <p:spPr>
          <a:xfrm>
            <a:off x="447040" y="-2692400"/>
            <a:ext cx="7772400" cy="4572000"/>
          </a:xfrm>
        </p:spPr>
        <p:txBody>
          <a:bodyPr>
            <a:normAutofit/>
          </a:bodyPr>
          <a:lstStyle/>
          <a:p>
            <a:r>
              <a:rPr lang="en-GB" sz="4000" dirty="0"/>
              <a:t>Three or more authors: using ‘et al.’</a:t>
            </a:r>
          </a:p>
        </p:txBody>
      </p:sp>
      <p:sp>
        <p:nvSpPr>
          <p:cNvPr id="3" name="Subtitle 2">
            <a:extLst>
              <a:ext uri="{FF2B5EF4-FFF2-40B4-BE49-F238E27FC236}">
                <a16:creationId xmlns:a16="http://schemas.microsoft.com/office/drawing/2014/main" id="{A6857806-7077-FC16-429A-BD25117B827B}"/>
              </a:ext>
            </a:extLst>
          </p:cNvPr>
          <p:cNvSpPr>
            <a:spLocks noGrp="1"/>
          </p:cNvSpPr>
          <p:nvPr>
            <p:ph type="subTitle" idx="1"/>
          </p:nvPr>
        </p:nvSpPr>
        <p:spPr>
          <a:xfrm>
            <a:off x="995680" y="2336800"/>
            <a:ext cx="8270240" cy="731520"/>
          </a:xfrm>
        </p:spPr>
        <p:txBody>
          <a:bodyPr>
            <a:noAutofit/>
          </a:bodyPr>
          <a:lstStyle/>
          <a:p>
            <a:r>
              <a:rPr lang="en-GB" sz="2000" dirty="0"/>
              <a:t>If the work has 3 or more authors, you can use “et al.” instead of listing all the names, “et al” simply means “and others”:</a:t>
            </a:r>
          </a:p>
          <a:p>
            <a:r>
              <a:rPr lang="en-GB" sz="2000" b="1" dirty="0"/>
              <a:t>Paraphrasing:</a:t>
            </a:r>
          </a:p>
          <a:p>
            <a:pPr marL="285750" indent="-285750">
              <a:buFont typeface="Arial" panose="020B0604020202020204" pitchFamily="34" charset="0"/>
              <a:buChar char="•"/>
            </a:pPr>
            <a:r>
              <a:rPr lang="en-GB" sz="2000" dirty="0"/>
              <a:t>Collaborative working improves project care delivery in health and social care sectors  (White et al., 2019).</a:t>
            </a:r>
          </a:p>
          <a:p>
            <a:r>
              <a:rPr lang="en-GB" sz="2000" dirty="0"/>
              <a:t>Or</a:t>
            </a:r>
          </a:p>
          <a:p>
            <a:pPr marL="285750" indent="-285750">
              <a:buFont typeface="Arial" panose="020B0604020202020204" pitchFamily="34" charset="0"/>
              <a:buChar char="•"/>
            </a:pPr>
            <a:r>
              <a:rPr lang="en-GB" sz="2000" dirty="0"/>
              <a:t>White et al. (2019) state that collaborative working improves care delivery in health and social care sectors. project delivery.</a:t>
            </a:r>
          </a:p>
          <a:p>
            <a:r>
              <a:rPr lang="en-GB" sz="2000" b="1" dirty="0"/>
              <a:t>Direct quote:</a:t>
            </a:r>
          </a:p>
          <a:p>
            <a:pPr marL="285750" indent="-285750">
              <a:buFont typeface="Arial" panose="020B0604020202020204" pitchFamily="34" charset="0"/>
              <a:buChar char="•"/>
            </a:pPr>
            <a:r>
              <a:rPr lang="en-GB" sz="2000" dirty="0"/>
              <a:t>“Effective collaboration in health and social care is essential to optimise care delivery” (White et al., 2019, p. 57).</a:t>
            </a:r>
          </a:p>
          <a:p>
            <a:endParaRPr lang="en-GB" sz="2000" dirty="0"/>
          </a:p>
        </p:txBody>
      </p:sp>
    </p:spTree>
    <p:extLst>
      <p:ext uri="{BB962C8B-B14F-4D97-AF65-F5344CB8AC3E}">
        <p14:creationId xmlns:p14="http://schemas.microsoft.com/office/powerpoint/2010/main" val="12543384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FE9D2-D571-0ED7-6F27-0CE2E3D7B778}"/>
              </a:ext>
            </a:extLst>
          </p:cNvPr>
          <p:cNvSpPr>
            <a:spLocks noGrp="1"/>
          </p:cNvSpPr>
          <p:nvPr>
            <p:ph type="ctrTitle"/>
          </p:nvPr>
        </p:nvSpPr>
        <p:spPr>
          <a:xfrm>
            <a:off x="731520" y="-2509520"/>
            <a:ext cx="7772400" cy="4572000"/>
          </a:xfrm>
        </p:spPr>
        <p:txBody>
          <a:bodyPr/>
          <a:lstStyle/>
          <a:p>
            <a:r>
              <a:rPr lang="en-GB" dirty="0"/>
              <a:t>Direct quotes need a page number</a:t>
            </a:r>
          </a:p>
        </p:txBody>
      </p:sp>
      <p:sp>
        <p:nvSpPr>
          <p:cNvPr id="3" name="Subtitle 2">
            <a:extLst>
              <a:ext uri="{FF2B5EF4-FFF2-40B4-BE49-F238E27FC236}">
                <a16:creationId xmlns:a16="http://schemas.microsoft.com/office/drawing/2014/main" id="{398F6CC7-8EE0-96A7-B25E-5233641B0F35}"/>
              </a:ext>
            </a:extLst>
          </p:cNvPr>
          <p:cNvSpPr>
            <a:spLocks noGrp="1"/>
          </p:cNvSpPr>
          <p:nvPr>
            <p:ph type="subTitle" idx="1"/>
          </p:nvPr>
        </p:nvSpPr>
        <p:spPr>
          <a:xfrm>
            <a:off x="873760" y="2661920"/>
            <a:ext cx="8595360" cy="2946400"/>
          </a:xfrm>
        </p:spPr>
        <p:txBody>
          <a:bodyPr>
            <a:normAutofit fontScale="92500" lnSpcReduction="20000"/>
          </a:bodyPr>
          <a:lstStyle/>
          <a:p>
            <a:r>
              <a:rPr lang="en-GB" sz="2800" b="1" dirty="0"/>
              <a:t>Example:</a:t>
            </a:r>
          </a:p>
          <a:p>
            <a:r>
              <a:rPr lang="en-GB" sz="2800" dirty="0"/>
              <a:t>“Compassionate, person-centred approaches are essential in social work” (Evans, 2020, p. 45).</a:t>
            </a:r>
          </a:p>
          <a:p>
            <a:endParaRPr lang="en-GB" sz="2800" dirty="0"/>
          </a:p>
          <a:p>
            <a:endParaRPr lang="en-GB" sz="2800" dirty="0"/>
          </a:p>
          <a:p>
            <a:r>
              <a:rPr lang="en-GB" sz="2800" dirty="0"/>
              <a:t>When do you think a direct quote should be used?  What is a potential problem with using an abundance of direct quotes?</a:t>
            </a:r>
          </a:p>
          <a:p>
            <a:endParaRPr lang="en-GB" sz="2800" dirty="0"/>
          </a:p>
        </p:txBody>
      </p:sp>
    </p:spTree>
    <p:extLst>
      <p:ext uri="{BB962C8B-B14F-4D97-AF65-F5344CB8AC3E}">
        <p14:creationId xmlns:p14="http://schemas.microsoft.com/office/powerpoint/2010/main" val="14202074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C8194-B69B-851F-6A51-DA637472280A}"/>
              </a:ext>
            </a:extLst>
          </p:cNvPr>
          <p:cNvSpPr>
            <a:spLocks noGrp="1"/>
          </p:cNvSpPr>
          <p:nvPr>
            <p:ph type="title"/>
          </p:nvPr>
        </p:nvSpPr>
        <p:spPr>
          <a:xfrm>
            <a:off x="3627120" y="-468809"/>
            <a:ext cx="4937760" cy="4023360"/>
          </a:xfrm>
        </p:spPr>
        <p:txBody>
          <a:bodyPr/>
          <a:lstStyle/>
          <a:p>
            <a:r>
              <a:rPr lang="en-GB" dirty="0"/>
              <a:t>TASK: Where should the references go?</a:t>
            </a:r>
          </a:p>
        </p:txBody>
      </p:sp>
      <p:sp>
        <p:nvSpPr>
          <p:cNvPr id="5" name="TextBox 4">
            <a:extLst>
              <a:ext uri="{FF2B5EF4-FFF2-40B4-BE49-F238E27FC236}">
                <a16:creationId xmlns:a16="http://schemas.microsoft.com/office/drawing/2014/main" id="{0D8C9764-8EBC-49F8-CDBA-797E1967AC41}"/>
              </a:ext>
            </a:extLst>
          </p:cNvPr>
          <p:cNvSpPr txBox="1"/>
          <p:nvPr/>
        </p:nvSpPr>
        <p:spPr>
          <a:xfrm>
            <a:off x="2956560" y="2828835"/>
            <a:ext cx="6096000" cy="1200329"/>
          </a:xfrm>
          <a:prstGeom prst="rect">
            <a:avLst/>
          </a:prstGeom>
          <a:noFill/>
        </p:spPr>
        <p:txBody>
          <a:bodyPr wrap="square">
            <a:spAutoFit/>
          </a:bodyPr>
          <a:lstStyle/>
          <a:p>
            <a:pPr marL="0" indent="0" algn="ctr">
              <a:buNone/>
            </a:pPr>
            <a:r>
              <a:rPr lang="en-GB" sz="2400" dirty="0"/>
              <a:t>Read the paragraph on the next slide.</a:t>
            </a:r>
          </a:p>
          <a:p>
            <a:pPr algn="ctr"/>
            <a:r>
              <a:rPr lang="en-GB" sz="2400" dirty="0"/>
              <a:t>Decide where a citation belongs.</a:t>
            </a:r>
          </a:p>
          <a:p>
            <a:pPr marL="0" indent="0" algn="ctr">
              <a:buNone/>
            </a:pPr>
            <a:r>
              <a:rPr lang="en-GB" sz="2400" dirty="0"/>
              <a:t>We will compare answers as a group.</a:t>
            </a:r>
          </a:p>
        </p:txBody>
      </p:sp>
    </p:spTree>
    <p:extLst>
      <p:ext uri="{BB962C8B-B14F-4D97-AF65-F5344CB8AC3E}">
        <p14:creationId xmlns:p14="http://schemas.microsoft.com/office/powerpoint/2010/main" val="5903260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C624CF0-2FCE-0D01-C584-11406E263F15}"/>
              </a:ext>
            </a:extLst>
          </p:cNvPr>
          <p:cNvSpPr>
            <a:spLocks noGrp="1"/>
          </p:cNvSpPr>
          <p:nvPr>
            <p:ph type="subTitle" idx="1"/>
          </p:nvPr>
        </p:nvSpPr>
        <p:spPr>
          <a:xfrm>
            <a:off x="1021080" y="2428240"/>
            <a:ext cx="10149840" cy="3332480"/>
          </a:xfrm>
        </p:spPr>
        <p:txBody>
          <a:bodyPr>
            <a:normAutofit fontScale="92500" lnSpcReduction="20000"/>
          </a:bodyPr>
          <a:lstStyle/>
          <a:p>
            <a:r>
              <a:rPr lang="en-GB" dirty="0"/>
              <a:t>Good communication is an important part of providing effective health and social care because it can help professionals understand an individual's needs, wishes and concerns. Effective communication can also help to build trust between service users and professionals, which may encourage individuals to share information about their health and wellbeing. Poor communication, on the other hand, can lead to misunderstandings and may affect the quality and safety of care provided. Health and social care professionals should therefore adapt their communication methods to meet the needs of different individuals. For example, a person with a hearing impairment may benefit from written information or the use of visual communication, while a person with limited English may require an interpreter. Person-centred care involves treating individuals with dignity, respecting their preferences and involving them in decisions about their care.</a:t>
            </a:r>
          </a:p>
        </p:txBody>
      </p:sp>
    </p:spTree>
    <p:extLst>
      <p:ext uri="{BB962C8B-B14F-4D97-AF65-F5344CB8AC3E}">
        <p14:creationId xmlns:p14="http://schemas.microsoft.com/office/powerpoint/2010/main" val="8740907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9DBF978-C80C-0A10-503A-A83BC5AA59BF}"/>
              </a:ext>
            </a:extLst>
          </p:cNvPr>
          <p:cNvSpPr>
            <a:spLocks noGrp="1"/>
          </p:cNvSpPr>
          <p:nvPr>
            <p:ph type="subTitle" idx="1"/>
          </p:nvPr>
        </p:nvSpPr>
        <p:spPr>
          <a:xfrm>
            <a:off x="731520" y="1991360"/>
            <a:ext cx="10698480" cy="4135120"/>
          </a:xfrm>
        </p:spPr>
        <p:txBody>
          <a:bodyPr>
            <a:normAutofit fontScale="92500" lnSpcReduction="10000"/>
          </a:bodyPr>
          <a:lstStyle/>
          <a:p>
            <a:r>
              <a:rPr lang="en-GB" dirty="0"/>
              <a:t>Good communication is an important part of providing effective health and social care because it can help professionals understand an individual's needs, wishes and concerns (NHS England, 2023). Effective communication can also help to build trust between service users and professionals, which may encourage individuals to share information about their health and wellbeing (Care Quality Commission, 2024). Poor communication, on the other hand, can lead to misunderstandings and may affect the quality and safety of care provided (World Health Organization, 2021). Health and social care professionals should therefore adapt their communication methods to meet the needs of different individuals. For example, a person with a hearing impairment may benefit from written information or the use of visual communication, while a person with limited English may require an interpreter (NHS England, 2023). Person-centred care involves treating individuals with dignity, respecting their preferences and involving them in decisions about their care (Care Quality Commission, 2024).</a:t>
            </a:r>
          </a:p>
        </p:txBody>
      </p:sp>
    </p:spTree>
    <p:extLst>
      <p:ext uri="{BB962C8B-B14F-4D97-AF65-F5344CB8AC3E}">
        <p14:creationId xmlns:p14="http://schemas.microsoft.com/office/powerpoint/2010/main" val="5400815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C6535-07AE-2E75-B920-FEF9F691D664}"/>
              </a:ext>
            </a:extLst>
          </p:cNvPr>
          <p:cNvSpPr>
            <a:spLocks noGrp="1"/>
          </p:cNvSpPr>
          <p:nvPr>
            <p:ph type="ctrTitle"/>
          </p:nvPr>
        </p:nvSpPr>
        <p:spPr>
          <a:xfrm>
            <a:off x="2428240" y="355600"/>
            <a:ext cx="8351520" cy="1381760"/>
          </a:xfrm>
        </p:spPr>
        <p:txBody>
          <a:bodyPr>
            <a:normAutofit fontScale="90000"/>
          </a:bodyPr>
          <a:lstStyle/>
          <a:p>
            <a:r>
              <a:rPr lang="en-GB" dirty="0"/>
              <a:t>Recap: When to reference</a:t>
            </a:r>
          </a:p>
        </p:txBody>
      </p:sp>
      <p:sp>
        <p:nvSpPr>
          <p:cNvPr id="5" name="TextBox 4">
            <a:extLst>
              <a:ext uri="{FF2B5EF4-FFF2-40B4-BE49-F238E27FC236}">
                <a16:creationId xmlns:a16="http://schemas.microsoft.com/office/drawing/2014/main" id="{A2D13D28-2953-2577-D4F0-29FC4D288233}"/>
              </a:ext>
            </a:extLst>
          </p:cNvPr>
          <p:cNvSpPr txBox="1"/>
          <p:nvPr/>
        </p:nvSpPr>
        <p:spPr>
          <a:xfrm>
            <a:off x="1412240" y="1620658"/>
            <a:ext cx="10353040" cy="4708981"/>
          </a:xfrm>
          <a:prstGeom prst="rect">
            <a:avLst/>
          </a:prstGeom>
          <a:noFill/>
        </p:spPr>
        <p:txBody>
          <a:bodyPr wrap="square">
            <a:spAutoFit/>
          </a:bodyPr>
          <a:lstStyle/>
          <a:p>
            <a:r>
              <a:rPr lang="en-GB" sz="2400" dirty="0"/>
              <a:t>Do the following require a reference to support them? Yes or no.</a:t>
            </a:r>
          </a:p>
          <a:p>
            <a:endParaRPr lang="en-GB" sz="2400" dirty="0"/>
          </a:p>
          <a:p>
            <a:pPr marL="342900" indent="-342900">
              <a:buAutoNum type="arabicPeriod"/>
            </a:pPr>
            <a:r>
              <a:rPr lang="en-GB" sz="2400" dirty="0"/>
              <a:t>Statistics and specific facts (e.g. 14.7% of the adult population smoke)</a:t>
            </a:r>
          </a:p>
          <a:p>
            <a:pPr marL="342900" indent="-342900">
              <a:buAutoNum type="arabicPeriod"/>
            </a:pPr>
            <a:r>
              <a:rPr lang="en-GB" sz="2400" dirty="0"/>
              <a:t>Common knowledge (e.g. ‘N.H.S.’ means the National Health Service)</a:t>
            </a:r>
          </a:p>
          <a:p>
            <a:pPr marL="342900" indent="-342900">
              <a:buAutoNum type="arabicPeriod"/>
            </a:pPr>
            <a:r>
              <a:rPr lang="en-GB" sz="2400" dirty="0"/>
              <a:t>An opinion you have read somewhere (e.g. the best way to stop smoking is to think positive)</a:t>
            </a:r>
          </a:p>
          <a:p>
            <a:pPr marL="342900" indent="-342900">
              <a:buAutoNum type="arabicPeriod"/>
            </a:pPr>
            <a:r>
              <a:rPr lang="en-GB" sz="2400" dirty="0"/>
              <a:t>Your experience (e.g. you write a reflective piece about your placement in a hospice)</a:t>
            </a:r>
          </a:p>
          <a:p>
            <a:pPr marL="342900" indent="-342900">
              <a:buAutoNum type="arabicPeriod"/>
            </a:pPr>
            <a:r>
              <a:rPr lang="en-GB" sz="2400" dirty="0"/>
              <a:t>A quotation (e.g. “Stopping smoking through willpower alone is the least effective way to quit”)</a:t>
            </a:r>
          </a:p>
          <a:p>
            <a:pPr marL="342900" indent="-342900">
              <a:buAutoNum type="arabicPeriod"/>
            </a:pPr>
            <a:r>
              <a:rPr lang="en-GB" sz="2400" dirty="0"/>
              <a:t>Paraphrasing something you read in your own words.</a:t>
            </a:r>
          </a:p>
          <a:p>
            <a:endParaRPr lang="en-GB" dirty="0"/>
          </a:p>
          <a:p>
            <a:endParaRPr lang="en-GB" dirty="0"/>
          </a:p>
        </p:txBody>
      </p:sp>
    </p:spTree>
    <p:extLst>
      <p:ext uri="{BB962C8B-B14F-4D97-AF65-F5344CB8AC3E}">
        <p14:creationId xmlns:p14="http://schemas.microsoft.com/office/powerpoint/2010/main" val="22001998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0173C-4B73-73A7-FB24-9AA99949F435}"/>
              </a:ext>
            </a:extLst>
          </p:cNvPr>
          <p:cNvSpPr>
            <a:spLocks noGrp="1"/>
          </p:cNvSpPr>
          <p:nvPr>
            <p:ph type="title"/>
          </p:nvPr>
        </p:nvSpPr>
        <p:spPr/>
        <p:txBody>
          <a:bodyPr/>
          <a:lstStyle/>
          <a:p>
            <a:r>
              <a:rPr lang="en-GB" dirty="0"/>
              <a:t>Now let’s consider the reference list</a:t>
            </a:r>
          </a:p>
        </p:txBody>
      </p:sp>
      <p:sp>
        <p:nvSpPr>
          <p:cNvPr id="3" name="Content Placeholder 2">
            <a:extLst>
              <a:ext uri="{FF2B5EF4-FFF2-40B4-BE49-F238E27FC236}">
                <a16:creationId xmlns:a16="http://schemas.microsoft.com/office/drawing/2014/main" id="{D97E8D4B-FF80-8E71-EA27-9BF15F0E6709}"/>
              </a:ext>
            </a:extLst>
          </p:cNvPr>
          <p:cNvSpPr>
            <a:spLocks noGrp="1"/>
          </p:cNvSpPr>
          <p:nvPr>
            <p:ph idx="14"/>
          </p:nvPr>
        </p:nvSpPr>
        <p:spPr>
          <a:xfrm>
            <a:off x="658368" y="2001520"/>
            <a:ext cx="10698480" cy="4033520"/>
          </a:xfrm>
        </p:spPr>
        <p:txBody>
          <a:bodyPr>
            <a:normAutofit/>
          </a:bodyPr>
          <a:lstStyle/>
          <a:p>
            <a:pPr marL="0" indent="0" algn="ctr">
              <a:buNone/>
            </a:pPr>
            <a:r>
              <a:rPr lang="en-GB" dirty="0"/>
              <a:t>A reference list is a list of all the sources you have used and referred to in your assignment.</a:t>
            </a:r>
          </a:p>
          <a:p>
            <a:pPr marL="0" indent="0" algn="ctr">
              <a:buNone/>
            </a:pPr>
            <a:r>
              <a:rPr lang="en-GB" dirty="0"/>
              <a:t>It appears at the end of your assignment and gives the reader enough information to find the original source.</a:t>
            </a:r>
          </a:p>
          <a:p>
            <a:endParaRPr lang="en-GB" dirty="0"/>
          </a:p>
          <a:p>
            <a:pPr marL="0" indent="0">
              <a:buNone/>
            </a:pPr>
            <a:r>
              <a:rPr lang="en-GB" b="1" dirty="0"/>
              <a:t>In your assignment:</a:t>
            </a:r>
          </a:p>
          <a:p>
            <a:r>
              <a:rPr lang="en-GB" dirty="0"/>
              <a:t>Communication is an important part of effective care (NHS, 2023).</a:t>
            </a:r>
          </a:p>
          <a:p>
            <a:pPr marL="0" indent="0">
              <a:buNone/>
            </a:pPr>
            <a:endParaRPr lang="en-GB" dirty="0"/>
          </a:p>
          <a:p>
            <a:pPr marL="0" indent="0">
              <a:buNone/>
            </a:pPr>
            <a:r>
              <a:rPr lang="en-GB" b="1" dirty="0"/>
              <a:t>In your reference list:</a:t>
            </a:r>
          </a:p>
          <a:p>
            <a:r>
              <a:rPr lang="en-GB" dirty="0"/>
              <a:t>NHS (2023) </a:t>
            </a:r>
            <a:r>
              <a:rPr lang="en-GB" i="1" dirty="0"/>
              <a:t>Title of webpage or document</a:t>
            </a:r>
            <a:r>
              <a:rPr lang="en-GB" dirty="0"/>
              <a:t>. Available at: URL (Accessed: 12 September 2026).</a:t>
            </a:r>
          </a:p>
          <a:p>
            <a:endParaRPr lang="en-GB" dirty="0"/>
          </a:p>
          <a:p>
            <a:endParaRPr lang="en-GB" dirty="0"/>
          </a:p>
        </p:txBody>
      </p:sp>
    </p:spTree>
    <p:extLst>
      <p:ext uri="{BB962C8B-B14F-4D97-AF65-F5344CB8AC3E}">
        <p14:creationId xmlns:p14="http://schemas.microsoft.com/office/powerpoint/2010/main" val="37094742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371DF-EADE-0694-D09E-BBCC69DF5A8F}"/>
              </a:ext>
            </a:extLst>
          </p:cNvPr>
          <p:cNvSpPr>
            <a:spLocks noGrp="1"/>
          </p:cNvSpPr>
          <p:nvPr>
            <p:ph type="title"/>
          </p:nvPr>
        </p:nvSpPr>
        <p:spPr/>
        <p:txBody>
          <a:bodyPr/>
          <a:lstStyle/>
          <a:p>
            <a:r>
              <a:rPr lang="en-GB" dirty="0"/>
              <a:t>Think of it like this:</a:t>
            </a:r>
          </a:p>
        </p:txBody>
      </p:sp>
      <p:sp>
        <p:nvSpPr>
          <p:cNvPr id="3" name="Content Placeholder 2">
            <a:extLst>
              <a:ext uri="{FF2B5EF4-FFF2-40B4-BE49-F238E27FC236}">
                <a16:creationId xmlns:a16="http://schemas.microsoft.com/office/drawing/2014/main" id="{3FA713B5-3DD5-2C96-71C8-B215EE31F800}"/>
              </a:ext>
            </a:extLst>
          </p:cNvPr>
          <p:cNvSpPr>
            <a:spLocks noGrp="1"/>
          </p:cNvSpPr>
          <p:nvPr>
            <p:ph idx="1"/>
          </p:nvPr>
        </p:nvSpPr>
        <p:spPr/>
        <p:txBody>
          <a:bodyPr>
            <a:normAutofit/>
          </a:bodyPr>
          <a:lstStyle/>
          <a:p>
            <a:r>
              <a:rPr lang="en-GB" sz="4000" b="1" dirty="0"/>
              <a:t>In-text citation = a signpost</a:t>
            </a:r>
            <a:r>
              <a:rPr lang="en-GB" sz="4000" dirty="0"/>
              <a:t> 🚏</a:t>
            </a:r>
          </a:p>
          <a:p>
            <a:br>
              <a:rPr lang="en-GB" sz="4000" dirty="0"/>
            </a:br>
            <a:r>
              <a:rPr lang="en-GB" sz="4000" b="1" dirty="0"/>
              <a:t>Reference list = the full directions </a:t>
            </a:r>
            <a:r>
              <a:rPr lang="en-GB" sz="4000" dirty="0"/>
              <a:t> </a:t>
            </a:r>
          </a:p>
        </p:txBody>
      </p:sp>
    </p:spTree>
    <p:extLst>
      <p:ext uri="{BB962C8B-B14F-4D97-AF65-F5344CB8AC3E}">
        <p14:creationId xmlns:p14="http://schemas.microsoft.com/office/powerpoint/2010/main" val="2385261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56435-A125-1FEE-08CD-E83232FF42D9}"/>
              </a:ext>
            </a:extLst>
          </p:cNvPr>
          <p:cNvSpPr>
            <a:spLocks noGrp="1"/>
          </p:cNvSpPr>
          <p:nvPr>
            <p:ph type="title"/>
          </p:nvPr>
        </p:nvSpPr>
        <p:spPr>
          <a:xfrm>
            <a:off x="731520" y="81280"/>
            <a:ext cx="10698480" cy="1097280"/>
          </a:xfrm>
        </p:spPr>
        <p:txBody>
          <a:bodyPr/>
          <a:lstStyle/>
          <a:p>
            <a:r>
              <a:rPr lang="en-GB" dirty="0"/>
              <a:t>REMEMBER:</a:t>
            </a:r>
          </a:p>
        </p:txBody>
      </p:sp>
      <p:sp>
        <p:nvSpPr>
          <p:cNvPr id="3" name="Content Placeholder 2">
            <a:extLst>
              <a:ext uri="{FF2B5EF4-FFF2-40B4-BE49-F238E27FC236}">
                <a16:creationId xmlns:a16="http://schemas.microsoft.com/office/drawing/2014/main" id="{07F1BFE7-A5FF-43A6-67FB-8CBB3CF3A3A3}"/>
              </a:ext>
            </a:extLst>
          </p:cNvPr>
          <p:cNvSpPr>
            <a:spLocks noGrp="1"/>
          </p:cNvSpPr>
          <p:nvPr>
            <p:ph sz="half" idx="1"/>
          </p:nvPr>
        </p:nvSpPr>
        <p:spPr>
          <a:xfrm>
            <a:off x="731520" y="1178560"/>
            <a:ext cx="9631680" cy="3606800"/>
          </a:xfrm>
        </p:spPr>
        <p:txBody>
          <a:bodyPr>
            <a:normAutofit lnSpcReduction="10000"/>
          </a:bodyPr>
          <a:lstStyle/>
          <a:p>
            <a:endParaRPr lang="en-GB" sz="700" b="1" dirty="0"/>
          </a:p>
          <a:p>
            <a:pPr marL="171450" lvl="0" indent="-171450">
              <a:buFont typeface="Arial" panose="020B0604020202020204" pitchFamily="34" charset="0"/>
              <a:buChar char="•"/>
            </a:pPr>
            <a:r>
              <a:rPr lang="en-GB" dirty="0"/>
              <a:t>Every source you cite in your assignment should appear in your reference list.</a:t>
            </a:r>
          </a:p>
          <a:p>
            <a:pPr marL="171450" lvl="0" indent="-171450">
              <a:buFont typeface="Arial" panose="020B0604020202020204" pitchFamily="34" charset="0"/>
              <a:buChar char="•"/>
            </a:pPr>
            <a:r>
              <a:rPr lang="en-GB" dirty="0"/>
              <a:t>Every source in your reference list should normally be cited in your assignment.</a:t>
            </a:r>
          </a:p>
          <a:p>
            <a:pPr marL="171450" lvl="0" indent="-171450">
              <a:buFont typeface="Arial" panose="020B0604020202020204" pitchFamily="34" charset="0"/>
              <a:buChar char="•"/>
            </a:pPr>
            <a:r>
              <a:rPr lang="en-GB" dirty="0"/>
              <a:t>The reference list provides the full details of each source.</a:t>
            </a:r>
          </a:p>
          <a:p>
            <a:pPr marL="171450" lvl="0" indent="-171450">
              <a:buFont typeface="Arial" panose="020B0604020202020204" pitchFamily="34" charset="0"/>
              <a:buChar char="•"/>
            </a:pPr>
            <a:r>
              <a:rPr lang="en-GB" dirty="0"/>
              <a:t>References help you give credit to the original author.</a:t>
            </a:r>
          </a:p>
          <a:p>
            <a:pPr marL="171450" lvl="0" indent="-171450">
              <a:buFont typeface="Arial" panose="020B0604020202020204" pitchFamily="34" charset="0"/>
              <a:buChar char="•"/>
            </a:pPr>
            <a:r>
              <a:rPr lang="en-GB" dirty="0"/>
              <a:t>References allow your reader to check where your information came from.</a:t>
            </a:r>
          </a:p>
          <a:p>
            <a:pPr marL="171450" lvl="0" indent="-171450">
              <a:buFont typeface="Arial" panose="020B0604020202020204" pitchFamily="34" charset="0"/>
              <a:buChar char="•"/>
            </a:pPr>
            <a:r>
              <a:rPr lang="en-GB" dirty="0"/>
              <a:t>Referencing helps you avoid plagiarism.</a:t>
            </a:r>
          </a:p>
          <a:p>
            <a:pPr marL="171450" lvl="0" indent="-171450">
              <a:buFont typeface="Arial" panose="020B0604020202020204" pitchFamily="34" charset="0"/>
              <a:buChar char="•"/>
            </a:pPr>
            <a:r>
              <a:rPr lang="en-GB" dirty="0"/>
              <a:t>The reference list is usually arranged in alphabetical order by the author's surname or organisation name.</a:t>
            </a:r>
          </a:p>
          <a:p>
            <a:endParaRPr lang="en-GB" sz="700" dirty="0"/>
          </a:p>
        </p:txBody>
      </p:sp>
    </p:spTree>
    <p:extLst>
      <p:ext uri="{BB962C8B-B14F-4D97-AF65-F5344CB8AC3E}">
        <p14:creationId xmlns:p14="http://schemas.microsoft.com/office/powerpoint/2010/main" val="13426231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63CB3-2956-E8D2-C23D-A3BAA7295DEC}"/>
              </a:ext>
            </a:extLst>
          </p:cNvPr>
          <p:cNvSpPr>
            <a:spLocks noGrp="1"/>
          </p:cNvSpPr>
          <p:nvPr>
            <p:ph type="ctrTitle"/>
          </p:nvPr>
        </p:nvSpPr>
        <p:spPr>
          <a:xfrm>
            <a:off x="4084320" y="-1691640"/>
            <a:ext cx="6400800" cy="3383280"/>
          </a:xfrm>
          <a:noFill/>
        </p:spPr>
        <p:txBody>
          <a:bodyPr lIns="0" tIns="0" rIns="0" bIns="0">
            <a:noAutofit/>
          </a:bodyPr>
          <a:lstStyle/>
          <a:p>
            <a:r>
              <a:rPr lang="en-US" sz="3600" dirty="0"/>
              <a:t>Class Activity. Reference list practice</a:t>
            </a:r>
          </a:p>
        </p:txBody>
      </p:sp>
      <p:sp>
        <p:nvSpPr>
          <p:cNvPr id="3" name="Subtitle 2">
            <a:extLst>
              <a:ext uri="{FF2B5EF4-FFF2-40B4-BE49-F238E27FC236}">
                <a16:creationId xmlns:a16="http://schemas.microsoft.com/office/drawing/2014/main" id="{FEECEBD4-35BF-26BB-D438-DA43EBD5EE89}"/>
              </a:ext>
            </a:extLst>
          </p:cNvPr>
          <p:cNvSpPr>
            <a:spLocks noGrp="1"/>
          </p:cNvSpPr>
          <p:nvPr>
            <p:ph type="subTitle" idx="1"/>
          </p:nvPr>
        </p:nvSpPr>
        <p:spPr>
          <a:xfrm>
            <a:off x="4399280" y="1310640"/>
            <a:ext cx="7345680" cy="914400"/>
          </a:xfrm>
          <a:noFill/>
        </p:spPr>
        <p:txBody>
          <a:bodyPr lIns="0" tIns="0" rIns="0" bIns="0">
            <a:noAutofit/>
          </a:bodyPr>
          <a:lstStyle/>
          <a:p>
            <a:pPr fontAlgn="base"/>
            <a:endParaRPr lang="en-US" sz="2000" dirty="0"/>
          </a:p>
          <a:p>
            <a:pPr fontAlgn="base"/>
            <a:r>
              <a:rPr lang="en-GB" sz="2000" dirty="0"/>
              <a:t>Using The Harvard referencing guide, can you put the elements for a book reference below in the correct order?</a:t>
            </a:r>
            <a:r>
              <a:rPr lang="en-US" sz="2000" dirty="0"/>
              <a:t>​</a:t>
            </a:r>
          </a:p>
          <a:p>
            <a:pPr fontAlgn="base"/>
            <a:r>
              <a:rPr lang="en-GB" sz="2000" dirty="0"/>
              <a:t>​</a:t>
            </a:r>
          </a:p>
          <a:p>
            <a:pPr fontAlgn="base"/>
            <a:r>
              <a:rPr lang="en-GB" sz="2000" dirty="0"/>
              <a:t>(2014) / Bowling, A. / 4th ed. / Research methods in health / Open University Press / Milton Keynes</a:t>
            </a:r>
            <a:r>
              <a:rPr lang="en-US" sz="2000" dirty="0"/>
              <a:t>​</a:t>
            </a:r>
          </a:p>
          <a:p>
            <a:pPr fontAlgn="base"/>
            <a:r>
              <a:rPr lang="en-GB" sz="2000" dirty="0"/>
              <a:t>​</a:t>
            </a:r>
          </a:p>
          <a:p>
            <a:pPr fontAlgn="base"/>
            <a:r>
              <a:rPr lang="en-GB" sz="2000" dirty="0"/>
              <a:t>The correct order would be:</a:t>
            </a:r>
            <a:r>
              <a:rPr lang="en-US" sz="2000" dirty="0"/>
              <a:t>​</a:t>
            </a:r>
          </a:p>
          <a:p>
            <a:pPr fontAlgn="base"/>
            <a:r>
              <a:rPr lang="en-GB" sz="2000" dirty="0"/>
              <a:t>​Bowling, A. (2014). </a:t>
            </a:r>
            <a:r>
              <a:rPr lang="en-GB" sz="2000" i="1" dirty="0"/>
              <a:t>Research methods in health</a:t>
            </a:r>
            <a:r>
              <a:rPr lang="en-GB" sz="2000" dirty="0"/>
              <a:t>. 4th ed. Milton Keynes: Open University Press.</a:t>
            </a:r>
            <a:r>
              <a:rPr lang="en-US" sz="2000" dirty="0"/>
              <a:t>​</a:t>
            </a:r>
          </a:p>
          <a:p>
            <a:pPr fontAlgn="base"/>
            <a:r>
              <a:rPr lang="en-US" sz="2000" dirty="0"/>
              <a:t>​</a:t>
            </a:r>
          </a:p>
        </p:txBody>
      </p:sp>
    </p:spTree>
    <p:extLst>
      <p:ext uri="{BB962C8B-B14F-4D97-AF65-F5344CB8AC3E}">
        <p14:creationId xmlns:p14="http://schemas.microsoft.com/office/powerpoint/2010/main" val="435195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5E323-412F-8090-1730-10DD5D1FB68F}"/>
              </a:ext>
            </a:extLst>
          </p:cNvPr>
          <p:cNvSpPr>
            <a:spLocks noGrp="1"/>
          </p:cNvSpPr>
          <p:nvPr>
            <p:ph type="ctrTitle"/>
          </p:nvPr>
        </p:nvSpPr>
        <p:spPr/>
        <p:txBody>
          <a:bodyPr>
            <a:normAutofit fontScale="90000"/>
          </a:bodyPr>
          <a:lstStyle/>
          <a:p>
            <a:r>
              <a:rPr lang="en-GB" dirty="0"/>
              <a:t>Now look at the sources listed in activity A on the worksheet and do the same.​</a:t>
            </a:r>
            <a:br>
              <a:rPr lang="en-GB" dirty="0"/>
            </a:br>
            <a:endParaRPr lang="en-GB" dirty="0"/>
          </a:p>
        </p:txBody>
      </p:sp>
      <p:sp>
        <p:nvSpPr>
          <p:cNvPr id="3" name="Subtitle 2">
            <a:extLst>
              <a:ext uri="{FF2B5EF4-FFF2-40B4-BE49-F238E27FC236}">
                <a16:creationId xmlns:a16="http://schemas.microsoft.com/office/drawing/2014/main" id="{191CDE60-6DC0-34F1-2DED-B3C5C5D89452}"/>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1841848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5E3-2B1C-7C0A-8581-67A9052D13AA}"/>
              </a:ext>
            </a:extLst>
          </p:cNvPr>
          <p:cNvSpPr>
            <a:spLocks noGrp="1"/>
          </p:cNvSpPr>
          <p:nvPr>
            <p:ph type="title"/>
          </p:nvPr>
        </p:nvSpPr>
        <p:spPr>
          <a:xfrm>
            <a:off x="0" y="1045464"/>
            <a:ext cx="4937760" cy="4023360"/>
          </a:xfrm>
          <a:noFill/>
        </p:spPr>
        <p:txBody>
          <a:bodyPr lIns="0" tIns="0" rIns="0" bIns="0">
            <a:noAutofit/>
          </a:bodyPr>
          <a:lstStyle/>
          <a:p>
            <a:r>
              <a:rPr lang="en-US" dirty="0"/>
              <a:t>Activity A: answers</a:t>
            </a:r>
          </a:p>
        </p:txBody>
      </p:sp>
      <p:sp>
        <p:nvSpPr>
          <p:cNvPr id="3" name="Content Placeholder 2">
            <a:extLst>
              <a:ext uri="{FF2B5EF4-FFF2-40B4-BE49-F238E27FC236}">
                <a16:creationId xmlns:a16="http://schemas.microsoft.com/office/drawing/2014/main" id="{A6A33159-D030-2F82-A142-F75940728319}"/>
              </a:ext>
            </a:extLst>
          </p:cNvPr>
          <p:cNvSpPr>
            <a:spLocks noGrp="1"/>
          </p:cNvSpPr>
          <p:nvPr>
            <p:ph idx="1"/>
          </p:nvPr>
        </p:nvSpPr>
        <p:spPr>
          <a:xfrm>
            <a:off x="5019040" y="1645920"/>
            <a:ext cx="6383528" cy="4581144"/>
          </a:xfrm>
          <a:noFill/>
        </p:spPr>
        <p:txBody>
          <a:bodyPr lIns="0" tIns="0" rIns="0" bIns="0">
            <a:normAutofit fontScale="85000" lnSpcReduction="20000"/>
          </a:bodyPr>
          <a:lstStyle/>
          <a:p>
            <a:pPr marL="0" indent="0">
              <a:buNone/>
            </a:pPr>
            <a:endParaRPr lang="en-GB" dirty="0"/>
          </a:p>
          <a:p>
            <a:pPr>
              <a:buFont typeface="+mj-lt"/>
              <a:buAutoNum type="arabicPeriod"/>
            </a:pPr>
            <a:r>
              <a:rPr lang="en-US" sz="2100" dirty="0"/>
              <a:t>Heinze, H. J., and Hinrichs, H. (2018). Contact sports and severe brain trauma. </a:t>
            </a:r>
            <a:r>
              <a:rPr lang="en-US" sz="2100" i="1" dirty="0"/>
              <a:t>Journal of Healthcare</a:t>
            </a:r>
            <a:r>
              <a:rPr lang="en-US" sz="2100" dirty="0"/>
              <a:t>. 72(4): 543-546. </a:t>
            </a:r>
          </a:p>
          <a:p>
            <a:pPr>
              <a:buFont typeface="+mj-lt"/>
              <a:buAutoNum type="arabicPeriod"/>
            </a:pPr>
            <a:endParaRPr lang="en-US" sz="2100" dirty="0"/>
          </a:p>
          <a:p>
            <a:pPr>
              <a:buFont typeface="+mj-lt"/>
              <a:buAutoNum type="arabicPeriod"/>
            </a:pPr>
            <a:r>
              <a:rPr lang="en-US" sz="2100" dirty="0" err="1"/>
              <a:t>Osmand</a:t>
            </a:r>
            <a:r>
              <a:rPr lang="en-US" sz="2100" dirty="0"/>
              <a:t>, J. (2019). Focus groups in childcare research. In: </a:t>
            </a:r>
            <a:r>
              <a:rPr lang="en-US" sz="2100" i="1" dirty="0"/>
              <a:t>New approaches to health research</a:t>
            </a:r>
            <a:r>
              <a:rPr lang="en-US" sz="2100" dirty="0"/>
              <a:t> (B. Owusu, ed.) pp. 123-321. Oxford: Oxford University Press. </a:t>
            </a:r>
            <a:endParaRPr lang="en-GB" sz="2100" b="1" dirty="0"/>
          </a:p>
          <a:p>
            <a:pPr>
              <a:buFont typeface="+mj-lt"/>
              <a:buAutoNum type="arabicPeriod"/>
            </a:pPr>
            <a:endParaRPr lang="en-US" sz="2100" dirty="0"/>
          </a:p>
          <a:p>
            <a:pPr>
              <a:buFont typeface="+mj-lt"/>
              <a:buAutoNum type="arabicPeriod"/>
            </a:pPr>
            <a:r>
              <a:rPr lang="en-GB" sz="2100" dirty="0"/>
              <a:t>Nursing and Midwifery Council (2019). </a:t>
            </a:r>
            <a:r>
              <a:rPr lang="en-GB" sz="2100" i="1" dirty="0"/>
              <a:t>Standards framework for nursing. </a:t>
            </a:r>
            <a:r>
              <a:rPr lang="en-GB" sz="2100" dirty="0"/>
              <a:t> </a:t>
            </a:r>
            <a:r>
              <a:rPr lang="en-GB" sz="2100" u="sng" dirty="0"/>
              <a:t>https://www.nmc.org.uk/standards-framework-for-nursing</a:t>
            </a:r>
            <a:r>
              <a:rPr lang="en-GB" sz="2100" dirty="0"/>
              <a:t> (accessed on 18 December 2020).</a:t>
            </a:r>
          </a:p>
          <a:p>
            <a:pPr>
              <a:buFont typeface="+mj-lt"/>
              <a:buAutoNum type="arabicPeriod"/>
            </a:pPr>
            <a:endParaRPr lang="en-GB" sz="2100" dirty="0"/>
          </a:p>
          <a:p>
            <a:pPr>
              <a:buFont typeface="+mj-lt"/>
              <a:buAutoNum type="arabicPeriod"/>
            </a:pPr>
            <a:r>
              <a:rPr lang="en-US" sz="2100" dirty="0"/>
              <a:t>Noort, R. (2013) </a:t>
            </a:r>
            <a:r>
              <a:rPr lang="en-US" sz="2100" i="1" dirty="0"/>
              <a:t>An introduction to dental materials. </a:t>
            </a:r>
            <a:r>
              <a:rPr lang="en-US" sz="2100" dirty="0"/>
              <a:t>New York: Elsevier Publishing.  </a:t>
            </a:r>
            <a:endParaRPr lang="en-GB" sz="2100" dirty="0"/>
          </a:p>
        </p:txBody>
      </p:sp>
    </p:spTree>
    <p:extLst>
      <p:ext uri="{BB962C8B-B14F-4D97-AF65-F5344CB8AC3E}">
        <p14:creationId xmlns:p14="http://schemas.microsoft.com/office/powerpoint/2010/main" val="36666746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9E1AB3B5-947D-2C60-0AB5-0A2AB9F6BE48}"/>
              </a:ext>
            </a:extLst>
          </p:cNvPr>
          <p:cNvSpPr>
            <a:spLocks noGrp="1"/>
          </p:cNvSpPr>
          <p:nvPr>
            <p:ph type="ctrTitle"/>
          </p:nvPr>
        </p:nvSpPr>
        <p:spPr>
          <a:xfrm>
            <a:off x="2773680" y="-426720"/>
            <a:ext cx="6400800" cy="2103120"/>
          </a:xfrm>
        </p:spPr>
        <p:txBody>
          <a:bodyPr/>
          <a:lstStyle/>
          <a:p>
            <a:r>
              <a:rPr lang="en-US" dirty="0"/>
              <a:t>Plagiarism</a:t>
            </a:r>
          </a:p>
        </p:txBody>
      </p:sp>
      <p:sp>
        <p:nvSpPr>
          <p:cNvPr id="4" name="Content Placeholder 3">
            <a:extLst>
              <a:ext uri="{FF2B5EF4-FFF2-40B4-BE49-F238E27FC236}">
                <a16:creationId xmlns:a16="http://schemas.microsoft.com/office/drawing/2014/main" id="{EE29B928-4F72-F3C1-12C2-E28EA7794684}"/>
              </a:ext>
            </a:extLst>
          </p:cNvPr>
          <p:cNvSpPr>
            <a:spLocks noGrp="1"/>
          </p:cNvSpPr>
          <p:nvPr>
            <p:ph idx="1"/>
          </p:nvPr>
        </p:nvSpPr>
        <p:spPr>
          <a:xfrm>
            <a:off x="2092960" y="822960"/>
            <a:ext cx="8575040" cy="4841240"/>
          </a:xfrm>
        </p:spPr>
        <p:txBody>
          <a:bodyPr>
            <a:normAutofit/>
          </a:bodyPr>
          <a:lstStyle/>
          <a:p>
            <a:pPr marL="0" indent="0">
              <a:buNone/>
            </a:pPr>
            <a:r>
              <a:rPr lang="en-US" dirty="0"/>
              <a:t>Academic theft exists in all UK universities, each university defines it slightly differently, but this is what it means:</a:t>
            </a:r>
          </a:p>
          <a:p>
            <a:pPr marL="0" indent="0">
              <a:spcAft>
                <a:spcPts val="1800"/>
              </a:spcAft>
              <a:buNone/>
            </a:pPr>
            <a:r>
              <a:rPr lang="en-US" dirty="0"/>
              <a:t>Plagiarism: is the act of presenting the work of another as one’s own. It includes:</a:t>
            </a:r>
          </a:p>
          <a:p>
            <a:pPr marL="0" indent="0">
              <a:buNone/>
            </a:pPr>
            <a:endParaRPr lang="en-US" dirty="0"/>
          </a:p>
        </p:txBody>
      </p:sp>
      <p:pic>
        <p:nvPicPr>
          <p:cNvPr id="6" name="Picture 5">
            <a:extLst>
              <a:ext uri="{FF2B5EF4-FFF2-40B4-BE49-F238E27FC236}">
                <a16:creationId xmlns:a16="http://schemas.microsoft.com/office/drawing/2014/main" id="{F2D44F90-B2E6-F443-0027-F8D217D6CD3E}"/>
              </a:ext>
            </a:extLst>
          </p:cNvPr>
          <p:cNvPicPr>
            <a:picLocks noChangeAspect="1"/>
          </p:cNvPicPr>
          <p:nvPr/>
        </p:nvPicPr>
        <p:blipFill>
          <a:blip r:embed="rId2"/>
          <a:stretch>
            <a:fillRect/>
          </a:stretch>
        </p:blipFill>
        <p:spPr>
          <a:xfrm>
            <a:off x="3782252" y="1991360"/>
            <a:ext cx="4627496" cy="4595862"/>
          </a:xfrm>
          <a:prstGeom prst="rect">
            <a:avLst/>
          </a:prstGeom>
        </p:spPr>
      </p:pic>
    </p:spTree>
    <p:extLst>
      <p:ext uri="{BB962C8B-B14F-4D97-AF65-F5344CB8AC3E}">
        <p14:creationId xmlns:p14="http://schemas.microsoft.com/office/powerpoint/2010/main" val="27763846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A70C680-8776-F905-DFEB-02C324C97CA5}"/>
              </a:ext>
            </a:extLst>
          </p:cNvPr>
          <p:cNvSpPr>
            <a:spLocks noGrp="1"/>
          </p:cNvSpPr>
          <p:nvPr>
            <p:ph type="title"/>
          </p:nvPr>
        </p:nvSpPr>
        <p:spPr>
          <a:xfrm>
            <a:off x="731520" y="731520"/>
            <a:ext cx="10698480" cy="1097280"/>
          </a:xfrm>
        </p:spPr>
        <p:txBody>
          <a:bodyPr/>
          <a:lstStyle/>
          <a:p>
            <a:r>
              <a:rPr lang="en-US" dirty="0"/>
              <a:t>Academic malpractice.</a:t>
            </a:r>
          </a:p>
        </p:txBody>
      </p:sp>
      <p:sp>
        <p:nvSpPr>
          <p:cNvPr id="2" name="Content Placeholder 1">
            <a:extLst>
              <a:ext uri="{FF2B5EF4-FFF2-40B4-BE49-F238E27FC236}">
                <a16:creationId xmlns:a16="http://schemas.microsoft.com/office/drawing/2014/main" id="{31DAE621-45F5-27DA-0E0F-3961355B2454}"/>
              </a:ext>
            </a:extLst>
          </p:cNvPr>
          <p:cNvSpPr>
            <a:spLocks noGrp="1"/>
          </p:cNvSpPr>
          <p:nvPr>
            <p:ph sz="half" idx="1"/>
          </p:nvPr>
        </p:nvSpPr>
        <p:spPr>
          <a:xfrm>
            <a:off x="975360" y="2011680"/>
            <a:ext cx="8818880" cy="2011680"/>
          </a:xfrm>
        </p:spPr>
        <p:txBody>
          <a:bodyPr>
            <a:noAutofit/>
          </a:bodyPr>
          <a:lstStyle/>
          <a:p>
            <a:r>
              <a:rPr lang="en-GB" dirty="0"/>
              <a:t>Apart from plagiarism, there are other forms of academic misconduct which UWTSD takes seriously. What do you think the following terms mean?</a:t>
            </a:r>
          </a:p>
          <a:p>
            <a:pPr marL="342900" indent="-342900">
              <a:buFont typeface="Arial" panose="020B0604020202020204" pitchFamily="34" charset="0"/>
              <a:buChar char="•"/>
            </a:pPr>
            <a:r>
              <a:rPr lang="en-GB" dirty="0"/>
              <a:t>Fabrication of evidence</a:t>
            </a:r>
          </a:p>
          <a:p>
            <a:pPr marL="342900" indent="-342900">
              <a:buFont typeface="Arial" panose="020B0604020202020204" pitchFamily="34" charset="0"/>
              <a:buChar char="•"/>
            </a:pPr>
            <a:r>
              <a:rPr lang="en-GB" dirty="0"/>
              <a:t>Impersonation</a:t>
            </a:r>
          </a:p>
          <a:p>
            <a:pPr marL="342900" indent="-342900">
              <a:buFont typeface="Arial" panose="020B0604020202020204" pitchFamily="34" charset="0"/>
              <a:buChar char="•"/>
            </a:pPr>
            <a:r>
              <a:rPr lang="en-GB" dirty="0"/>
              <a:t>Collusion</a:t>
            </a:r>
          </a:p>
          <a:p>
            <a:pPr marL="342900" indent="-342900">
              <a:buFont typeface="Arial" panose="020B0604020202020204" pitchFamily="34" charset="0"/>
              <a:buChar char="•"/>
            </a:pPr>
            <a:r>
              <a:rPr lang="en-GB" dirty="0"/>
              <a:t>Contract cheating</a:t>
            </a:r>
          </a:p>
          <a:p>
            <a:r>
              <a:rPr lang="en-GB" sz="1600" dirty="0"/>
              <a:t>(Source: BPP University, 2020)</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25687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28A39A3-FEE2-A3EF-EC65-3D96FA281789}"/>
              </a:ext>
            </a:extLst>
          </p:cNvPr>
          <p:cNvSpPr>
            <a:spLocks noGrp="1"/>
          </p:cNvSpPr>
          <p:nvPr>
            <p:ph type="title"/>
          </p:nvPr>
        </p:nvSpPr>
        <p:spPr>
          <a:xfrm>
            <a:off x="746760" y="182880"/>
            <a:ext cx="10698480" cy="1097280"/>
          </a:xfrm>
        </p:spPr>
        <p:txBody>
          <a:bodyPr/>
          <a:lstStyle/>
          <a:p>
            <a:r>
              <a:rPr lang="en-US" dirty="0"/>
              <a:t>Academic malpractice.</a:t>
            </a:r>
          </a:p>
        </p:txBody>
      </p:sp>
      <p:sp>
        <p:nvSpPr>
          <p:cNvPr id="3" name="Content Placeholder 2">
            <a:extLst>
              <a:ext uri="{FF2B5EF4-FFF2-40B4-BE49-F238E27FC236}">
                <a16:creationId xmlns:a16="http://schemas.microsoft.com/office/drawing/2014/main" id="{87987A21-58D1-C109-98F4-ACDEF685A0FA}"/>
              </a:ext>
            </a:extLst>
          </p:cNvPr>
          <p:cNvSpPr>
            <a:spLocks noGrp="1"/>
          </p:cNvSpPr>
          <p:nvPr>
            <p:ph idx="14"/>
          </p:nvPr>
        </p:nvSpPr>
        <p:spPr>
          <a:xfrm>
            <a:off x="1107440" y="1391920"/>
            <a:ext cx="10240264" cy="4643120"/>
          </a:xfrm>
        </p:spPr>
        <p:txBody>
          <a:bodyPr>
            <a:normAutofit fontScale="92500" lnSpcReduction="20000"/>
          </a:bodyPr>
          <a:lstStyle/>
          <a:p>
            <a:r>
              <a:rPr lang="en-GB" sz="1600" b="1" dirty="0"/>
              <a:t>Fabrication of evidence:</a:t>
            </a:r>
          </a:p>
          <a:p>
            <a:pPr marL="0" indent="0">
              <a:buNone/>
            </a:pPr>
            <a:r>
              <a:rPr lang="en-GB" sz="1600" dirty="0"/>
              <a:t>This is where data and other information are presented as ‘facts’ in order to create the illusion of credible support, but in fact these are fake.</a:t>
            </a:r>
          </a:p>
          <a:p>
            <a:r>
              <a:rPr lang="en-GB" sz="1600" b="1" dirty="0"/>
              <a:t>Impersonation:</a:t>
            </a:r>
          </a:p>
          <a:p>
            <a:pPr marL="0" indent="0">
              <a:buNone/>
            </a:pPr>
            <a:r>
              <a:rPr lang="en-GB" sz="1600" dirty="0"/>
              <a:t>This is the submission of work completed by another but under your own name in order to deceive the university into believing it is your own work.</a:t>
            </a:r>
          </a:p>
          <a:p>
            <a:r>
              <a:rPr lang="en-GB" sz="1600" b="1" dirty="0"/>
              <a:t>Collusion:</a:t>
            </a:r>
          </a:p>
          <a:p>
            <a:pPr marL="0" indent="0">
              <a:buNone/>
            </a:pPr>
            <a:r>
              <a:rPr lang="en-GB" sz="1600" dirty="0"/>
              <a:t>Where a group work together to deceive the university by producing a piece of work that was intended to be an individual effort.</a:t>
            </a:r>
          </a:p>
          <a:p>
            <a:r>
              <a:rPr lang="en-GB" sz="1600" b="1" dirty="0"/>
              <a:t>Contract cheating:</a:t>
            </a:r>
          </a:p>
          <a:p>
            <a:pPr marL="0" indent="0">
              <a:buNone/>
            </a:pPr>
            <a:r>
              <a:rPr lang="en-GB" sz="1600" dirty="0"/>
              <a:t>Where a student uses third party services, usually through payment to an ‘essay mill’ website, to produce a piece of work.</a:t>
            </a:r>
          </a:p>
          <a:p>
            <a:r>
              <a:rPr lang="en-GB" sz="1600" dirty="0"/>
              <a:t>How is </a:t>
            </a:r>
            <a:r>
              <a:rPr lang="en-GB" sz="1600" b="1" i="1" dirty="0"/>
              <a:t>collusion</a:t>
            </a:r>
            <a:r>
              <a:rPr lang="en-GB" sz="1600" b="1" dirty="0"/>
              <a:t> </a:t>
            </a:r>
            <a:r>
              <a:rPr lang="en-GB" sz="1600" dirty="0"/>
              <a:t>different from </a:t>
            </a:r>
            <a:r>
              <a:rPr lang="en-GB" sz="1600" b="1" i="1" dirty="0"/>
              <a:t>collaboration</a:t>
            </a:r>
            <a:r>
              <a:rPr lang="en-GB" sz="1600" dirty="0"/>
              <a:t>?</a:t>
            </a:r>
          </a:p>
          <a:p>
            <a:pPr marL="0" indent="0">
              <a:buNone/>
            </a:pPr>
            <a:r>
              <a:rPr lang="en-GB" sz="1600" dirty="0"/>
              <a:t>Sometimes, typically in group projects, you might be asked to produce something in </a:t>
            </a:r>
            <a:r>
              <a:rPr lang="en-GB" sz="1600" i="1" dirty="0"/>
              <a:t>collaboration </a:t>
            </a:r>
            <a:r>
              <a:rPr lang="en-GB" sz="1600" dirty="0"/>
              <a:t>with other students. </a:t>
            </a:r>
            <a:r>
              <a:rPr lang="en-GB" sz="1600" i="1" dirty="0"/>
              <a:t>Collusion </a:t>
            </a:r>
            <a:r>
              <a:rPr lang="en-GB" sz="1600" dirty="0"/>
              <a:t>is when you work with others to cheat the system.</a:t>
            </a:r>
          </a:p>
          <a:p>
            <a:endParaRPr lang="en-GB" sz="1400" dirty="0"/>
          </a:p>
          <a:p>
            <a:endParaRPr lang="en-GB" sz="1400" dirty="0"/>
          </a:p>
        </p:txBody>
      </p:sp>
    </p:spTree>
    <p:extLst>
      <p:ext uri="{BB962C8B-B14F-4D97-AF65-F5344CB8AC3E}">
        <p14:creationId xmlns:p14="http://schemas.microsoft.com/office/powerpoint/2010/main" val="35281097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C9E4E-FD8C-DAE8-7DC7-2BA937D22688}"/>
              </a:ext>
            </a:extLst>
          </p:cNvPr>
          <p:cNvSpPr>
            <a:spLocks noGrp="1"/>
          </p:cNvSpPr>
          <p:nvPr>
            <p:ph type="title"/>
          </p:nvPr>
        </p:nvSpPr>
        <p:spPr>
          <a:xfrm>
            <a:off x="731520" y="731520"/>
            <a:ext cx="10698480" cy="1097280"/>
          </a:xfrm>
        </p:spPr>
        <p:txBody>
          <a:bodyPr/>
          <a:lstStyle/>
          <a:p>
            <a:r>
              <a:rPr lang="en-US" dirty="0"/>
              <a:t>Potential penalties</a:t>
            </a:r>
          </a:p>
        </p:txBody>
      </p:sp>
      <p:sp>
        <p:nvSpPr>
          <p:cNvPr id="5" name="Content Placeholder 4">
            <a:extLst>
              <a:ext uri="{FF2B5EF4-FFF2-40B4-BE49-F238E27FC236}">
                <a16:creationId xmlns:a16="http://schemas.microsoft.com/office/drawing/2014/main" id="{0E6DBE52-970C-AA18-7B95-E0DD7FB27D2E}"/>
              </a:ext>
            </a:extLst>
          </p:cNvPr>
          <p:cNvSpPr>
            <a:spLocks noGrp="1"/>
          </p:cNvSpPr>
          <p:nvPr>
            <p:ph idx="14"/>
          </p:nvPr>
        </p:nvSpPr>
        <p:spPr/>
        <p:txBody>
          <a:bodyPr>
            <a:normAutofit/>
          </a:bodyPr>
          <a:lstStyle/>
          <a:p>
            <a:pPr marL="0" indent="0">
              <a:buNone/>
            </a:pPr>
            <a:r>
              <a:rPr lang="en-GB" sz="2400" dirty="0"/>
              <a:t>Below are some possible actions the university can take in cases of plagiarism or academic misconduct in other forms. </a:t>
            </a:r>
          </a:p>
          <a:p>
            <a:pPr marL="285750" indent="-285750"/>
            <a:r>
              <a:rPr lang="en-GB" sz="2400" dirty="0"/>
              <a:t>A note on your student record</a:t>
            </a:r>
          </a:p>
          <a:p>
            <a:pPr marL="285750" indent="-285750"/>
            <a:r>
              <a:rPr lang="en-GB" sz="2400" dirty="0"/>
              <a:t>Resitting an element of an assessment</a:t>
            </a:r>
          </a:p>
          <a:p>
            <a:pPr marL="285750" indent="-285750"/>
            <a:r>
              <a:rPr lang="en-GB" sz="2400" dirty="0"/>
              <a:t>Retaking a whole module</a:t>
            </a:r>
          </a:p>
          <a:p>
            <a:pPr marL="285750" indent="-285750"/>
            <a:r>
              <a:rPr lang="en-GB" sz="2400" dirty="0"/>
              <a:t>Dismissal from the university</a:t>
            </a:r>
          </a:p>
          <a:p>
            <a:pPr marL="285750" indent="-285750"/>
            <a:endParaRPr lang="en-GB" sz="2400" dirty="0"/>
          </a:p>
          <a:p>
            <a:endParaRPr lang="en-GB" sz="2400" dirty="0"/>
          </a:p>
          <a:p>
            <a:endParaRPr lang="en-GB" sz="2400" dirty="0"/>
          </a:p>
        </p:txBody>
      </p:sp>
    </p:spTree>
    <p:extLst>
      <p:ext uri="{BB962C8B-B14F-4D97-AF65-F5344CB8AC3E}">
        <p14:creationId xmlns:p14="http://schemas.microsoft.com/office/powerpoint/2010/main" val="36902890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A5E84-FE50-97B8-7A8D-1BEE505C9078}"/>
              </a:ext>
            </a:extLst>
          </p:cNvPr>
          <p:cNvSpPr>
            <a:spLocks noGrp="1"/>
          </p:cNvSpPr>
          <p:nvPr>
            <p:ph type="ctrTitle"/>
          </p:nvPr>
        </p:nvSpPr>
        <p:spPr>
          <a:xfrm>
            <a:off x="2184400" y="-2468880"/>
            <a:ext cx="9337040" cy="3657600"/>
          </a:xfrm>
        </p:spPr>
        <p:txBody>
          <a:bodyPr>
            <a:normAutofit/>
          </a:bodyPr>
          <a:lstStyle/>
          <a:p>
            <a:r>
              <a:rPr lang="en-US" sz="4400" dirty="0"/>
              <a:t>Understanding Plagiarism </a:t>
            </a:r>
          </a:p>
        </p:txBody>
      </p:sp>
      <p:sp>
        <p:nvSpPr>
          <p:cNvPr id="7" name="TextBox 6">
            <a:extLst>
              <a:ext uri="{FF2B5EF4-FFF2-40B4-BE49-F238E27FC236}">
                <a16:creationId xmlns:a16="http://schemas.microsoft.com/office/drawing/2014/main" id="{86113FEC-82CC-B5F4-4619-769B4EBEE133}"/>
              </a:ext>
            </a:extLst>
          </p:cNvPr>
          <p:cNvSpPr txBox="1"/>
          <p:nvPr/>
        </p:nvSpPr>
        <p:spPr>
          <a:xfrm>
            <a:off x="1412240" y="1656576"/>
            <a:ext cx="9753600" cy="5509200"/>
          </a:xfrm>
          <a:prstGeom prst="rect">
            <a:avLst/>
          </a:prstGeom>
          <a:noFill/>
        </p:spPr>
        <p:txBody>
          <a:bodyPr wrap="square">
            <a:spAutoFit/>
          </a:bodyPr>
          <a:lstStyle/>
          <a:p>
            <a:r>
              <a:rPr lang="en-GB" sz="2000" dirty="0"/>
              <a:t>We now know that we need to support our work with evidence. However, you should be careful how you include evidence from your  sources in your text.</a:t>
            </a:r>
          </a:p>
          <a:p>
            <a:r>
              <a:rPr lang="en-GB" sz="2000" dirty="0"/>
              <a:t>Look at the following scenario’s. Would your tutors see this as </a:t>
            </a:r>
            <a:r>
              <a:rPr lang="en-GB" sz="2000" b="1" dirty="0"/>
              <a:t>good work , poor work </a:t>
            </a:r>
            <a:r>
              <a:rPr lang="en-GB" sz="2000" dirty="0"/>
              <a:t>, or </a:t>
            </a:r>
            <a:r>
              <a:rPr lang="en-GB" sz="2000" b="1" dirty="0"/>
              <a:t>plagiarism </a:t>
            </a:r>
            <a:r>
              <a:rPr lang="en-GB" sz="2000" dirty="0"/>
              <a:t>?</a:t>
            </a:r>
          </a:p>
          <a:p>
            <a:endParaRPr lang="en-GB" sz="2000" dirty="0"/>
          </a:p>
          <a:p>
            <a:pPr marL="457200" indent="-457200">
              <a:buAutoNum type="alphaLcParenR"/>
            </a:pPr>
            <a:r>
              <a:rPr lang="en-GB" sz="2000" dirty="0">
                <a:ea typeface="SimSun" panose="02010600030101010101" pitchFamily="2" charset="-122"/>
                <a:cs typeface="Arial" panose="020B0604020202020204" pitchFamily="34" charset="0"/>
              </a:rPr>
              <a:t>You copy a paragraph from a book, but you put it in quotation marks and give a reference to the source at the end of the paragraph.</a:t>
            </a:r>
          </a:p>
          <a:p>
            <a:pPr marL="457200" indent="-457200">
              <a:buAutoNum type="alphaLcParenR"/>
            </a:pPr>
            <a:endParaRPr lang="en-GB" sz="2000" dirty="0">
              <a:ea typeface="SimSun" panose="02010600030101010101" pitchFamily="2" charset="-122"/>
              <a:cs typeface="Arial" panose="020B0604020202020204" pitchFamily="34" charset="0"/>
            </a:endParaRPr>
          </a:p>
          <a:p>
            <a:r>
              <a:rPr lang="en-GB" sz="2000" i="1" dirty="0"/>
              <a:t>Poor Work: This is not plagiarism because you show the reader what you have taken from the other source and reference the source. However, it is poor work because you should be very selective in your use of direct quotation. Where possible you should paraphrase.</a:t>
            </a:r>
          </a:p>
          <a:p>
            <a:endParaRPr lang="en-GB" sz="2000" dirty="0">
              <a:ea typeface="SimSun" panose="02010600030101010101" pitchFamily="2" charset="-122"/>
              <a:cs typeface="Arial" panose="020B0604020202020204" pitchFamily="34" charset="0"/>
            </a:endParaRPr>
          </a:p>
          <a:p>
            <a:r>
              <a:rPr lang="en-GB" sz="2000" dirty="0">
                <a:ea typeface="SimSun" panose="02010600030101010101" pitchFamily="2" charset="-122"/>
                <a:cs typeface="Arial" panose="020B0604020202020204" pitchFamily="34" charset="0"/>
              </a:rPr>
              <a:t>Now look activity A in the worksheet and decide if each scenario (b) – (h) is an example of </a:t>
            </a:r>
            <a:br>
              <a:rPr lang="en-GB" sz="2000" dirty="0">
                <a:ea typeface="SimSun" panose="02010600030101010101" pitchFamily="2" charset="-122"/>
                <a:cs typeface="Arial" panose="020B0604020202020204" pitchFamily="34" charset="0"/>
              </a:rPr>
            </a:br>
            <a:r>
              <a:rPr lang="en-GB" sz="2000" dirty="0">
                <a:ea typeface="SimSun" panose="02010600030101010101" pitchFamily="2" charset="-122"/>
                <a:cs typeface="Arial" panose="020B0604020202020204" pitchFamily="34" charset="0"/>
              </a:rPr>
              <a:t>GW, PW or PL.</a:t>
            </a:r>
          </a:p>
          <a:p>
            <a:endParaRPr lang="en-GB" sz="1600" dirty="0">
              <a:latin typeface="Calibri" panose="020F0502020204030204" pitchFamily="34" charset="0"/>
              <a:ea typeface="SimSun" panose="02010600030101010101" pitchFamily="2" charset="-122"/>
              <a:cs typeface="Arial" panose="020B0604020202020204" pitchFamily="34" charset="0"/>
            </a:endParaRPr>
          </a:p>
          <a:p>
            <a:endParaRPr lang="en-GB" sz="1600" dirty="0"/>
          </a:p>
        </p:txBody>
      </p:sp>
    </p:spTree>
    <p:extLst>
      <p:ext uri="{BB962C8B-B14F-4D97-AF65-F5344CB8AC3E}">
        <p14:creationId xmlns:p14="http://schemas.microsoft.com/office/powerpoint/2010/main" val="18694087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29906E-AA20-DF66-DF60-4608415E2D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67EFCB-D625-4474-7C42-5145B33AC16E}"/>
              </a:ext>
            </a:extLst>
          </p:cNvPr>
          <p:cNvSpPr>
            <a:spLocks noGrp="1"/>
          </p:cNvSpPr>
          <p:nvPr>
            <p:ph type="ctrTitle"/>
          </p:nvPr>
        </p:nvSpPr>
        <p:spPr>
          <a:xfrm>
            <a:off x="2184400" y="-2468880"/>
            <a:ext cx="9337040" cy="3657600"/>
          </a:xfrm>
        </p:spPr>
        <p:txBody>
          <a:bodyPr>
            <a:normAutofit/>
          </a:bodyPr>
          <a:lstStyle/>
          <a:p>
            <a:r>
              <a:rPr lang="en-US" sz="4400" dirty="0"/>
              <a:t>Understanding Plagiarism </a:t>
            </a:r>
          </a:p>
        </p:txBody>
      </p:sp>
      <p:sp>
        <p:nvSpPr>
          <p:cNvPr id="7" name="TextBox 6">
            <a:extLst>
              <a:ext uri="{FF2B5EF4-FFF2-40B4-BE49-F238E27FC236}">
                <a16:creationId xmlns:a16="http://schemas.microsoft.com/office/drawing/2014/main" id="{C25CE8FB-53DC-8694-02CB-6F87BB6A4074}"/>
              </a:ext>
            </a:extLst>
          </p:cNvPr>
          <p:cNvSpPr txBox="1"/>
          <p:nvPr/>
        </p:nvSpPr>
        <p:spPr>
          <a:xfrm>
            <a:off x="1412240" y="1656576"/>
            <a:ext cx="9753600" cy="4893647"/>
          </a:xfrm>
          <a:prstGeom prst="rect">
            <a:avLst/>
          </a:prstGeom>
          <a:noFill/>
        </p:spPr>
        <p:txBody>
          <a:bodyPr wrap="square">
            <a:spAutoFit/>
          </a:bodyPr>
          <a:lstStyle/>
          <a:p>
            <a:r>
              <a:rPr lang="en-GB" sz="1600" dirty="0">
                <a:latin typeface="Calibri" panose="020F0502020204030204" pitchFamily="34" charset="0"/>
                <a:ea typeface="SimSun" panose="02010600030101010101" pitchFamily="2" charset="-122"/>
                <a:cs typeface="Arial" panose="020B0604020202020204" pitchFamily="34" charset="0"/>
              </a:rPr>
              <a:t>b</a:t>
            </a:r>
            <a:r>
              <a:rPr lang="en-GB" sz="2000" dirty="0">
                <a:latin typeface="Calibri" panose="020F0502020204030204" pitchFamily="34" charset="0"/>
                <a:ea typeface="SimSun" panose="02010600030101010101" pitchFamily="2" charset="-122"/>
                <a:cs typeface="Arial" panose="020B0604020202020204" pitchFamily="34" charset="0"/>
              </a:rPr>
              <a:t>.) </a:t>
            </a:r>
            <a:r>
              <a:rPr lang="en-US" sz="2400" dirty="0"/>
              <a:t>You put together a paragraph using mostly the words and phrases from other sources, but adding a few words of your own. You put your references at the end of the paragraph. </a:t>
            </a:r>
            <a:r>
              <a:rPr lang="en-GB" sz="2400" dirty="0"/>
              <a:t> </a:t>
            </a:r>
          </a:p>
          <a:p>
            <a:endParaRPr lang="en-GB" sz="2000" dirty="0">
              <a:latin typeface="Calibri" panose="020F0502020204030204" pitchFamily="34" charset="0"/>
              <a:ea typeface="SimSun" panose="02010600030101010101" pitchFamily="2" charset="-122"/>
              <a:cs typeface="Arial" panose="020B0604020202020204" pitchFamily="34" charset="0"/>
            </a:endParaRPr>
          </a:p>
          <a:p>
            <a:endParaRPr lang="en-GB" sz="2000" dirty="0">
              <a:latin typeface="Calibri" panose="020F0502020204030204" pitchFamily="34" charset="0"/>
              <a:ea typeface="SimSun" panose="02010600030101010101" pitchFamily="2" charset="-122"/>
              <a:cs typeface="Arial" panose="020B0604020202020204" pitchFamily="34" charset="0"/>
            </a:endParaRPr>
          </a:p>
          <a:p>
            <a:r>
              <a:rPr lang="en-GB" sz="2000" dirty="0">
                <a:latin typeface="Calibri" panose="020F0502020204030204" pitchFamily="34" charset="0"/>
                <a:ea typeface="SimSun" panose="02010600030101010101" pitchFamily="2" charset="-122"/>
                <a:cs typeface="Arial" panose="020B0604020202020204" pitchFamily="34" charset="0"/>
              </a:rPr>
              <a:t>c.) </a:t>
            </a:r>
            <a:r>
              <a:rPr lang="en-US" sz="2400" dirty="0"/>
              <a:t>You download or buy an assignment from the internet and submit it as your work.</a:t>
            </a:r>
            <a:r>
              <a:rPr lang="en-GB" sz="2400" dirty="0"/>
              <a:t> </a:t>
            </a:r>
          </a:p>
          <a:p>
            <a:endParaRPr lang="en-GB" sz="2000" dirty="0">
              <a:latin typeface="Calibri" panose="020F0502020204030204" pitchFamily="34" charset="0"/>
              <a:ea typeface="SimSun" panose="02010600030101010101" pitchFamily="2" charset="-122"/>
              <a:cs typeface="Arial" panose="020B0604020202020204" pitchFamily="34" charset="0"/>
            </a:endParaRPr>
          </a:p>
          <a:p>
            <a:r>
              <a:rPr lang="en-GB" sz="2000" dirty="0">
                <a:latin typeface="Calibri" panose="020F0502020204030204" pitchFamily="34" charset="0"/>
                <a:ea typeface="SimSun" panose="02010600030101010101" pitchFamily="2" charset="-122"/>
                <a:cs typeface="Arial" panose="020B0604020202020204" pitchFamily="34" charset="0"/>
              </a:rPr>
              <a:t>d.) </a:t>
            </a:r>
            <a:r>
              <a:rPr lang="en-US" sz="2400" dirty="0"/>
              <a:t>You read a text, take some notes, then put it into your own words and provide a reference to it in your essay.</a:t>
            </a:r>
            <a:r>
              <a:rPr lang="en-GB" sz="2400" dirty="0"/>
              <a:t> </a:t>
            </a:r>
          </a:p>
          <a:p>
            <a:endParaRPr lang="en-GB" sz="2000" dirty="0">
              <a:latin typeface="Calibri" panose="020F0502020204030204" pitchFamily="34" charset="0"/>
              <a:ea typeface="SimSun" panose="02010600030101010101" pitchFamily="2" charset="-122"/>
              <a:cs typeface="Arial" panose="020B0604020202020204" pitchFamily="34" charset="0"/>
            </a:endParaRPr>
          </a:p>
          <a:p>
            <a:r>
              <a:rPr lang="en-GB" sz="2000" dirty="0">
                <a:latin typeface="Calibri" panose="020F0502020204030204" pitchFamily="34" charset="0"/>
                <a:ea typeface="SimSun" panose="02010600030101010101" pitchFamily="2" charset="-122"/>
                <a:cs typeface="Arial" panose="020B0604020202020204" pitchFamily="34" charset="0"/>
              </a:rPr>
              <a:t>e.) </a:t>
            </a:r>
            <a:r>
              <a:rPr lang="en-US" sz="2400" dirty="0"/>
              <a:t>You find a flowchart on the internet for the process of a type of patient treatment, but don’t provide a reference to the source.</a:t>
            </a:r>
            <a:r>
              <a:rPr lang="en-GB" sz="2400" dirty="0"/>
              <a:t> </a:t>
            </a:r>
            <a:endParaRPr lang="en-GB" sz="2000" dirty="0">
              <a:latin typeface="Calibri" panose="020F0502020204030204" pitchFamily="34" charset="0"/>
              <a:ea typeface="SimSun" panose="02010600030101010101" pitchFamily="2" charset="-122"/>
              <a:cs typeface="Arial" panose="020B0604020202020204" pitchFamily="34" charset="0"/>
            </a:endParaRPr>
          </a:p>
          <a:p>
            <a:endParaRPr lang="en-GB" sz="1600" dirty="0"/>
          </a:p>
        </p:txBody>
      </p:sp>
    </p:spTree>
    <p:extLst>
      <p:ext uri="{BB962C8B-B14F-4D97-AF65-F5344CB8AC3E}">
        <p14:creationId xmlns:p14="http://schemas.microsoft.com/office/powerpoint/2010/main" val="15899644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EFB1E-BD47-35F6-5031-EDAA73EA01E7}"/>
              </a:ext>
            </a:extLst>
          </p:cNvPr>
          <p:cNvSpPr>
            <a:spLocks noGrp="1"/>
          </p:cNvSpPr>
          <p:nvPr>
            <p:ph type="title"/>
          </p:nvPr>
        </p:nvSpPr>
        <p:spPr>
          <a:xfrm>
            <a:off x="658368" y="0"/>
            <a:ext cx="10698480" cy="1097280"/>
          </a:xfrm>
        </p:spPr>
        <p:txBody>
          <a:bodyPr/>
          <a:lstStyle/>
          <a:p>
            <a:r>
              <a:rPr lang="en-US" dirty="0"/>
              <a:t>Paraphrasing</a:t>
            </a:r>
            <a:endParaRPr lang="en-GB" dirty="0"/>
          </a:p>
        </p:txBody>
      </p:sp>
      <p:sp>
        <p:nvSpPr>
          <p:cNvPr id="3" name="Content Placeholder 2">
            <a:extLst>
              <a:ext uri="{FF2B5EF4-FFF2-40B4-BE49-F238E27FC236}">
                <a16:creationId xmlns:a16="http://schemas.microsoft.com/office/drawing/2014/main" id="{F8B45639-B593-0BD7-A066-DA6210F26D81}"/>
              </a:ext>
            </a:extLst>
          </p:cNvPr>
          <p:cNvSpPr>
            <a:spLocks noGrp="1"/>
          </p:cNvSpPr>
          <p:nvPr>
            <p:ph idx="14"/>
          </p:nvPr>
        </p:nvSpPr>
        <p:spPr>
          <a:xfrm>
            <a:off x="841248" y="1219200"/>
            <a:ext cx="10515600" cy="4815840"/>
          </a:xfrm>
        </p:spPr>
        <p:txBody>
          <a:bodyPr/>
          <a:lstStyle/>
          <a:p>
            <a:pPr marL="0" indent="0">
              <a:buNone/>
            </a:pPr>
            <a:r>
              <a:rPr lang="en-GB" dirty="0"/>
              <a:t>Paraphrasing, where you rewrite something you have read in your own words, is an important skill as it shows your understanding of what you have read in a way that direct quotation cannot.</a:t>
            </a:r>
          </a:p>
          <a:p>
            <a:r>
              <a:rPr lang="en-GB" dirty="0"/>
              <a:t>As an example of this, read 3.3 of the Nursing and Midwifery Code (NMC, 2018) below:</a:t>
            </a:r>
          </a:p>
          <a:p>
            <a:pPr marL="0" indent="0">
              <a:buNone/>
            </a:pPr>
            <a:endParaRPr lang="en-GB" dirty="0"/>
          </a:p>
          <a:p>
            <a:endParaRPr lang="en-GB" dirty="0"/>
          </a:p>
          <a:p>
            <a:r>
              <a:rPr lang="en-GB" dirty="0"/>
              <a:t>Now compare the original with the way a student has rephrased it in their assignment:</a:t>
            </a:r>
          </a:p>
          <a:p>
            <a:pPr marL="0" indent="0">
              <a:buNone/>
            </a:pPr>
            <a:endParaRPr lang="en-GB" dirty="0"/>
          </a:p>
          <a:p>
            <a:endParaRPr lang="en-GB" dirty="0"/>
          </a:p>
        </p:txBody>
      </p:sp>
      <p:sp>
        <p:nvSpPr>
          <p:cNvPr id="5" name="TextBox 4">
            <a:extLst>
              <a:ext uri="{FF2B5EF4-FFF2-40B4-BE49-F238E27FC236}">
                <a16:creationId xmlns:a16="http://schemas.microsoft.com/office/drawing/2014/main" id="{0EC7D6D6-A459-A2FF-F8EE-B22A698B8D14}"/>
              </a:ext>
            </a:extLst>
          </p:cNvPr>
          <p:cNvSpPr txBox="1"/>
          <p:nvPr/>
        </p:nvSpPr>
        <p:spPr>
          <a:xfrm>
            <a:off x="835152" y="2458780"/>
            <a:ext cx="10029462" cy="70788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000" dirty="0"/>
              <a:t>3.3: You must act in partnership with those receiving care, helping them to access relevant health and social care, information and support when they need it.</a:t>
            </a:r>
          </a:p>
        </p:txBody>
      </p:sp>
      <p:sp>
        <p:nvSpPr>
          <p:cNvPr id="9" name="TextBox 8">
            <a:extLst>
              <a:ext uri="{FF2B5EF4-FFF2-40B4-BE49-F238E27FC236}">
                <a16:creationId xmlns:a16="http://schemas.microsoft.com/office/drawing/2014/main" id="{02DEA91C-B8EA-D101-BB94-8A3097B38576}"/>
              </a:ext>
            </a:extLst>
          </p:cNvPr>
          <p:cNvSpPr txBox="1"/>
          <p:nvPr/>
        </p:nvSpPr>
        <p:spPr>
          <a:xfrm>
            <a:off x="835152" y="4007584"/>
            <a:ext cx="9680448" cy="1015663"/>
          </a:xfrm>
          <a:prstGeom prst="rect">
            <a:avLst/>
          </a:prstGeom>
          <a:solidFill>
            <a:schemeClr val="bg1"/>
          </a:solidFill>
        </p:spPr>
        <p:txBody>
          <a:bodyPr wrap="square">
            <a:spAutoFit/>
          </a:bodyPr>
          <a:lstStyle/>
          <a:p>
            <a:r>
              <a:rPr lang="en-GB" sz="2000" dirty="0"/>
              <a:t>Section 3.3 of the NMC Code (2018) states that, when required, healthcare professionals should work with receivers of care, not only to find information and support, but to access health and social care services when they require it.</a:t>
            </a:r>
            <a:endParaRPr lang="en-GB" sz="2000" dirty="0">
              <a:ea typeface="Calibri" panose="020F0502020204030204" pitchFamily="34" charset="0"/>
            </a:endParaRPr>
          </a:p>
        </p:txBody>
      </p:sp>
    </p:spTree>
    <p:extLst>
      <p:ext uri="{BB962C8B-B14F-4D97-AF65-F5344CB8AC3E}">
        <p14:creationId xmlns:p14="http://schemas.microsoft.com/office/powerpoint/2010/main" val="10857496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40563-CBF8-CD70-3B44-2E3F18C78542}"/>
              </a:ext>
            </a:extLst>
          </p:cNvPr>
          <p:cNvSpPr>
            <a:spLocks noGrp="1"/>
          </p:cNvSpPr>
          <p:nvPr>
            <p:ph type="title"/>
          </p:nvPr>
        </p:nvSpPr>
        <p:spPr/>
        <p:txBody>
          <a:bodyPr/>
          <a:lstStyle/>
          <a:p>
            <a:r>
              <a:rPr lang="en-GB" dirty="0"/>
              <a:t>What techniques did the student use?</a:t>
            </a:r>
          </a:p>
        </p:txBody>
      </p:sp>
      <p:graphicFrame>
        <p:nvGraphicFramePr>
          <p:cNvPr id="5" name="Table 4">
            <a:extLst>
              <a:ext uri="{FF2B5EF4-FFF2-40B4-BE49-F238E27FC236}">
                <a16:creationId xmlns:a16="http://schemas.microsoft.com/office/drawing/2014/main" id="{FE0CA469-4054-03B1-23F1-9B93847CF534}"/>
              </a:ext>
            </a:extLst>
          </p:cNvPr>
          <p:cNvGraphicFramePr>
            <a:graphicFrameLocks noGrp="1"/>
          </p:cNvGraphicFramePr>
          <p:nvPr>
            <p:extLst>
              <p:ext uri="{D42A27DB-BD31-4B8C-83A1-F6EECF244321}">
                <p14:modId xmlns:p14="http://schemas.microsoft.com/office/powerpoint/2010/main" val="941863268"/>
              </p:ext>
            </p:extLst>
          </p:nvPr>
        </p:nvGraphicFramePr>
        <p:xfrm>
          <a:off x="933994" y="2196094"/>
          <a:ext cx="10293531" cy="3571240"/>
        </p:xfrm>
        <a:graphic>
          <a:graphicData uri="http://schemas.openxmlformats.org/drawingml/2006/table">
            <a:tbl>
              <a:tblPr firstRow="1" bandRow="1">
                <a:tableStyleId>{775DCB02-9BB8-47FD-8907-85C794F793BA}</a:tableStyleId>
              </a:tblPr>
              <a:tblGrid>
                <a:gridCol w="2194560">
                  <a:extLst>
                    <a:ext uri="{9D8B030D-6E8A-4147-A177-3AD203B41FA5}">
                      <a16:colId xmlns:a16="http://schemas.microsoft.com/office/drawing/2014/main" val="2789820227"/>
                    </a:ext>
                  </a:extLst>
                </a:gridCol>
                <a:gridCol w="3540034">
                  <a:extLst>
                    <a:ext uri="{9D8B030D-6E8A-4147-A177-3AD203B41FA5}">
                      <a16:colId xmlns:a16="http://schemas.microsoft.com/office/drawing/2014/main" val="1992638690"/>
                    </a:ext>
                  </a:extLst>
                </a:gridCol>
                <a:gridCol w="4558937">
                  <a:extLst>
                    <a:ext uri="{9D8B030D-6E8A-4147-A177-3AD203B41FA5}">
                      <a16:colId xmlns:a16="http://schemas.microsoft.com/office/drawing/2014/main" val="4233863143"/>
                    </a:ext>
                  </a:extLst>
                </a:gridCol>
              </a:tblGrid>
              <a:tr h="370840">
                <a:tc>
                  <a:txBody>
                    <a:bodyPr/>
                    <a:lstStyle/>
                    <a:p>
                      <a:r>
                        <a:rPr lang="en-GB" dirty="0">
                          <a:solidFill>
                            <a:schemeClr val="tx1"/>
                          </a:solidFill>
                        </a:rPr>
                        <a:t>Technique</a:t>
                      </a:r>
                    </a:p>
                  </a:txBody>
                  <a:tcPr/>
                </a:tc>
                <a:tc>
                  <a:txBody>
                    <a:bodyPr/>
                    <a:lstStyle/>
                    <a:p>
                      <a:r>
                        <a:rPr lang="en-GB" dirty="0">
                          <a:solidFill>
                            <a:schemeClr val="tx1"/>
                          </a:solidFill>
                        </a:rPr>
                        <a:t>Original extract</a:t>
                      </a:r>
                    </a:p>
                  </a:txBody>
                  <a:tcPr/>
                </a:tc>
                <a:tc>
                  <a:txBody>
                    <a:bodyPr/>
                    <a:lstStyle/>
                    <a:p>
                      <a:r>
                        <a:rPr lang="en-GB" dirty="0">
                          <a:solidFill>
                            <a:schemeClr val="tx1"/>
                          </a:solidFill>
                        </a:rPr>
                        <a:t>Student paraphrase</a:t>
                      </a:r>
                    </a:p>
                  </a:txBody>
                  <a:tcPr/>
                </a:tc>
                <a:extLst>
                  <a:ext uri="{0D108BD9-81ED-4DB2-BD59-A6C34878D82A}">
                    <a16:rowId xmlns:a16="http://schemas.microsoft.com/office/drawing/2014/main" val="716920769"/>
                  </a:ext>
                </a:extLst>
              </a:tr>
              <a:tr h="370840">
                <a:tc>
                  <a:txBody>
                    <a:bodyPr/>
                    <a:lstStyle/>
                    <a:p>
                      <a:r>
                        <a:rPr lang="en-GB" dirty="0"/>
                        <a:t>In-text reference</a:t>
                      </a:r>
                    </a:p>
                  </a:txBody>
                  <a:tcPr/>
                </a:tc>
                <a:tc>
                  <a:txBody>
                    <a:bodyPr/>
                    <a:lstStyle/>
                    <a:p>
                      <a:r>
                        <a:rPr lang="en-GB" dirty="0"/>
                        <a:t>3.3</a:t>
                      </a:r>
                    </a:p>
                  </a:txBody>
                  <a:tcPr/>
                </a:tc>
                <a:tc>
                  <a:txBody>
                    <a:bodyPr/>
                    <a:lstStyle/>
                    <a:p>
                      <a:r>
                        <a:rPr lang="en-GB" dirty="0"/>
                        <a:t>Section 3.3 of the NMC</a:t>
                      </a:r>
                      <a:r>
                        <a:rPr lang="en-GB" baseline="0" dirty="0"/>
                        <a:t> Code (2018) states that…</a:t>
                      </a:r>
                      <a:endParaRPr lang="en-GB" dirty="0"/>
                    </a:p>
                  </a:txBody>
                  <a:tcPr/>
                </a:tc>
                <a:extLst>
                  <a:ext uri="{0D108BD9-81ED-4DB2-BD59-A6C34878D82A}">
                    <a16:rowId xmlns:a16="http://schemas.microsoft.com/office/drawing/2014/main" val="2829430213"/>
                  </a:ext>
                </a:extLst>
              </a:tr>
              <a:tr h="370840">
                <a:tc>
                  <a:txBody>
                    <a:bodyPr/>
                    <a:lstStyle/>
                    <a:p>
                      <a:r>
                        <a:rPr lang="en-GB" dirty="0"/>
                        <a:t>Synonyms of words or phrases</a:t>
                      </a:r>
                    </a:p>
                  </a:txBody>
                  <a:tcPr/>
                </a:tc>
                <a:tc>
                  <a:txBody>
                    <a:bodyPr/>
                    <a:lstStyle/>
                    <a:p>
                      <a:r>
                        <a:rPr lang="en-GB" dirty="0"/>
                        <a:t>Need</a:t>
                      </a:r>
                    </a:p>
                    <a:p>
                      <a:r>
                        <a:rPr lang="en-GB" dirty="0"/>
                        <a:t>Act in partnership</a:t>
                      </a:r>
                    </a:p>
                  </a:txBody>
                  <a:tcPr/>
                </a:tc>
                <a:tc>
                  <a:txBody>
                    <a:bodyPr/>
                    <a:lstStyle/>
                    <a:p>
                      <a:r>
                        <a:rPr lang="en-GB" dirty="0"/>
                        <a:t>Require</a:t>
                      </a:r>
                    </a:p>
                    <a:p>
                      <a:r>
                        <a:rPr lang="en-GB" dirty="0"/>
                        <a:t>Work with</a:t>
                      </a:r>
                    </a:p>
                  </a:txBody>
                  <a:tcPr/>
                </a:tc>
                <a:extLst>
                  <a:ext uri="{0D108BD9-81ED-4DB2-BD59-A6C34878D82A}">
                    <a16:rowId xmlns:a16="http://schemas.microsoft.com/office/drawing/2014/main" val="213079648"/>
                  </a:ext>
                </a:extLst>
              </a:tr>
              <a:tr h="370840">
                <a:tc>
                  <a:txBody>
                    <a:bodyPr/>
                    <a:lstStyle/>
                    <a:p>
                      <a:r>
                        <a:rPr lang="en-GB" dirty="0"/>
                        <a:t>Changing word forms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Those receiving care</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Receivers of care</a:t>
                      </a:r>
                    </a:p>
                    <a:p>
                      <a:endParaRPr lang="en-GB" dirty="0"/>
                    </a:p>
                  </a:txBody>
                  <a:tcPr/>
                </a:tc>
                <a:extLst>
                  <a:ext uri="{0D108BD9-81ED-4DB2-BD59-A6C34878D82A}">
                    <a16:rowId xmlns:a16="http://schemas.microsoft.com/office/drawing/2014/main" val="2250129879"/>
                  </a:ext>
                </a:extLst>
              </a:tr>
              <a:tr h="370840">
                <a:tc>
                  <a:txBody>
                    <a:bodyPr/>
                    <a:lstStyle/>
                    <a:p>
                      <a:r>
                        <a:rPr lang="en-GB" dirty="0"/>
                        <a:t>Changing the order </a:t>
                      </a:r>
                      <a:r>
                        <a:rPr lang="en-GB"/>
                        <a:t>of information</a:t>
                      </a:r>
                      <a:endParaRPr lang="en-GB" dirty="0"/>
                    </a:p>
                  </a:txBody>
                  <a:tcPr/>
                </a:tc>
                <a:tc>
                  <a:txBody>
                    <a:bodyPr/>
                    <a:lstStyle/>
                    <a:p>
                      <a:r>
                        <a:rPr lang="en-GB" dirty="0"/>
                        <a:t>…when they need it.</a:t>
                      </a:r>
                    </a:p>
                  </a:txBody>
                  <a:tcPr/>
                </a:tc>
                <a:tc>
                  <a:txBody>
                    <a:bodyPr/>
                    <a:lstStyle/>
                    <a:p>
                      <a:r>
                        <a:rPr lang="en-GB" dirty="0"/>
                        <a:t>…, when requiring it,…</a:t>
                      </a:r>
                    </a:p>
                  </a:txBody>
                  <a:tcPr/>
                </a:tc>
                <a:extLst>
                  <a:ext uri="{0D108BD9-81ED-4DB2-BD59-A6C34878D82A}">
                    <a16:rowId xmlns:a16="http://schemas.microsoft.com/office/drawing/2014/main" val="4157241179"/>
                  </a:ext>
                </a:extLst>
              </a:tr>
              <a:tr h="370840">
                <a:tc>
                  <a:txBody>
                    <a:bodyPr/>
                    <a:lstStyle/>
                    <a:p>
                      <a:r>
                        <a:rPr lang="en-GB" dirty="0"/>
                        <a:t>Changing</a:t>
                      </a:r>
                      <a:r>
                        <a:rPr lang="en-GB" baseline="0" dirty="0"/>
                        <a:t> linking</a:t>
                      </a:r>
                      <a:endParaRPr lang="en-GB" dirty="0"/>
                    </a:p>
                  </a:txBody>
                  <a:tcPr/>
                </a:tc>
                <a:tc>
                  <a:txBody>
                    <a:bodyPr/>
                    <a:lstStyle/>
                    <a:p>
                      <a:r>
                        <a:rPr lang="en-GB" dirty="0"/>
                        <a:t>Social</a:t>
                      </a:r>
                      <a:r>
                        <a:rPr lang="en-GB" baseline="0" dirty="0"/>
                        <a:t> care, information and support</a:t>
                      </a:r>
                      <a:endParaRPr lang="en-GB" dirty="0"/>
                    </a:p>
                  </a:txBody>
                  <a:tcPr/>
                </a:tc>
                <a:tc>
                  <a:txBody>
                    <a:bodyPr/>
                    <a:lstStyle/>
                    <a:p>
                      <a:r>
                        <a:rPr lang="en-GB" dirty="0"/>
                        <a:t>Not only care but also</a:t>
                      </a:r>
                      <a:r>
                        <a:rPr lang="en-GB" baseline="0" dirty="0"/>
                        <a:t> information and support.</a:t>
                      </a:r>
                      <a:endParaRPr lang="en-GB" dirty="0"/>
                    </a:p>
                  </a:txBody>
                  <a:tcPr/>
                </a:tc>
                <a:extLst>
                  <a:ext uri="{0D108BD9-81ED-4DB2-BD59-A6C34878D82A}">
                    <a16:rowId xmlns:a16="http://schemas.microsoft.com/office/drawing/2014/main" val="1728422348"/>
                  </a:ext>
                </a:extLst>
              </a:tr>
            </a:tbl>
          </a:graphicData>
        </a:graphic>
      </p:graphicFrame>
    </p:spTree>
    <p:extLst>
      <p:ext uri="{BB962C8B-B14F-4D97-AF65-F5344CB8AC3E}">
        <p14:creationId xmlns:p14="http://schemas.microsoft.com/office/powerpoint/2010/main" val="33372628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CE42C-858D-DFA9-6A58-81E23BDCBED2}"/>
              </a:ext>
            </a:extLst>
          </p:cNvPr>
          <p:cNvSpPr>
            <a:spLocks noGrp="1"/>
          </p:cNvSpPr>
          <p:nvPr>
            <p:ph type="title"/>
          </p:nvPr>
        </p:nvSpPr>
        <p:spPr>
          <a:xfrm>
            <a:off x="841248" y="182880"/>
            <a:ext cx="10698480" cy="1097280"/>
          </a:xfrm>
        </p:spPr>
        <p:txBody>
          <a:bodyPr/>
          <a:lstStyle/>
          <a:p>
            <a:r>
              <a:rPr lang="en-GB" dirty="0"/>
              <a:t>Paraphrasing practice</a:t>
            </a:r>
          </a:p>
        </p:txBody>
      </p:sp>
      <p:sp>
        <p:nvSpPr>
          <p:cNvPr id="3" name="Content Placeholder 2">
            <a:extLst>
              <a:ext uri="{FF2B5EF4-FFF2-40B4-BE49-F238E27FC236}">
                <a16:creationId xmlns:a16="http://schemas.microsoft.com/office/drawing/2014/main" id="{C1C1D68C-4BEE-952A-7822-2D47B0B24FA5}"/>
              </a:ext>
            </a:extLst>
          </p:cNvPr>
          <p:cNvSpPr>
            <a:spLocks noGrp="1"/>
          </p:cNvSpPr>
          <p:nvPr>
            <p:ph idx="14"/>
          </p:nvPr>
        </p:nvSpPr>
        <p:spPr>
          <a:xfrm>
            <a:off x="841248" y="1635760"/>
            <a:ext cx="10515600" cy="4399280"/>
          </a:xfrm>
        </p:spPr>
        <p:txBody>
          <a:bodyPr>
            <a:normAutofit/>
          </a:bodyPr>
          <a:lstStyle/>
          <a:p>
            <a:pPr marL="0" indent="0">
              <a:spcBef>
                <a:spcPts val="0"/>
              </a:spcBef>
              <a:buClrTx/>
              <a:buSzTx/>
              <a:buNone/>
              <a:defRPr/>
            </a:pPr>
            <a:r>
              <a:rPr lang="en-GB" dirty="0"/>
              <a:t>Take either example 1.2 or 3.4  below and try to paraphrase it in your own words. </a:t>
            </a:r>
            <a:r>
              <a:rPr lang="en-GB" u="sng" dirty="0"/>
              <a:t>You should make sure you include an in text reference to support the statement</a:t>
            </a:r>
            <a:r>
              <a:rPr lang="en-GB" dirty="0"/>
              <a:t>. </a:t>
            </a:r>
          </a:p>
          <a:p>
            <a:pPr marL="0" indent="0">
              <a:spcBef>
                <a:spcPts val="0"/>
              </a:spcBef>
              <a:buClrTx/>
              <a:buSzTx/>
              <a:buNone/>
              <a:defRPr/>
            </a:pPr>
            <a:r>
              <a:rPr lang="en-GB" dirty="0"/>
              <a:t>The extracts have been taken from  Social work England’s code of conduct, published online in 2026.</a:t>
            </a:r>
          </a:p>
          <a:p>
            <a:pPr marL="0" lvl="0" indent="0">
              <a:spcBef>
                <a:spcPts val="0"/>
              </a:spcBef>
              <a:buClrTx/>
              <a:buSzTx/>
              <a:buNone/>
              <a:defRPr/>
            </a:pPr>
            <a:endParaRPr lang="en-GB" b="1" kern="0" dirty="0">
              <a:solidFill>
                <a:srgbClr val="000000"/>
              </a:solidFill>
            </a:endParaRPr>
          </a:p>
          <a:p>
            <a:pPr marL="0" lvl="0" indent="0">
              <a:spcBef>
                <a:spcPts val="0"/>
              </a:spcBef>
              <a:buClrTx/>
              <a:buSzTx/>
              <a:buNone/>
              <a:defRPr/>
            </a:pPr>
            <a:endParaRPr lang="en-GB" b="1" kern="0" dirty="0">
              <a:solidFill>
                <a:srgbClr val="000000"/>
              </a:solidFill>
            </a:endParaRPr>
          </a:p>
          <a:p>
            <a:pPr marL="0" lvl="0" indent="0">
              <a:spcBef>
                <a:spcPts val="0"/>
              </a:spcBef>
              <a:buClrTx/>
              <a:buSzTx/>
              <a:buNone/>
              <a:defRPr/>
            </a:pPr>
            <a:endParaRPr lang="en-GB" b="1" kern="0" dirty="0">
              <a:solidFill>
                <a:srgbClr val="000000"/>
              </a:solidFill>
            </a:endParaRPr>
          </a:p>
          <a:p>
            <a:pPr marL="0" lvl="0" indent="0">
              <a:spcBef>
                <a:spcPts val="0"/>
              </a:spcBef>
              <a:buClrTx/>
              <a:buSzTx/>
              <a:buNone/>
              <a:defRPr/>
            </a:pPr>
            <a:r>
              <a:rPr lang="en-GB" dirty="0">
                <a:highlight>
                  <a:srgbClr val="FFFF00"/>
                </a:highlight>
              </a:rPr>
              <a:t>1.2  Respect and promote the human rights, views, wishes</a:t>
            </a:r>
            <a:br>
              <a:rPr lang="en-GB" dirty="0">
                <a:highlight>
                  <a:srgbClr val="FFFF00"/>
                </a:highlight>
              </a:rPr>
            </a:br>
            <a:r>
              <a:rPr lang="en-GB" dirty="0">
                <a:highlight>
                  <a:srgbClr val="FFFF00"/>
                </a:highlight>
              </a:rPr>
              <a:t>and feelings of the people I work with, balancing rights and risks and enabling access to advice, advocacy, support and services.</a:t>
            </a:r>
          </a:p>
          <a:p>
            <a:pPr marL="0" lvl="0" indent="0">
              <a:spcBef>
                <a:spcPts val="0"/>
              </a:spcBef>
              <a:buClrTx/>
              <a:buSzTx/>
              <a:buNone/>
              <a:defRPr/>
            </a:pPr>
            <a:endParaRPr lang="en-GB" kern="0" dirty="0">
              <a:solidFill>
                <a:srgbClr val="000000"/>
              </a:solidFill>
              <a:highlight>
                <a:srgbClr val="FFFF00"/>
              </a:highlight>
            </a:endParaRPr>
          </a:p>
          <a:p>
            <a:pPr marL="0" lvl="0" indent="0">
              <a:spcBef>
                <a:spcPts val="0"/>
              </a:spcBef>
              <a:buClrTx/>
              <a:buSzTx/>
              <a:buNone/>
              <a:defRPr/>
            </a:pPr>
            <a:r>
              <a:rPr lang="en-GB" dirty="0">
                <a:highlight>
                  <a:srgbClr val="FFFF00"/>
                </a:highlight>
              </a:rPr>
              <a:t>3.4  Recognise the risk indicators of different forms of abuse and neglect and their impact on people, their families and their support networks.</a:t>
            </a:r>
          </a:p>
          <a:p>
            <a:pPr marL="0" lvl="0" indent="0">
              <a:spcBef>
                <a:spcPts val="0"/>
              </a:spcBef>
              <a:buClrTx/>
              <a:buSzTx/>
              <a:buNone/>
              <a:defRPr/>
            </a:pPr>
            <a:endParaRPr lang="en-GB" dirty="0">
              <a:highlight>
                <a:srgbClr val="FFFF00"/>
              </a:highlight>
            </a:endParaRPr>
          </a:p>
          <a:p>
            <a:pPr marL="0" lvl="0" indent="0">
              <a:spcBef>
                <a:spcPts val="0"/>
              </a:spcBef>
              <a:buClrTx/>
              <a:buSzTx/>
              <a:buNone/>
              <a:defRPr/>
            </a:pPr>
            <a:endParaRPr lang="en-GB" dirty="0">
              <a:highlight>
                <a:srgbClr val="FFFF00"/>
              </a:highlight>
            </a:endParaRPr>
          </a:p>
          <a:p>
            <a:pPr marL="0" lvl="0" indent="0" algn="ctr">
              <a:spcBef>
                <a:spcPts val="0"/>
              </a:spcBef>
              <a:buClrTx/>
              <a:buSzTx/>
              <a:buNone/>
              <a:defRPr/>
            </a:pPr>
            <a:r>
              <a:rPr lang="en-GB" dirty="0"/>
              <a:t>Be prepared to share your paraphrased sentence with the group.</a:t>
            </a:r>
          </a:p>
        </p:txBody>
      </p:sp>
    </p:spTree>
    <p:extLst>
      <p:ext uri="{BB962C8B-B14F-4D97-AF65-F5344CB8AC3E}">
        <p14:creationId xmlns:p14="http://schemas.microsoft.com/office/powerpoint/2010/main" val="5950949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2446868-83F0-CEEF-5E60-6D55C93B523F}"/>
              </a:ext>
            </a:extLst>
          </p:cNvPr>
          <p:cNvSpPr>
            <a:spLocks noGrp="1"/>
          </p:cNvSpPr>
          <p:nvPr>
            <p:ph type="subTitle" idx="1"/>
          </p:nvPr>
        </p:nvSpPr>
        <p:spPr>
          <a:xfrm>
            <a:off x="5130800" y="1991360"/>
            <a:ext cx="6400800" cy="731520"/>
          </a:xfrm>
          <a:noFill/>
        </p:spPr>
        <p:txBody>
          <a:bodyPr lIns="0" tIns="0" rIns="0" bIns="0">
            <a:noAutofit/>
          </a:bodyPr>
          <a:lstStyle/>
          <a:p>
            <a:r>
              <a:rPr lang="en-GB" dirty="0"/>
              <a:t>If you are new to Harvard referencing and would like to review the basics of what this lesson has covered, Swinburne Online (2017) provides a good overview: </a:t>
            </a:r>
          </a:p>
          <a:p>
            <a:r>
              <a:rPr lang="en-GB" dirty="0">
                <a:hlinkClick r:id="rId2"/>
              </a:rPr>
              <a:t>https://www.youtube.com/watch?v=iueqJ78iAwk</a:t>
            </a:r>
            <a:r>
              <a:rPr lang="en-GB" dirty="0"/>
              <a:t> </a:t>
            </a:r>
          </a:p>
          <a:p>
            <a:r>
              <a:rPr lang="en-GB" dirty="0"/>
              <a:t>(NB: There are some small differences with reference details in the list of references, so use BPP Library’s School of Nursing Harvard Referencing Guide for the details).</a:t>
            </a:r>
          </a:p>
        </p:txBody>
      </p:sp>
      <p:pic>
        <p:nvPicPr>
          <p:cNvPr id="10" name="Picture Placeholder 9" descr="A mountain view through flowers on a tree">
            <a:extLst>
              <a:ext uri="{FF2B5EF4-FFF2-40B4-BE49-F238E27FC236}">
                <a16:creationId xmlns:a16="http://schemas.microsoft.com/office/drawing/2014/main" id="{A6601023-33B9-F08C-D175-8659CBDC50EA}"/>
              </a:ext>
            </a:extLst>
          </p:cNvPr>
          <p:cNvPicPr>
            <a:picLocks noGrp="1"/>
          </p:cNvPicPr>
          <p:nvPr>
            <p:ph type="pic" sz="quarter" idx="13"/>
          </p:nvPr>
        </p:nvPicPr>
        <p:blipFill>
          <a:blip r:embed="rId3">
            <a:duotone>
              <a:prstClr val="black"/>
              <a:srgbClr val="D9C3A5">
                <a:tint val="50000"/>
                <a:satMod val="180000"/>
              </a:srgbClr>
            </a:duotone>
          </a:blip>
          <a:srcRect l="30132" r="30132"/>
          <a:stretch/>
        </p:blipFill>
        <p:spPr>
          <a:xfrm>
            <a:off x="731520" y="685800"/>
            <a:ext cx="3840480" cy="5486400"/>
          </a:xfrm>
          <a:solidFill>
            <a:schemeClr val="bg1">
              <a:lumMod val="95000"/>
            </a:schemeClr>
          </a:solidFill>
          <a:ln w="6350">
            <a:noFill/>
          </a:ln>
        </p:spPr>
      </p:pic>
    </p:spTree>
    <p:extLst>
      <p:ext uri="{BB962C8B-B14F-4D97-AF65-F5344CB8AC3E}">
        <p14:creationId xmlns:p14="http://schemas.microsoft.com/office/powerpoint/2010/main" val="10080375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957BFDF-285B-B0DC-CA1D-006D0DA9348E}"/>
              </a:ext>
            </a:extLst>
          </p:cNvPr>
          <p:cNvSpPr>
            <a:spLocks noGrp="1"/>
          </p:cNvSpPr>
          <p:nvPr>
            <p:ph type="subTitle" idx="1"/>
          </p:nvPr>
        </p:nvSpPr>
        <p:spPr>
          <a:xfrm>
            <a:off x="4338320" y="772160"/>
            <a:ext cx="6400800" cy="914400"/>
          </a:xfrm>
        </p:spPr>
        <p:txBody>
          <a:bodyPr>
            <a:noAutofit/>
          </a:bodyPr>
          <a:lstStyle/>
          <a:p>
            <a:pPr>
              <a:spcBef>
                <a:spcPts val="600"/>
              </a:spcBef>
            </a:pPr>
            <a:r>
              <a:rPr lang="en-GB" sz="1600" dirty="0"/>
              <a:t>Smith, S. (2021). </a:t>
            </a:r>
            <a:r>
              <a:rPr lang="en-GB" sz="1600" i="1" dirty="0"/>
              <a:t>Paraphrasing</a:t>
            </a:r>
            <a:r>
              <a:rPr lang="en-GB" sz="1600" dirty="0"/>
              <a:t>. EAP Foundation. </a:t>
            </a:r>
            <a:r>
              <a:rPr lang="en-GB" sz="1600" dirty="0">
                <a:hlinkClick r:id="rId2"/>
              </a:rPr>
              <a:t>https://www.eapfoundation.com/writing/paraphrase/</a:t>
            </a:r>
            <a:endParaRPr lang="en-GB" sz="1600" dirty="0"/>
          </a:p>
          <a:p>
            <a:pPr>
              <a:spcBef>
                <a:spcPts val="600"/>
              </a:spcBef>
            </a:pPr>
            <a:endParaRPr lang="en-GB" sz="1600" dirty="0"/>
          </a:p>
          <a:p>
            <a:pPr>
              <a:spcBef>
                <a:spcPts val="600"/>
              </a:spcBef>
            </a:pPr>
            <a:r>
              <a:rPr lang="en-GB" sz="1600" dirty="0"/>
              <a:t>University of Louisville Writing </a:t>
            </a:r>
            <a:r>
              <a:rPr lang="en-GB" sz="1600" dirty="0" err="1"/>
              <a:t>Center</a:t>
            </a:r>
            <a:r>
              <a:rPr lang="en-GB" sz="1600" dirty="0"/>
              <a:t> (2021). What is the difference between quotation, paraphrase, and summary? </a:t>
            </a:r>
            <a:r>
              <a:rPr lang="en-GB" sz="1600" dirty="0">
                <a:hlinkClick r:id="rId3"/>
              </a:rPr>
              <a:t>https://louisville.edu/writingcenter/for-students-1/common-writing-questions-1/what-is-the-difference-between-quotation-paraphrase-and-summary</a:t>
            </a:r>
            <a:endParaRPr lang="en-GB" sz="1600" dirty="0"/>
          </a:p>
          <a:p>
            <a:pPr>
              <a:spcBef>
                <a:spcPts val="600"/>
              </a:spcBef>
            </a:pPr>
            <a:endParaRPr lang="en-GB" sz="1600" dirty="0"/>
          </a:p>
          <a:p>
            <a:pPr>
              <a:spcBef>
                <a:spcPts val="600"/>
              </a:spcBef>
            </a:pPr>
            <a:r>
              <a:rPr lang="en-GB" sz="1600" dirty="0"/>
              <a:t>University of Sheffield (2021). Identifying good and bad paraphrases. </a:t>
            </a:r>
            <a:r>
              <a:rPr lang="en-GB" sz="1600" dirty="0">
                <a:hlinkClick r:id="rId4"/>
              </a:rPr>
              <a:t>https://eltc-language-resources.group.shef.ac.uk/lessons/identifying-good-and-bad-paraphrases/</a:t>
            </a:r>
            <a:endParaRPr lang="en-GB" sz="1600" b="1" dirty="0"/>
          </a:p>
          <a:p>
            <a:endParaRPr lang="en-GB" sz="1800" b="1" dirty="0"/>
          </a:p>
          <a:p>
            <a:endParaRPr lang="en-GB" sz="1800" dirty="0"/>
          </a:p>
          <a:p>
            <a:endParaRPr lang="en-GB" sz="1800" dirty="0"/>
          </a:p>
        </p:txBody>
      </p:sp>
    </p:spTree>
    <p:extLst>
      <p:ext uri="{BB962C8B-B14F-4D97-AF65-F5344CB8AC3E}">
        <p14:creationId xmlns:p14="http://schemas.microsoft.com/office/powerpoint/2010/main" val="32857697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F941E-F929-9445-51FE-76E03CBA27BE}"/>
              </a:ext>
            </a:extLst>
          </p:cNvPr>
          <p:cNvSpPr>
            <a:spLocks noGrp="1"/>
          </p:cNvSpPr>
          <p:nvPr>
            <p:ph type="ctrTitle"/>
          </p:nvPr>
        </p:nvSpPr>
        <p:spPr>
          <a:xfrm>
            <a:off x="731520" y="1143000"/>
            <a:ext cx="7772400" cy="4572000"/>
          </a:xfrm>
        </p:spPr>
        <p:txBody>
          <a:bodyPr>
            <a:noAutofit/>
          </a:bodyPr>
          <a:lstStyle/>
          <a:p>
            <a:pPr>
              <a:lnSpc>
                <a:spcPct val="100000"/>
              </a:lnSpc>
              <a:spcBef>
                <a:spcPts val="600"/>
              </a:spcBef>
            </a:pPr>
            <a:r>
              <a:rPr lang="en-GB" sz="1200" dirty="0"/>
              <a:t>Bottomley, J. and </a:t>
            </a:r>
            <a:r>
              <a:rPr lang="en-GB" sz="1200" dirty="0" err="1"/>
              <a:t>Pryjmachuk</a:t>
            </a:r>
            <a:r>
              <a:rPr lang="en-GB" sz="1200" dirty="0"/>
              <a:t>, S. (2017). </a:t>
            </a:r>
            <a:r>
              <a:rPr lang="en-GB" sz="1200" i="1" dirty="0"/>
              <a:t>Academic writing and referencing for your nursing degree</a:t>
            </a:r>
            <a:r>
              <a:rPr lang="en-GB" sz="1200" dirty="0"/>
              <a:t>. St Albans: Critical Publishing.</a:t>
            </a:r>
            <a:br>
              <a:rPr lang="en-GB" sz="1200" dirty="0"/>
            </a:br>
            <a:br>
              <a:rPr lang="en-GB" sz="1200" dirty="0"/>
            </a:br>
            <a:r>
              <a:rPr lang="en-GB" sz="1200" dirty="0"/>
              <a:t>BPP University (2020). </a:t>
            </a:r>
            <a:r>
              <a:rPr lang="en-GB" sz="1200" i="1" dirty="0"/>
              <a:t>Manual of Policies and Procedures 2020/2021. </a:t>
            </a:r>
            <a:r>
              <a:rPr lang="en-GB" sz="1200" dirty="0"/>
              <a:t>London: BPP University.</a:t>
            </a:r>
            <a:br>
              <a:rPr lang="en-GB" sz="1200" dirty="0"/>
            </a:br>
            <a:br>
              <a:rPr lang="en-GB" sz="1200" dirty="0"/>
            </a:br>
            <a:r>
              <a:rPr lang="en-US" sz="1200" dirty="0">
                <a:solidFill>
                  <a:srgbClr val="444444"/>
                </a:solidFill>
              </a:rPr>
              <a:t>Nursing &amp; Midwifery Council (2018). </a:t>
            </a:r>
            <a:r>
              <a:rPr lang="en-US" sz="1200" i="1" dirty="0">
                <a:solidFill>
                  <a:srgbClr val="444444"/>
                </a:solidFill>
              </a:rPr>
              <a:t>The code: Professional standards of practice and </a:t>
            </a:r>
            <a:r>
              <a:rPr lang="en-US" sz="1200" i="1" dirty="0" err="1">
                <a:solidFill>
                  <a:srgbClr val="444444"/>
                </a:solidFill>
              </a:rPr>
              <a:t>behaviour</a:t>
            </a:r>
            <a:r>
              <a:rPr lang="en-US" sz="1200" i="1" dirty="0">
                <a:solidFill>
                  <a:srgbClr val="444444"/>
                </a:solidFill>
              </a:rPr>
              <a:t> for nurses, midwives and nursing associates</a:t>
            </a:r>
            <a:r>
              <a:rPr lang="en-US" sz="1200" dirty="0">
                <a:solidFill>
                  <a:srgbClr val="444444"/>
                </a:solidFill>
              </a:rPr>
              <a:t>. Available at: </a:t>
            </a:r>
            <a:r>
              <a:rPr lang="en-US" sz="1200" dirty="0">
                <a:solidFill>
                  <a:srgbClr val="444444"/>
                </a:solidFill>
                <a:hlinkClick r:id="rId2"/>
              </a:rPr>
              <a:t>http://www.nmc.org.uk/globalassets/sitedocuments/nmc-publications/revised-new-nmc-code.pdf</a:t>
            </a:r>
            <a:r>
              <a:rPr lang="en-US" sz="1200" dirty="0">
                <a:solidFill>
                  <a:srgbClr val="444444"/>
                </a:solidFill>
              </a:rPr>
              <a:t> (accessed on 4 November 2021)  </a:t>
            </a:r>
            <a:br>
              <a:rPr lang="en-US" sz="1200" dirty="0">
                <a:solidFill>
                  <a:srgbClr val="444444"/>
                </a:solidFill>
              </a:rPr>
            </a:br>
            <a:br>
              <a:rPr lang="en-US" sz="1200" dirty="0">
                <a:solidFill>
                  <a:srgbClr val="444444"/>
                </a:solidFill>
              </a:rPr>
            </a:br>
            <a:r>
              <a:rPr lang="en-GB" sz="1200" dirty="0"/>
              <a:t>Shah, S. (2013). </a:t>
            </a:r>
            <a:r>
              <a:rPr lang="en-GB" sz="1200" i="1" dirty="0"/>
              <a:t>3 reasons we still haven’t gotten rid of malaria </a:t>
            </a:r>
            <a:r>
              <a:rPr lang="en-GB" sz="1200" dirty="0"/>
              <a:t>[YouTube]. Available at: </a:t>
            </a:r>
            <a:r>
              <a:rPr lang="en-GB" sz="1200" dirty="0">
                <a:hlinkClick r:id="rId3"/>
              </a:rPr>
              <a:t>https://www.youtube.com/watch?v=SF242mxtZN8</a:t>
            </a:r>
            <a:r>
              <a:rPr lang="en-GB" sz="1200" dirty="0"/>
              <a:t> (accessed on 6 April 2021)</a:t>
            </a:r>
            <a:br>
              <a:rPr lang="en-GB" sz="1200" dirty="0"/>
            </a:br>
            <a:br>
              <a:rPr lang="en-GB" sz="1200" dirty="0"/>
            </a:br>
            <a:r>
              <a:rPr lang="en-GB" sz="1200" dirty="0"/>
              <a:t>Swinburne Online (2017). </a:t>
            </a:r>
            <a:r>
              <a:rPr lang="en-US" sz="1200" i="1" dirty="0"/>
              <a:t>How To Reference - Harvard Style Referencing Guide</a:t>
            </a:r>
            <a:r>
              <a:rPr lang="en-GB" sz="1200" i="1" dirty="0"/>
              <a:t> </a:t>
            </a:r>
            <a:r>
              <a:rPr lang="en-GB" sz="1200" dirty="0"/>
              <a:t>[YouTube]. Available at: </a:t>
            </a:r>
            <a:r>
              <a:rPr lang="en-GB" sz="1200" dirty="0">
                <a:hlinkClick r:id="rId4"/>
              </a:rPr>
              <a:t>https://www.youtube.com/watch?v=iueqJ78iAwk</a:t>
            </a:r>
            <a:r>
              <a:rPr lang="en-GB" sz="1200" dirty="0"/>
              <a:t> (accessed on 10 November 2021)</a:t>
            </a:r>
            <a:br>
              <a:rPr lang="en-GB" sz="1200" dirty="0"/>
            </a:br>
            <a:br>
              <a:rPr lang="en-GB" sz="1600" b="1" dirty="0"/>
            </a:br>
            <a:br>
              <a:rPr lang="en-GB" sz="1200" dirty="0"/>
            </a:br>
            <a:endParaRPr lang="en-GB" sz="1200" dirty="0"/>
          </a:p>
        </p:txBody>
      </p:sp>
      <p:sp>
        <p:nvSpPr>
          <p:cNvPr id="3" name="Subtitle 2">
            <a:extLst>
              <a:ext uri="{FF2B5EF4-FFF2-40B4-BE49-F238E27FC236}">
                <a16:creationId xmlns:a16="http://schemas.microsoft.com/office/drawing/2014/main" id="{157426FE-5D9C-034B-B562-0E421DDC40D2}"/>
              </a:ext>
            </a:extLst>
          </p:cNvPr>
          <p:cNvSpPr>
            <a:spLocks noGrp="1"/>
          </p:cNvSpPr>
          <p:nvPr>
            <p:ph type="subTitle" idx="1"/>
          </p:nvPr>
        </p:nvSpPr>
        <p:spPr/>
        <p:txBody>
          <a:bodyPr/>
          <a:lstStyle/>
          <a:p>
            <a:r>
              <a:rPr lang="en-GB" dirty="0"/>
              <a:t>References:</a:t>
            </a:r>
          </a:p>
        </p:txBody>
      </p:sp>
    </p:spTree>
    <p:extLst>
      <p:ext uri="{BB962C8B-B14F-4D97-AF65-F5344CB8AC3E}">
        <p14:creationId xmlns:p14="http://schemas.microsoft.com/office/powerpoint/2010/main" val="38505246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CEA74-8AD7-E6F3-6FE5-D3DBAEE51D5A}"/>
              </a:ext>
            </a:extLst>
          </p:cNvPr>
          <p:cNvSpPr>
            <a:spLocks noGrp="1"/>
          </p:cNvSpPr>
          <p:nvPr>
            <p:ph type="title"/>
          </p:nvPr>
        </p:nvSpPr>
        <p:spPr>
          <a:xfrm>
            <a:off x="3139440" y="406400"/>
            <a:ext cx="5303520" cy="4023360"/>
          </a:xfrm>
        </p:spPr>
        <p:txBody>
          <a:bodyPr>
            <a:normAutofit/>
          </a:bodyPr>
          <a:lstStyle/>
          <a:p>
            <a:r>
              <a:rPr lang="en-US" dirty="0"/>
              <a:t>Thank you for listening</a:t>
            </a:r>
          </a:p>
        </p:txBody>
      </p:sp>
    </p:spTree>
    <p:extLst>
      <p:ext uri="{BB962C8B-B14F-4D97-AF65-F5344CB8AC3E}">
        <p14:creationId xmlns:p14="http://schemas.microsoft.com/office/powerpoint/2010/main" val="810883301"/>
      </p:ext>
    </p:extLst>
  </p:cSld>
  <p:clrMapOvr>
    <a:masterClrMapping/>
  </p:clrMapOvr>
</p:sld>
</file>

<file path=ppt/theme/theme1.xml><?xml version="1.0" encoding="utf-8"?>
<a:theme xmlns:a="http://schemas.openxmlformats.org/drawingml/2006/main" name="Creative Gradient ">
  <a:themeElements>
    <a:clrScheme name="Cherry Blossoms">
      <a:dk1>
        <a:srgbClr val="000000"/>
      </a:dk1>
      <a:lt1>
        <a:srgbClr val="FFFFFF"/>
      </a:lt1>
      <a:dk2>
        <a:srgbClr val="073A4B"/>
      </a:dk2>
      <a:lt2>
        <a:srgbClr val="E7E6E6"/>
      </a:lt2>
      <a:accent1>
        <a:srgbClr val="CC3059"/>
      </a:accent1>
      <a:accent2>
        <a:srgbClr val="839985"/>
      </a:accent2>
      <a:accent3>
        <a:srgbClr val="FC9FAD"/>
      </a:accent3>
      <a:accent4>
        <a:srgbClr val="EED6AA"/>
      </a:accent4>
      <a:accent5>
        <a:srgbClr val="191C30"/>
      </a:accent5>
      <a:accent6>
        <a:srgbClr val="6E774E"/>
      </a:accent6>
      <a:hlink>
        <a:srgbClr val="E7456B"/>
      </a:hlink>
      <a:folHlink>
        <a:srgbClr val="F0C55F"/>
      </a:folHlink>
    </a:clrScheme>
    <a:fontScheme name="Custom 33">
      <a:majorFont>
        <a:latin typeface="Perpetua Titling MT"/>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176810_win32_EF_v3" id="{23AE6A88-72AF-46C7-89B7-449EB9FADA56}" vid="{778CED17-04A8-4798-A8A2-38679DD162A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9" ma:contentTypeDescription="Create a new document." ma:contentTypeScope="" ma:versionID="6a914531ae0f23be31da2eba1f3b42a9">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ae00154c9e66547f022c4923f88826d6"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021479C-C6C8-4A13-8A99-BC01E18804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06D6625-0C6A-47B9-9FF8-70FAB9A23EE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D9A2D85B-06BE-42C0-9F9D-010F2E25A61A}">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{830FA8A7-1DBF-4777-A1FB-936368E8C17B}TF58dbd5ac-e030-4a6c-aa5c-b7bec167a205d1d5c9bc_win32-806cda859c51</Template>
  <TotalTime>218</TotalTime>
  <Words>2540</Words>
  <Application>Microsoft Office PowerPoint</Application>
  <PresentationFormat>Widescreen</PresentationFormat>
  <Paragraphs>192</Paragraphs>
  <Slides>31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SimSun</vt:lpstr>
      <vt:lpstr>Aptos</vt:lpstr>
      <vt:lpstr>Arial</vt:lpstr>
      <vt:lpstr>Calibri</vt:lpstr>
      <vt:lpstr>Perpetua Titling MT</vt:lpstr>
      <vt:lpstr>Creative Gradient </vt:lpstr>
      <vt:lpstr>Academic skills: referencing sources</vt:lpstr>
      <vt:lpstr>Agenda</vt:lpstr>
      <vt:lpstr>Let’s recap: Can you remember Why we reference?</vt:lpstr>
      <vt:lpstr>PowerPoint Presentation</vt:lpstr>
      <vt:lpstr>In text citations</vt:lpstr>
      <vt:lpstr>Examples of in-text referencing</vt:lpstr>
      <vt:lpstr>Three or more authors: using ‘et al.’</vt:lpstr>
      <vt:lpstr>Direct quotes need a page number</vt:lpstr>
      <vt:lpstr>TASK: Where should the references go?</vt:lpstr>
      <vt:lpstr>PowerPoint Presentation</vt:lpstr>
      <vt:lpstr>PowerPoint Presentation</vt:lpstr>
      <vt:lpstr>Recap: When to reference</vt:lpstr>
      <vt:lpstr>Now let’s consider the reference list</vt:lpstr>
      <vt:lpstr>Think of it like this:</vt:lpstr>
      <vt:lpstr>REMEMBER:</vt:lpstr>
      <vt:lpstr>Class Activity. Reference list practice</vt:lpstr>
      <vt:lpstr>Now look at the sources listed in activity A on the worksheet and do the same.​ </vt:lpstr>
      <vt:lpstr>Activity A: answers</vt:lpstr>
      <vt:lpstr>Plagiarism</vt:lpstr>
      <vt:lpstr>Academic malpractice.</vt:lpstr>
      <vt:lpstr>Academic malpractice.</vt:lpstr>
      <vt:lpstr>Potential penalties</vt:lpstr>
      <vt:lpstr>Understanding Plagiarism </vt:lpstr>
      <vt:lpstr>Understanding Plagiarism </vt:lpstr>
      <vt:lpstr>Paraphrasing</vt:lpstr>
      <vt:lpstr>What techniques did the student use?</vt:lpstr>
      <vt:lpstr>Paraphrasing practice</vt:lpstr>
      <vt:lpstr>PowerPoint Presentation</vt:lpstr>
      <vt:lpstr>PowerPoint Presentation</vt:lpstr>
      <vt:lpstr>Bottomley, J. and Pryjmachuk, S. (2017). Academic writing and referencing for your nursing degree. St Albans: Critical Publishing.  BPP University (2020). Manual of Policies and Procedures 2020/2021. London: BPP University.  Nursing &amp; Midwifery Council (2018). The code: Professional standards of practice and behaviour for nurses, midwives and nursing associates. Available at: http://www.nmc.org.uk/globalassets/sitedocuments/nmc-publications/revised-new-nmc-code.pdf (accessed on 4 November 2021)    Shah, S. (2013). 3 reasons we still haven’t gotten rid of malaria [YouTube]. Available at: https://www.youtube.com/watch?v=SF242mxtZN8 (accessed on 6 April 2021)  Swinburne Online (2017). How To Reference - Harvard Style Referencing Guide [YouTube]. Available at: https://www.youtube.com/watch?v=iueqJ78iAwk (accessed on 10 November 2021)   </vt:lpstr>
      <vt:lpstr>Thank you for listening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Stephanie John</dc:creator>
  <cp:lastModifiedBy>Stephanie John</cp:lastModifiedBy>
  <cp:revision>1</cp:revision>
  <dcterms:created xsi:type="dcterms:W3CDTF">2026-09-12T11:24:28Z</dcterms:created>
  <dcterms:modified xsi:type="dcterms:W3CDTF">2026-09-12T15:03:12Z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