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7" r:id="rId2"/>
    <p:sldId id="301" r:id="rId3"/>
    <p:sldId id="302" r:id="rId4"/>
    <p:sldId id="303" r:id="rId5"/>
    <p:sldId id="304" r:id="rId6"/>
    <p:sldId id="305" r:id="rId7"/>
    <p:sldId id="306" r:id="rId8"/>
    <p:sldId id="311" r:id="rId9"/>
    <p:sldId id="310" r:id="rId10"/>
    <p:sldId id="313" r:id="rId11"/>
    <p:sldId id="314" r:id="rId12"/>
    <p:sldId id="312" r:id="rId13"/>
    <p:sldId id="315" r:id="rId14"/>
    <p:sldId id="258" r:id="rId15"/>
    <p:sldId id="259" r:id="rId16"/>
    <p:sldId id="260" r:id="rId17"/>
    <p:sldId id="262" r:id="rId18"/>
    <p:sldId id="263" r:id="rId19"/>
    <p:sldId id="264" r:id="rId20"/>
    <p:sldId id="265" r:id="rId21"/>
    <p:sldId id="308" r:id="rId22"/>
    <p:sldId id="309"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930"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1767EB-EAFE-40B8-A97B-09D4ABA0F901}"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fr-FR"/>
        </a:p>
      </dgm:t>
    </dgm:pt>
    <dgm:pt modelId="{A69468E9-E7B0-40D4-8FD9-4B887C748462}">
      <dgm:prSet phldrT="[Texte]" custT="1"/>
      <dgm:spPr/>
      <dgm:t>
        <a:bodyPr/>
        <a:lstStyle/>
        <a:p>
          <a:r>
            <a:rPr lang="fr-FR" sz="2800" b="1" dirty="0"/>
            <a:t>Participation</a:t>
          </a:r>
        </a:p>
      </dgm:t>
    </dgm:pt>
    <dgm:pt modelId="{59D4D14D-30D6-4508-8426-3793A3CD7336}" type="parTrans" cxnId="{AE082A72-591D-4655-84A6-E0B2F27E2859}">
      <dgm:prSet/>
      <dgm:spPr/>
      <dgm:t>
        <a:bodyPr/>
        <a:lstStyle/>
        <a:p>
          <a:endParaRPr lang="fr-FR"/>
        </a:p>
      </dgm:t>
    </dgm:pt>
    <dgm:pt modelId="{5C233E4E-39EB-4F47-8CF4-C3441AE4BEB0}" type="sibTrans" cxnId="{AE082A72-591D-4655-84A6-E0B2F27E2859}">
      <dgm:prSet/>
      <dgm:spPr/>
      <dgm:t>
        <a:bodyPr/>
        <a:lstStyle/>
        <a:p>
          <a:endParaRPr lang="fr-FR"/>
        </a:p>
      </dgm:t>
    </dgm:pt>
    <dgm:pt modelId="{CE5D8082-1BB9-461F-8C8F-F6353AE2B561}">
      <dgm:prSet phldrT="[Texte]" custT="1"/>
      <dgm:spPr/>
      <dgm:t>
        <a:bodyPr/>
        <a:lstStyle/>
        <a:p>
          <a:r>
            <a:rPr lang="fr-FR" sz="2800" b="1" dirty="0"/>
            <a:t>Accessibility</a:t>
          </a:r>
        </a:p>
      </dgm:t>
    </dgm:pt>
    <dgm:pt modelId="{A045F956-89B6-47A5-A982-1E9A711AC315}" type="parTrans" cxnId="{9ED1189E-C1E7-4839-BBB3-E427C8760779}">
      <dgm:prSet/>
      <dgm:spPr/>
      <dgm:t>
        <a:bodyPr/>
        <a:lstStyle/>
        <a:p>
          <a:endParaRPr lang="fr-FR"/>
        </a:p>
      </dgm:t>
    </dgm:pt>
    <dgm:pt modelId="{984AB024-55A9-4E54-9E7C-6BA86D5E66BD}" type="sibTrans" cxnId="{9ED1189E-C1E7-4839-BBB3-E427C8760779}">
      <dgm:prSet/>
      <dgm:spPr/>
      <dgm:t>
        <a:bodyPr/>
        <a:lstStyle/>
        <a:p>
          <a:endParaRPr lang="fr-FR"/>
        </a:p>
      </dgm:t>
    </dgm:pt>
    <dgm:pt modelId="{77E63D29-7226-4B65-B4D0-38E63E1DEFC0}">
      <dgm:prSet phldrT="[Texte]" custT="1"/>
      <dgm:spPr/>
      <dgm:t>
        <a:bodyPr/>
        <a:lstStyle/>
        <a:p>
          <a:r>
            <a:rPr lang="fr-FR" sz="2800" b="1" dirty="0"/>
            <a:t>Non-discrimination</a:t>
          </a:r>
        </a:p>
      </dgm:t>
    </dgm:pt>
    <dgm:pt modelId="{C3943340-72DB-4C20-B17B-A459E73B12F4}" type="parTrans" cxnId="{6F159EB7-ABCE-4F41-B6F0-BBEE72D62985}">
      <dgm:prSet/>
      <dgm:spPr/>
      <dgm:t>
        <a:bodyPr/>
        <a:lstStyle/>
        <a:p>
          <a:endParaRPr lang="fr-FR"/>
        </a:p>
      </dgm:t>
    </dgm:pt>
    <dgm:pt modelId="{62C99DE2-9AEF-4327-B49E-167B705E5245}" type="sibTrans" cxnId="{6F159EB7-ABCE-4F41-B6F0-BBEE72D62985}">
      <dgm:prSet/>
      <dgm:spPr/>
      <dgm:t>
        <a:bodyPr/>
        <a:lstStyle/>
        <a:p>
          <a:endParaRPr lang="fr-FR"/>
        </a:p>
      </dgm:t>
    </dgm:pt>
    <dgm:pt modelId="{35014B96-14ED-4CAE-A345-E3EF20B48F83}" type="pres">
      <dgm:prSet presAssocID="{781767EB-EAFE-40B8-A97B-09D4ABA0F901}" presName="cycle" presStyleCnt="0">
        <dgm:presLayoutVars>
          <dgm:dir/>
          <dgm:resizeHandles val="exact"/>
        </dgm:presLayoutVars>
      </dgm:prSet>
      <dgm:spPr/>
      <dgm:t>
        <a:bodyPr/>
        <a:lstStyle/>
        <a:p>
          <a:endParaRPr lang="en-US"/>
        </a:p>
      </dgm:t>
    </dgm:pt>
    <dgm:pt modelId="{923E0FE5-D227-4297-BF05-955093946661}" type="pres">
      <dgm:prSet presAssocID="{A69468E9-E7B0-40D4-8FD9-4B887C748462}" presName="node" presStyleLbl="node1" presStyleIdx="0" presStyleCnt="3" custScaleX="170007" custScaleY="105958" custRadScaleRad="87027" custRadScaleInc="0">
        <dgm:presLayoutVars>
          <dgm:bulletEnabled val="1"/>
        </dgm:presLayoutVars>
      </dgm:prSet>
      <dgm:spPr/>
      <dgm:t>
        <a:bodyPr/>
        <a:lstStyle/>
        <a:p>
          <a:endParaRPr lang="en-US"/>
        </a:p>
      </dgm:t>
    </dgm:pt>
    <dgm:pt modelId="{7F783E0B-7D44-4AEC-92F9-741ADE859786}" type="pres">
      <dgm:prSet presAssocID="{A69468E9-E7B0-40D4-8FD9-4B887C748462}" presName="spNode" presStyleCnt="0"/>
      <dgm:spPr/>
    </dgm:pt>
    <dgm:pt modelId="{D71FE70C-D8A6-4FC9-878D-9C73B325297C}" type="pres">
      <dgm:prSet presAssocID="{5C233E4E-39EB-4F47-8CF4-C3441AE4BEB0}" presName="sibTrans" presStyleLbl="sibTrans1D1" presStyleIdx="0" presStyleCnt="3"/>
      <dgm:spPr/>
      <dgm:t>
        <a:bodyPr/>
        <a:lstStyle/>
        <a:p>
          <a:endParaRPr lang="en-US"/>
        </a:p>
      </dgm:t>
    </dgm:pt>
    <dgm:pt modelId="{37569B05-F699-4645-B669-FF2DAE541E3D}" type="pres">
      <dgm:prSet presAssocID="{CE5D8082-1BB9-461F-8C8F-F6353AE2B561}" presName="node" presStyleLbl="node1" presStyleIdx="1" presStyleCnt="3" custScaleX="150744" custRadScaleRad="124957" custRadScaleInc="-16457">
        <dgm:presLayoutVars>
          <dgm:bulletEnabled val="1"/>
        </dgm:presLayoutVars>
      </dgm:prSet>
      <dgm:spPr/>
      <dgm:t>
        <a:bodyPr/>
        <a:lstStyle/>
        <a:p>
          <a:endParaRPr lang="en-US"/>
        </a:p>
      </dgm:t>
    </dgm:pt>
    <dgm:pt modelId="{74C0DA72-CF23-4752-B351-B23E4EF404C1}" type="pres">
      <dgm:prSet presAssocID="{CE5D8082-1BB9-461F-8C8F-F6353AE2B561}" presName="spNode" presStyleCnt="0"/>
      <dgm:spPr/>
    </dgm:pt>
    <dgm:pt modelId="{007CDC88-15C8-48A9-9531-7BD238290906}" type="pres">
      <dgm:prSet presAssocID="{984AB024-55A9-4E54-9E7C-6BA86D5E66BD}" presName="sibTrans" presStyleLbl="sibTrans1D1" presStyleIdx="1" presStyleCnt="3"/>
      <dgm:spPr/>
      <dgm:t>
        <a:bodyPr/>
        <a:lstStyle/>
        <a:p>
          <a:endParaRPr lang="en-US"/>
        </a:p>
      </dgm:t>
    </dgm:pt>
    <dgm:pt modelId="{098A28D2-7463-4158-831D-BC6E839DADB9}" type="pres">
      <dgm:prSet presAssocID="{77E63D29-7226-4B65-B4D0-38E63E1DEFC0}" presName="node" presStyleLbl="node1" presStyleIdx="2" presStyleCnt="3" custScaleX="129164" custRadScaleRad="120582" custRadScaleInc="13620">
        <dgm:presLayoutVars>
          <dgm:bulletEnabled val="1"/>
        </dgm:presLayoutVars>
      </dgm:prSet>
      <dgm:spPr/>
      <dgm:t>
        <a:bodyPr/>
        <a:lstStyle/>
        <a:p>
          <a:endParaRPr lang="en-US"/>
        </a:p>
      </dgm:t>
    </dgm:pt>
    <dgm:pt modelId="{1967B2E7-C105-429C-B188-7A5B5823EBA3}" type="pres">
      <dgm:prSet presAssocID="{77E63D29-7226-4B65-B4D0-38E63E1DEFC0}" presName="spNode" presStyleCnt="0"/>
      <dgm:spPr/>
    </dgm:pt>
    <dgm:pt modelId="{D13687E0-87F1-4CEF-8263-FEF554266C06}" type="pres">
      <dgm:prSet presAssocID="{62C99DE2-9AEF-4327-B49E-167B705E5245}" presName="sibTrans" presStyleLbl="sibTrans1D1" presStyleIdx="2" presStyleCnt="3"/>
      <dgm:spPr/>
      <dgm:t>
        <a:bodyPr/>
        <a:lstStyle/>
        <a:p>
          <a:endParaRPr lang="en-US"/>
        </a:p>
      </dgm:t>
    </dgm:pt>
  </dgm:ptLst>
  <dgm:cxnLst>
    <dgm:cxn modelId="{AE082A72-591D-4655-84A6-E0B2F27E2859}" srcId="{781767EB-EAFE-40B8-A97B-09D4ABA0F901}" destId="{A69468E9-E7B0-40D4-8FD9-4B887C748462}" srcOrd="0" destOrd="0" parTransId="{59D4D14D-30D6-4508-8426-3793A3CD7336}" sibTransId="{5C233E4E-39EB-4F47-8CF4-C3441AE4BEB0}"/>
    <dgm:cxn modelId="{519CB585-BEB7-44BF-82E3-860B8F914C1A}" type="presOf" srcId="{5C233E4E-39EB-4F47-8CF4-C3441AE4BEB0}" destId="{D71FE70C-D8A6-4FC9-878D-9C73B325297C}" srcOrd="0" destOrd="0" presId="urn:microsoft.com/office/officeart/2005/8/layout/cycle6"/>
    <dgm:cxn modelId="{B0225E31-6842-4131-B818-3D3C2A9F37A6}" type="presOf" srcId="{62C99DE2-9AEF-4327-B49E-167B705E5245}" destId="{D13687E0-87F1-4CEF-8263-FEF554266C06}" srcOrd="0" destOrd="0" presId="urn:microsoft.com/office/officeart/2005/8/layout/cycle6"/>
    <dgm:cxn modelId="{EBE04A42-35C9-4E40-AB94-597A480A9A46}" type="presOf" srcId="{984AB024-55A9-4E54-9E7C-6BA86D5E66BD}" destId="{007CDC88-15C8-48A9-9531-7BD238290906}" srcOrd="0" destOrd="0" presId="urn:microsoft.com/office/officeart/2005/8/layout/cycle6"/>
    <dgm:cxn modelId="{6F159EB7-ABCE-4F41-B6F0-BBEE72D62985}" srcId="{781767EB-EAFE-40B8-A97B-09D4ABA0F901}" destId="{77E63D29-7226-4B65-B4D0-38E63E1DEFC0}" srcOrd="2" destOrd="0" parTransId="{C3943340-72DB-4C20-B17B-A459E73B12F4}" sibTransId="{62C99DE2-9AEF-4327-B49E-167B705E5245}"/>
    <dgm:cxn modelId="{0285800F-3101-493A-9A16-BA02527162E9}" type="presOf" srcId="{781767EB-EAFE-40B8-A97B-09D4ABA0F901}" destId="{35014B96-14ED-4CAE-A345-E3EF20B48F83}" srcOrd="0" destOrd="0" presId="urn:microsoft.com/office/officeart/2005/8/layout/cycle6"/>
    <dgm:cxn modelId="{9ED1189E-C1E7-4839-BBB3-E427C8760779}" srcId="{781767EB-EAFE-40B8-A97B-09D4ABA0F901}" destId="{CE5D8082-1BB9-461F-8C8F-F6353AE2B561}" srcOrd="1" destOrd="0" parTransId="{A045F956-89B6-47A5-A982-1E9A711AC315}" sibTransId="{984AB024-55A9-4E54-9E7C-6BA86D5E66BD}"/>
    <dgm:cxn modelId="{5EC8398F-F955-4247-9774-898C89A2D632}" type="presOf" srcId="{A69468E9-E7B0-40D4-8FD9-4B887C748462}" destId="{923E0FE5-D227-4297-BF05-955093946661}" srcOrd="0" destOrd="0" presId="urn:microsoft.com/office/officeart/2005/8/layout/cycle6"/>
    <dgm:cxn modelId="{E87BB2CE-C8CA-4500-95C2-A25978131EE1}" type="presOf" srcId="{77E63D29-7226-4B65-B4D0-38E63E1DEFC0}" destId="{098A28D2-7463-4158-831D-BC6E839DADB9}" srcOrd="0" destOrd="0" presId="urn:microsoft.com/office/officeart/2005/8/layout/cycle6"/>
    <dgm:cxn modelId="{89F0E6CB-D8CE-407F-818A-A468593DA0A2}" type="presOf" srcId="{CE5D8082-1BB9-461F-8C8F-F6353AE2B561}" destId="{37569B05-F699-4645-B669-FF2DAE541E3D}" srcOrd="0" destOrd="0" presId="urn:microsoft.com/office/officeart/2005/8/layout/cycle6"/>
    <dgm:cxn modelId="{4FAE5CEA-2672-488B-8869-801C4BB8BC42}" type="presParOf" srcId="{35014B96-14ED-4CAE-A345-E3EF20B48F83}" destId="{923E0FE5-D227-4297-BF05-955093946661}" srcOrd="0" destOrd="0" presId="urn:microsoft.com/office/officeart/2005/8/layout/cycle6"/>
    <dgm:cxn modelId="{FBA9CBB3-4836-4A34-8987-9C27BF040A95}" type="presParOf" srcId="{35014B96-14ED-4CAE-A345-E3EF20B48F83}" destId="{7F783E0B-7D44-4AEC-92F9-741ADE859786}" srcOrd="1" destOrd="0" presId="urn:microsoft.com/office/officeart/2005/8/layout/cycle6"/>
    <dgm:cxn modelId="{E91C8B12-B4BF-4E45-B634-1EBA0227D547}" type="presParOf" srcId="{35014B96-14ED-4CAE-A345-E3EF20B48F83}" destId="{D71FE70C-D8A6-4FC9-878D-9C73B325297C}" srcOrd="2" destOrd="0" presId="urn:microsoft.com/office/officeart/2005/8/layout/cycle6"/>
    <dgm:cxn modelId="{40CC1403-729F-401C-9F69-04E34E72796A}" type="presParOf" srcId="{35014B96-14ED-4CAE-A345-E3EF20B48F83}" destId="{37569B05-F699-4645-B669-FF2DAE541E3D}" srcOrd="3" destOrd="0" presId="urn:microsoft.com/office/officeart/2005/8/layout/cycle6"/>
    <dgm:cxn modelId="{AAAA5BAC-CE1E-4D95-BBFA-82918A3D32D7}" type="presParOf" srcId="{35014B96-14ED-4CAE-A345-E3EF20B48F83}" destId="{74C0DA72-CF23-4752-B351-B23E4EF404C1}" srcOrd="4" destOrd="0" presId="urn:microsoft.com/office/officeart/2005/8/layout/cycle6"/>
    <dgm:cxn modelId="{E04A33C7-ED36-4CD6-A41C-2F06112FC6F3}" type="presParOf" srcId="{35014B96-14ED-4CAE-A345-E3EF20B48F83}" destId="{007CDC88-15C8-48A9-9531-7BD238290906}" srcOrd="5" destOrd="0" presId="urn:microsoft.com/office/officeart/2005/8/layout/cycle6"/>
    <dgm:cxn modelId="{7C23975B-859C-4FA2-8B25-E793E443D85D}" type="presParOf" srcId="{35014B96-14ED-4CAE-A345-E3EF20B48F83}" destId="{098A28D2-7463-4158-831D-BC6E839DADB9}" srcOrd="6" destOrd="0" presId="urn:microsoft.com/office/officeart/2005/8/layout/cycle6"/>
    <dgm:cxn modelId="{0F04F742-1A4F-4D64-9CBF-54D0925ABAB6}" type="presParOf" srcId="{35014B96-14ED-4CAE-A345-E3EF20B48F83}" destId="{1967B2E7-C105-429C-B188-7A5B5823EBA3}" srcOrd="7" destOrd="0" presId="urn:microsoft.com/office/officeart/2005/8/layout/cycle6"/>
    <dgm:cxn modelId="{587A7D4D-EA9F-459E-A087-B23BD82927FA}" type="presParOf" srcId="{35014B96-14ED-4CAE-A345-E3EF20B48F83}" destId="{D13687E0-87F1-4CEF-8263-FEF554266C06}" srcOrd="8"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3E0FE5-D227-4297-BF05-955093946661}">
      <dsp:nvSpPr>
        <dsp:cNvPr id="0" name=""/>
        <dsp:cNvSpPr/>
      </dsp:nvSpPr>
      <dsp:spPr>
        <a:xfrm>
          <a:off x="2236778" y="214319"/>
          <a:ext cx="3531881" cy="143082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fr-FR" sz="2800" b="1" kern="1200" dirty="0"/>
            <a:t>Participation</a:t>
          </a:r>
        </a:p>
      </dsp:txBody>
      <dsp:txXfrm>
        <a:off x="2306625" y="284166"/>
        <a:ext cx="3392187" cy="1291130"/>
      </dsp:txXfrm>
    </dsp:sp>
    <dsp:sp modelId="{D71FE70C-D8A6-4FC9-878D-9C73B325297C}">
      <dsp:nvSpPr>
        <dsp:cNvPr id="0" name=""/>
        <dsp:cNvSpPr/>
      </dsp:nvSpPr>
      <dsp:spPr>
        <a:xfrm>
          <a:off x="1980712" y="1446281"/>
          <a:ext cx="3599586" cy="3599586"/>
        </a:xfrm>
        <a:custGeom>
          <a:avLst/>
          <a:gdLst/>
          <a:ahLst/>
          <a:cxnLst/>
          <a:rect l="0" t="0" r="0" b="0"/>
          <a:pathLst>
            <a:path>
              <a:moveTo>
                <a:pt x="2634546" y="205289"/>
              </a:moveTo>
              <a:arcTo wR="1799793" hR="1799793" stAng="17857975" swAng="2684928"/>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37569B05-F699-4645-B669-FF2DAE541E3D}">
      <dsp:nvSpPr>
        <dsp:cNvPr id="0" name=""/>
        <dsp:cNvSpPr/>
      </dsp:nvSpPr>
      <dsp:spPr>
        <a:xfrm>
          <a:off x="4500604" y="2714645"/>
          <a:ext cx="3131694" cy="135036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fr-FR" sz="2800" b="1" kern="1200" dirty="0"/>
            <a:t>Accessibility</a:t>
          </a:r>
        </a:p>
      </dsp:txBody>
      <dsp:txXfrm>
        <a:off x="4566524" y="2780565"/>
        <a:ext cx="2999854" cy="1218529"/>
      </dsp:txXfrm>
    </dsp:sp>
    <dsp:sp modelId="{007CDC88-15C8-48A9-9531-7BD238290906}">
      <dsp:nvSpPr>
        <dsp:cNvPr id="0" name=""/>
        <dsp:cNvSpPr/>
      </dsp:nvSpPr>
      <dsp:spPr>
        <a:xfrm>
          <a:off x="2260707" y="1356403"/>
          <a:ext cx="3599586" cy="3599586"/>
        </a:xfrm>
        <a:custGeom>
          <a:avLst/>
          <a:gdLst/>
          <a:ahLst/>
          <a:cxnLst/>
          <a:rect l="0" t="0" r="0" b="0"/>
          <a:pathLst>
            <a:path>
              <a:moveTo>
                <a:pt x="3337378" y="2735252"/>
              </a:moveTo>
              <a:arcTo wR="1799793" hR="1799793" stAng="1878968" swAng="7024383"/>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098A28D2-7463-4158-831D-BC6E839DADB9}">
      <dsp:nvSpPr>
        <dsp:cNvPr id="0" name=""/>
        <dsp:cNvSpPr/>
      </dsp:nvSpPr>
      <dsp:spPr>
        <a:xfrm>
          <a:off x="687029" y="2722623"/>
          <a:ext cx="2683371" cy="135036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fr-FR" sz="2800" b="1" kern="1200" dirty="0"/>
            <a:t>Non-discrimination</a:t>
          </a:r>
        </a:p>
      </dsp:txBody>
      <dsp:txXfrm>
        <a:off x="752949" y="2788543"/>
        <a:ext cx="2551531" cy="1218529"/>
      </dsp:txXfrm>
    </dsp:sp>
    <dsp:sp modelId="{D13687E0-87F1-4CEF-8263-FEF554266C06}">
      <dsp:nvSpPr>
        <dsp:cNvPr id="0" name=""/>
        <dsp:cNvSpPr/>
      </dsp:nvSpPr>
      <dsp:spPr>
        <a:xfrm>
          <a:off x="2498016" y="1422395"/>
          <a:ext cx="3599586" cy="3599586"/>
        </a:xfrm>
        <a:custGeom>
          <a:avLst/>
          <a:gdLst/>
          <a:ahLst/>
          <a:cxnLst/>
          <a:rect l="0" t="0" r="0" b="0"/>
          <a:pathLst>
            <a:path>
              <a:moveTo>
                <a:pt x="74601" y="1286988"/>
              </a:moveTo>
              <a:arcTo wR="1799793" hR="1799793" stAng="11793260" swAng="2651882"/>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72A844-9413-463C-9B5D-40CF030F3939}" type="datetimeFigureOut">
              <a:rPr lang="en-GB" smtClean="0"/>
              <a:t>25/03/2019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56E2B8-BE30-481F-B700-A33A4085237C}" type="slidenum">
              <a:rPr lang="en-GB" smtClean="0"/>
              <a:t>‹#›</a:t>
            </a:fld>
            <a:endParaRPr lang="en-GB"/>
          </a:p>
        </p:txBody>
      </p:sp>
    </p:spTree>
    <p:extLst>
      <p:ext uri="{BB962C8B-B14F-4D97-AF65-F5344CB8AC3E}">
        <p14:creationId xmlns:p14="http://schemas.microsoft.com/office/powerpoint/2010/main" val="8113599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www.handicap-international.fr/bibliographie-handicap/5CooperationInternationale/make-development-inclusive/inclusivedevelopment695d.html?wid=800&amp;spk=en"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a:bodyPr>
          <a:lstStyle/>
          <a:p>
            <a:r>
              <a:rPr lang="en-US" sz="1200" b="1" kern="1200" dirty="0">
                <a:solidFill>
                  <a:schemeClr val="tx1"/>
                </a:solidFill>
                <a:latin typeface="+mn-lt"/>
                <a:ea typeface="+mn-ea"/>
                <a:cs typeface="+mn-cs"/>
              </a:rPr>
              <a:t>Inclusive development</a:t>
            </a:r>
            <a:r>
              <a:rPr lang="en-US" sz="1200" kern="1200" dirty="0">
                <a:solidFill>
                  <a:schemeClr val="tx1"/>
                </a:solidFill>
                <a:latin typeface="+mn-lt"/>
                <a:ea typeface="+mn-ea"/>
                <a:cs typeface="+mn-cs"/>
              </a:rPr>
              <a:t> consists of ensuring that all marginalized and excluded groups are stakeholders in development processes.</a:t>
            </a:r>
            <a:endParaRPr lang="fr-FR" sz="1200" kern="1200" dirty="0">
              <a:solidFill>
                <a:schemeClr val="tx1"/>
              </a:solidFill>
              <a:latin typeface="+mn-lt"/>
              <a:ea typeface="+mn-ea"/>
              <a:cs typeface="+mn-cs"/>
            </a:endParaRPr>
          </a:p>
          <a:p>
            <a:r>
              <a:rPr lang="en-US" sz="1200" kern="1200" dirty="0">
                <a:solidFill>
                  <a:schemeClr val="tx1"/>
                </a:solidFill>
                <a:latin typeface="+mn-lt"/>
                <a:ea typeface="+mn-ea"/>
                <a:cs typeface="+mn-cs"/>
              </a:rPr>
              <a:t>UNDP recalls that many groups are excluded from development because of their gender, ethnicity, age, sexual orientation, disability or poverty. The effects of such exclusion are rising levels of inequality around the world. Development cannot effectively reduce poverty unless all groups contribute to the creation of opportunities, share the benefits of development and participate in decision making. The goal of inclusive development is to achieve an inclusive society, able to accommodate differences and to value diversity.</a:t>
            </a:r>
            <a:endParaRPr lang="fr-FR" sz="1200" kern="1200" dirty="0">
              <a:solidFill>
                <a:schemeClr val="tx1"/>
              </a:solidFill>
              <a:latin typeface="+mn-lt"/>
              <a:ea typeface="+mn-ea"/>
              <a:cs typeface="+mn-cs"/>
            </a:endParaRPr>
          </a:p>
          <a:p>
            <a:r>
              <a:rPr lang="en-US" sz="1200" kern="1200" dirty="0">
                <a:solidFill>
                  <a:schemeClr val="tx1"/>
                </a:solidFill>
                <a:latin typeface="+mn-lt"/>
                <a:ea typeface="+mn-ea"/>
                <a:cs typeface="+mn-cs"/>
              </a:rPr>
              <a:t>Disability-inclusive development as defined by IDDC, refers to « ensuring that all phases of the development cycle (design, implementation, monitoring and evaluation) include a disability dimension and that </a:t>
            </a:r>
            <a:r>
              <a:rPr lang="en-US" sz="1200" b="1" kern="1200" dirty="0">
                <a:solidFill>
                  <a:schemeClr val="tx1"/>
                </a:solidFill>
                <a:latin typeface="+mn-lt"/>
                <a:ea typeface="+mn-ea"/>
                <a:cs typeface="+mn-cs"/>
              </a:rPr>
              <a:t>persons with disabilities are meaningfully and effectively participating in development processes and policies.</a:t>
            </a:r>
            <a:endParaRPr lang="fr-FR" sz="1200" kern="1200" dirty="0">
              <a:solidFill>
                <a:schemeClr val="tx1"/>
              </a:solidFill>
              <a:latin typeface="+mn-lt"/>
              <a:ea typeface="+mn-ea"/>
              <a:cs typeface="+mn-cs"/>
            </a:endParaRPr>
          </a:p>
          <a:p>
            <a:r>
              <a:rPr lang="en-US" sz="1200" kern="1200" dirty="0">
                <a:solidFill>
                  <a:schemeClr val="tx1"/>
                </a:solidFill>
                <a:latin typeface="+mn-lt"/>
                <a:ea typeface="+mn-ea"/>
                <a:cs typeface="+mn-cs"/>
              </a:rPr>
              <a:t>Inclusive development also implies a rights-based approach to development, understood in terms of a framework for human development as a process firmly grounded in international human rights standards and focused on the promotion and protection of human rights.</a:t>
            </a:r>
            <a:endParaRPr lang="fr-FR" sz="1200" kern="1200" dirty="0">
              <a:solidFill>
                <a:schemeClr val="tx1"/>
              </a:solidFill>
              <a:latin typeface="+mn-lt"/>
              <a:ea typeface="+mn-ea"/>
              <a:cs typeface="+mn-cs"/>
            </a:endParaRPr>
          </a:p>
          <a:p>
            <a:endParaRPr lang="fr-FR" sz="1200" kern="1200" dirty="0">
              <a:solidFill>
                <a:schemeClr val="tx1"/>
              </a:solidFill>
              <a:latin typeface="+mn-lt"/>
              <a:ea typeface="+mn-ea"/>
              <a:cs typeface="+mn-cs"/>
            </a:endParaRPr>
          </a:p>
        </p:txBody>
      </p:sp>
      <p:sp>
        <p:nvSpPr>
          <p:cNvPr id="4" name="Espace réservé du numéro de diapositive 3"/>
          <p:cNvSpPr>
            <a:spLocks noGrp="1"/>
          </p:cNvSpPr>
          <p:nvPr>
            <p:ph type="sldNum" sz="quarter" idx="10"/>
          </p:nvPr>
        </p:nvSpPr>
        <p:spPr/>
        <p:txBody>
          <a:bodyPr/>
          <a:lstStyle/>
          <a:p>
            <a:fld id="{9028EFAA-96CA-4B45-BEC2-84AA8040B311}" type="slidenum">
              <a:rPr lang="fr-FR" smtClean="0"/>
              <a:t>14</a:t>
            </a:fld>
            <a:endParaRPr lang="fr-FR"/>
          </a:p>
        </p:txBody>
      </p:sp>
    </p:spTree>
    <p:extLst>
      <p:ext uri="{BB962C8B-B14F-4D97-AF65-F5344CB8AC3E}">
        <p14:creationId xmlns:p14="http://schemas.microsoft.com/office/powerpoint/2010/main" val="5866224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fontScale="92500" lnSpcReduction="20000"/>
          </a:bodyPr>
          <a:lstStyle/>
          <a:p>
            <a:pPr lvl="0"/>
            <a:r>
              <a:rPr lang="fr-CH" sz="1200" b="1" kern="1200" dirty="0">
                <a:solidFill>
                  <a:schemeClr val="tx1"/>
                </a:solidFill>
                <a:latin typeface="+mn-lt"/>
                <a:ea typeface="+mn-ea"/>
                <a:cs typeface="+mn-cs"/>
              </a:rPr>
              <a:t>Participation:</a:t>
            </a:r>
            <a:endParaRPr lang="fr-FR" sz="1200" kern="1200" dirty="0">
              <a:solidFill>
                <a:schemeClr val="tx1"/>
              </a:solidFill>
              <a:latin typeface="+mn-lt"/>
              <a:ea typeface="+mn-ea"/>
              <a:cs typeface="+mn-cs"/>
            </a:endParaRPr>
          </a:p>
          <a:p>
            <a:r>
              <a:rPr lang="en-US" sz="1200" b="1" kern="1200" dirty="0">
                <a:solidFill>
                  <a:schemeClr val="tx1"/>
                </a:solidFill>
                <a:latin typeface="+mn-lt"/>
                <a:ea typeface="+mn-ea"/>
                <a:cs typeface="+mn-cs"/>
              </a:rPr>
              <a:t>Participation is essential to ensure relevance and sustainability of any development action.</a:t>
            </a:r>
            <a:r>
              <a:rPr lang="en-US" sz="1200" kern="1200" dirty="0">
                <a:solidFill>
                  <a:schemeClr val="tx1"/>
                </a:solidFill>
                <a:latin typeface="+mn-lt"/>
                <a:ea typeface="+mn-ea"/>
                <a:cs typeface="+mn-cs"/>
              </a:rPr>
              <a:t> The active involvement of people with disabilities is particularly important to overcome their isolation and invisibility. Overcoming barriers, especially social barriers, is only possible if there is a proactive effort to include people with disabilities. This requires positive action and the implementation of reasonable accommodation.</a:t>
            </a:r>
            <a:endParaRPr lang="fr-FR" sz="1200" kern="1200" dirty="0">
              <a:solidFill>
                <a:schemeClr val="tx1"/>
              </a:solidFill>
              <a:latin typeface="+mn-lt"/>
              <a:ea typeface="+mn-ea"/>
              <a:cs typeface="+mn-cs"/>
            </a:endParaRPr>
          </a:p>
          <a:p>
            <a:r>
              <a:rPr lang="en-US" sz="1200" b="1" kern="1200" dirty="0">
                <a:solidFill>
                  <a:schemeClr val="tx1"/>
                </a:solidFill>
                <a:latin typeface="+mn-lt"/>
                <a:ea typeface="+mn-ea"/>
                <a:cs typeface="+mn-cs"/>
              </a:rPr>
              <a:t>Non-discrimination :  </a:t>
            </a:r>
            <a:r>
              <a:rPr lang="en-US" sz="1200" kern="1200" dirty="0">
                <a:solidFill>
                  <a:schemeClr val="tx1"/>
                </a:solidFill>
                <a:latin typeface="+mn-lt"/>
                <a:ea typeface="+mn-ea"/>
                <a:cs typeface="+mn-cs"/>
              </a:rPr>
              <a:t>Discrimination is the key concept of the CRPD, which it aims to eliminate. There are two basic types of discrimination:</a:t>
            </a:r>
            <a:endParaRPr lang="fr-FR" sz="1200" kern="1200" dirty="0">
              <a:solidFill>
                <a:schemeClr val="tx1"/>
              </a:solidFill>
              <a:latin typeface="+mn-lt"/>
              <a:ea typeface="+mn-ea"/>
              <a:cs typeface="+mn-cs"/>
            </a:endParaRPr>
          </a:p>
          <a:p>
            <a:pPr lvl="0">
              <a:buFont typeface="Arial" pitchFamily="34" charset="0"/>
              <a:buChar char="•"/>
            </a:pPr>
            <a:r>
              <a:rPr lang="en-US" sz="1200" b="1" kern="1200" dirty="0">
                <a:solidFill>
                  <a:schemeClr val="tx1"/>
                </a:solidFill>
                <a:latin typeface="+mn-lt"/>
                <a:ea typeface="+mn-ea"/>
                <a:cs typeface="+mn-cs"/>
              </a:rPr>
              <a:t>Direct discrimination</a:t>
            </a:r>
            <a:endParaRPr lang="fr-FR" sz="1200" kern="1200" dirty="0">
              <a:solidFill>
                <a:schemeClr val="tx1"/>
              </a:solidFill>
              <a:latin typeface="+mn-lt"/>
              <a:ea typeface="+mn-ea"/>
              <a:cs typeface="+mn-cs"/>
            </a:endParaRPr>
          </a:p>
          <a:p>
            <a:pPr lvl="0">
              <a:buFont typeface="Arial" pitchFamily="34" charset="0"/>
              <a:buChar char="•"/>
            </a:pPr>
            <a:r>
              <a:rPr lang="en-US" sz="1200" b="1" kern="1200" dirty="0">
                <a:solidFill>
                  <a:schemeClr val="tx1"/>
                </a:solidFill>
                <a:latin typeface="+mn-lt"/>
                <a:ea typeface="+mn-ea"/>
                <a:cs typeface="+mn-cs"/>
              </a:rPr>
              <a:t>Indirect discrimination</a:t>
            </a:r>
            <a:endParaRPr lang="fr-FR" sz="1200" kern="1200" dirty="0">
              <a:solidFill>
                <a:schemeClr val="tx1"/>
              </a:solidFill>
              <a:latin typeface="+mn-lt"/>
              <a:ea typeface="+mn-ea"/>
              <a:cs typeface="+mn-cs"/>
            </a:endParaRPr>
          </a:p>
          <a:p>
            <a:r>
              <a:rPr lang="en-US" sz="1200" kern="1200" dirty="0">
                <a:solidFill>
                  <a:schemeClr val="tx1"/>
                </a:solidFill>
                <a:latin typeface="+mn-lt"/>
                <a:ea typeface="+mn-ea"/>
                <a:cs typeface="+mn-cs"/>
              </a:rPr>
              <a:t>Non-discrimination is related to the concept of equal opportunities. It is essential to </a:t>
            </a:r>
            <a:r>
              <a:rPr lang="en-US" sz="1200" b="1" kern="1200" dirty="0">
                <a:solidFill>
                  <a:schemeClr val="tx1"/>
                </a:solidFill>
                <a:latin typeface="+mn-lt"/>
                <a:ea typeface="+mn-ea"/>
                <a:cs typeface="+mn-cs"/>
              </a:rPr>
              <a:t>ensure an equal chance for all to access an opportunity, taking into consideration that people do not have the same starting point.</a:t>
            </a:r>
            <a:r>
              <a:rPr lang="en-US" sz="1200" kern="1200" dirty="0">
                <a:solidFill>
                  <a:schemeClr val="tx1"/>
                </a:solidFill>
                <a:latin typeface="+mn-lt"/>
                <a:ea typeface="+mn-ea"/>
                <a:cs typeface="+mn-cs"/>
              </a:rPr>
              <a:t> Disability-inclusive development therefore means to ensure that no action contributes to create new barriers: an education project including construction of inaccessible schools, whose teaching pedagogy is not adapted or whose staff is not trained to include children with disabilities is discriminatory and as such violates Article 32 of the CRPD.</a:t>
            </a:r>
            <a:endParaRPr lang="fr-FR" sz="1200" kern="1200" dirty="0">
              <a:solidFill>
                <a:schemeClr val="tx1"/>
              </a:solidFill>
              <a:latin typeface="+mn-lt"/>
              <a:ea typeface="+mn-ea"/>
              <a:cs typeface="+mn-cs"/>
            </a:endParaRPr>
          </a:p>
          <a:p>
            <a:pPr lvl="0"/>
            <a:r>
              <a:rPr lang="fr-CH" sz="1200" b="1" kern="1200" dirty="0" err="1">
                <a:solidFill>
                  <a:schemeClr val="tx1"/>
                </a:solidFill>
                <a:latin typeface="+mn-lt"/>
                <a:ea typeface="+mn-ea"/>
                <a:cs typeface="+mn-cs"/>
              </a:rPr>
              <a:t>Accessibility</a:t>
            </a:r>
            <a:r>
              <a:rPr lang="fr-CH" sz="1200" b="1" kern="1200" dirty="0">
                <a:solidFill>
                  <a:schemeClr val="tx1"/>
                </a:solidFill>
                <a:latin typeface="+mn-lt"/>
                <a:ea typeface="+mn-ea"/>
                <a:cs typeface="+mn-cs"/>
              </a:rPr>
              <a:t> :</a:t>
            </a:r>
            <a:endParaRPr lang="fr-FR" sz="1200" kern="1200" dirty="0">
              <a:solidFill>
                <a:schemeClr val="tx1"/>
              </a:solidFill>
              <a:latin typeface="+mn-lt"/>
              <a:ea typeface="+mn-ea"/>
              <a:cs typeface="+mn-cs"/>
            </a:endParaRPr>
          </a:p>
          <a:p>
            <a:r>
              <a:rPr lang="fr-CH" sz="1200" kern="1200" dirty="0">
                <a:solidFill>
                  <a:schemeClr val="tx1"/>
                </a:solidFill>
                <a:latin typeface="+mn-lt"/>
                <a:ea typeface="+mn-ea"/>
                <a:cs typeface="+mn-cs"/>
              </a:rPr>
              <a:t>An essential implication of non-discrimination </a:t>
            </a:r>
            <a:r>
              <a:rPr lang="fr-CH" sz="1200" kern="1200" dirty="0" err="1">
                <a:solidFill>
                  <a:schemeClr val="tx1"/>
                </a:solidFill>
                <a:latin typeface="+mn-lt"/>
                <a:ea typeface="+mn-ea"/>
                <a:cs typeface="+mn-cs"/>
              </a:rPr>
              <a:t>is</a:t>
            </a:r>
            <a:r>
              <a:rPr lang="fr-CH" sz="1200" kern="1200" dirty="0">
                <a:solidFill>
                  <a:schemeClr val="tx1"/>
                </a:solidFill>
                <a:latin typeface="+mn-lt"/>
                <a:ea typeface="+mn-ea"/>
                <a:cs typeface="+mn-cs"/>
              </a:rPr>
              <a:t> to </a:t>
            </a:r>
            <a:r>
              <a:rPr lang="fr-CH" sz="1200" kern="1200" dirty="0" err="1">
                <a:solidFill>
                  <a:schemeClr val="tx1"/>
                </a:solidFill>
                <a:latin typeface="+mn-lt"/>
                <a:ea typeface="+mn-ea"/>
                <a:cs typeface="+mn-cs"/>
              </a:rPr>
              <a:t>systematically</a:t>
            </a:r>
            <a:r>
              <a:rPr lang="fr-CH" sz="1200" kern="1200" dirty="0">
                <a:solidFill>
                  <a:schemeClr val="tx1"/>
                </a:solidFill>
                <a:latin typeface="+mn-lt"/>
                <a:ea typeface="+mn-ea"/>
                <a:cs typeface="+mn-cs"/>
              </a:rPr>
              <a:t> </a:t>
            </a:r>
            <a:r>
              <a:rPr lang="fr-CH" sz="1200" kern="1200" dirty="0" err="1">
                <a:solidFill>
                  <a:schemeClr val="tx1"/>
                </a:solidFill>
                <a:latin typeface="+mn-lt"/>
                <a:ea typeface="+mn-ea"/>
                <a:cs typeface="+mn-cs"/>
              </a:rPr>
              <a:t>consider</a:t>
            </a:r>
            <a:r>
              <a:rPr lang="fr-CH" sz="1200" kern="1200" dirty="0">
                <a:solidFill>
                  <a:schemeClr val="tx1"/>
                </a:solidFill>
                <a:latin typeface="+mn-lt"/>
                <a:ea typeface="+mn-ea"/>
                <a:cs typeface="+mn-cs"/>
              </a:rPr>
              <a:t> </a:t>
            </a:r>
            <a:r>
              <a:rPr lang="fr-CH" sz="1200" kern="1200" dirty="0" err="1">
                <a:solidFill>
                  <a:schemeClr val="tx1"/>
                </a:solidFill>
                <a:latin typeface="+mn-lt"/>
                <a:ea typeface="+mn-ea"/>
                <a:cs typeface="+mn-cs"/>
              </a:rPr>
              <a:t>accessibility</a:t>
            </a:r>
            <a:r>
              <a:rPr lang="fr-CH" sz="1200" kern="1200" dirty="0">
                <a:solidFill>
                  <a:schemeClr val="tx1"/>
                </a:solidFill>
                <a:latin typeface="+mn-lt"/>
                <a:ea typeface="+mn-ea"/>
                <a:cs typeface="+mn-cs"/>
              </a:rPr>
              <a:t> issues. </a:t>
            </a:r>
            <a:r>
              <a:rPr lang="en-US" sz="1200" kern="1200" dirty="0">
                <a:solidFill>
                  <a:schemeClr val="tx1"/>
                </a:solidFill>
                <a:latin typeface="+mn-lt"/>
                <a:ea typeface="+mn-ea"/>
                <a:cs typeface="+mn-cs"/>
              </a:rPr>
              <a:t>Accessibility must "enable persons with disabilities to live independently and participate fully in all aspects of life". The CRPD requires States Parties to take "appropriate measures to ensure to persons with disabilities access, on an equal basis with others, to the </a:t>
            </a:r>
            <a:r>
              <a:rPr lang="en-US" sz="1200" b="1" kern="1200" dirty="0">
                <a:solidFill>
                  <a:schemeClr val="tx1"/>
                </a:solidFill>
                <a:latin typeface="+mn-lt"/>
                <a:ea typeface="+mn-ea"/>
                <a:cs typeface="+mn-cs"/>
              </a:rPr>
              <a:t>physical environment, to transportation, to information and communications</a:t>
            </a:r>
            <a:r>
              <a:rPr lang="en-US" sz="1200" kern="1200" dirty="0">
                <a:solidFill>
                  <a:schemeClr val="tx1"/>
                </a:solidFill>
                <a:latin typeface="+mn-lt"/>
                <a:ea typeface="+mn-ea"/>
                <a:cs typeface="+mn-cs"/>
              </a:rPr>
              <a:t>, including information and communications technologies and systems, and to other facilities and services open or provided to the public, both in urban and in rural areas"(CRPD Article 9).</a:t>
            </a:r>
            <a:endParaRPr lang="fr-FR" sz="1200" kern="1200" dirty="0">
              <a:solidFill>
                <a:schemeClr val="tx1"/>
              </a:solidFill>
              <a:latin typeface="+mn-lt"/>
              <a:ea typeface="+mn-ea"/>
              <a:cs typeface="+mn-cs"/>
            </a:endParaRPr>
          </a:p>
        </p:txBody>
      </p:sp>
      <p:sp>
        <p:nvSpPr>
          <p:cNvPr id="4" name="Espace réservé du numéro de diapositive 3"/>
          <p:cNvSpPr>
            <a:spLocks noGrp="1"/>
          </p:cNvSpPr>
          <p:nvPr>
            <p:ph type="sldNum" sz="quarter" idx="10"/>
          </p:nvPr>
        </p:nvSpPr>
        <p:spPr/>
        <p:txBody>
          <a:bodyPr/>
          <a:lstStyle/>
          <a:p>
            <a:fld id="{9028EFAA-96CA-4B45-BEC2-84AA8040B311}" type="slidenum">
              <a:rPr lang="fr-FR" smtClean="0"/>
              <a:t>16</a:t>
            </a:fld>
            <a:endParaRPr lang="fr-FR"/>
          </a:p>
        </p:txBody>
      </p:sp>
    </p:spTree>
    <p:extLst>
      <p:ext uri="{BB962C8B-B14F-4D97-AF65-F5344CB8AC3E}">
        <p14:creationId xmlns:p14="http://schemas.microsoft.com/office/powerpoint/2010/main" val="33841058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Disability mainstreaming is a process similar to the gender mainstreaming, whose definition is adapted above</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Adapted from the definition of gender mainstreaming by the UN Economic and Social Council, ECOSOC July 1997.</a:t>
            </a:r>
            <a:endParaRPr lang="fr-FR" dirty="0"/>
          </a:p>
        </p:txBody>
      </p:sp>
      <p:sp>
        <p:nvSpPr>
          <p:cNvPr id="4" name="Espace réservé du numéro de diapositive 3"/>
          <p:cNvSpPr>
            <a:spLocks noGrp="1"/>
          </p:cNvSpPr>
          <p:nvPr>
            <p:ph type="sldNum" sz="quarter" idx="10"/>
          </p:nvPr>
        </p:nvSpPr>
        <p:spPr/>
        <p:txBody>
          <a:bodyPr/>
          <a:lstStyle/>
          <a:p>
            <a:fld id="{9028EFAA-96CA-4B45-BEC2-84AA8040B311}" type="slidenum">
              <a:rPr lang="fr-FR" smtClean="0"/>
              <a:t>17</a:t>
            </a:fld>
            <a:endParaRPr lang="fr-FR"/>
          </a:p>
        </p:txBody>
      </p:sp>
    </p:spTree>
    <p:extLst>
      <p:ext uri="{BB962C8B-B14F-4D97-AF65-F5344CB8AC3E}">
        <p14:creationId xmlns:p14="http://schemas.microsoft.com/office/powerpoint/2010/main" val="3483616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a:bodyPr>
          <a:lstStyle/>
          <a:p>
            <a:r>
              <a:rPr lang="en-US" sz="1200" kern="1200" dirty="0">
                <a:solidFill>
                  <a:schemeClr val="tx1"/>
                </a:solidFill>
                <a:latin typeface="+mn-lt"/>
                <a:ea typeface="+mn-ea"/>
                <a:cs typeface="+mn-cs"/>
              </a:rPr>
              <a:t>Inclusive development goes beyond the sole disability issue. While it is important to understand the specific characteristics enabling effective disability mainstreaming in development, these should be part of a more comprehensive strategy to reduce inequalities and include diversity.</a:t>
            </a:r>
            <a:endParaRPr lang="fr-FR" sz="1200" kern="1200" dirty="0">
              <a:solidFill>
                <a:schemeClr val="tx1"/>
              </a:solidFill>
              <a:latin typeface="+mn-lt"/>
              <a:ea typeface="+mn-ea"/>
              <a:cs typeface="+mn-cs"/>
            </a:endParaRPr>
          </a:p>
          <a:p>
            <a:r>
              <a:rPr lang="en-US" sz="1200" kern="1200" dirty="0">
                <a:solidFill>
                  <a:schemeClr val="tx1"/>
                </a:solidFill>
                <a:latin typeface="+mn-lt"/>
                <a:ea typeface="+mn-ea"/>
                <a:cs typeface="+mn-cs"/>
              </a:rPr>
              <a:t>It is particularly important to take into account the multiple identities of a person (sometimes called '</a:t>
            </a:r>
            <a:r>
              <a:rPr lang="en-US" sz="1200" kern="1200" dirty="0" err="1">
                <a:solidFill>
                  <a:schemeClr val="tx1"/>
                </a:solidFill>
                <a:latin typeface="+mn-lt"/>
                <a:ea typeface="+mn-ea"/>
                <a:cs typeface="+mn-cs"/>
              </a:rPr>
              <a:t>intersectionality</a:t>
            </a:r>
            <a:r>
              <a:rPr lang="en-US" sz="1200" kern="1200" dirty="0">
                <a:solidFill>
                  <a:schemeClr val="tx1"/>
                </a:solidFill>
                <a:latin typeface="+mn-lt"/>
                <a:ea typeface="+mn-ea"/>
                <a:cs typeface="+mn-cs"/>
              </a:rPr>
              <a:t>'), for example: the women's movement must recognize that there are women with disabilities who have specific perspectives and priorities, and similarly the disability movement must take into account a gender perspective to address the priorities of its women members. </a:t>
            </a:r>
            <a:endParaRPr lang="fr-FR" sz="1200" kern="1200" dirty="0">
              <a:solidFill>
                <a:schemeClr val="tx1"/>
              </a:solidFill>
              <a:latin typeface="+mn-lt"/>
              <a:ea typeface="+mn-ea"/>
              <a:cs typeface="+mn-cs"/>
            </a:endParaRPr>
          </a:p>
          <a:p>
            <a:r>
              <a:rPr lang="en-US" sz="1200" kern="1200" dirty="0">
                <a:solidFill>
                  <a:schemeClr val="tx1"/>
                </a:solidFill>
                <a:latin typeface="+mn-lt"/>
                <a:ea typeface="+mn-ea"/>
                <a:cs typeface="+mn-cs"/>
              </a:rPr>
              <a:t>People with disabilities themselves are not a homogeneous group and should not be treated as such. The diversity of identities covers characteristics such as gender, the type of disability, but also age, social class, etc. In respect of all diversities, alliances can be also established between different groups, "</a:t>
            </a:r>
            <a:r>
              <a:rPr lang="en-US" sz="1200" b="1" kern="1200" dirty="0">
                <a:solidFill>
                  <a:schemeClr val="tx1"/>
                </a:solidFill>
                <a:latin typeface="+mn-lt"/>
                <a:ea typeface="+mn-ea"/>
                <a:cs typeface="+mn-cs"/>
              </a:rPr>
              <a:t>Because inclusion involves everyone in society at all levels, collaboration and networking are core strategies to achieve inclusion</a:t>
            </a:r>
            <a:r>
              <a:rPr lang="en-US" sz="1200" kern="1200" dirty="0">
                <a:solidFill>
                  <a:schemeClr val="tx1"/>
                </a:solidFill>
                <a:latin typeface="+mn-lt"/>
                <a:ea typeface="+mn-ea"/>
                <a:cs typeface="+mn-cs"/>
              </a:rPr>
              <a:t>”</a:t>
            </a:r>
            <a:r>
              <a:rPr lang="en-US" sz="1200" kern="1200" baseline="30000" dirty="0">
                <a:solidFill>
                  <a:schemeClr val="tx1"/>
                </a:solidFill>
                <a:latin typeface="+mn-lt"/>
                <a:ea typeface="+mn-ea"/>
                <a:cs typeface="+mn-cs"/>
              </a:rPr>
              <a:t> </a:t>
            </a:r>
            <a:r>
              <a:rPr lang="en-US" sz="1200" kern="1200" dirty="0">
                <a:solidFill>
                  <a:schemeClr val="tx1"/>
                </a:solidFill>
                <a:latin typeface="+mn-lt"/>
                <a:ea typeface="+mn-ea"/>
                <a:cs typeface="+mn-cs"/>
              </a:rPr>
              <a:t>.</a:t>
            </a:r>
            <a:endParaRPr lang="fr-FR" sz="1200" kern="1200" dirty="0">
              <a:solidFill>
                <a:schemeClr val="tx1"/>
              </a:solidFill>
              <a:latin typeface="+mn-lt"/>
              <a:ea typeface="+mn-ea"/>
              <a:cs typeface="+mn-cs"/>
            </a:endParaRPr>
          </a:p>
          <a:p>
            <a:r>
              <a:rPr lang="en-US" sz="1200" kern="1200" dirty="0">
                <a:solidFill>
                  <a:schemeClr val="tx1"/>
                </a:solidFill>
                <a:latin typeface="+mn-lt"/>
                <a:ea typeface="+mn-ea"/>
                <a:cs typeface="+mn-cs"/>
              </a:rPr>
              <a:t>IDDC, Make Development Inclusive, Sue Stubbs: </a:t>
            </a:r>
            <a:r>
              <a:rPr lang="en-US" sz="1200" u="sng" kern="1200" dirty="0">
                <a:solidFill>
                  <a:schemeClr val="tx1"/>
                </a:solidFill>
                <a:latin typeface="+mn-lt"/>
                <a:ea typeface="+mn-ea"/>
                <a:cs typeface="+mn-cs"/>
                <a:hlinkClick r:id="rId3"/>
              </a:rPr>
              <a:t>http://www.handicap-international.fr/bibliographie-handicap/5CooperationInternationale/make-development-inclusive/inclusivedevelopment695d.html?wid=800&amp;spk=en</a:t>
            </a:r>
            <a:endParaRPr lang="fr-FR" sz="1200" kern="1200" dirty="0">
              <a:solidFill>
                <a:schemeClr val="tx1"/>
              </a:solidFill>
              <a:latin typeface="+mn-lt"/>
              <a:ea typeface="+mn-ea"/>
              <a:cs typeface="+mn-cs"/>
            </a:endParaRPr>
          </a:p>
          <a:p>
            <a:endParaRPr lang="fr-FR" dirty="0"/>
          </a:p>
        </p:txBody>
      </p:sp>
      <p:sp>
        <p:nvSpPr>
          <p:cNvPr id="4" name="Espace réservé du numéro de diapositive 3"/>
          <p:cNvSpPr>
            <a:spLocks noGrp="1"/>
          </p:cNvSpPr>
          <p:nvPr>
            <p:ph type="sldNum" sz="quarter" idx="10"/>
          </p:nvPr>
        </p:nvSpPr>
        <p:spPr/>
        <p:txBody>
          <a:bodyPr/>
          <a:lstStyle/>
          <a:p>
            <a:fld id="{9028EFAA-96CA-4B45-BEC2-84AA8040B311}" type="slidenum">
              <a:rPr lang="fr-FR" smtClean="0"/>
              <a:t>19</a:t>
            </a:fld>
            <a:endParaRPr lang="fr-FR"/>
          </a:p>
        </p:txBody>
      </p:sp>
    </p:spTree>
    <p:extLst>
      <p:ext uri="{BB962C8B-B14F-4D97-AF65-F5344CB8AC3E}">
        <p14:creationId xmlns:p14="http://schemas.microsoft.com/office/powerpoint/2010/main" val="41701846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normAutofit/>
          </a:bodyPr>
          <a:lstStyle/>
          <a:p>
            <a:endParaRPr lang="fr-FR" dirty="0"/>
          </a:p>
        </p:txBody>
      </p:sp>
      <p:sp>
        <p:nvSpPr>
          <p:cNvPr id="4" name="Espace réservé du numéro de diapositive 3"/>
          <p:cNvSpPr>
            <a:spLocks noGrp="1"/>
          </p:cNvSpPr>
          <p:nvPr>
            <p:ph type="sldNum" sz="quarter" idx="10"/>
          </p:nvPr>
        </p:nvSpPr>
        <p:spPr/>
        <p:txBody>
          <a:bodyPr/>
          <a:lstStyle/>
          <a:p>
            <a:fld id="{9028EFAA-96CA-4B45-BEC2-84AA8040B311}" type="slidenum">
              <a:rPr lang="fr-FR" smtClean="0"/>
              <a:t>20</a:t>
            </a:fld>
            <a:endParaRPr lang="fr-FR"/>
          </a:p>
        </p:txBody>
      </p:sp>
    </p:spTree>
    <p:extLst>
      <p:ext uri="{BB962C8B-B14F-4D97-AF65-F5344CB8AC3E}">
        <p14:creationId xmlns:p14="http://schemas.microsoft.com/office/powerpoint/2010/main" val="4089273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25/03/2019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25/03/2019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25/03/2019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25/03/2019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hyperlink" Target="Learning%20Review.docx" TargetMode="External"/><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hyperlink" Target="https://www.ombudsman.org.uk/" TargetMode="External"/><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hyperlink" Target="Group%20Feedback%20-%20Medical%20Model.docx" TargetMode="External"/><Relationship Id="rId2" Type="http://schemas.openxmlformats.org/officeDocument/2006/relationships/slideLayout" Target="../slideLayouts/slideLayout2.xml"/><Relationship Id="rId1" Type="http://schemas.openxmlformats.org/officeDocument/2006/relationships/tags" Target="../tags/tag1.xml"/><Relationship Id="rId5" Type="http://schemas.openxmlformats.org/officeDocument/2006/relationships/image" Target="../media/image11.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hyperlink" Target="../Negative%20press.pptx" TargetMode="External"/><Relationship Id="rId7"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tags" Target="../tags/tag2.xml"/><Relationship Id="rId6" Type="http://schemas.openxmlformats.org/officeDocument/2006/relationships/image" Target="../media/image10.png"/><Relationship Id="rId5" Type="http://schemas.openxmlformats.org/officeDocument/2006/relationships/hyperlink" Target="Group%20Feedback%20-%20Social%20Model.docx" TargetMode="Externa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Guided%20Study%20Activity%20Personal%20Tragedy%20Model.docx" TargetMode="Externa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Guided%20Study%20Activity%20Affirmation%20Model.docx" TargetMode="Externa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time.com/5198842/stephen-hawking-quotes-universe-life/" TargetMode="Externa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youtube.com/watch?v=tnGAZiqa3Ek"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www.hiproweb.org/fileadmin/cdroms/.../ppt/6_1%20Inclusive%20Development.pptx" TargetMode="External"/><Relationship Id="rId2" Type="http://schemas.openxmlformats.org/officeDocument/2006/relationships/hyperlink" Target="https://assemblyinbrief.wordpress.com/2015/10/14/committee-to-carry-out-pre-legislative-scrutiny-of-draft-aln-bill/" TargetMode="External"/><Relationship Id="rId1" Type="http://schemas.openxmlformats.org/officeDocument/2006/relationships/slideLayout" Target="../slideLayouts/slideLayout2.xml"/><Relationship Id="rId4" Type="http://schemas.openxmlformats.org/officeDocument/2006/relationships/hyperlink" Target="http://www.ombudsman.org.uk/__data/assets/pdf_file/0019/33337/FDN-218144-Introduction-to-the-Social-and-Medical-Models-of-Disability.pdf"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www.scope.org.uk/support/professionals/learning-together/inclusive-learning/schools" TargetMode="External"/><Relationship Id="rId2" Type="http://schemas.openxmlformats.org/officeDocument/2006/relationships/hyperlink" Target="http://webarchive.nationalarchives.gov.uk/+/http:/www.cabinetoffice.gov.uk/media/cabinetoffice/strategy/assets/disability.pdf" TargetMode="External"/><Relationship Id="rId1" Type="http://schemas.openxmlformats.org/officeDocument/2006/relationships/slideLayout" Target="../slideLayouts/slideLayout2.xml"/><Relationship Id="rId4" Type="http://schemas.openxmlformats.org/officeDocument/2006/relationships/hyperlink" Target="https://www.gov.uk/definition-of-disability-under-equality-act-201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4797152"/>
            <a:ext cx="9073008" cy="936104"/>
          </a:xfrm>
        </p:spPr>
        <p:txBody>
          <a:bodyPr>
            <a:normAutofit fontScale="90000"/>
          </a:bodyPr>
          <a:lstStyle/>
          <a:p>
            <a:pPr algn="l"/>
            <a:r>
              <a:rPr lang="en-US" sz="3600" b="1" dirty="0"/>
              <a:t>SJSI4020 Understanding Additional Needs</a:t>
            </a:r>
            <a:br>
              <a:rPr lang="en-US" sz="3600" b="1" dirty="0"/>
            </a:br>
            <a:r>
              <a:rPr lang="en-US" sz="3600" b="1" dirty="0"/>
              <a:t>Models of Need and Disability</a:t>
            </a:r>
          </a:p>
        </p:txBody>
      </p:sp>
      <p:sp>
        <p:nvSpPr>
          <p:cNvPr id="9" name="Rectangle 8"/>
          <p:cNvSpPr/>
          <p:nvPr/>
        </p:nvSpPr>
        <p:spPr>
          <a:xfrm>
            <a:off x="467544" y="404664"/>
            <a:ext cx="2016224" cy="25202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5508104" y="404664"/>
            <a:ext cx="3384376" cy="2060924"/>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779912" y="3068960"/>
            <a:ext cx="2196244" cy="1512167"/>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059832" y="6035361"/>
            <a:ext cx="5832648" cy="400110"/>
          </a:xfrm>
          <a:prstGeom prst="rect">
            <a:avLst/>
          </a:prstGeom>
          <a:noFill/>
        </p:spPr>
        <p:txBody>
          <a:bodyPr wrap="square" rtlCol="0">
            <a:spAutoFit/>
          </a:bodyPr>
          <a:lstStyle/>
          <a:p>
            <a:r>
              <a:rPr lang="en-GB" sz="2000" b="1" dirty="0"/>
              <a:t>Ken Dicks </a:t>
            </a:r>
            <a:r>
              <a:rPr lang="en-GB" sz="2000" b="1" dirty="0">
                <a:hlinkClick r:id="rId2"/>
              </a:rPr>
              <a:t>ken.dicks@uwtsd.ac.uk</a:t>
            </a:r>
            <a:r>
              <a:rPr lang="en-GB" sz="2000" b="1" dirty="0"/>
              <a:t> </a:t>
            </a:r>
          </a:p>
        </p:txBody>
      </p:sp>
      <p:sp>
        <p:nvSpPr>
          <p:cNvPr id="12" name="Rectangle 11"/>
          <p:cNvSpPr/>
          <p:nvPr/>
        </p:nvSpPr>
        <p:spPr>
          <a:xfrm>
            <a:off x="467543" y="3068960"/>
            <a:ext cx="3137137" cy="151216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3604681" y="404664"/>
            <a:ext cx="1728192" cy="1584176"/>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6804248" y="2636913"/>
            <a:ext cx="2088232" cy="12961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3604681" y="2060848"/>
            <a:ext cx="1728192"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6804248" y="4077072"/>
            <a:ext cx="2088232" cy="504056"/>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8" name="Rectangle 17"/>
          <p:cNvSpPr/>
          <p:nvPr/>
        </p:nvSpPr>
        <p:spPr>
          <a:xfrm>
            <a:off x="5508104" y="2636913"/>
            <a:ext cx="1080120" cy="288031"/>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0" name="Rectangle 19"/>
          <p:cNvSpPr/>
          <p:nvPr/>
        </p:nvSpPr>
        <p:spPr>
          <a:xfrm>
            <a:off x="6048164" y="3068960"/>
            <a:ext cx="612068" cy="15121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96979" y="605745"/>
            <a:ext cx="2806625" cy="1658762"/>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1560" y="490364"/>
            <a:ext cx="1714511" cy="2348880"/>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19309" y="3224334"/>
            <a:ext cx="1917450" cy="1278300"/>
          </a:xfrm>
          <a:prstGeom prst="rect">
            <a:avLst/>
          </a:prstGeom>
        </p:spPr>
      </p:pic>
      <p:pic>
        <p:nvPicPr>
          <p:cNvPr id="21" name="Picture 2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764238" y="581243"/>
            <a:ext cx="1366469" cy="1366469"/>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850106"/>
          </a:xfrm>
        </p:spPr>
        <p:txBody>
          <a:bodyPr>
            <a:normAutofit/>
          </a:bodyPr>
          <a:lstStyle/>
          <a:p>
            <a:r>
              <a:rPr lang="en-GB" sz="4000" b="1" dirty="0"/>
              <a:t>Recap of last session</a:t>
            </a:r>
          </a:p>
        </p:txBody>
      </p:sp>
      <p:sp>
        <p:nvSpPr>
          <p:cNvPr id="4" name="TextBox 3"/>
          <p:cNvSpPr txBox="1"/>
          <p:nvPr/>
        </p:nvSpPr>
        <p:spPr>
          <a:xfrm>
            <a:off x="1547664" y="2060848"/>
            <a:ext cx="6264696" cy="523220"/>
          </a:xfrm>
          <a:prstGeom prst="rect">
            <a:avLst/>
          </a:prstGeom>
          <a:noFill/>
        </p:spPr>
        <p:txBody>
          <a:bodyPr wrap="square" rtlCol="0">
            <a:spAutoFit/>
          </a:bodyPr>
          <a:lstStyle/>
          <a:p>
            <a:r>
              <a:rPr lang="en-GB" sz="2800" b="1" dirty="0"/>
              <a:t>What did we cover in the last session?</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13219" y="3322773"/>
            <a:ext cx="566793" cy="566793"/>
          </a:xfrm>
          <a:prstGeom prst="rect">
            <a:avLst/>
          </a:prstGeom>
        </p:spPr>
      </p:pic>
      <p:pic>
        <p:nvPicPr>
          <p:cNvPr id="6" name="Picture 5">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098883" y="4437112"/>
            <a:ext cx="579811" cy="579811"/>
          </a:xfrm>
          <a:prstGeom prst="rect">
            <a:avLst/>
          </a:prstGeom>
        </p:spPr>
      </p:pic>
    </p:spTree>
    <p:extLst>
      <p:ext uri="{BB962C8B-B14F-4D97-AF65-F5344CB8AC3E}">
        <p14:creationId xmlns:p14="http://schemas.microsoft.com/office/powerpoint/2010/main" val="4156391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85686" y="2348880"/>
            <a:ext cx="5976664" cy="3658411"/>
          </a:xfrm>
        </p:spPr>
        <p:txBody>
          <a:bodyPr>
            <a:normAutofit/>
          </a:bodyPr>
          <a:lstStyle/>
          <a:p>
            <a:r>
              <a:rPr lang="en-US" sz="2800" dirty="0"/>
              <a:t>Medical model of disability </a:t>
            </a:r>
          </a:p>
          <a:p>
            <a:endParaRPr lang="en-US" sz="2800" dirty="0"/>
          </a:p>
          <a:p>
            <a:r>
              <a:rPr lang="en-US" sz="2800" dirty="0"/>
              <a:t>Social model of disability </a:t>
            </a:r>
          </a:p>
          <a:p>
            <a:endParaRPr lang="en-US" sz="2800" dirty="0"/>
          </a:p>
          <a:p>
            <a:r>
              <a:rPr lang="en-US" sz="2800" dirty="0"/>
              <a:t>Implications for Policy and Practice </a:t>
            </a:r>
          </a:p>
          <a:p>
            <a:endParaRPr lang="en-US" sz="2800" dirty="0"/>
          </a:p>
          <a:p>
            <a:r>
              <a:rPr lang="en-US" sz="2800" dirty="0"/>
              <a:t>Links to inclusive practice </a:t>
            </a:r>
          </a:p>
          <a:p>
            <a:endParaRPr lang="en-US" sz="2800" dirty="0"/>
          </a:p>
        </p:txBody>
      </p:sp>
      <p:sp>
        <p:nvSpPr>
          <p:cNvPr id="5" name="Subtitle 4"/>
          <p:cNvSpPr txBox="1">
            <a:spLocks/>
          </p:cNvSpPr>
          <p:nvPr/>
        </p:nvSpPr>
        <p:spPr>
          <a:xfrm>
            <a:off x="1331640" y="332656"/>
            <a:ext cx="6400800" cy="91095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pPr>
            <a:r>
              <a:rPr lang="en-GB" sz="4400" b="1" dirty="0"/>
              <a:t>Models of Disability</a:t>
            </a:r>
            <a:endParaRPr lang="en-US" sz="4400" b="1" dirty="0"/>
          </a:p>
        </p:txBody>
      </p:sp>
      <p:sp>
        <p:nvSpPr>
          <p:cNvPr id="6" name="TextBox 5"/>
          <p:cNvSpPr txBox="1"/>
          <p:nvPr/>
        </p:nvSpPr>
        <p:spPr>
          <a:xfrm>
            <a:off x="611560" y="1243608"/>
            <a:ext cx="7848872" cy="954107"/>
          </a:xfrm>
          <a:prstGeom prst="rect">
            <a:avLst/>
          </a:prstGeom>
          <a:noFill/>
        </p:spPr>
        <p:txBody>
          <a:bodyPr wrap="square" rtlCol="0">
            <a:spAutoFit/>
          </a:bodyPr>
          <a:lstStyle/>
          <a:p>
            <a:r>
              <a:rPr lang="en-GB" sz="2800" b="1" dirty="0"/>
              <a:t>Models of disability define the way that disability is seen and treated within society and organisations.</a:t>
            </a:r>
          </a:p>
        </p:txBody>
      </p:sp>
      <p:pic>
        <p:nvPicPr>
          <p:cNvPr id="7" name="Picture 6"/>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588224" y="5373215"/>
            <a:ext cx="994471" cy="968127"/>
          </a:xfrm>
          <a:prstGeom prst="rect">
            <a:avLst/>
          </a:prstGeom>
        </p:spPr>
      </p:pic>
      <p:pic>
        <p:nvPicPr>
          <p:cNvPr id="3" name="Picture 2">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62350" y="5374229"/>
            <a:ext cx="967113" cy="96711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07604" y="998381"/>
            <a:ext cx="7848872" cy="3456384"/>
          </a:xfrm>
        </p:spPr>
        <p:txBody>
          <a:bodyPr>
            <a:normAutofit/>
          </a:bodyPr>
          <a:lstStyle/>
          <a:p>
            <a:r>
              <a:rPr lang="en-US" sz="3200" dirty="0"/>
              <a:t>Individualistic model</a:t>
            </a:r>
          </a:p>
          <a:p>
            <a:r>
              <a:rPr lang="en-US" sz="3200" dirty="0"/>
              <a:t>Deficit approach </a:t>
            </a:r>
          </a:p>
          <a:p>
            <a:r>
              <a:rPr lang="en-US" sz="3200" dirty="0"/>
              <a:t>Emphasis on the impairment rather than the person </a:t>
            </a:r>
          </a:p>
          <a:p>
            <a:r>
              <a:rPr lang="en-US" sz="3200" dirty="0"/>
              <a:t>Passive receivers of services </a:t>
            </a:r>
          </a:p>
          <a:p>
            <a:r>
              <a:rPr lang="en-US" sz="3200" dirty="0"/>
              <a:t>Dependent on medical care </a:t>
            </a:r>
          </a:p>
        </p:txBody>
      </p:sp>
      <p:sp>
        <p:nvSpPr>
          <p:cNvPr id="3" name="Title 2"/>
          <p:cNvSpPr>
            <a:spLocks noGrp="1"/>
          </p:cNvSpPr>
          <p:nvPr>
            <p:ph type="title"/>
          </p:nvPr>
        </p:nvSpPr>
        <p:spPr>
          <a:xfrm>
            <a:off x="457200" y="274638"/>
            <a:ext cx="8229600" cy="717394"/>
          </a:xfrm>
        </p:spPr>
        <p:txBody>
          <a:bodyPr>
            <a:normAutofit fontScale="90000"/>
          </a:bodyPr>
          <a:lstStyle/>
          <a:p>
            <a:pPr algn="ctr"/>
            <a:r>
              <a:rPr lang="en-US" sz="4900" b="1" dirty="0">
                <a:effectLst/>
              </a:rPr>
              <a:t>Medical Model </a:t>
            </a:r>
          </a:p>
        </p:txBody>
      </p:sp>
      <p:sp>
        <p:nvSpPr>
          <p:cNvPr id="4" name="TextBox 3"/>
          <p:cNvSpPr txBox="1"/>
          <p:nvPr/>
        </p:nvSpPr>
        <p:spPr>
          <a:xfrm>
            <a:off x="5184068" y="4408716"/>
            <a:ext cx="3960440" cy="369332"/>
          </a:xfrm>
          <a:prstGeom prst="rect">
            <a:avLst/>
          </a:prstGeom>
          <a:noFill/>
        </p:spPr>
        <p:txBody>
          <a:bodyPr wrap="square" rtlCol="0">
            <a:spAutoFit/>
          </a:bodyPr>
          <a:lstStyle/>
          <a:p>
            <a:r>
              <a:rPr lang="en-US" dirty="0"/>
              <a:t>(Adapted from Larkin, 2011: 34-35)</a:t>
            </a:r>
          </a:p>
        </p:txBody>
      </p:sp>
      <p:sp>
        <p:nvSpPr>
          <p:cNvPr id="5" name="TextBox 4"/>
          <p:cNvSpPr txBox="1"/>
          <p:nvPr/>
        </p:nvSpPr>
        <p:spPr>
          <a:xfrm>
            <a:off x="2411760" y="5733256"/>
            <a:ext cx="5544616" cy="830997"/>
          </a:xfrm>
          <a:prstGeom prst="rect">
            <a:avLst/>
          </a:prstGeom>
          <a:noFill/>
        </p:spPr>
        <p:txBody>
          <a:bodyPr wrap="square" rtlCol="0">
            <a:spAutoFit/>
          </a:bodyPr>
          <a:lstStyle/>
          <a:p>
            <a:r>
              <a:rPr lang="en-GB" sz="2400" b="1" i="1" dirty="0"/>
              <a:t>What are advantages and disadvantages of a medical model of disability? </a:t>
            </a:r>
          </a:p>
        </p:txBody>
      </p:sp>
      <p:pic>
        <p:nvPicPr>
          <p:cNvPr id="6" name="Picture 5">
            <a:hlinkClick r:id="rId3" action="ppaction://hlinkfile"/>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991998" y="5810532"/>
            <a:ext cx="676443" cy="676443"/>
          </a:xfrm>
          <a:prstGeom prst="rect">
            <a:avLst/>
          </a:prstGeom>
        </p:spPr>
      </p:pic>
      <p:pic>
        <p:nvPicPr>
          <p:cNvPr id="8" name="Picture 7">
            <a:extLst>
              <a:ext uri="{FF2B5EF4-FFF2-40B4-BE49-F238E27FC236}">
                <a16:creationId xmlns:a16="http://schemas.microsoft.com/office/drawing/2014/main" id="{4C2B5606-28DE-4829-BE3D-93CA655343F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145546" y="4877546"/>
            <a:ext cx="532427" cy="532427"/>
          </a:xfrm>
          <a:prstGeom prst="rect">
            <a:avLst/>
          </a:prstGeom>
        </p:spPr>
      </p:pic>
      <p:sp>
        <p:nvSpPr>
          <p:cNvPr id="9" name="TextBox 8">
            <a:extLst>
              <a:ext uri="{FF2B5EF4-FFF2-40B4-BE49-F238E27FC236}">
                <a16:creationId xmlns:a16="http://schemas.microsoft.com/office/drawing/2014/main" id="{1CE69C0B-20FB-4012-B534-5BD6E0D18D2B}"/>
              </a:ext>
            </a:extLst>
          </p:cNvPr>
          <p:cNvSpPr txBox="1"/>
          <p:nvPr/>
        </p:nvSpPr>
        <p:spPr>
          <a:xfrm>
            <a:off x="2677973" y="4931876"/>
            <a:ext cx="5314025" cy="369332"/>
          </a:xfrm>
          <a:prstGeom prst="rect">
            <a:avLst/>
          </a:prstGeom>
          <a:noFill/>
        </p:spPr>
        <p:txBody>
          <a:bodyPr wrap="square" rtlCol="0">
            <a:spAutoFit/>
          </a:bodyPr>
          <a:lstStyle/>
          <a:p>
            <a:r>
              <a:rPr lang="en-GB" dirty="0"/>
              <a:t>Guided Study Activity: Medical Model of Disability</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9"/>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P spid="5" grpId="0"/>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16632"/>
            <a:ext cx="8229600" cy="802502"/>
          </a:xfrm>
        </p:spPr>
        <p:txBody>
          <a:bodyPr>
            <a:normAutofit fontScale="90000"/>
          </a:bodyPr>
          <a:lstStyle/>
          <a:p>
            <a:pPr algn="ctr"/>
            <a:r>
              <a:rPr lang="en-US" sz="4900" b="1" dirty="0">
                <a:effectLst/>
              </a:rPr>
              <a:t>Social Model </a:t>
            </a:r>
          </a:p>
        </p:txBody>
      </p:sp>
      <p:sp>
        <p:nvSpPr>
          <p:cNvPr id="4" name="TextBox 3"/>
          <p:cNvSpPr txBox="1"/>
          <p:nvPr/>
        </p:nvSpPr>
        <p:spPr>
          <a:xfrm>
            <a:off x="899592" y="833150"/>
            <a:ext cx="7344816" cy="2677656"/>
          </a:xfrm>
          <a:prstGeom prst="rect">
            <a:avLst/>
          </a:prstGeom>
          <a:noFill/>
        </p:spPr>
        <p:txBody>
          <a:bodyPr wrap="square" rtlCol="0">
            <a:spAutoFit/>
          </a:bodyPr>
          <a:lstStyle/>
          <a:p>
            <a:pPr marL="457200" indent="-457200">
              <a:buFont typeface="Arial" panose="020B0604020202020204" pitchFamily="34" charset="0"/>
              <a:buChar char="•"/>
            </a:pPr>
            <a:r>
              <a:rPr lang="en-GB" sz="2800" dirty="0"/>
              <a:t>Changes the focus away from the limitations caused by the impairment</a:t>
            </a:r>
          </a:p>
          <a:p>
            <a:pPr marL="457200" indent="-457200">
              <a:buFont typeface="Arial" panose="020B0604020202020204" pitchFamily="34" charset="0"/>
              <a:buChar char="•"/>
            </a:pPr>
            <a:r>
              <a:rPr lang="en-GB" sz="2800" dirty="0"/>
              <a:t>Looks instead at the way that society creates disabling environments and barriers to participation</a:t>
            </a:r>
          </a:p>
          <a:p>
            <a:pPr marL="457200" indent="-457200">
              <a:buFont typeface="Arial" panose="020B0604020202020204" pitchFamily="34" charset="0"/>
              <a:buChar char="•"/>
            </a:pPr>
            <a:r>
              <a:rPr lang="en-GB" sz="2800" dirty="0"/>
              <a:t>This includes:</a:t>
            </a:r>
          </a:p>
        </p:txBody>
      </p:sp>
      <p:sp>
        <p:nvSpPr>
          <p:cNvPr id="6" name="TextBox 5"/>
          <p:cNvSpPr txBox="1"/>
          <p:nvPr/>
        </p:nvSpPr>
        <p:spPr>
          <a:xfrm>
            <a:off x="1835696" y="3435136"/>
            <a:ext cx="6984776" cy="1815882"/>
          </a:xfrm>
          <a:prstGeom prst="rect">
            <a:avLst/>
          </a:prstGeom>
          <a:noFill/>
        </p:spPr>
        <p:txBody>
          <a:bodyPr wrap="square" rtlCol="0">
            <a:spAutoFit/>
          </a:bodyPr>
          <a:lstStyle/>
          <a:p>
            <a:pPr marL="457200" indent="-457200">
              <a:buFont typeface="Arial" panose="020B0604020202020204" pitchFamily="34" charset="0"/>
              <a:buChar char="•"/>
            </a:pPr>
            <a:r>
              <a:rPr lang="en-GB" sz="2800" dirty="0"/>
              <a:t>Inaccessible education </a:t>
            </a:r>
          </a:p>
          <a:p>
            <a:pPr marL="457200" indent="-457200">
              <a:buFont typeface="Arial" panose="020B0604020202020204" pitchFamily="34" charset="0"/>
              <a:buChar char="•"/>
            </a:pPr>
            <a:r>
              <a:rPr lang="en-GB" sz="2800" dirty="0"/>
              <a:t>Inaccessible working environments </a:t>
            </a:r>
          </a:p>
          <a:p>
            <a:pPr marL="457200" indent="-457200">
              <a:buFont typeface="Arial" panose="020B0604020202020204" pitchFamily="34" charset="0"/>
              <a:buChar char="•"/>
            </a:pPr>
            <a:r>
              <a:rPr lang="en-GB" sz="2800" dirty="0"/>
              <a:t>Inaccessible transport &amp; public buildings </a:t>
            </a:r>
          </a:p>
          <a:p>
            <a:pPr marL="457200" indent="-457200">
              <a:buFont typeface="Arial" panose="020B0604020202020204" pitchFamily="34" charset="0"/>
              <a:buChar char="•"/>
            </a:pPr>
            <a:r>
              <a:rPr lang="en-GB" sz="2800" dirty="0"/>
              <a:t>Negative images in the media </a:t>
            </a:r>
          </a:p>
        </p:txBody>
      </p:sp>
      <p:pic>
        <p:nvPicPr>
          <p:cNvPr id="7" name="Picture 6">
            <a:hlinkClick r:id="rId3" action="ppaction://hlinkpres?slideindex=1&amp;slidetitle="/>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467557" y="4574575"/>
            <a:ext cx="676443" cy="676443"/>
          </a:xfrm>
          <a:prstGeom prst="rect">
            <a:avLst/>
          </a:prstGeom>
        </p:spPr>
      </p:pic>
      <p:sp>
        <p:nvSpPr>
          <p:cNvPr id="8" name="TextBox 7"/>
          <p:cNvSpPr txBox="1"/>
          <p:nvPr/>
        </p:nvSpPr>
        <p:spPr>
          <a:xfrm>
            <a:off x="2411760" y="5733256"/>
            <a:ext cx="5544616" cy="830997"/>
          </a:xfrm>
          <a:prstGeom prst="rect">
            <a:avLst/>
          </a:prstGeom>
          <a:noFill/>
        </p:spPr>
        <p:txBody>
          <a:bodyPr wrap="square" rtlCol="0">
            <a:spAutoFit/>
          </a:bodyPr>
          <a:lstStyle/>
          <a:p>
            <a:r>
              <a:rPr lang="en-GB" sz="2400" b="1" i="1" dirty="0"/>
              <a:t>What are advantages and disadvantages of a social model of disability? </a:t>
            </a:r>
          </a:p>
        </p:txBody>
      </p:sp>
      <p:pic>
        <p:nvPicPr>
          <p:cNvPr id="9" name="Picture 8">
            <a:hlinkClick r:id="rId5" action="ppaction://hlinkfile"/>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7991998" y="5810532"/>
            <a:ext cx="676443" cy="676443"/>
          </a:xfrm>
          <a:prstGeom prst="rect">
            <a:avLst/>
          </a:prstGeom>
        </p:spPr>
      </p:pic>
      <p:pic>
        <p:nvPicPr>
          <p:cNvPr id="10" name="Picture 9">
            <a:extLst>
              <a:ext uri="{FF2B5EF4-FFF2-40B4-BE49-F238E27FC236}">
                <a16:creationId xmlns:a16="http://schemas.microsoft.com/office/drawing/2014/main" id="{CDFD6622-4979-40EF-99CC-1FDAF7863A78}"/>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79741" y="5212059"/>
            <a:ext cx="532427" cy="532427"/>
          </a:xfrm>
          <a:prstGeom prst="rect">
            <a:avLst/>
          </a:prstGeom>
        </p:spPr>
      </p:pic>
      <p:sp>
        <p:nvSpPr>
          <p:cNvPr id="11" name="TextBox 10">
            <a:extLst>
              <a:ext uri="{FF2B5EF4-FFF2-40B4-BE49-F238E27FC236}">
                <a16:creationId xmlns:a16="http://schemas.microsoft.com/office/drawing/2014/main" id="{DB5BFBAC-6C30-4836-8C38-FBF1A5958782}"/>
              </a:ext>
            </a:extLst>
          </p:cNvPr>
          <p:cNvSpPr txBox="1"/>
          <p:nvPr/>
        </p:nvSpPr>
        <p:spPr>
          <a:xfrm>
            <a:off x="1512168" y="5266389"/>
            <a:ext cx="5314025" cy="369332"/>
          </a:xfrm>
          <a:prstGeom prst="rect">
            <a:avLst/>
          </a:prstGeom>
          <a:noFill/>
        </p:spPr>
        <p:txBody>
          <a:bodyPr wrap="square" rtlCol="0">
            <a:spAutoFit/>
          </a:bodyPr>
          <a:lstStyle/>
          <a:p>
            <a:r>
              <a:rPr lang="en-GB" dirty="0"/>
              <a:t>Guided Study Activity: Social Model of Disability</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0"/>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1"/>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8"/>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p:bldP spid="8" grpId="0"/>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340768"/>
            <a:ext cx="8229600" cy="4525963"/>
          </a:xfrm>
        </p:spPr>
        <p:txBody>
          <a:bodyPr>
            <a:normAutofit/>
          </a:bodyPr>
          <a:lstStyle/>
          <a:p>
            <a:r>
              <a:rPr lang="en-US" dirty="0"/>
              <a:t>Voice of individuals heard </a:t>
            </a:r>
          </a:p>
          <a:p>
            <a:r>
              <a:rPr lang="en-US" dirty="0"/>
              <a:t>Collective responsibility of society to address disabling environments </a:t>
            </a:r>
          </a:p>
          <a:p>
            <a:pPr>
              <a:buFont typeface="Courier New" pitchFamily="49" charset="0"/>
              <a:buChar char="o"/>
            </a:pPr>
            <a:r>
              <a:rPr lang="en-US" sz="2400" dirty="0"/>
              <a:t>Transport </a:t>
            </a:r>
          </a:p>
          <a:p>
            <a:pPr>
              <a:buFont typeface="Courier New" pitchFamily="49" charset="0"/>
              <a:buChar char="o"/>
            </a:pPr>
            <a:r>
              <a:rPr lang="en-US" sz="2400" dirty="0"/>
              <a:t>Built environment </a:t>
            </a:r>
          </a:p>
          <a:p>
            <a:pPr>
              <a:buFont typeface="Courier New" pitchFamily="49" charset="0"/>
              <a:buChar char="o"/>
            </a:pPr>
            <a:r>
              <a:rPr lang="en-US" sz="2400" dirty="0"/>
              <a:t>Attitudes, beliefs and values </a:t>
            </a:r>
          </a:p>
          <a:p>
            <a:r>
              <a:rPr lang="en-US" dirty="0"/>
              <a:t>Self defined goals </a:t>
            </a:r>
          </a:p>
          <a:p>
            <a:r>
              <a:rPr lang="en-US" dirty="0" err="1"/>
              <a:t>Emancipatory</a:t>
            </a:r>
            <a:r>
              <a:rPr lang="en-US" dirty="0"/>
              <a:t> </a:t>
            </a:r>
          </a:p>
          <a:p>
            <a:pPr>
              <a:buNone/>
            </a:pPr>
            <a:endParaRPr lang="en-US" sz="2200" dirty="0"/>
          </a:p>
        </p:txBody>
      </p:sp>
      <p:sp>
        <p:nvSpPr>
          <p:cNvPr id="5" name="Title 2"/>
          <p:cNvSpPr>
            <a:spLocks noGrp="1"/>
          </p:cNvSpPr>
          <p:nvPr>
            <p:ph type="title"/>
          </p:nvPr>
        </p:nvSpPr>
        <p:spPr>
          <a:xfrm>
            <a:off x="457200" y="116632"/>
            <a:ext cx="8229600" cy="1143000"/>
          </a:xfrm>
        </p:spPr>
        <p:txBody>
          <a:bodyPr>
            <a:normAutofit/>
          </a:bodyPr>
          <a:lstStyle/>
          <a:p>
            <a:pPr algn="ctr"/>
            <a:r>
              <a:rPr lang="en-US" sz="4900" b="1" dirty="0">
                <a:effectLst/>
              </a:rPr>
              <a:t>Social Model </a:t>
            </a:r>
          </a:p>
        </p:txBody>
      </p:sp>
      <p:sp>
        <p:nvSpPr>
          <p:cNvPr id="6" name="TextBox 5"/>
          <p:cNvSpPr txBox="1"/>
          <p:nvPr/>
        </p:nvSpPr>
        <p:spPr>
          <a:xfrm>
            <a:off x="4644008" y="5980638"/>
            <a:ext cx="3816424" cy="369332"/>
          </a:xfrm>
          <a:prstGeom prst="rect">
            <a:avLst/>
          </a:prstGeom>
          <a:noFill/>
        </p:spPr>
        <p:txBody>
          <a:bodyPr wrap="square" rtlCol="0">
            <a:spAutoFit/>
          </a:bodyPr>
          <a:lstStyle/>
          <a:p>
            <a:r>
              <a:rPr lang="en-US" dirty="0"/>
              <a:t>(Adapted from Larkin, 2011: 46)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268760"/>
            <a:ext cx="8229600" cy="4525963"/>
          </a:xfrm>
        </p:spPr>
        <p:txBody>
          <a:bodyPr>
            <a:normAutofit/>
          </a:bodyPr>
          <a:lstStyle/>
          <a:p>
            <a:endParaRPr lang="en-GB" dirty="0"/>
          </a:p>
          <a:p>
            <a:r>
              <a:rPr lang="en-US" dirty="0"/>
              <a:t>Should be integral to government policy </a:t>
            </a:r>
          </a:p>
          <a:p>
            <a:r>
              <a:rPr lang="en-US" dirty="0"/>
              <a:t>Not a denial of the value of appropriate medical intervention </a:t>
            </a:r>
          </a:p>
          <a:p>
            <a:r>
              <a:rPr lang="en-US" dirty="0"/>
              <a:t>Draws attention to the limitations of individually based interventions in terms of empowerment and inclusion </a:t>
            </a:r>
          </a:p>
          <a:p>
            <a:pPr>
              <a:buNone/>
            </a:pPr>
            <a:endParaRPr lang="en-US" dirty="0"/>
          </a:p>
          <a:p>
            <a:pPr>
              <a:buNone/>
            </a:pPr>
            <a:endParaRPr lang="en-US" dirty="0"/>
          </a:p>
        </p:txBody>
      </p:sp>
      <p:sp>
        <p:nvSpPr>
          <p:cNvPr id="5" name="Title 2"/>
          <p:cNvSpPr>
            <a:spLocks noGrp="1"/>
          </p:cNvSpPr>
          <p:nvPr>
            <p:ph type="title"/>
          </p:nvPr>
        </p:nvSpPr>
        <p:spPr>
          <a:xfrm>
            <a:off x="457200" y="116632"/>
            <a:ext cx="8229600" cy="1143000"/>
          </a:xfrm>
        </p:spPr>
        <p:txBody>
          <a:bodyPr>
            <a:normAutofit/>
          </a:bodyPr>
          <a:lstStyle/>
          <a:p>
            <a:pPr algn="ctr"/>
            <a:r>
              <a:rPr lang="en-US" sz="4900" b="1" dirty="0">
                <a:effectLst/>
              </a:rPr>
              <a:t>Social Model </a:t>
            </a:r>
          </a:p>
        </p:txBody>
      </p:sp>
      <p:sp>
        <p:nvSpPr>
          <p:cNvPr id="6" name="TextBox 5"/>
          <p:cNvSpPr txBox="1"/>
          <p:nvPr/>
        </p:nvSpPr>
        <p:spPr>
          <a:xfrm>
            <a:off x="5148064" y="5661248"/>
            <a:ext cx="3456384" cy="369332"/>
          </a:xfrm>
          <a:prstGeom prst="rect">
            <a:avLst/>
          </a:prstGeom>
          <a:noFill/>
        </p:spPr>
        <p:txBody>
          <a:bodyPr wrap="square" rtlCol="0">
            <a:spAutoFit/>
          </a:bodyPr>
          <a:lstStyle/>
          <a:p>
            <a:r>
              <a:rPr lang="en-US" dirty="0"/>
              <a:t>Barnes 2007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268761"/>
            <a:ext cx="8229600" cy="864096"/>
          </a:xfrm>
        </p:spPr>
        <p:txBody>
          <a:bodyPr>
            <a:normAutofit/>
          </a:bodyPr>
          <a:lstStyle/>
          <a:p>
            <a:pPr>
              <a:buNone/>
            </a:pPr>
            <a:endParaRPr lang="en-US" sz="2800" dirty="0"/>
          </a:p>
          <a:p>
            <a:pPr>
              <a:buNone/>
            </a:pPr>
            <a:endParaRPr lang="en-US" sz="2800" dirty="0"/>
          </a:p>
        </p:txBody>
      </p:sp>
      <p:sp>
        <p:nvSpPr>
          <p:cNvPr id="5" name="Title 2"/>
          <p:cNvSpPr>
            <a:spLocks noGrp="1"/>
          </p:cNvSpPr>
          <p:nvPr>
            <p:ph type="title"/>
          </p:nvPr>
        </p:nvSpPr>
        <p:spPr>
          <a:xfrm>
            <a:off x="457200" y="116632"/>
            <a:ext cx="8229600" cy="1143000"/>
          </a:xfrm>
        </p:spPr>
        <p:txBody>
          <a:bodyPr>
            <a:normAutofit/>
          </a:bodyPr>
          <a:lstStyle/>
          <a:p>
            <a:pPr algn="ctr"/>
            <a:r>
              <a:rPr lang="en-US" sz="4900" b="1" dirty="0"/>
              <a:t>Personal Tragedy</a:t>
            </a:r>
            <a:r>
              <a:rPr lang="en-US" sz="4900" b="1" dirty="0">
                <a:effectLst/>
              </a:rPr>
              <a:t> Model </a:t>
            </a:r>
          </a:p>
        </p:txBody>
      </p:sp>
      <p:sp>
        <p:nvSpPr>
          <p:cNvPr id="3" name="TextBox 2"/>
          <p:cNvSpPr txBox="1"/>
          <p:nvPr/>
        </p:nvSpPr>
        <p:spPr>
          <a:xfrm>
            <a:off x="179512" y="1221140"/>
            <a:ext cx="8712968" cy="954107"/>
          </a:xfrm>
          <a:prstGeom prst="rect">
            <a:avLst/>
          </a:prstGeom>
          <a:noFill/>
        </p:spPr>
        <p:txBody>
          <a:bodyPr wrap="square" rtlCol="0">
            <a:spAutoFit/>
          </a:bodyPr>
          <a:lstStyle/>
          <a:p>
            <a:r>
              <a:rPr lang="en-GB" sz="2800" dirty="0"/>
              <a:t>Read the article ‘The Personal Tragedy Model’ by Colin Cameron</a:t>
            </a:r>
          </a:p>
        </p:txBody>
      </p:sp>
      <p:sp>
        <p:nvSpPr>
          <p:cNvPr id="7" name="TextBox 6"/>
          <p:cNvSpPr txBox="1"/>
          <p:nvPr/>
        </p:nvSpPr>
        <p:spPr>
          <a:xfrm>
            <a:off x="191700" y="2162422"/>
            <a:ext cx="7632848" cy="523220"/>
          </a:xfrm>
          <a:prstGeom prst="rect">
            <a:avLst/>
          </a:prstGeom>
          <a:noFill/>
        </p:spPr>
        <p:txBody>
          <a:bodyPr wrap="square" rtlCol="0">
            <a:spAutoFit/>
          </a:bodyPr>
          <a:lstStyle/>
          <a:p>
            <a:r>
              <a:rPr lang="en-GB" sz="2800" dirty="0"/>
              <a:t>In groups, discuss the following:</a:t>
            </a:r>
          </a:p>
        </p:txBody>
      </p:sp>
      <p:sp>
        <p:nvSpPr>
          <p:cNvPr id="4" name="TextBox 3"/>
          <p:cNvSpPr txBox="1"/>
          <p:nvPr/>
        </p:nvSpPr>
        <p:spPr>
          <a:xfrm>
            <a:off x="467544" y="2675589"/>
            <a:ext cx="8186495" cy="3354765"/>
          </a:xfrm>
          <a:prstGeom prst="rect">
            <a:avLst/>
          </a:prstGeom>
          <a:noFill/>
        </p:spPr>
        <p:txBody>
          <a:bodyPr wrap="square" rtlCol="0">
            <a:spAutoFit/>
          </a:bodyPr>
          <a:lstStyle/>
          <a:p>
            <a:pPr marL="514350" indent="-514350">
              <a:spcBef>
                <a:spcPts val="600"/>
              </a:spcBef>
              <a:spcAft>
                <a:spcPts val="600"/>
              </a:spcAft>
              <a:buFont typeface="+mj-lt"/>
              <a:buAutoNum type="arabicPeriod"/>
            </a:pPr>
            <a:r>
              <a:rPr lang="en-GB" sz="2400" dirty="0"/>
              <a:t>In what ways do assumptions about personal tragedy distort relationships between disabled and non-disabled people?</a:t>
            </a:r>
          </a:p>
          <a:p>
            <a:pPr marL="514350" indent="-514350">
              <a:spcBef>
                <a:spcPts val="600"/>
              </a:spcBef>
              <a:spcAft>
                <a:spcPts val="600"/>
              </a:spcAft>
              <a:buFont typeface="+mj-lt"/>
              <a:buAutoNum type="arabicPeriod"/>
            </a:pPr>
            <a:r>
              <a:rPr lang="en-GB" sz="2400" dirty="0"/>
              <a:t>How might ideas about personal tragedy impact in the way disabled people view themselves?</a:t>
            </a:r>
          </a:p>
          <a:p>
            <a:pPr marL="514350" indent="-514350">
              <a:spcBef>
                <a:spcPts val="600"/>
              </a:spcBef>
              <a:spcAft>
                <a:spcPts val="600"/>
              </a:spcAft>
              <a:buFont typeface="+mj-lt"/>
              <a:buAutoNum type="arabicPeriod"/>
            </a:pPr>
            <a:r>
              <a:rPr lang="en-GB" sz="2400" dirty="0"/>
              <a:t>In what ways does the affirmation model, which identifies impairment as difference to be expected and respected on its own terms, challenge the personal tragedy view of disability?</a:t>
            </a:r>
          </a:p>
        </p:txBody>
      </p:sp>
      <p:pic>
        <p:nvPicPr>
          <p:cNvPr id="8" name="Picture 7">
            <a:hlinkClick r:id="rId2" action="ppaction://hlinkfile"/>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57833" y="6109016"/>
            <a:ext cx="548680" cy="548680"/>
          </a:xfrm>
          <a:prstGeom prst="rect">
            <a:avLst/>
          </a:prstGeom>
        </p:spPr>
      </p:pic>
      <p:pic>
        <p:nvPicPr>
          <p:cNvPr id="9" name="Picture 8"/>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970017" y="1628800"/>
            <a:ext cx="994471" cy="968127"/>
          </a:xfrm>
          <a:prstGeom prst="rect">
            <a:avLst/>
          </a:prstGeom>
        </p:spPr>
      </p:pic>
      <p:pic>
        <p:nvPicPr>
          <p:cNvPr id="10" name="Picture 9">
            <a:extLst>
              <a:ext uri="{FF2B5EF4-FFF2-40B4-BE49-F238E27FC236}">
                <a16:creationId xmlns:a16="http://schemas.microsoft.com/office/drawing/2014/main" id="{356E6EB1-2ADF-400A-9FC9-80EC5223C32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311381" y="6190180"/>
            <a:ext cx="532427" cy="532427"/>
          </a:xfrm>
          <a:prstGeom prst="rect">
            <a:avLst/>
          </a:prstGeom>
        </p:spPr>
      </p:pic>
      <p:sp>
        <p:nvSpPr>
          <p:cNvPr id="11" name="TextBox 10">
            <a:extLst>
              <a:ext uri="{FF2B5EF4-FFF2-40B4-BE49-F238E27FC236}">
                <a16:creationId xmlns:a16="http://schemas.microsoft.com/office/drawing/2014/main" id="{37A13033-857D-4354-8748-437217A9726C}"/>
              </a:ext>
            </a:extLst>
          </p:cNvPr>
          <p:cNvSpPr txBox="1"/>
          <p:nvPr/>
        </p:nvSpPr>
        <p:spPr>
          <a:xfrm>
            <a:off x="2843808" y="6244510"/>
            <a:ext cx="5314025" cy="646331"/>
          </a:xfrm>
          <a:prstGeom prst="rect">
            <a:avLst/>
          </a:prstGeom>
          <a:noFill/>
        </p:spPr>
        <p:txBody>
          <a:bodyPr wrap="square" rtlCol="0">
            <a:spAutoFit/>
          </a:bodyPr>
          <a:lstStyle/>
          <a:p>
            <a:r>
              <a:rPr lang="en-GB" dirty="0"/>
              <a:t>Guided Study Activity: Personal Tragedy Model of Disability</a:t>
            </a:r>
          </a:p>
        </p:txBody>
      </p:sp>
    </p:spTree>
    <p:extLst>
      <p:ext uri="{BB962C8B-B14F-4D97-AF65-F5344CB8AC3E}">
        <p14:creationId xmlns:p14="http://schemas.microsoft.com/office/powerpoint/2010/main" val="3876428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P spid="4" grpId="0" build="p"/>
      <p:bldP spid="11"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268761"/>
            <a:ext cx="8229600" cy="864096"/>
          </a:xfrm>
        </p:spPr>
        <p:txBody>
          <a:bodyPr>
            <a:normAutofit/>
          </a:bodyPr>
          <a:lstStyle/>
          <a:p>
            <a:pPr>
              <a:buNone/>
            </a:pPr>
            <a:endParaRPr lang="en-US" sz="2800" dirty="0"/>
          </a:p>
          <a:p>
            <a:pPr>
              <a:buNone/>
            </a:pPr>
            <a:endParaRPr lang="en-US" sz="2800" dirty="0"/>
          </a:p>
        </p:txBody>
      </p:sp>
      <p:sp>
        <p:nvSpPr>
          <p:cNvPr id="5" name="Title 2"/>
          <p:cNvSpPr>
            <a:spLocks noGrp="1"/>
          </p:cNvSpPr>
          <p:nvPr>
            <p:ph type="title"/>
          </p:nvPr>
        </p:nvSpPr>
        <p:spPr>
          <a:xfrm>
            <a:off x="457200" y="116632"/>
            <a:ext cx="8229600" cy="1143000"/>
          </a:xfrm>
        </p:spPr>
        <p:txBody>
          <a:bodyPr>
            <a:normAutofit/>
          </a:bodyPr>
          <a:lstStyle/>
          <a:p>
            <a:pPr algn="ctr"/>
            <a:r>
              <a:rPr lang="en-US" sz="4900" b="1" dirty="0"/>
              <a:t>Affirmation</a:t>
            </a:r>
            <a:r>
              <a:rPr lang="en-US" sz="4900" b="1" dirty="0">
                <a:effectLst/>
              </a:rPr>
              <a:t> Model </a:t>
            </a:r>
          </a:p>
        </p:txBody>
      </p:sp>
      <p:sp>
        <p:nvSpPr>
          <p:cNvPr id="3" name="TextBox 2"/>
          <p:cNvSpPr txBox="1"/>
          <p:nvPr/>
        </p:nvSpPr>
        <p:spPr>
          <a:xfrm>
            <a:off x="179512" y="1221140"/>
            <a:ext cx="8712968" cy="523220"/>
          </a:xfrm>
          <a:prstGeom prst="rect">
            <a:avLst/>
          </a:prstGeom>
          <a:noFill/>
        </p:spPr>
        <p:txBody>
          <a:bodyPr wrap="square" rtlCol="0">
            <a:spAutoFit/>
          </a:bodyPr>
          <a:lstStyle/>
          <a:p>
            <a:r>
              <a:rPr lang="en-GB" sz="2800" dirty="0"/>
              <a:t>Read the article ‘The Affirmation Model’ by Colin Cameron</a:t>
            </a:r>
          </a:p>
        </p:txBody>
      </p:sp>
      <p:sp>
        <p:nvSpPr>
          <p:cNvPr id="7" name="TextBox 6"/>
          <p:cNvSpPr txBox="1"/>
          <p:nvPr/>
        </p:nvSpPr>
        <p:spPr>
          <a:xfrm>
            <a:off x="265161" y="1880376"/>
            <a:ext cx="7632848" cy="523220"/>
          </a:xfrm>
          <a:prstGeom prst="rect">
            <a:avLst/>
          </a:prstGeom>
          <a:noFill/>
        </p:spPr>
        <p:txBody>
          <a:bodyPr wrap="square" rtlCol="0">
            <a:spAutoFit/>
          </a:bodyPr>
          <a:lstStyle/>
          <a:p>
            <a:r>
              <a:rPr lang="en-GB" sz="2800" dirty="0"/>
              <a:t>In groups, discuss the following:</a:t>
            </a:r>
          </a:p>
        </p:txBody>
      </p:sp>
      <p:sp>
        <p:nvSpPr>
          <p:cNvPr id="4" name="TextBox 3"/>
          <p:cNvSpPr txBox="1"/>
          <p:nvPr/>
        </p:nvSpPr>
        <p:spPr>
          <a:xfrm>
            <a:off x="878628" y="2393543"/>
            <a:ext cx="7848872" cy="2985433"/>
          </a:xfrm>
          <a:prstGeom prst="rect">
            <a:avLst/>
          </a:prstGeom>
          <a:noFill/>
        </p:spPr>
        <p:txBody>
          <a:bodyPr wrap="square" rtlCol="0">
            <a:spAutoFit/>
          </a:bodyPr>
          <a:lstStyle/>
          <a:p>
            <a:pPr marL="514350" indent="-514350">
              <a:spcBef>
                <a:spcPts val="600"/>
              </a:spcBef>
              <a:spcAft>
                <a:spcPts val="600"/>
              </a:spcAft>
              <a:buFont typeface="+mj-lt"/>
              <a:buAutoNum type="arabicPeriod"/>
            </a:pPr>
            <a:r>
              <a:rPr lang="en-GB" sz="2800" dirty="0"/>
              <a:t>What is meant by the phrase ‘affirmation’?</a:t>
            </a:r>
          </a:p>
          <a:p>
            <a:pPr marL="514350" indent="-514350">
              <a:spcBef>
                <a:spcPts val="600"/>
              </a:spcBef>
              <a:spcAft>
                <a:spcPts val="600"/>
              </a:spcAft>
              <a:buFont typeface="+mj-lt"/>
              <a:buAutoNum type="arabicPeriod"/>
            </a:pPr>
            <a:r>
              <a:rPr lang="en-GB" sz="2800" dirty="0"/>
              <a:t>How does the affirmation model build on the social model?</a:t>
            </a:r>
          </a:p>
          <a:p>
            <a:pPr marL="514350" indent="-514350">
              <a:spcBef>
                <a:spcPts val="600"/>
              </a:spcBef>
              <a:spcAft>
                <a:spcPts val="600"/>
              </a:spcAft>
              <a:buFont typeface="+mj-lt"/>
              <a:buAutoNum type="arabicPeriod"/>
            </a:pPr>
            <a:r>
              <a:rPr lang="en-GB" sz="2800" dirty="0"/>
              <a:t>Why does being okay about being impaired involve audacity in the face of other people’s expectations?</a:t>
            </a:r>
          </a:p>
        </p:txBody>
      </p:sp>
      <p:pic>
        <p:nvPicPr>
          <p:cNvPr id="8" name="Picture 7">
            <a:hlinkClick r:id="rId2" action="ppaction://hlinkfile"/>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368412" y="6028159"/>
            <a:ext cx="829841" cy="829841"/>
          </a:xfrm>
          <a:prstGeom prst="rect">
            <a:avLst/>
          </a:prstGeom>
        </p:spPr>
      </p:pic>
      <p:pic>
        <p:nvPicPr>
          <p:cNvPr id="9" name="Picture 8"/>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898009" y="1744360"/>
            <a:ext cx="994471" cy="968127"/>
          </a:xfrm>
          <a:prstGeom prst="rect">
            <a:avLst/>
          </a:prstGeom>
        </p:spPr>
      </p:pic>
      <p:pic>
        <p:nvPicPr>
          <p:cNvPr id="10" name="Picture 9">
            <a:extLst>
              <a:ext uri="{FF2B5EF4-FFF2-40B4-BE49-F238E27FC236}">
                <a16:creationId xmlns:a16="http://schemas.microsoft.com/office/drawing/2014/main" id="{CCEE99C4-B458-4250-A399-6C9FA781DF0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051557" y="5397864"/>
            <a:ext cx="532427" cy="532427"/>
          </a:xfrm>
          <a:prstGeom prst="rect">
            <a:avLst/>
          </a:prstGeom>
        </p:spPr>
      </p:pic>
      <p:sp>
        <p:nvSpPr>
          <p:cNvPr id="11" name="TextBox 10">
            <a:extLst>
              <a:ext uri="{FF2B5EF4-FFF2-40B4-BE49-F238E27FC236}">
                <a16:creationId xmlns:a16="http://schemas.microsoft.com/office/drawing/2014/main" id="{BBC72CF1-B0E4-412E-A78B-34D12BED6EE3}"/>
              </a:ext>
            </a:extLst>
          </p:cNvPr>
          <p:cNvSpPr txBox="1"/>
          <p:nvPr/>
        </p:nvSpPr>
        <p:spPr>
          <a:xfrm>
            <a:off x="2583984" y="5452194"/>
            <a:ext cx="5314025" cy="369332"/>
          </a:xfrm>
          <a:prstGeom prst="rect">
            <a:avLst/>
          </a:prstGeom>
          <a:noFill/>
        </p:spPr>
        <p:txBody>
          <a:bodyPr wrap="square" rtlCol="0">
            <a:spAutoFit/>
          </a:bodyPr>
          <a:lstStyle/>
          <a:p>
            <a:r>
              <a:rPr lang="en-GB" dirty="0"/>
              <a:t>Guided Study Activity: Affirmation Model of Disability</a:t>
            </a:r>
          </a:p>
        </p:txBody>
      </p:sp>
    </p:spTree>
    <p:extLst>
      <p:ext uri="{BB962C8B-B14F-4D97-AF65-F5344CB8AC3E}">
        <p14:creationId xmlns:p14="http://schemas.microsoft.com/office/powerpoint/2010/main" val="3209575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1"/>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P spid="4" grpId="0" build="p"/>
      <p:bldP spid="11"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5DF9D0F6-C948-4D3A-A592-E19FC045C467}"/>
              </a:ext>
            </a:extLst>
          </p:cNvPr>
          <p:cNvSpPr txBox="1">
            <a:spLocks/>
          </p:cNvSpPr>
          <p:nvPr/>
        </p:nvSpPr>
        <p:spPr>
          <a:xfrm>
            <a:off x="457200" y="116632"/>
            <a:ext cx="8229600" cy="792088"/>
          </a:xfrm>
          <a:prstGeom prst="rect">
            <a:avLst/>
          </a:prstGeom>
        </p:spPr>
        <p:txBody>
          <a:bodyPr>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4900" b="1" dirty="0"/>
              <a:t>Affirmation Model </a:t>
            </a:r>
          </a:p>
        </p:txBody>
      </p:sp>
      <p:sp>
        <p:nvSpPr>
          <p:cNvPr id="3" name="TextBox 2">
            <a:extLst>
              <a:ext uri="{FF2B5EF4-FFF2-40B4-BE49-F238E27FC236}">
                <a16:creationId xmlns:a16="http://schemas.microsoft.com/office/drawing/2014/main" id="{A2EE5A15-820E-407C-AA70-AA239B733013}"/>
              </a:ext>
            </a:extLst>
          </p:cNvPr>
          <p:cNvSpPr txBox="1"/>
          <p:nvPr/>
        </p:nvSpPr>
        <p:spPr>
          <a:xfrm>
            <a:off x="2483768" y="1140856"/>
            <a:ext cx="4176464" cy="523220"/>
          </a:xfrm>
          <a:prstGeom prst="rect">
            <a:avLst/>
          </a:prstGeom>
          <a:noFill/>
        </p:spPr>
        <p:txBody>
          <a:bodyPr wrap="square" rtlCol="0">
            <a:spAutoFit/>
          </a:bodyPr>
          <a:lstStyle/>
          <a:p>
            <a:pPr algn="ctr"/>
            <a:r>
              <a:rPr lang="en-GB" sz="2800" b="1" dirty="0"/>
              <a:t>An example</a:t>
            </a:r>
          </a:p>
        </p:txBody>
      </p:sp>
      <p:pic>
        <p:nvPicPr>
          <p:cNvPr id="5" name="Picture 4">
            <a:hlinkClick r:id="rId2"/>
            <a:extLst>
              <a:ext uri="{FF2B5EF4-FFF2-40B4-BE49-F238E27FC236}">
                <a16:creationId xmlns:a16="http://schemas.microsoft.com/office/drawing/2014/main" id="{51A3C24E-8BBD-431C-A73D-C728FEDD2C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81350" y="1962150"/>
            <a:ext cx="2781300" cy="2933700"/>
          </a:xfrm>
          <a:prstGeom prst="rect">
            <a:avLst/>
          </a:prstGeom>
        </p:spPr>
      </p:pic>
    </p:spTree>
    <p:extLst>
      <p:ext uri="{BB962C8B-B14F-4D97-AF65-F5344CB8AC3E}">
        <p14:creationId xmlns:p14="http://schemas.microsoft.com/office/powerpoint/2010/main" val="1434894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5DF9D0F6-C948-4D3A-A592-E19FC045C467}"/>
              </a:ext>
            </a:extLst>
          </p:cNvPr>
          <p:cNvSpPr txBox="1">
            <a:spLocks/>
          </p:cNvSpPr>
          <p:nvPr/>
        </p:nvSpPr>
        <p:spPr>
          <a:xfrm>
            <a:off x="457200" y="116632"/>
            <a:ext cx="8229600" cy="792088"/>
          </a:xfrm>
          <a:prstGeom prst="rect">
            <a:avLst/>
          </a:prstGeom>
        </p:spPr>
        <p:txBody>
          <a:bodyPr>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4900" b="1" dirty="0"/>
              <a:t>Affirmation Model </a:t>
            </a:r>
          </a:p>
        </p:txBody>
      </p:sp>
      <p:sp>
        <p:nvSpPr>
          <p:cNvPr id="3" name="TextBox 2">
            <a:extLst>
              <a:ext uri="{FF2B5EF4-FFF2-40B4-BE49-F238E27FC236}">
                <a16:creationId xmlns:a16="http://schemas.microsoft.com/office/drawing/2014/main" id="{A2EE5A15-820E-407C-AA70-AA239B733013}"/>
              </a:ext>
            </a:extLst>
          </p:cNvPr>
          <p:cNvSpPr txBox="1"/>
          <p:nvPr/>
        </p:nvSpPr>
        <p:spPr>
          <a:xfrm>
            <a:off x="2483768" y="1140856"/>
            <a:ext cx="4176464" cy="523220"/>
          </a:xfrm>
          <a:prstGeom prst="rect">
            <a:avLst/>
          </a:prstGeom>
          <a:noFill/>
        </p:spPr>
        <p:txBody>
          <a:bodyPr wrap="square" rtlCol="0">
            <a:spAutoFit/>
          </a:bodyPr>
          <a:lstStyle/>
          <a:p>
            <a:pPr algn="ctr"/>
            <a:r>
              <a:rPr lang="en-GB" sz="2800" b="1" dirty="0"/>
              <a:t>An example</a:t>
            </a:r>
          </a:p>
        </p:txBody>
      </p:sp>
      <p:pic>
        <p:nvPicPr>
          <p:cNvPr id="5" name="Picture 4">
            <a:hlinkClick r:id="rId2"/>
            <a:extLst>
              <a:ext uri="{FF2B5EF4-FFF2-40B4-BE49-F238E27FC236}">
                <a16:creationId xmlns:a16="http://schemas.microsoft.com/office/drawing/2014/main" id="{51A3C24E-8BBD-431C-A73D-C728FEDD2C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19872" y="3140968"/>
            <a:ext cx="2781300" cy="2933700"/>
          </a:xfrm>
          <a:prstGeom prst="rect">
            <a:avLst/>
          </a:prstGeom>
        </p:spPr>
      </p:pic>
      <p:sp>
        <p:nvSpPr>
          <p:cNvPr id="4" name="TextBox 3">
            <a:extLst>
              <a:ext uri="{FF2B5EF4-FFF2-40B4-BE49-F238E27FC236}">
                <a16:creationId xmlns:a16="http://schemas.microsoft.com/office/drawing/2014/main" id="{186B766C-FB85-436B-9B17-8B073EC96F36}"/>
              </a:ext>
            </a:extLst>
          </p:cNvPr>
          <p:cNvSpPr txBox="1"/>
          <p:nvPr/>
        </p:nvSpPr>
        <p:spPr>
          <a:xfrm>
            <a:off x="899592" y="1844824"/>
            <a:ext cx="7488832" cy="830997"/>
          </a:xfrm>
          <a:prstGeom prst="rect">
            <a:avLst/>
          </a:prstGeom>
          <a:noFill/>
        </p:spPr>
        <p:txBody>
          <a:bodyPr wrap="square" rtlCol="0">
            <a:spAutoFit/>
          </a:bodyPr>
          <a:lstStyle/>
          <a:p>
            <a:pPr algn="ctr"/>
            <a:r>
              <a:rPr lang="en-GB" sz="2400" i="1" dirty="0"/>
              <a:t>This is a rather different example of affirmation in practice.</a:t>
            </a:r>
          </a:p>
          <a:p>
            <a:pPr algn="ctr"/>
            <a:r>
              <a:rPr lang="en-GB" sz="2400" i="1" dirty="0"/>
              <a:t>Please be warned that there is bad language.</a:t>
            </a:r>
          </a:p>
        </p:txBody>
      </p:sp>
    </p:spTree>
    <p:extLst>
      <p:ext uri="{BB962C8B-B14F-4D97-AF65-F5344CB8AC3E}">
        <p14:creationId xmlns:p14="http://schemas.microsoft.com/office/powerpoint/2010/main" val="4284804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792088"/>
          </a:xfrm>
        </p:spPr>
        <p:txBody>
          <a:bodyPr>
            <a:normAutofit/>
          </a:bodyPr>
          <a:lstStyle/>
          <a:p>
            <a:r>
              <a:rPr lang="en-GB" sz="3600" b="1" dirty="0"/>
              <a:t>How do the models relate to each other?</a:t>
            </a:r>
          </a:p>
        </p:txBody>
      </p:sp>
      <p:sp>
        <p:nvSpPr>
          <p:cNvPr id="3" name="TextBox 2"/>
          <p:cNvSpPr txBox="1"/>
          <p:nvPr/>
        </p:nvSpPr>
        <p:spPr>
          <a:xfrm>
            <a:off x="3500264" y="1196752"/>
            <a:ext cx="2016224" cy="461665"/>
          </a:xfrm>
          <a:prstGeom prst="rect">
            <a:avLst/>
          </a:prstGeom>
          <a:noFill/>
        </p:spPr>
        <p:txBody>
          <a:bodyPr wrap="square" rtlCol="0">
            <a:spAutoFit/>
          </a:bodyPr>
          <a:lstStyle/>
          <a:p>
            <a:pPr algn="ctr"/>
            <a:r>
              <a:rPr lang="en-GB" sz="2400" b="1" dirty="0"/>
              <a:t>Social</a:t>
            </a:r>
          </a:p>
        </p:txBody>
      </p:sp>
      <p:sp>
        <p:nvSpPr>
          <p:cNvPr id="4" name="TextBox 3"/>
          <p:cNvSpPr txBox="1"/>
          <p:nvPr/>
        </p:nvSpPr>
        <p:spPr>
          <a:xfrm>
            <a:off x="6716604" y="2996952"/>
            <a:ext cx="2016224" cy="830997"/>
          </a:xfrm>
          <a:prstGeom prst="rect">
            <a:avLst/>
          </a:prstGeom>
          <a:noFill/>
        </p:spPr>
        <p:txBody>
          <a:bodyPr wrap="square" rtlCol="0">
            <a:spAutoFit/>
          </a:bodyPr>
          <a:lstStyle/>
          <a:p>
            <a:pPr algn="ctr"/>
            <a:r>
              <a:rPr lang="en-GB" sz="2400" b="1" dirty="0"/>
              <a:t>Personal Tragedy</a:t>
            </a:r>
          </a:p>
        </p:txBody>
      </p:sp>
      <p:sp>
        <p:nvSpPr>
          <p:cNvPr id="5" name="TextBox 4"/>
          <p:cNvSpPr txBox="1"/>
          <p:nvPr/>
        </p:nvSpPr>
        <p:spPr>
          <a:xfrm>
            <a:off x="539552" y="3212976"/>
            <a:ext cx="2016224" cy="461665"/>
          </a:xfrm>
          <a:prstGeom prst="rect">
            <a:avLst/>
          </a:prstGeom>
          <a:noFill/>
        </p:spPr>
        <p:txBody>
          <a:bodyPr wrap="square" rtlCol="0">
            <a:spAutoFit/>
          </a:bodyPr>
          <a:lstStyle/>
          <a:p>
            <a:pPr algn="ctr"/>
            <a:r>
              <a:rPr lang="en-GB" sz="2400" b="1" dirty="0"/>
              <a:t>Affirmation</a:t>
            </a:r>
          </a:p>
        </p:txBody>
      </p:sp>
      <p:sp>
        <p:nvSpPr>
          <p:cNvPr id="6" name="TextBox 5"/>
          <p:cNvSpPr txBox="1"/>
          <p:nvPr/>
        </p:nvSpPr>
        <p:spPr>
          <a:xfrm>
            <a:off x="3563888" y="5055567"/>
            <a:ext cx="2016224" cy="461665"/>
          </a:xfrm>
          <a:prstGeom prst="rect">
            <a:avLst/>
          </a:prstGeom>
          <a:noFill/>
        </p:spPr>
        <p:txBody>
          <a:bodyPr wrap="square" rtlCol="0">
            <a:spAutoFit/>
          </a:bodyPr>
          <a:lstStyle/>
          <a:p>
            <a:pPr algn="ctr"/>
            <a:r>
              <a:rPr lang="en-GB" sz="2400" b="1" dirty="0"/>
              <a:t>Medical</a:t>
            </a:r>
          </a:p>
        </p:txBody>
      </p:sp>
      <p:sp>
        <p:nvSpPr>
          <p:cNvPr id="9" name="TextBox 8"/>
          <p:cNvSpPr txBox="1"/>
          <p:nvPr/>
        </p:nvSpPr>
        <p:spPr>
          <a:xfrm>
            <a:off x="2339752" y="1628800"/>
            <a:ext cx="4376852" cy="830997"/>
          </a:xfrm>
          <a:prstGeom prst="rect">
            <a:avLst/>
          </a:prstGeom>
          <a:noFill/>
        </p:spPr>
        <p:txBody>
          <a:bodyPr wrap="square" rtlCol="0">
            <a:spAutoFit/>
          </a:bodyPr>
          <a:lstStyle/>
          <a:p>
            <a:pPr algn="ctr"/>
            <a:r>
              <a:rPr lang="en-GB" sz="2400" dirty="0"/>
              <a:t>Focus is on the way in which society creates barriers</a:t>
            </a:r>
          </a:p>
        </p:txBody>
      </p:sp>
      <p:sp>
        <p:nvSpPr>
          <p:cNvPr id="10" name="TextBox 9"/>
          <p:cNvSpPr txBox="1"/>
          <p:nvPr/>
        </p:nvSpPr>
        <p:spPr>
          <a:xfrm>
            <a:off x="2492152" y="5406315"/>
            <a:ext cx="4376852" cy="830997"/>
          </a:xfrm>
          <a:prstGeom prst="rect">
            <a:avLst/>
          </a:prstGeom>
          <a:noFill/>
        </p:spPr>
        <p:txBody>
          <a:bodyPr wrap="square" rtlCol="0">
            <a:spAutoFit/>
          </a:bodyPr>
          <a:lstStyle/>
          <a:p>
            <a:pPr algn="ctr"/>
            <a:r>
              <a:rPr lang="en-GB" sz="2400" dirty="0"/>
              <a:t>Focus is on the ‘medical condition’</a:t>
            </a:r>
          </a:p>
        </p:txBody>
      </p:sp>
      <p:sp>
        <p:nvSpPr>
          <p:cNvPr id="11" name="TextBox 10"/>
          <p:cNvSpPr txBox="1"/>
          <p:nvPr/>
        </p:nvSpPr>
        <p:spPr>
          <a:xfrm>
            <a:off x="539552" y="3705392"/>
            <a:ext cx="2016224" cy="1200329"/>
          </a:xfrm>
          <a:prstGeom prst="rect">
            <a:avLst/>
          </a:prstGeom>
          <a:noFill/>
        </p:spPr>
        <p:txBody>
          <a:bodyPr wrap="square" rtlCol="0">
            <a:spAutoFit/>
          </a:bodyPr>
          <a:lstStyle/>
          <a:p>
            <a:pPr algn="ctr"/>
            <a:r>
              <a:rPr lang="en-GB" sz="2400" dirty="0"/>
              <a:t>Focus is on the positive elements</a:t>
            </a:r>
          </a:p>
        </p:txBody>
      </p:sp>
      <p:sp>
        <p:nvSpPr>
          <p:cNvPr id="12" name="TextBox 11"/>
          <p:cNvSpPr txBox="1"/>
          <p:nvPr/>
        </p:nvSpPr>
        <p:spPr>
          <a:xfrm>
            <a:off x="6751031" y="3861048"/>
            <a:ext cx="2016224" cy="1200329"/>
          </a:xfrm>
          <a:prstGeom prst="rect">
            <a:avLst/>
          </a:prstGeom>
          <a:noFill/>
        </p:spPr>
        <p:txBody>
          <a:bodyPr wrap="square" rtlCol="0">
            <a:spAutoFit/>
          </a:bodyPr>
          <a:lstStyle/>
          <a:p>
            <a:pPr algn="ctr"/>
            <a:r>
              <a:rPr lang="en-GB" sz="2400" dirty="0"/>
              <a:t>Focus is on the negative elements</a:t>
            </a:r>
          </a:p>
        </p:txBody>
      </p:sp>
      <p:sp>
        <p:nvSpPr>
          <p:cNvPr id="13" name="Left-Right Arrow 12"/>
          <p:cNvSpPr/>
          <p:nvPr/>
        </p:nvSpPr>
        <p:spPr>
          <a:xfrm>
            <a:off x="2483768" y="3530625"/>
            <a:ext cx="4313228" cy="474439"/>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Up-Down Arrow 13"/>
          <p:cNvSpPr/>
          <p:nvPr/>
        </p:nvSpPr>
        <p:spPr>
          <a:xfrm>
            <a:off x="4355976" y="2489414"/>
            <a:ext cx="423664" cy="2571963"/>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37397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9" grpId="0"/>
      <p:bldP spid="10" grpId="0"/>
      <p:bldP spid="11" grpId="0"/>
      <p:bldP spid="12" grpId="0"/>
      <p:bldP spid="13" grpId="0" animBg="1"/>
      <p:bldP spid="1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DFC55-41A7-40C7-A090-E3C99FC8175A}"/>
              </a:ext>
            </a:extLst>
          </p:cNvPr>
          <p:cNvSpPr>
            <a:spLocks noGrp="1"/>
          </p:cNvSpPr>
          <p:nvPr>
            <p:ph type="title"/>
          </p:nvPr>
        </p:nvSpPr>
        <p:spPr>
          <a:xfrm>
            <a:off x="323528" y="260648"/>
            <a:ext cx="8229600" cy="792088"/>
          </a:xfrm>
        </p:spPr>
        <p:txBody>
          <a:bodyPr/>
          <a:lstStyle/>
          <a:p>
            <a:r>
              <a:rPr lang="en-GB" b="1" dirty="0"/>
              <a:t>Inclusive Practice</a:t>
            </a:r>
          </a:p>
        </p:txBody>
      </p:sp>
    </p:spTree>
    <p:extLst>
      <p:ext uri="{BB962C8B-B14F-4D97-AF65-F5344CB8AC3E}">
        <p14:creationId xmlns:p14="http://schemas.microsoft.com/office/powerpoint/2010/main" val="32684846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re 1"/>
          <p:cNvSpPr>
            <a:spLocks noGrp="1"/>
          </p:cNvSpPr>
          <p:nvPr>
            <p:ph type="title"/>
          </p:nvPr>
        </p:nvSpPr>
        <p:spPr/>
        <p:txBody>
          <a:bodyPr>
            <a:normAutofit/>
          </a:bodyPr>
          <a:lstStyle/>
          <a:p>
            <a:r>
              <a:rPr lang="en-US" b="1" dirty="0"/>
              <a:t>How to define inclusive practice</a:t>
            </a:r>
            <a:r>
              <a:rPr lang="fr-FR" b="1" dirty="0"/>
              <a:t>?</a:t>
            </a:r>
          </a:p>
        </p:txBody>
      </p:sp>
      <p:sp>
        <p:nvSpPr>
          <p:cNvPr id="5" name="Espace réservé du contenu 2"/>
          <p:cNvSpPr>
            <a:spLocks noGrp="1"/>
          </p:cNvSpPr>
          <p:nvPr>
            <p:ph idx="1"/>
          </p:nvPr>
        </p:nvSpPr>
        <p:spPr>
          <a:xfrm>
            <a:off x="457200" y="1569502"/>
            <a:ext cx="8229600" cy="4900634"/>
          </a:xfrm>
        </p:spPr>
        <p:txBody>
          <a:bodyPr>
            <a:normAutofit/>
          </a:bodyPr>
          <a:lstStyle/>
          <a:p>
            <a:r>
              <a:rPr lang="fr-FR" sz="2400" dirty="0"/>
              <a:t>The </a:t>
            </a:r>
            <a:r>
              <a:rPr lang="fr-FR" sz="2400" dirty="0" err="1"/>
              <a:t>purpose</a:t>
            </a:r>
            <a:r>
              <a:rPr lang="fr-FR" sz="2400" dirty="0"/>
              <a:t> of inclusive practice </a:t>
            </a:r>
            <a:r>
              <a:rPr lang="fr-FR" sz="2400" dirty="0" err="1"/>
              <a:t>is</a:t>
            </a:r>
            <a:r>
              <a:rPr lang="fr-FR" sz="2400" dirty="0"/>
              <a:t> to </a:t>
            </a:r>
            <a:r>
              <a:rPr lang="fr-FR" sz="2400" dirty="0" err="1"/>
              <a:t>realize</a:t>
            </a:r>
            <a:r>
              <a:rPr lang="fr-FR" sz="2400" dirty="0"/>
              <a:t> an </a:t>
            </a:r>
            <a:r>
              <a:rPr lang="fr-FR" sz="2400" b="1" dirty="0"/>
              <a:t>inclusive society </a:t>
            </a:r>
            <a:r>
              <a:rPr lang="fr-FR" sz="2400" dirty="0" err="1"/>
              <a:t>that</a:t>
            </a:r>
            <a:r>
              <a:rPr lang="fr-FR" sz="2400" dirty="0"/>
              <a:t> </a:t>
            </a:r>
            <a:r>
              <a:rPr lang="fr-FR" sz="2400" dirty="0" err="1"/>
              <a:t>is</a:t>
            </a:r>
            <a:r>
              <a:rPr lang="fr-FR" sz="2400" dirty="0"/>
              <a:t> able to </a:t>
            </a:r>
            <a:r>
              <a:rPr lang="fr-FR" sz="2400" dirty="0" err="1"/>
              <a:t>adapt</a:t>
            </a:r>
            <a:r>
              <a:rPr lang="fr-FR" sz="2400" dirty="0"/>
              <a:t> to </a:t>
            </a:r>
            <a:r>
              <a:rPr lang="fr-FR" sz="2400" dirty="0" err="1"/>
              <a:t>differences</a:t>
            </a:r>
            <a:r>
              <a:rPr lang="fr-FR" sz="2400" dirty="0"/>
              <a:t> and to value </a:t>
            </a:r>
            <a:r>
              <a:rPr lang="fr-FR" sz="2400" dirty="0" err="1"/>
              <a:t>diversity</a:t>
            </a:r>
            <a:endParaRPr lang="fr-FR" sz="2400" dirty="0"/>
          </a:p>
          <a:p>
            <a:r>
              <a:rPr lang="en-US" sz="2400" b="1" dirty="0"/>
              <a:t>Persons with disabilities are meaningfully and effectively participating in development processes and policies </a:t>
            </a:r>
            <a:r>
              <a:rPr lang="en-US" sz="2400" dirty="0"/>
              <a:t>Persons with disabilities are recognized </a:t>
            </a:r>
            <a:r>
              <a:rPr lang="en-US" sz="2400" b="1" dirty="0"/>
              <a:t>as rights-holding equal members of society </a:t>
            </a:r>
            <a:r>
              <a:rPr lang="en-US" sz="2400" dirty="0"/>
              <a:t>who must be actively engaged in the development process irrespective of their impairment </a:t>
            </a:r>
          </a:p>
          <a:p>
            <a:r>
              <a:rPr lang="en-US" sz="2400" dirty="0"/>
              <a:t>Development institutions, policies and programmes </a:t>
            </a:r>
            <a:r>
              <a:rPr lang="en-US" sz="2400" b="1" dirty="0"/>
              <a:t>must take into account and be assessed in accordance with their impact on the lives of persons with disabilities</a:t>
            </a:r>
            <a:endParaRPr lang="fr-FR" sz="2400" dirty="0"/>
          </a:p>
        </p:txBody>
      </p:sp>
      <p:sp>
        <p:nvSpPr>
          <p:cNvPr id="2" name="TextBox 1">
            <a:extLst>
              <a:ext uri="{FF2B5EF4-FFF2-40B4-BE49-F238E27FC236}">
                <a16:creationId xmlns:a16="http://schemas.microsoft.com/office/drawing/2014/main" id="{639713AA-40CB-4CC3-BD2E-5DCD4D64D4AE}"/>
              </a:ext>
            </a:extLst>
          </p:cNvPr>
          <p:cNvSpPr txBox="1"/>
          <p:nvPr/>
        </p:nvSpPr>
        <p:spPr>
          <a:xfrm>
            <a:off x="4788024" y="6021288"/>
            <a:ext cx="3672408" cy="369332"/>
          </a:xfrm>
          <a:prstGeom prst="rect">
            <a:avLst/>
          </a:prstGeom>
          <a:noFill/>
        </p:spPr>
        <p:txBody>
          <a:bodyPr wrap="square" rtlCol="0">
            <a:spAutoFit/>
          </a:bodyPr>
          <a:lstStyle/>
          <a:p>
            <a:r>
              <a:rPr lang="en-GB" dirty="0"/>
              <a:t>(Humanity &amp; Inclusion, No Date)</a:t>
            </a:r>
          </a:p>
        </p:txBody>
      </p:sp>
    </p:spTree>
    <p:extLst>
      <p:ext uri="{BB962C8B-B14F-4D97-AF65-F5344CB8AC3E}">
        <p14:creationId xmlns:p14="http://schemas.microsoft.com/office/powerpoint/2010/main" val="3172984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lstStyle/>
          <a:p>
            <a:r>
              <a:rPr lang="fr-CH" b="1" dirty="0"/>
              <a:t>Inclusive practice</a:t>
            </a:r>
            <a:endParaRPr lang="fr-FR" b="1" dirty="0"/>
          </a:p>
        </p:txBody>
      </p:sp>
      <p:sp>
        <p:nvSpPr>
          <p:cNvPr id="3" name="Espace réservé du contenu 2"/>
          <p:cNvSpPr>
            <a:spLocks noGrp="1"/>
          </p:cNvSpPr>
          <p:nvPr>
            <p:ph idx="1"/>
          </p:nvPr>
        </p:nvSpPr>
        <p:spPr>
          <a:xfrm>
            <a:off x="444090" y="2622612"/>
            <a:ext cx="8229600" cy="1612776"/>
          </a:xfrm>
        </p:spPr>
        <p:txBody>
          <a:bodyPr>
            <a:normAutofit/>
          </a:bodyPr>
          <a:lstStyle/>
          <a:p>
            <a:pPr algn="ctr">
              <a:buNone/>
            </a:pPr>
            <a:r>
              <a:rPr lang="fr-CH" sz="4000" dirty="0"/>
              <a:t>Is </a:t>
            </a:r>
            <a:r>
              <a:rPr lang="fr-CH" sz="4000" dirty="0" err="1"/>
              <a:t>both</a:t>
            </a:r>
            <a:r>
              <a:rPr lang="fr-CH" sz="4000" dirty="0"/>
              <a:t> an objective</a:t>
            </a:r>
          </a:p>
          <a:p>
            <a:pPr algn="ctr">
              <a:buNone/>
            </a:pPr>
            <a:r>
              <a:rPr lang="fr-CH" sz="4000" dirty="0"/>
              <a:t>… and a </a:t>
            </a:r>
            <a:r>
              <a:rPr lang="fr-CH" sz="4000" dirty="0" err="1"/>
              <a:t>process</a:t>
            </a:r>
            <a:endParaRPr lang="fr-FR" sz="4000" dirty="0"/>
          </a:p>
        </p:txBody>
      </p:sp>
    </p:spTree>
    <p:extLst>
      <p:ext uri="{BB962C8B-B14F-4D97-AF65-F5344CB8AC3E}">
        <p14:creationId xmlns:p14="http://schemas.microsoft.com/office/powerpoint/2010/main" val="4269650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fontScale="90000"/>
          </a:bodyPr>
          <a:lstStyle/>
          <a:p>
            <a:r>
              <a:rPr lang="fr-FR" b="1" dirty="0"/>
              <a:t>Key </a:t>
            </a:r>
            <a:r>
              <a:rPr lang="fr-FR" b="1" dirty="0" err="1"/>
              <a:t>principles</a:t>
            </a:r>
            <a:r>
              <a:rPr lang="fr-FR" b="1" dirty="0"/>
              <a:t> of </a:t>
            </a:r>
            <a:r>
              <a:rPr lang="fr-FR" b="1" dirty="0" err="1"/>
              <a:t>disability</a:t>
            </a:r>
            <a:r>
              <a:rPr lang="fr-FR" b="1" dirty="0"/>
              <a:t>-inclusive practice</a:t>
            </a:r>
          </a:p>
        </p:txBody>
      </p:sp>
      <p:graphicFrame>
        <p:nvGraphicFramePr>
          <p:cNvPr id="5" name="Espace réservé du contenu 4"/>
          <p:cNvGraphicFramePr>
            <a:graphicFrameLocks noGrp="1"/>
          </p:cNvGraphicFramePr>
          <p:nvPr>
            <p:ph idx="1"/>
            <p:extLst>
              <p:ext uri="{D42A27DB-BD31-4B8C-83A1-F6EECF244321}">
                <p14:modId xmlns:p14="http://schemas.microsoft.com/office/powerpoint/2010/main" val="2242025290"/>
              </p:ext>
            </p:extLst>
          </p:nvPr>
        </p:nvGraphicFramePr>
        <p:xfrm>
          <a:off x="428596" y="1714488"/>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43429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923E0FE5-D227-4297-BF05-955093946661}"/>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D71FE70C-D8A6-4FC9-878D-9C73B325297C}"/>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graphicEl>
                                              <a:dgm id="{37569B05-F699-4645-B669-FF2DAE541E3D}"/>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graphicEl>
                                              <a:dgm id="{007CDC88-15C8-48A9-9531-7BD238290906}"/>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098A28D2-7463-4158-831D-BC6E839DADB9}"/>
                                            </p:graphic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graphicEl>
                                              <a:dgm id="{D13687E0-87F1-4CEF-8263-FEF554266C06}"/>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457200" y="260648"/>
            <a:ext cx="8229600" cy="1143000"/>
          </a:xfrm>
        </p:spPr>
        <p:txBody>
          <a:bodyPr>
            <a:normAutofit fontScale="90000"/>
          </a:bodyPr>
          <a:lstStyle/>
          <a:p>
            <a:r>
              <a:rPr lang="fr-CH" b="1" dirty="0" err="1"/>
              <a:t>Mainstreaming</a:t>
            </a:r>
            <a:r>
              <a:rPr lang="fr-CH" b="1" dirty="0"/>
              <a:t> </a:t>
            </a:r>
            <a:r>
              <a:rPr lang="fr-CH" b="1" dirty="0" err="1"/>
              <a:t>disability</a:t>
            </a:r>
            <a:r>
              <a:rPr lang="fr-FR" dirty="0"/>
              <a:t/>
            </a:r>
            <a:br>
              <a:rPr lang="fr-FR" dirty="0"/>
            </a:br>
            <a:endParaRPr lang="fr-FR" dirty="0"/>
          </a:p>
        </p:txBody>
      </p:sp>
      <p:sp>
        <p:nvSpPr>
          <p:cNvPr id="3" name="Espace réservé du contenu 2"/>
          <p:cNvSpPr>
            <a:spLocks noGrp="1"/>
          </p:cNvSpPr>
          <p:nvPr>
            <p:ph idx="1"/>
          </p:nvPr>
        </p:nvSpPr>
        <p:spPr>
          <a:xfrm>
            <a:off x="0" y="1220809"/>
            <a:ext cx="8964488" cy="4525963"/>
          </a:xfrm>
        </p:spPr>
        <p:txBody>
          <a:bodyPr>
            <a:noAutofit/>
          </a:bodyPr>
          <a:lstStyle/>
          <a:p>
            <a:r>
              <a:rPr lang="en-US" sz="2400" dirty="0"/>
              <a:t>“Mainstreaming a disability perspective is the process of </a:t>
            </a:r>
            <a:r>
              <a:rPr lang="en-US" sz="2400" b="1" dirty="0"/>
              <a:t>assessing the implications for women and men with disabilities of any planned action</a:t>
            </a:r>
            <a:r>
              <a:rPr lang="en-US" sz="2400" dirty="0"/>
              <a:t>, including legislation, policies and programmes, in all areas and at all levels. It is a strategy for making people with disabilities’ concerns and experiences an integral dimension of the design, implementation, monitoring and evaluation of policies and programmes in all political, economic and societal spheres so that women and men with disabilities benefit equally and inequality is not perpetuated. The ultimate goal is to achieve disability equality”</a:t>
            </a:r>
            <a:endParaRPr lang="fr-CH" sz="2400" dirty="0"/>
          </a:p>
          <a:p>
            <a:r>
              <a:rPr lang="en-US" sz="2400" dirty="0"/>
              <a:t>It is about </a:t>
            </a:r>
            <a:r>
              <a:rPr lang="en-US" sz="2400" b="1" dirty="0"/>
              <a:t>ensuring that 'ordinary' or ‘generalist’ development activities i.e. not aimed specifically at people with disabilities also benefit them</a:t>
            </a:r>
            <a:r>
              <a:rPr lang="fr-CH" sz="2400" dirty="0"/>
              <a:t>.</a:t>
            </a:r>
            <a:endParaRPr lang="fr-FR" sz="2400" dirty="0"/>
          </a:p>
          <a:p>
            <a:endParaRPr lang="fr-FR" sz="2400" dirty="0"/>
          </a:p>
        </p:txBody>
      </p:sp>
      <p:sp>
        <p:nvSpPr>
          <p:cNvPr id="4" name="TextBox 3">
            <a:extLst>
              <a:ext uri="{FF2B5EF4-FFF2-40B4-BE49-F238E27FC236}">
                <a16:creationId xmlns:a16="http://schemas.microsoft.com/office/drawing/2014/main" id="{93FA9B78-71F1-440B-B253-97577F35DB03}"/>
              </a:ext>
            </a:extLst>
          </p:cNvPr>
          <p:cNvSpPr txBox="1"/>
          <p:nvPr/>
        </p:nvSpPr>
        <p:spPr>
          <a:xfrm>
            <a:off x="5014392" y="6021288"/>
            <a:ext cx="3672408" cy="369332"/>
          </a:xfrm>
          <a:prstGeom prst="rect">
            <a:avLst/>
          </a:prstGeom>
          <a:noFill/>
        </p:spPr>
        <p:txBody>
          <a:bodyPr wrap="square" rtlCol="0">
            <a:spAutoFit/>
          </a:bodyPr>
          <a:lstStyle/>
          <a:p>
            <a:r>
              <a:rPr lang="en-GB" dirty="0"/>
              <a:t>(Humanity &amp; Inclusion, No Date)</a:t>
            </a:r>
          </a:p>
        </p:txBody>
      </p:sp>
    </p:spTree>
    <p:extLst>
      <p:ext uri="{BB962C8B-B14F-4D97-AF65-F5344CB8AC3E}">
        <p14:creationId xmlns:p14="http://schemas.microsoft.com/office/powerpoint/2010/main" val="2615137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457200" y="428612"/>
            <a:ext cx="8229600" cy="1143000"/>
          </a:xfrm>
        </p:spPr>
        <p:txBody>
          <a:bodyPr>
            <a:normAutofit fontScale="90000"/>
          </a:bodyPr>
          <a:lstStyle/>
          <a:p>
            <a:r>
              <a:rPr lang="en-US" b="1" dirty="0"/>
              <a:t>Specific actions towards people with disabilities </a:t>
            </a:r>
            <a:r>
              <a:rPr lang="fr-FR" dirty="0"/>
              <a:t/>
            </a:r>
            <a:br>
              <a:rPr lang="fr-FR" dirty="0"/>
            </a:br>
            <a:endParaRPr lang="fr-FR" dirty="0"/>
          </a:p>
        </p:txBody>
      </p:sp>
      <p:sp>
        <p:nvSpPr>
          <p:cNvPr id="3" name="Espace réservé du contenu 2"/>
          <p:cNvSpPr>
            <a:spLocks noGrp="1"/>
          </p:cNvSpPr>
          <p:nvPr>
            <p:ph idx="1"/>
          </p:nvPr>
        </p:nvSpPr>
        <p:spPr/>
        <p:txBody>
          <a:bodyPr>
            <a:normAutofit/>
          </a:bodyPr>
          <a:lstStyle/>
          <a:p>
            <a:r>
              <a:rPr lang="en-US" dirty="0"/>
              <a:t>Moreover, it is essential that these actions can be complemented by initiatives targeting specifically at people with disabilities, enabling them to obtain the</a:t>
            </a:r>
            <a:r>
              <a:rPr lang="en-US" b="1" dirty="0"/>
              <a:t> necessary support to equal participation</a:t>
            </a:r>
            <a:r>
              <a:rPr lang="en-US" dirty="0"/>
              <a:t>.</a:t>
            </a:r>
            <a:endParaRPr lang="fr-FR" dirty="0"/>
          </a:p>
          <a:p>
            <a:r>
              <a:rPr lang="en-US" dirty="0"/>
              <a:t>Specific actions must be motivated by a </a:t>
            </a:r>
            <a:r>
              <a:rPr lang="en-US" b="1" dirty="0"/>
              <a:t>common goal </a:t>
            </a:r>
            <a:r>
              <a:rPr lang="en-US" dirty="0"/>
              <a:t>of people with disabilities’ </a:t>
            </a:r>
            <a:r>
              <a:rPr lang="en-US" b="1" dirty="0"/>
              <a:t>inclusion</a:t>
            </a:r>
            <a:r>
              <a:rPr lang="en-US" dirty="0"/>
              <a:t>.</a:t>
            </a:r>
            <a:r>
              <a:rPr lang="fr-CH" dirty="0"/>
              <a:t> </a:t>
            </a:r>
            <a:endParaRPr lang="fr-FR" dirty="0"/>
          </a:p>
        </p:txBody>
      </p:sp>
    </p:spTree>
    <p:extLst>
      <p:ext uri="{BB962C8B-B14F-4D97-AF65-F5344CB8AC3E}">
        <p14:creationId xmlns:p14="http://schemas.microsoft.com/office/powerpoint/2010/main" val="3514480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500034" y="142852"/>
            <a:ext cx="8229600" cy="1143000"/>
          </a:xfrm>
        </p:spPr>
        <p:txBody>
          <a:bodyPr>
            <a:normAutofit fontScale="90000"/>
          </a:bodyPr>
          <a:lstStyle/>
          <a:p>
            <a:r>
              <a:rPr lang="en-US" b="1" dirty="0"/>
              <a:t>Inclusive development: the importance of alliances</a:t>
            </a:r>
            <a:endParaRPr lang="fr-FR" b="1" dirty="0"/>
          </a:p>
        </p:txBody>
      </p:sp>
      <p:sp>
        <p:nvSpPr>
          <p:cNvPr id="3" name="Espace réservé du contenu 2"/>
          <p:cNvSpPr>
            <a:spLocks noGrp="1"/>
          </p:cNvSpPr>
          <p:nvPr>
            <p:ph idx="1"/>
          </p:nvPr>
        </p:nvSpPr>
        <p:spPr>
          <a:xfrm>
            <a:off x="214282" y="1500175"/>
            <a:ext cx="8643998" cy="5357826"/>
          </a:xfrm>
        </p:spPr>
        <p:txBody>
          <a:bodyPr>
            <a:normAutofit/>
          </a:bodyPr>
          <a:lstStyle/>
          <a:p>
            <a:pPr algn="just"/>
            <a:r>
              <a:rPr lang="en-US" sz="2800" dirty="0"/>
              <a:t>multiple identities of a person </a:t>
            </a:r>
            <a:r>
              <a:rPr lang="fr-FR" sz="2800" dirty="0"/>
              <a:t>(= </a:t>
            </a:r>
            <a:r>
              <a:rPr lang="fr-FR" sz="2800" dirty="0" err="1"/>
              <a:t>intersectionnality</a:t>
            </a:r>
            <a:r>
              <a:rPr lang="fr-FR" sz="2800" dirty="0"/>
              <a:t>)</a:t>
            </a:r>
          </a:p>
          <a:p>
            <a:pPr lvl="1" algn="just"/>
            <a:r>
              <a:rPr lang="fr-CH" sz="2400" dirty="0" err="1"/>
              <a:t>Gender</a:t>
            </a:r>
            <a:endParaRPr lang="fr-CH" sz="2400" dirty="0"/>
          </a:p>
          <a:p>
            <a:pPr lvl="1" algn="just"/>
            <a:r>
              <a:rPr lang="fr-CH" sz="2400" dirty="0"/>
              <a:t>Age</a:t>
            </a:r>
          </a:p>
          <a:p>
            <a:pPr lvl="1" algn="just"/>
            <a:r>
              <a:rPr lang="fr-CH" sz="2400" dirty="0" err="1"/>
              <a:t>Ethnicity</a:t>
            </a:r>
            <a:endParaRPr lang="fr-CH" sz="2400" dirty="0"/>
          </a:p>
          <a:p>
            <a:pPr lvl="1" algn="just"/>
            <a:r>
              <a:rPr lang="fr-CH" sz="2400" dirty="0"/>
              <a:t>Disability</a:t>
            </a:r>
          </a:p>
          <a:p>
            <a:pPr lvl="1" algn="just"/>
            <a:r>
              <a:rPr lang="fr-CH" sz="2400" dirty="0"/>
              <a:t>…</a:t>
            </a:r>
          </a:p>
          <a:p>
            <a:pPr algn="just"/>
            <a:r>
              <a:rPr lang="en-US" sz="2800" dirty="0"/>
              <a:t>"Because inclusion involves everyone in society at all levels, collaboration and networking are core strategies to achieve inclusion”</a:t>
            </a:r>
            <a:r>
              <a:rPr lang="en-US" sz="2800" baseline="30000" dirty="0"/>
              <a:t> </a:t>
            </a:r>
            <a:endParaRPr lang="fr-FR" dirty="0"/>
          </a:p>
        </p:txBody>
      </p:sp>
      <p:sp>
        <p:nvSpPr>
          <p:cNvPr id="6" name="TextBox 5">
            <a:extLst>
              <a:ext uri="{FF2B5EF4-FFF2-40B4-BE49-F238E27FC236}">
                <a16:creationId xmlns:a16="http://schemas.microsoft.com/office/drawing/2014/main" id="{9C2A9E8B-2661-4847-ADEE-A16FA9952192}"/>
              </a:ext>
            </a:extLst>
          </p:cNvPr>
          <p:cNvSpPr txBox="1"/>
          <p:nvPr/>
        </p:nvSpPr>
        <p:spPr>
          <a:xfrm>
            <a:off x="4788024" y="6021288"/>
            <a:ext cx="3672408" cy="369332"/>
          </a:xfrm>
          <a:prstGeom prst="rect">
            <a:avLst/>
          </a:prstGeom>
          <a:noFill/>
        </p:spPr>
        <p:txBody>
          <a:bodyPr wrap="square" rtlCol="0">
            <a:spAutoFit/>
          </a:bodyPr>
          <a:lstStyle/>
          <a:p>
            <a:r>
              <a:rPr lang="en-GB" dirty="0"/>
              <a:t>(Humanity &amp; Inclusion, No Date)</a:t>
            </a:r>
          </a:p>
        </p:txBody>
      </p:sp>
    </p:spTree>
    <p:extLst>
      <p:ext uri="{BB962C8B-B14F-4D97-AF65-F5344CB8AC3E}">
        <p14:creationId xmlns:p14="http://schemas.microsoft.com/office/powerpoint/2010/main" val="3069898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re 8"/>
          <p:cNvSpPr>
            <a:spLocks noGrp="1"/>
          </p:cNvSpPr>
          <p:nvPr>
            <p:ph type="title"/>
          </p:nvPr>
        </p:nvSpPr>
        <p:spPr>
          <a:xfrm>
            <a:off x="428596" y="0"/>
            <a:ext cx="8229600" cy="1143000"/>
          </a:xfrm>
        </p:spPr>
        <p:txBody>
          <a:bodyPr/>
          <a:lstStyle/>
          <a:p>
            <a:r>
              <a:rPr lang="fr-FR" b="1" dirty="0"/>
              <a:t>Key messages</a:t>
            </a:r>
          </a:p>
        </p:txBody>
      </p:sp>
      <p:sp>
        <p:nvSpPr>
          <p:cNvPr id="10" name="ZoneTexte 9"/>
          <p:cNvSpPr txBox="1"/>
          <p:nvPr/>
        </p:nvSpPr>
        <p:spPr>
          <a:xfrm>
            <a:off x="428596" y="1142984"/>
            <a:ext cx="8715404" cy="4985980"/>
          </a:xfrm>
          <a:prstGeom prst="rect">
            <a:avLst/>
          </a:prstGeom>
          <a:noFill/>
        </p:spPr>
        <p:txBody>
          <a:bodyPr wrap="square" rtlCol="0">
            <a:spAutoFit/>
          </a:bodyPr>
          <a:lstStyle/>
          <a:p>
            <a:pPr lvl="0">
              <a:spcBef>
                <a:spcPts val="1200"/>
              </a:spcBef>
              <a:buFont typeface="Arial" pitchFamily="34" charset="0"/>
              <a:buChar char="•"/>
            </a:pPr>
            <a:r>
              <a:rPr lang="en-US" sz="2400" dirty="0"/>
              <a:t>Ensuring that </a:t>
            </a:r>
            <a:r>
              <a:rPr lang="en-US" sz="2400" b="1" dirty="0"/>
              <a:t>all marginalized and excluded groups are stakeholders in development processes.</a:t>
            </a:r>
            <a:endParaRPr lang="fr-FR" sz="2400" dirty="0"/>
          </a:p>
          <a:p>
            <a:pPr lvl="0">
              <a:spcBef>
                <a:spcPts val="1200"/>
              </a:spcBef>
              <a:buFont typeface="Arial" pitchFamily="34" charset="0"/>
              <a:buChar char="•"/>
            </a:pPr>
            <a:r>
              <a:rPr lang="en-US" sz="2400" dirty="0"/>
              <a:t>Ensuring that all phases of the development cycle include a disability dimension and that </a:t>
            </a:r>
            <a:r>
              <a:rPr lang="en-US" sz="2400" b="1" dirty="0"/>
              <a:t>persons with disabilities are meaningfully and effectively participating in development processes and policies.</a:t>
            </a:r>
            <a:endParaRPr lang="fr-FR" sz="2400" dirty="0"/>
          </a:p>
          <a:p>
            <a:pPr lvl="0">
              <a:spcBef>
                <a:spcPts val="1200"/>
              </a:spcBef>
              <a:buFont typeface="Arial" pitchFamily="34" charset="0"/>
              <a:buChar char="•"/>
            </a:pPr>
            <a:r>
              <a:rPr lang="en-US" sz="2400" dirty="0"/>
              <a:t>Lies on the 3 key principles of </a:t>
            </a:r>
            <a:r>
              <a:rPr lang="en-US" sz="2400" b="1" dirty="0"/>
              <a:t>participation, non-discrimination and accessibility</a:t>
            </a:r>
            <a:endParaRPr lang="fr-FR" sz="2400" dirty="0"/>
          </a:p>
          <a:p>
            <a:pPr lvl="0">
              <a:spcBef>
                <a:spcPts val="1200"/>
              </a:spcBef>
              <a:buFont typeface="Arial" pitchFamily="34" charset="0"/>
              <a:buChar char="•"/>
            </a:pPr>
            <a:r>
              <a:rPr lang="en-US" sz="2400" dirty="0"/>
              <a:t>Based on a </a:t>
            </a:r>
            <a:r>
              <a:rPr lang="en-US" sz="2400" b="1" dirty="0"/>
              <a:t>twin-track approach</a:t>
            </a:r>
            <a:r>
              <a:rPr lang="en-US" sz="2400" dirty="0"/>
              <a:t> which implies both (1) actions to </a:t>
            </a:r>
            <a:r>
              <a:rPr lang="en-US" sz="2400" b="1" dirty="0"/>
              <a:t>mainstream disability in all programs</a:t>
            </a:r>
            <a:r>
              <a:rPr lang="en-US" sz="2400" dirty="0"/>
              <a:t>, and (2) </a:t>
            </a:r>
            <a:r>
              <a:rPr lang="en-US" sz="2400" b="1" dirty="0"/>
              <a:t>actions targeting specifically people with disabilities</a:t>
            </a:r>
            <a:r>
              <a:rPr lang="en-US" sz="2400" dirty="0"/>
              <a:t> to enable them to participate and benefit from the program on an equal basis with others.</a:t>
            </a:r>
            <a:endParaRPr lang="fr-FR" sz="2400" dirty="0"/>
          </a:p>
        </p:txBody>
      </p:sp>
      <p:sp>
        <p:nvSpPr>
          <p:cNvPr id="5" name="TextBox 4">
            <a:extLst>
              <a:ext uri="{FF2B5EF4-FFF2-40B4-BE49-F238E27FC236}">
                <a16:creationId xmlns:a16="http://schemas.microsoft.com/office/drawing/2014/main" id="{9BD3DD52-17B9-47C2-9920-5474B884DF3F}"/>
              </a:ext>
            </a:extLst>
          </p:cNvPr>
          <p:cNvSpPr txBox="1"/>
          <p:nvPr/>
        </p:nvSpPr>
        <p:spPr>
          <a:xfrm>
            <a:off x="5148064" y="6309320"/>
            <a:ext cx="3672408" cy="369332"/>
          </a:xfrm>
          <a:prstGeom prst="rect">
            <a:avLst/>
          </a:prstGeom>
          <a:noFill/>
        </p:spPr>
        <p:txBody>
          <a:bodyPr wrap="square" rtlCol="0">
            <a:spAutoFit/>
          </a:bodyPr>
          <a:lstStyle/>
          <a:p>
            <a:r>
              <a:rPr lang="en-GB" dirty="0"/>
              <a:t>(Humanity &amp; Inclusion, No Date)</a:t>
            </a:r>
          </a:p>
        </p:txBody>
      </p:sp>
    </p:spTree>
    <p:extLst>
      <p:ext uri="{BB962C8B-B14F-4D97-AF65-F5344CB8AC3E}">
        <p14:creationId xmlns:p14="http://schemas.microsoft.com/office/powerpoint/2010/main" val="2247105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66738"/>
            <a:ext cx="8229600" cy="4525963"/>
          </a:xfrm>
        </p:spPr>
        <p:txBody>
          <a:bodyPr>
            <a:noAutofit/>
          </a:bodyPr>
          <a:lstStyle/>
          <a:p>
            <a:r>
              <a:rPr lang="en-US" sz="1800" dirty="0"/>
              <a:t>Barnes C, (2007) </a:t>
            </a:r>
            <a:r>
              <a:rPr lang="en-US" sz="1800" i="1" dirty="0"/>
              <a:t>Disability and Higher Education: Shaping the Future, Conference Presentation, Centre for Disability Studies </a:t>
            </a:r>
            <a:endParaRPr lang="en-US" sz="1800" dirty="0"/>
          </a:p>
          <a:p>
            <a:r>
              <a:rPr lang="en-US" sz="1800" dirty="0"/>
              <a:t>Booth T &amp; </a:t>
            </a:r>
            <a:r>
              <a:rPr lang="en-US" sz="1800" dirty="0" err="1"/>
              <a:t>Ainscow</a:t>
            </a:r>
            <a:r>
              <a:rPr lang="en-US" sz="1800" dirty="0"/>
              <a:t>. M, (2002) </a:t>
            </a:r>
            <a:r>
              <a:rPr lang="en-US" sz="1800" i="1" dirty="0"/>
              <a:t>Index for Inclusion Bristol: </a:t>
            </a:r>
            <a:r>
              <a:rPr lang="en-US" sz="1800" i="1" dirty="0" err="1"/>
              <a:t>CSIE</a:t>
            </a:r>
            <a:r>
              <a:rPr lang="en-US" sz="1800" i="1" dirty="0"/>
              <a:t> </a:t>
            </a:r>
          </a:p>
          <a:p>
            <a:r>
              <a:rPr lang="en-US" sz="1800" dirty="0"/>
              <a:t>Cameron, C. (Ed) ) (2014) </a:t>
            </a:r>
            <a:r>
              <a:rPr lang="en-US" sz="1800" i="1" dirty="0"/>
              <a:t>Disability Studies: A Student’s Guide </a:t>
            </a:r>
            <a:r>
              <a:rPr lang="en-US" sz="1800" dirty="0"/>
              <a:t>London: Sage</a:t>
            </a:r>
          </a:p>
          <a:p>
            <a:r>
              <a:rPr lang="en-US" sz="1800" dirty="0" err="1"/>
              <a:t>Dauncey</a:t>
            </a:r>
            <a:r>
              <a:rPr lang="en-US" sz="1800" dirty="0"/>
              <a:t>, M (2015) </a:t>
            </a:r>
            <a:r>
              <a:rPr lang="en-GB" sz="1800" i="1" dirty="0"/>
              <a:t>Committee to carry out pre-legislative scrutiny of Draft ALN Bill </a:t>
            </a:r>
            <a:r>
              <a:rPr lang="en-GB" sz="1800" dirty="0"/>
              <a:t>Available at </a:t>
            </a:r>
            <a:r>
              <a:rPr lang="en-GB" sz="1800" dirty="0">
                <a:hlinkClick r:id="rId2"/>
              </a:rPr>
              <a:t>https://assemblyinbrief.wordpress.com/2015/10/14/committee-to-carry-out-pre-legislative-scrutiny-of-draft-aln-bill/</a:t>
            </a:r>
            <a:r>
              <a:rPr lang="en-GB" sz="1800" dirty="0"/>
              <a:t> [Accessed 28/10/2016]</a:t>
            </a:r>
          </a:p>
          <a:p>
            <a:r>
              <a:rPr lang="en-GB" sz="1800" dirty="0"/>
              <a:t>Humanity and Inclusion (No Date) </a:t>
            </a:r>
            <a:r>
              <a:rPr lang="en-GB" sz="1800" i="1" dirty="0"/>
              <a:t>Inclusive Development</a:t>
            </a:r>
            <a:r>
              <a:rPr lang="en-GB" sz="1800" dirty="0"/>
              <a:t> Available at: </a:t>
            </a:r>
            <a:r>
              <a:rPr lang="en-GB" sz="1800" dirty="0">
                <a:hlinkClick r:id="rId3"/>
              </a:rPr>
              <a:t>www.hiproweb.org/</a:t>
            </a:r>
            <a:r>
              <a:rPr lang="en-GB" sz="1800" dirty="0" err="1">
                <a:hlinkClick r:id="rId3"/>
              </a:rPr>
              <a:t>fileadmin</a:t>
            </a:r>
            <a:r>
              <a:rPr lang="en-GB" sz="1800" dirty="0">
                <a:hlinkClick r:id="rId3"/>
              </a:rPr>
              <a:t>/</a:t>
            </a:r>
            <a:r>
              <a:rPr lang="en-GB" sz="1800" dirty="0" err="1">
                <a:hlinkClick r:id="rId3"/>
              </a:rPr>
              <a:t>cdroms</a:t>
            </a:r>
            <a:r>
              <a:rPr lang="en-GB" sz="1800" dirty="0">
                <a:hlinkClick r:id="rId3"/>
              </a:rPr>
              <a:t>/.../ppt/6_1%20Inclusive%20Development.pptx</a:t>
            </a:r>
            <a:r>
              <a:rPr lang="en-GB" sz="1800" dirty="0"/>
              <a:t> (Accessed 17/03/2018)</a:t>
            </a:r>
            <a:endParaRPr lang="en-US" sz="1800" dirty="0"/>
          </a:p>
          <a:p>
            <a:r>
              <a:rPr lang="en-US" sz="1800" dirty="0"/>
              <a:t>Larkin, M (2011) </a:t>
            </a:r>
            <a:r>
              <a:rPr lang="en-US" sz="1800" i="1" dirty="0"/>
              <a:t>Vulnerable Groups in Health and Social Care</a:t>
            </a:r>
            <a:r>
              <a:rPr lang="en-US" sz="1800" dirty="0"/>
              <a:t>, London: Sage</a:t>
            </a:r>
          </a:p>
          <a:p>
            <a:r>
              <a:rPr lang="en-US" sz="1800" dirty="0"/>
              <a:t>National Assembly for Wales (2015) </a:t>
            </a:r>
            <a:r>
              <a:rPr lang="en-GB" sz="1800" i="1" dirty="0"/>
              <a:t>Special Educational Needs (SEN)/Additional Learning Needs (ALN) in Wales </a:t>
            </a:r>
            <a:r>
              <a:rPr lang="en-GB" sz="1800" dirty="0"/>
              <a:t>Cardiff: June 2015</a:t>
            </a:r>
          </a:p>
          <a:p>
            <a:r>
              <a:rPr lang="en-US" sz="1800" dirty="0"/>
              <a:t>Parliamentary and Health Service Ombudsman  (No Date) </a:t>
            </a:r>
            <a:r>
              <a:rPr lang="en-US" sz="1800" i="1" dirty="0"/>
              <a:t>Introduction to the Social and Medical Models of Disability </a:t>
            </a:r>
            <a:r>
              <a:rPr lang="en-US" sz="1800" dirty="0"/>
              <a:t>Available at </a:t>
            </a:r>
            <a:r>
              <a:rPr lang="en-US" sz="1800" dirty="0">
                <a:hlinkClick r:id="rId4"/>
              </a:rPr>
              <a:t>http://www.ombudsman.org.uk/__data/assets/pdf_file/0019/33337/FDN-218144-Introduction-to-the-Social-and-Medical-Models-of-Disability.pdf</a:t>
            </a:r>
            <a:r>
              <a:rPr lang="en-US" sz="1800" dirty="0"/>
              <a:t> [Accessed 12/11/2016]</a:t>
            </a:r>
          </a:p>
        </p:txBody>
      </p:sp>
      <p:sp>
        <p:nvSpPr>
          <p:cNvPr id="3" name="Title 2"/>
          <p:cNvSpPr>
            <a:spLocks noGrp="1"/>
          </p:cNvSpPr>
          <p:nvPr>
            <p:ph type="title"/>
          </p:nvPr>
        </p:nvSpPr>
        <p:spPr>
          <a:xfrm>
            <a:off x="457200" y="-27384"/>
            <a:ext cx="8229600" cy="1143000"/>
          </a:xfrm>
        </p:spPr>
        <p:txBody>
          <a:bodyPr>
            <a:normAutofit fontScale="90000"/>
          </a:bodyPr>
          <a:lstStyle/>
          <a:p>
            <a:pPr algn="ctr"/>
            <a:r>
              <a:rPr lang="en-US" dirty="0"/>
              <a:t/>
            </a:r>
            <a:br>
              <a:rPr lang="en-US" dirty="0"/>
            </a:br>
            <a:r>
              <a:rPr lang="en-US" dirty="0"/>
              <a:t>References </a:t>
            </a:r>
            <a:r>
              <a:rPr lang="en-US" sz="4400" dirty="0">
                <a:effectLst/>
              </a:rPr>
              <a:t/>
            </a:r>
            <a:br>
              <a:rPr lang="en-US" sz="4400" dirty="0">
                <a:effectLst/>
              </a:rPr>
            </a:br>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68760"/>
            <a:ext cx="8229600" cy="4525963"/>
          </a:xfrm>
        </p:spPr>
        <p:txBody>
          <a:bodyPr>
            <a:normAutofit fontScale="92500" lnSpcReduction="10000"/>
          </a:bodyPr>
          <a:lstStyle/>
          <a:p>
            <a:r>
              <a:rPr lang="en-US" sz="2000" dirty="0"/>
              <a:t>Prime Minister’s Strategy Unit (2005) </a:t>
            </a:r>
            <a:r>
              <a:rPr lang="en-GB" sz="2000" i="1" dirty="0"/>
              <a:t>Improving the life chances of disabled people </a:t>
            </a:r>
            <a:r>
              <a:rPr lang="en-GB" sz="2000" dirty="0"/>
              <a:t>Available at </a:t>
            </a:r>
            <a:r>
              <a:rPr lang="en-GB" sz="2000" dirty="0">
                <a:hlinkClick r:id="rId2"/>
              </a:rPr>
              <a:t>http://webarchive.nationalarchives.gov.uk/+/http:/www.cabinetoffice.gov.uk/media/cabinetoffice/strategy/assets/disability.pdf</a:t>
            </a:r>
            <a:r>
              <a:rPr lang="en-GB" sz="2000" dirty="0"/>
              <a:t> [Accessed 28/10/2016]</a:t>
            </a:r>
            <a:endParaRPr lang="en-US" sz="2000" dirty="0"/>
          </a:p>
          <a:p>
            <a:r>
              <a:rPr lang="en-US" sz="2000" dirty="0" err="1"/>
              <a:t>Rieser</a:t>
            </a:r>
            <a:r>
              <a:rPr lang="en-US" sz="2000" dirty="0"/>
              <a:t> R, (2002) </a:t>
            </a:r>
            <a:r>
              <a:rPr lang="en-US" sz="2000" i="1" dirty="0"/>
              <a:t>Everybody In: Good Practice in the Identification and Inclusion of Disabled Children and those with SEN, London: Disability, Equality and Education &amp; UK Disability for European Affairs </a:t>
            </a:r>
          </a:p>
          <a:p>
            <a:r>
              <a:rPr lang="en-US" sz="2000" dirty="0"/>
              <a:t>SCOPE (No Date) </a:t>
            </a:r>
            <a:r>
              <a:rPr lang="en-US" sz="2000" i="1" dirty="0"/>
              <a:t>Inclusive Learning</a:t>
            </a:r>
            <a:r>
              <a:rPr lang="en-US" sz="2000" dirty="0"/>
              <a:t> Available at </a:t>
            </a:r>
            <a:r>
              <a:rPr lang="en-US" sz="2000" dirty="0">
                <a:hlinkClick r:id="rId3"/>
              </a:rPr>
              <a:t>http://www.scope.org.uk/support/professionals/learning-together/inclusive-learning/schools</a:t>
            </a:r>
            <a:r>
              <a:rPr lang="en-US" sz="2000" dirty="0"/>
              <a:t> [Accessed 28/10/2016]</a:t>
            </a:r>
          </a:p>
          <a:p>
            <a:r>
              <a:rPr lang="en-US" sz="2000" dirty="0"/>
              <a:t>UK Government (updated 2016) ‘Definition of disability under the Equality Act’ Available at </a:t>
            </a:r>
            <a:r>
              <a:rPr lang="en-US" sz="2000" dirty="0">
                <a:hlinkClick r:id="rId4"/>
              </a:rPr>
              <a:t>https://www.gov.uk/definition-of-disability-under-equality-act-2010</a:t>
            </a:r>
            <a:r>
              <a:rPr lang="en-US" sz="2000" dirty="0"/>
              <a:t>  [Accessed 28/10/2106] </a:t>
            </a:r>
          </a:p>
          <a:p>
            <a:r>
              <a:rPr lang="en-US" sz="2000" dirty="0"/>
              <a:t>Welsh Government (2011) </a:t>
            </a:r>
            <a:r>
              <a:rPr lang="en-US" sz="2000" i="1" dirty="0"/>
              <a:t>Prevalence of disability in Wales, 2007-2010</a:t>
            </a:r>
            <a:r>
              <a:rPr lang="en-US" sz="2000" dirty="0"/>
              <a:t>, Cardiff: Welsh Government</a:t>
            </a:r>
          </a:p>
          <a:p>
            <a:endParaRPr lang="en-US" sz="2000" dirty="0"/>
          </a:p>
        </p:txBody>
      </p:sp>
      <p:sp>
        <p:nvSpPr>
          <p:cNvPr id="3" name="Title 2"/>
          <p:cNvSpPr>
            <a:spLocks noGrp="1"/>
          </p:cNvSpPr>
          <p:nvPr>
            <p:ph type="title"/>
          </p:nvPr>
        </p:nvSpPr>
        <p:spPr/>
        <p:txBody>
          <a:bodyPr>
            <a:normAutofit fontScale="90000"/>
          </a:bodyPr>
          <a:lstStyle/>
          <a:p>
            <a:pPr algn="ctr"/>
            <a:r>
              <a:rPr lang="en-US" dirty="0"/>
              <a:t/>
            </a:r>
            <a:br>
              <a:rPr lang="en-US" dirty="0"/>
            </a:br>
            <a:r>
              <a:rPr lang="en-US" dirty="0"/>
              <a:t/>
            </a:r>
            <a:br>
              <a:rPr lang="en-US" dirty="0"/>
            </a:br>
            <a:r>
              <a:rPr lang="en-US" sz="4900" dirty="0">
                <a:effectLst/>
              </a:rPr>
              <a:t>References </a:t>
            </a:r>
            <a:br>
              <a:rPr lang="en-US" sz="4900" dirty="0">
                <a:effectLst/>
              </a:rPr>
            </a:br>
            <a:r>
              <a:rPr lang="en-US" dirty="0"/>
              <a:t/>
            </a:r>
            <a:br>
              <a:rPr lang="en-US" dirty="0"/>
            </a:br>
            <a:endParaRPr lang="en-US" dirty="0"/>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Template>
  <TotalTime>944</TotalTime>
  <Words>1643</Words>
  <Application>Microsoft Office PowerPoint</Application>
  <PresentationFormat>On-screen Show (4:3)</PresentationFormat>
  <Paragraphs>149</Paragraphs>
  <Slides>22</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Courier New</vt:lpstr>
      <vt:lpstr>UWTSD PPT Template</vt:lpstr>
      <vt:lpstr>SJSI4020 Understanding Additional Needs Models of Need and Disability</vt:lpstr>
      <vt:lpstr>Recap of last session</vt:lpstr>
      <vt:lpstr>PowerPoint Presentation</vt:lpstr>
      <vt:lpstr>Medical Model </vt:lpstr>
      <vt:lpstr>Social Model </vt:lpstr>
      <vt:lpstr>Social Model </vt:lpstr>
      <vt:lpstr>Social Model </vt:lpstr>
      <vt:lpstr>Personal Tragedy Model </vt:lpstr>
      <vt:lpstr>Affirmation Model </vt:lpstr>
      <vt:lpstr>PowerPoint Presentation</vt:lpstr>
      <vt:lpstr>PowerPoint Presentation</vt:lpstr>
      <vt:lpstr>How do the models relate to each other?</vt:lpstr>
      <vt:lpstr>Inclusive Practice</vt:lpstr>
      <vt:lpstr>How to define inclusive practice?</vt:lpstr>
      <vt:lpstr>Inclusive practice</vt:lpstr>
      <vt:lpstr>Key principles of disability-inclusive practice</vt:lpstr>
      <vt:lpstr>Mainstreaming disability </vt:lpstr>
      <vt:lpstr>Specific actions towards people with disabilities  </vt:lpstr>
      <vt:lpstr>Inclusive development: the importance of alliances</vt:lpstr>
      <vt:lpstr>Key messages</vt:lpstr>
      <vt:lpstr> References  </vt:lpstr>
      <vt:lpstr>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SJSI5021 Hot Topics Module Outline</dc:title>
  <dc:creator>Ken Dicks</dc:creator>
  <cp:lastModifiedBy>Ken Dicks</cp:lastModifiedBy>
  <cp:revision>68</cp:revision>
  <dcterms:created xsi:type="dcterms:W3CDTF">2016-09-29T11:33:04Z</dcterms:created>
  <dcterms:modified xsi:type="dcterms:W3CDTF">2019-03-25T09:43:54Z</dcterms:modified>
</cp:coreProperties>
</file>