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73" r:id="rId13"/>
    <p:sldId id="274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jectbritain.com/calendar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Cynllunio’r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Curriculum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6" y="405083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/>
              <a:t>ECES5008/C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Alison Baggott</a:t>
            </a:r>
          </a:p>
          <a:p>
            <a:pPr algn="ctr"/>
            <a:r>
              <a:rPr lang="en-GB" sz="2400" dirty="0" err="1" smtClean="0"/>
              <a:t>Darlith</a:t>
            </a:r>
            <a:r>
              <a:rPr lang="en-GB" sz="2400" dirty="0" smtClean="0"/>
              <a:t> 1 / Lecture 1</a:t>
            </a:r>
            <a:endParaRPr lang="en-GB" sz="2400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47701" t="25678" r="17470" b="40664"/>
          <a:stretch/>
        </p:blipFill>
        <p:spPr bwMode="auto">
          <a:xfrm rot="19437505">
            <a:off x="545887" y="735792"/>
            <a:ext cx="2651076" cy="17348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/>
          <a:srcRect l="54017" t="25325" r="25631" b="39543"/>
          <a:stretch/>
        </p:blipFill>
        <p:spPr bwMode="auto">
          <a:xfrm>
            <a:off x="7036904" y="377687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/>
              <a:t>Amcanion</a:t>
            </a:r>
            <a:r>
              <a:rPr lang="en-GB" sz="4400" dirty="0"/>
              <a:t>/</a:t>
            </a:r>
            <a:br>
              <a:rPr lang="en-GB" sz="4400" dirty="0"/>
            </a:br>
            <a:r>
              <a:rPr lang="en-GB" sz="4400" dirty="0" smtClean="0"/>
              <a:t>Aims</a:t>
            </a:r>
            <a:endParaRPr lang="en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Deall cyd-destun datblygu’r cwricwlwm.</a:t>
            </a:r>
          </a:p>
          <a:p>
            <a:pPr fontAlgn="base" hangingPunct="0"/>
            <a:r>
              <a:rPr lang="cy-GB" sz="2800" dirty="0"/>
              <a:t>Datblygu dealltwriaeth feirniadol o gwricwlwm yr ysgol Gynradd yng Nghymru.</a:t>
            </a:r>
            <a:endParaRPr lang="en-GB" sz="2800" dirty="0"/>
          </a:p>
          <a:p>
            <a:pPr lvl="0" fontAlgn="base" hangingPunct="0"/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To understand the context of curriculum development.</a:t>
            </a:r>
          </a:p>
          <a:p>
            <a:pPr lvl="0" fontAlgn="base" hangingPunct="0"/>
            <a:r>
              <a:rPr lang="en-GB" sz="2800" dirty="0"/>
              <a:t>To develop a critical understanding of the Primary school curriculum in Wales.</a:t>
            </a:r>
          </a:p>
          <a:p>
            <a:pPr lvl="0" fontAlgn="base" hangingPunct="0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30010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 smtClean="0"/>
              <a:t>Dysgu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Learning Outcomes</a:t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sz="2800" dirty="0"/>
              <a:t>Gwerthuso athroniaeth a chwmpas, cymeriad a phwrpas dogfennau cwricwlwm perthnasol yng Nghymru.</a:t>
            </a:r>
            <a:endParaRPr lang="en-GB" sz="2800" dirty="0"/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en-GB" sz="2800" dirty="0"/>
              <a:t>Evaluate the philosophy and scope, character and purpose of relevant curriculum documentation in Wales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sz="2800" dirty="0"/>
              <a:t>Deall y ffordd mae plant yn dysgu a strategaethau addysgu effeithiol ar draws y cwricwlwm Cynradd. 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Understand the way children learn and effective teaching strategies across the Primary curriculum.</a:t>
            </a:r>
          </a:p>
          <a:p>
            <a:pPr lvl="0" fontAlgn="base" hangingPunct="0"/>
            <a:endParaRPr lang="en-GB" sz="2800" dirty="0"/>
          </a:p>
          <a:p>
            <a:pPr lvl="0" fontAlgn="base" hangingPunct="0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sz="2800" dirty="0"/>
              <a:t>Dehongli a gwerthuso sut y gellir trefnu’r cwricwlwm a’i addysgu i ddisgyblion rhwng 3 ac 11 oed.</a:t>
            </a:r>
            <a:endParaRPr lang="en-GB" sz="2800" dirty="0"/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en-GB" sz="2800" dirty="0" smtClean="0"/>
              <a:t>Interpret </a:t>
            </a:r>
            <a:r>
              <a:rPr lang="en-GB" sz="2800" dirty="0"/>
              <a:t>and evaluate how the curriculum may be organised and taught to pupils between 3 and 11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fontAlgn="base" hangingPunct="0"/>
            <a:r>
              <a:rPr lang="cy-GB" sz="2800" dirty="0"/>
              <a:t>Trefnu eu gwybodaeth a’r hyn y maent wedi’i ddysgu drwy ddefnyddio amrywiaeth o adnoddau gwybodaeth, gan gynnwys </a:t>
            </a:r>
            <a:r>
              <a:rPr lang="cy-GB" sz="2800" dirty="0" err="1"/>
              <a:t>TGCh</a:t>
            </a:r>
            <a:r>
              <a:rPr lang="cy-GB" sz="2800" dirty="0"/>
              <a:t>, a chyflwyno’u gwaith ar y lefel briodol.</a:t>
            </a:r>
            <a:endParaRPr lang="en-GB" sz="2800" dirty="0"/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fontAlgn="base" hangingPunct="0"/>
            <a:r>
              <a:rPr lang="en-GB" sz="2800" dirty="0"/>
              <a:t>Organise their knowledge and learning through use of a range of information resources, including ICT and present their work at the appropriate </a:t>
            </a:r>
            <a:r>
              <a:rPr lang="en-GB" sz="2800" dirty="0" smtClean="0"/>
              <a:t>level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90277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/ </a:t>
            </a:r>
            <a:r>
              <a:rPr lang="en-GB" dirty="0" err="1"/>
              <a:t>A</a:t>
            </a:r>
            <a:r>
              <a:rPr lang="en-GB" dirty="0" err="1" smtClean="0"/>
              <a:t>seiniad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Write an annotated lesson plan and create a resource for a class of primary school </a:t>
            </a:r>
            <a:r>
              <a:rPr lang="en-GB" sz="2800" dirty="0" smtClean="0"/>
              <a:t>pupils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13/1/20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Ysgrifennwch</a:t>
            </a:r>
            <a:r>
              <a:rPr lang="en-GB" sz="2800" dirty="0"/>
              <a:t> </a:t>
            </a:r>
            <a:r>
              <a:rPr lang="en-GB" sz="2800" dirty="0" err="1"/>
              <a:t>gynllun</a:t>
            </a:r>
            <a:r>
              <a:rPr lang="en-GB" sz="2800" dirty="0"/>
              <a:t> </a:t>
            </a:r>
            <a:r>
              <a:rPr lang="en-GB" sz="2800" dirty="0" err="1"/>
              <a:t>gwers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anodi</a:t>
            </a:r>
            <a:r>
              <a:rPr lang="en-GB" sz="2800" dirty="0"/>
              <a:t> a </a:t>
            </a:r>
            <a:r>
              <a:rPr lang="en-GB" sz="2800" dirty="0" err="1"/>
              <a:t>chreu</a:t>
            </a:r>
            <a:r>
              <a:rPr lang="en-GB" sz="2800" dirty="0"/>
              <a:t> </a:t>
            </a:r>
            <a:r>
              <a:rPr lang="en-GB" sz="2800" dirty="0" err="1"/>
              <a:t>adnodd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dosbarth</a:t>
            </a:r>
            <a:r>
              <a:rPr lang="en-GB" sz="2800" dirty="0"/>
              <a:t> o </a:t>
            </a:r>
            <a:r>
              <a:rPr lang="en-GB" sz="2800" dirty="0" err="1"/>
              <a:t>blant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r>
              <a:rPr lang="en-GB" sz="2800" dirty="0"/>
              <a:t> </a:t>
            </a:r>
            <a:r>
              <a:rPr lang="en-GB" sz="2800" dirty="0" err="1" smtClean="0"/>
              <a:t>cynradd</a:t>
            </a:r>
            <a:endParaRPr lang="en-GB" sz="2800" dirty="0" smtClean="0"/>
          </a:p>
          <a:p>
            <a:r>
              <a:rPr lang="en-GB" sz="2800" dirty="0" smtClean="0">
                <a:solidFill>
                  <a:srgbClr val="FF0000"/>
                </a:solidFill>
              </a:rPr>
              <a:t>13/1/20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56544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57" y="127462"/>
            <a:ext cx="8596668" cy="1320800"/>
          </a:xfrm>
        </p:spPr>
        <p:txBody>
          <a:bodyPr/>
          <a:lstStyle/>
          <a:p>
            <a:r>
              <a:rPr lang="en-GB" dirty="0" smtClean="0"/>
              <a:t>Lesson Plan</a:t>
            </a:r>
            <a:br>
              <a:rPr lang="en-GB" dirty="0" smtClean="0"/>
            </a:b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565998" y="1536931"/>
            <a:ext cx="3757353" cy="243285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 is a lesson plan and why is it important?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5796742" y="494248"/>
            <a:ext cx="3757353" cy="243285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 a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bwysigrwydd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7" name="Cloud Callout 6"/>
          <p:cNvSpPr/>
          <p:nvPr/>
        </p:nvSpPr>
        <p:spPr>
          <a:xfrm>
            <a:off x="2193675" y="3875579"/>
            <a:ext cx="3757353" cy="243285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Has anyone here had experience of writing or following a lesson plan?</a:t>
            </a:r>
            <a:endParaRPr lang="en-GB" dirty="0"/>
          </a:p>
        </p:txBody>
      </p:sp>
      <p:sp>
        <p:nvSpPr>
          <p:cNvPr id="8" name="Cloud Callout 7"/>
          <p:cNvSpPr/>
          <p:nvPr/>
        </p:nvSpPr>
        <p:spPr>
          <a:xfrm>
            <a:off x="6669157" y="3350030"/>
            <a:ext cx="3757353" cy="243285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Ydych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ddilyn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99501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Plan</a:t>
            </a:r>
            <a:br>
              <a:rPr lang="en-GB" dirty="0" smtClean="0"/>
            </a:b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343553" cy="3880772"/>
          </a:xfrm>
        </p:spPr>
        <p:txBody>
          <a:bodyPr>
            <a:noAutofit/>
          </a:bodyPr>
          <a:lstStyle/>
          <a:p>
            <a:r>
              <a:rPr lang="en-GB" sz="2400" dirty="0" err="1"/>
              <a:t>Byddwn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edrych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ysgrifennu</a:t>
            </a:r>
            <a:r>
              <a:rPr lang="en-GB" sz="2400" dirty="0"/>
              <a:t> </a:t>
            </a:r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gwers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sesiwn</a:t>
            </a:r>
            <a:r>
              <a:rPr lang="en-GB" sz="2400" dirty="0"/>
              <a:t> </a:t>
            </a:r>
            <a:r>
              <a:rPr lang="en-GB" sz="2400" dirty="0" err="1" smtClean="0"/>
              <a:t>hwyrach</a:t>
            </a:r>
            <a:endParaRPr lang="en-GB" sz="2400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089970" y="2160590"/>
            <a:ext cx="4663630" cy="3857826"/>
          </a:xfrm>
        </p:spPr>
        <p:txBody>
          <a:bodyPr>
            <a:noAutofit/>
          </a:bodyPr>
          <a:lstStyle/>
          <a:p>
            <a:r>
              <a:rPr lang="en-GB" sz="2400" dirty="0"/>
              <a:t>We will look at how to write a lesson plan in a later session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82621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Adnodd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Resource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Bydd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cynhyrchu</a:t>
            </a:r>
            <a:r>
              <a:rPr lang="en-GB" sz="2800" dirty="0"/>
              <a:t> </a:t>
            </a:r>
            <a:r>
              <a:rPr lang="en-GB" sz="2800" dirty="0" err="1"/>
              <a:t>adnodd</a:t>
            </a:r>
            <a:r>
              <a:rPr lang="en-GB" sz="2800" dirty="0"/>
              <a:t> a all </a:t>
            </a:r>
            <a:r>
              <a:rPr lang="en-GB" sz="2800" dirty="0" err="1"/>
              <a:t>gael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gyda’ch</a:t>
            </a:r>
            <a:r>
              <a:rPr lang="en-GB" sz="2800" dirty="0"/>
              <a:t> </a:t>
            </a:r>
            <a:r>
              <a:rPr lang="en-GB" sz="2800" dirty="0" err="1"/>
              <a:t>cynllun</a:t>
            </a:r>
            <a:r>
              <a:rPr lang="en-GB" sz="2800" dirty="0"/>
              <a:t> </a:t>
            </a:r>
            <a:r>
              <a:rPr lang="en-GB" sz="2800" dirty="0" err="1"/>
              <a:t>gwers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anodi</a:t>
            </a:r>
            <a:r>
              <a:rPr lang="en-GB" sz="2800" dirty="0"/>
              <a:t> </a:t>
            </a:r>
            <a:r>
              <a:rPr lang="en-GB" sz="2800" dirty="0" err="1"/>
              <a:t>i’w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rhan</a:t>
            </a:r>
            <a:r>
              <a:rPr lang="en-GB" sz="2800" dirty="0"/>
              <a:t>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wers</a:t>
            </a:r>
            <a:endParaRPr lang="en-GB" sz="2800" dirty="0"/>
          </a:p>
          <a:p>
            <a:r>
              <a:rPr lang="en-GB" sz="2800" dirty="0" err="1"/>
              <a:t>Allwch</a:t>
            </a:r>
            <a:r>
              <a:rPr lang="en-GB" sz="2800" dirty="0"/>
              <a:t> chi </a:t>
            </a:r>
            <a:r>
              <a:rPr lang="en-GB" sz="2800" dirty="0" err="1"/>
              <a:t>feddwl</a:t>
            </a:r>
            <a:r>
              <a:rPr lang="en-GB" sz="2800" dirty="0"/>
              <a:t> am </a:t>
            </a:r>
            <a:r>
              <a:rPr lang="en-GB" sz="2800" dirty="0" err="1"/>
              <a:t>enghreifftiau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054030" cy="1303047"/>
          </a:xfrm>
        </p:spPr>
        <p:txBody>
          <a:bodyPr>
            <a:noAutofit/>
          </a:bodyPr>
          <a:lstStyle/>
          <a:p>
            <a:r>
              <a:rPr lang="en-GB" sz="2800" dirty="0"/>
              <a:t>You will be required to produce a resource that can be used in your lesson to go with your annotated lesson plan</a:t>
            </a:r>
          </a:p>
          <a:p>
            <a:r>
              <a:rPr lang="en-GB" sz="2800" dirty="0"/>
              <a:t>Can you think of examples?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22119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>
              <a:defRPr/>
            </a:pPr>
            <a:r>
              <a:rPr lang="en-GB" sz="3200" dirty="0"/>
              <a:t>Beth </a:t>
            </a:r>
            <a:r>
              <a:rPr lang="en-GB" sz="3200" dirty="0" err="1" smtClean="0"/>
              <a:t>yw</a:t>
            </a:r>
            <a:r>
              <a:rPr lang="en-GB" sz="3200" dirty="0" smtClean="0"/>
              <a:t> </a:t>
            </a:r>
            <a:r>
              <a:rPr lang="en-GB" sz="3200" dirty="0" err="1" smtClean="0"/>
              <a:t>adnodd</a:t>
            </a:r>
            <a:r>
              <a:rPr lang="en-GB" sz="3200" dirty="0" smtClean="0"/>
              <a:t>?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What is a </a:t>
            </a:r>
            <a:r>
              <a:rPr lang="en-GB" sz="3200" dirty="0" smtClean="0"/>
              <a:t>resource?</a:t>
            </a:r>
            <a:endParaRPr lang="en-GB" sz="32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65760" y="1729048"/>
            <a:ext cx="5181600" cy="5128952"/>
          </a:xfrm>
        </p:spPr>
        <p:txBody>
          <a:bodyPr>
            <a:normAutofit/>
          </a:bodyPr>
          <a:lstStyle/>
          <a:p>
            <a:r>
              <a:rPr lang="en-GB" altLang="en-US" sz="3200" dirty="0" err="1">
                <a:ea typeface="ＭＳ Ｐゴシック" panose="020B0600070205080204" pitchFamily="34" charset="-128"/>
              </a:rPr>
              <a:t>Adnodd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dysgu</a:t>
            </a:r>
            <a:r>
              <a:rPr lang="en-GB" altLang="en-US" sz="3200" dirty="0">
                <a:ea typeface="ＭＳ Ｐゴシック" panose="020B0600070205080204" pitchFamily="34" charset="-128"/>
              </a:rPr>
              <a:t> ac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addysgu</a:t>
            </a:r>
            <a:endParaRPr lang="en-GB" altLang="en-US" sz="3200" dirty="0" smtClean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sz="3200" dirty="0">
              <a:ea typeface="ＭＳ Ｐゴシック" panose="020B0600070205080204" pitchFamily="34" charset="-128"/>
            </a:endParaRPr>
          </a:p>
          <a:p>
            <a:r>
              <a:rPr lang="en-GB" altLang="en-US" sz="3200" dirty="0">
                <a:ea typeface="ＭＳ Ｐゴシック" panose="020B0600070205080204" pitchFamily="34" charset="-128"/>
              </a:rPr>
              <a:t>I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gefnogi</a:t>
            </a:r>
            <a:r>
              <a:rPr lang="en-GB" altLang="en-US" sz="3200" dirty="0">
                <a:ea typeface="ＭＳ Ｐゴシック" panose="020B0600070205080204" pitchFamily="34" charset="-128"/>
              </a:rPr>
              <a:t> plant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ddeall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cysyniad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trwy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ymarfer</a:t>
            </a:r>
            <a:endParaRPr lang="en-GB" altLang="en-US" sz="3200" dirty="0" smtClean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sz="3200" dirty="0">
              <a:ea typeface="ＭＳ Ｐゴシック" panose="020B0600070205080204" pitchFamily="34" charset="-128"/>
            </a:endParaRPr>
          </a:p>
          <a:p>
            <a:r>
              <a:rPr lang="en-GB" altLang="en-US" sz="3200" dirty="0" err="1">
                <a:ea typeface="ＭＳ Ｐゴシック" panose="020B0600070205080204" pitchFamily="34" charset="-128"/>
              </a:rPr>
              <a:t>Cefnogi</a:t>
            </a:r>
            <a:r>
              <a:rPr lang="en-GB" altLang="en-US" sz="3200" dirty="0">
                <a:ea typeface="ＭＳ Ｐゴシック" panose="020B0600070205080204" pitchFamily="34" charset="-128"/>
              </a:rPr>
              <a:t> plant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lwyddo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erbyn</a:t>
            </a:r>
            <a:r>
              <a:rPr lang="en-GB" altLang="en-US" sz="3200" dirty="0">
                <a:ea typeface="ＭＳ Ｐゴシック" panose="020B0600070205080204" pitchFamily="34" charset="-128"/>
              </a:rPr>
              <a:t> y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deilliannau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dysgu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US" altLang="en-US" sz="3800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14341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74574" y="1773382"/>
            <a:ext cx="4954385" cy="4671753"/>
          </a:xfrm>
          <a:ln>
            <a:prstDash val="solid"/>
          </a:ln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en-US" altLang="en-US" sz="2800" dirty="0">
                <a:ea typeface="ＭＳ Ｐゴシック" panose="020B0600070205080204" pitchFamily="34" charset="-128"/>
              </a:rPr>
              <a:t>A teaching and learning aid</a:t>
            </a:r>
          </a:p>
          <a:p>
            <a:pPr>
              <a:spcBef>
                <a:spcPct val="0"/>
              </a:spcBef>
            </a:pPr>
            <a:endParaRPr lang="en-US" altLang="en-US" sz="2800" dirty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en-US" altLang="en-US" sz="2800" dirty="0">
                <a:ea typeface="ＭＳ Ｐゴシック" panose="020B0600070205080204" pitchFamily="34" charset="-128"/>
              </a:rPr>
              <a:t>To support or help children to understand a concept through practical application</a:t>
            </a:r>
          </a:p>
          <a:p>
            <a:pPr>
              <a:spcBef>
                <a:spcPct val="0"/>
              </a:spcBef>
            </a:pPr>
            <a:endParaRPr lang="en-US" altLang="en-US" sz="2800" dirty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en-US" altLang="en-US" sz="2800" dirty="0">
                <a:ea typeface="ＭＳ Ｐゴシック" panose="020B0600070205080204" pitchFamily="34" charset="-128"/>
              </a:rPr>
              <a:t>To support children’s achievement of the learning outcome</a:t>
            </a:r>
          </a:p>
          <a:p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sp>
        <p:nvSpPr>
          <p:cNvPr id="14342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8183476" y="1444625"/>
            <a:ext cx="4041775" cy="3941763"/>
          </a:xfrm>
          <a:ln>
            <a:prstDash val="solid"/>
          </a:ln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sz="800" dirty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US" altLang="en-US" sz="1200" i="1" dirty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US" altLang="en-US" sz="36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3778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6" descr="C:\Users\Dave\AppData\Local\Microsoft\Windows\Temporary Internet Files\Content.IE5\PKVYITXV\MP9004421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" y="57944"/>
            <a:ext cx="129698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>
              <a:defRPr/>
            </a:pPr>
            <a:r>
              <a:rPr lang="en-GB" sz="3200" dirty="0" smtClean="0"/>
              <a:t>Resource</a:t>
            </a:r>
            <a:br>
              <a:rPr lang="en-GB" sz="3200" dirty="0" smtClean="0"/>
            </a:br>
            <a:r>
              <a:rPr lang="en-GB" sz="3200" dirty="0" err="1" smtClean="0"/>
              <a:t>Adnodd</a:t>
            </a:r>
            <a:endParaRPr lang="en-GB" sz="3200" i="1" dirty="0"/>
          </a:p>
        </p:txBody>
      </p:sp>
      <p:sp>
        <p:nvSpPr>
          <p:cNvPr id="1638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297139" y="2073275"/>
            <a:ext cx="4346924" cy="4259263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Look at the following example of a resource</a:t>
            </a:r>
          </a:p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Visit ‘Facts of the Day’ at </a:t>
            </a:r>
            <a:r>
              <a:rPr lang="en-GB" altLang="en-US" sz="2000" dirty="0">
                <a:ea typeface="ＭＳ Ｐゴシック" panose="020B0600070205080204" pitchFamily="34" charset="-128"/>
                <a:hlinkClick r:id="rId3"/>
              </a:rPr>
              <a:t>http://www.projectbritain.com/calendar/</a:t>
            </a:r>
            <a:r>
              <a:rPr lang="en-GB" altLang="en-US" sz="2000" dirty="0">
                <a:ea typeface="ＭＳ Ｐゴシック" panose="020B0600070205080204" pitchFamily="34" charset="-128"/>
              </a:rPr>
              <a:t> </a:t>
            </a:r>
          </a:p>
          <a:p>
            <a:pPr>
              <a:defRPr/>
            </a:pPr>
            <a:endParaRPr lang="en-GB" altLang="en-US" sz="1600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How does this resource encourage learning?</a:t>
            </a:r>
          </a:p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What skills / subjects are children learning here?</a:t>
            </a:r>
          </a:p>
          <a:p>
            <a:pPr>
              <a:defRPr/>
            </a:pPr>
            <a:endParaRPr lang="en-GB" altLang="en-US" sz="1600" dirty="0">
              <a:ea typeface="ＭＳ Ｐゴシック" panose="020B0600070205080204" pitchFamily="34" charset="-128"/>
            </a:endParaRPr>
          </a:p>
          <a:p>
            <a:pPr>
              <a:defRPr/>
            </a:pPr>
            <a:endParaRPr lang="en-US" altLang="en-US" sz="2000" i="1" dirty="0">
              <a:ea typeface="ＭＳ Ｐゴシック" pitchFamily="34" charset="-128"/>
            </a:endParaRPr>
          </a:p>
        </p:txBody>
      </p:sp>
      <p:sp>
        <p:nvSpPr>
          <p:cNvPr id="1638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00076" y="2073275"/>
            <a:ext cx="4319587" cy="4259263"/>
          </a:xfrm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000" dirty="0" err="1">
                <a:ea typeface="ＭＳ Ｐゴシック" pitchFamily="34" charset="-128"/>
              </a:rPr>
              <a:t>Edrychwch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adnodd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canlynol</a:t>
            </a:r>
            <a:endParaRPr lang="en-GB" altLang="en-US" sz="2000" dirty="0">
              <a:ea typeface="ＭＳ Ｐゴシック" pitchFamily="34" charset="-128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sz="2000" dirty="0">
                <a:ea typeface="ＭＳ Ｐゴシック" pitchFamily="34" charset="-128"/>
              </a:rPr>
              <a:t> “Facts of the Day”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y </a:t>
            </a:r>
            <a:r>
              <a:rPr lang="en-GB" altLang="en-US" sz="2000" dirty="0" err="1">
                <a:ea typeface="ＭＳ Ｐゴシック" pitchFamily="34" charset="-128"/>
              </a:rPr>
              <a:t>wefan</a:t>
            </a:r>
            <a:r>
              <a:rPr lang="en-GB" altLang="en-US" sz="2000" dirty="0">
                <a:ea typeface="ＭＳ Ｐゴシック" pitchFamily="34" charset="-128"/>
              </a:rPr>
              <a:t>:</a:t>
            </a:r>
          </a:p>
          <a:p>
            <a:pPr marL="109537" indent="0">
              <a:buNone/>
              <a:defRPr/>
            </a:pPr>
            <a:r>
              <a:rPr lang="en-GB" altLang="en-US" sz="2000" dirty="0">
                <a:ea typeface="ＭＳ Ｐゴシック" pitchFamily="34" charset="-128"/>
                <a:hlinkClick r:id="rId3"/>
              </a:rPr>
              <a:t>http://www.projectbritain.com/calendar/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</a:p>
          <a:p>
            <a:pPr marL="109537" indent="0">
              <a:buNone/>
              <a:defRPr/>
            </a:pPr>
            <a:endParaRPr lang="en-GB" altLang="en-US" sz="2000" dirty="0">
              <a:ea typeface="ＭＳ Ｐゴシック" pitchFamily="34" charset="-128"/>
            </a:endParaRPr>
          </a:p>
          <a:p>
            <a:pPr>
              <a:defRPr/>
            </a:pPr>
            <a:r>
              <a:rPr lang="en-US" altLang="en-US" sz="2000" dirty="0" err="1">
                <a:ea typeface="ＭＳ Ｐゴシック" pitchFamily="34" charset="-128"/>
              </a:rPr>
              <a:t>Sut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mae’r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adnodd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hyn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yn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annog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dysgu</a:t>
            </a:r>
            <a:r>
              <a:rPr lang="en-US" altLang="en-US" sz="2000" dirty="0">
                <a:ea typeface="ＭＳ Ｐゴシック" pitchFamily="34" charset="-128"/>
              </a:rPr>
              <a:t>?</a:t>
            </a:r>
          </a:p>
          <a:p>
            <a:pPr>
              <a:defRPr/>
            </a:pPr>
            <a:r>
              <a:rPr lang="en-GB" altLang="en-US" sz="2000" dirty="0">
                <a:ea typeface="ＭＳ Ｐゴシック" pitchFamily="34" charset="-128"/>
              </a:rPr>
              <a:t>Pa </a:t>
            </a:r>
            <a:r>
              <a:rPr lang="en-GB" altLang="en-US" sz="2000" dirty="0" err="1">
                <a:ea typeface="ＭＳ Ｐゴシック" pitchFamily="34" charset="-128"/>
              </a:rPr>
              <a:t>sgiliau</a:t>
            </a:r>
            <a:r>
              <a:rPr lang="en-GB" altLang="en-US" sz="2000" dirty="0">
                <a:ea typeface="ＭＳ Ｐゴシック" pitchFamily="34" charset="-128"/>
              </a:rPr>
              <a:t> / </a:t>
            </a:r>
            <a:r>
              <a:rPr lang="en-GB" altLang="en-US" sz="2000" dirty="0" err="1">
                <a:ea typeface="ＭＳ Ｐゴシック" pitchFamily="34" charset="-128"/>
              </a:rPr>
              <a:t>testunau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mae’r</a:t>
            </a:r>
            <a:r>
              <a:rPr lang="en-GB" altLang="en-US" sz="2000" dirty="0">
                <a:ea typeface="ＭＳ Ｐゴシック" pitchFamily="34" charset="-128"/>
              </a:rPr>
              <a:t> plant </a:t>
            </a:r>
            <a:r>
              <a:rPr lang="en-GB" altLang="en-US" sz="2000" dirty="0" err="1">
                <a:ea typeface="ＭＳ Ｐゴシック" pitchFamily="34" charset="-128"/>
              </a:rPr>
              <a:t>yn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dysgu</a:t>
            </a:r>
            <a:r>
              <a:rPr lang="en-GB" altLang="en-US" sz="2000" dirty="0">
                <a:ea typeface="ＭＳ Ｐゴシック" pitchFamily="34" charset="-128"/>
              </a:rPr>
              <a:t>/</a:t>
            </a:r>
            <a:r>
              <a:rPr lang="en-GB" altLang="en-US" sz="2000" dirty="0" err="1">
                <a:ea typeface="ＭＳ Ｐゴシック" pitchFamily="34" charset="-128"/>
              </a:rPr>
              <a:t>yma</a:t>
            </a:r>
            <a:r>
              <a:rPr lang="en-GB" altLang="en-US" sz="2000" dirty="0">
                <a:ea typeface="ＭＳ Ｐゴシック" pitchFamily="34" charset="-128"/>
              </a:rPr>
              <a:t>?</a:t>
            </a:r>
          </a:p>
          <a:p>
            <a:pPr>
              <a:defRPr/>
            </a:pPr>
            <a:endParaRPr lang="en-US" altLang="en-US" sz="2000" i="1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16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5060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 smtClean="0">
                <a:ea typeface="+mj-ea"/>
                <a:cs typeface="+mj-cs"/>
              </a:rPr>
              <a:t>Tasg</a:t>
            </a:r>
            <a:r>
              <a:rPr lang="en-GB" dirty="0" smtClean="0">
                <a:ea typeface="+mj-ea"/>
                <a:cs typeface="+mj-cs"/>
              </a:rPr>
              <a:t>                         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>
                <a:ea typeface="+mj-ea"/>
                <a:cs typeface="+mj-cs"/>
              </a:rPr>
              <a:t>Task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altLang="en-US" sz="2000" dirty="0">
                <a:ea typeface="ＭＳ Ｐゴシック" pitchFamily="34" charset="-128"/>
              </a:rPr>
              <a:t>With a partner </a:t>
            </a:r>
          </a:p>
          <a:p>
            <a:pPr>
              <a:defRPr/>
            </a:pPr>
            <a:r>
              <a:rPr lang="en-GB" altLang="en-US" sz="2000" dirty="0">
                <a:ea typeface="ＭＳ Ｐゴシック" pitchFamily="34" charset="-128"/>
              </a:rPr>
              <a:t>Activate your prior knowledge by listing at least 5 books that could be used as a catalyst in a primary classroom to support learning</a:t>
            </a:r>
          </a:p>
          <a:p>
            <a:pPr>
              <a:defRPr/>
            </a:pPr>
            <a:r>
              <a:rPr lang="en-GB" altLang="en-US" sz="2000" dirty="0">
                <a:ea typeface="ＭＳ Ｐゴシック" pitchFamily="34" charset="-128"/>
              </a:rPr>
              <a:t>Consider a resource that you could develop from these</a:t>
            </a:r>
          </a:p>
          <a:p>
            <a:pPr marL="109537" indent="0">
              <a:buNone/>
              <a:defRPr/>
            </a:pPr>
            <a:endParaRPr lang="en-US" altLang="en-US" sz="2000" dirty="0">
              <a:ea typeface="ＭＳ Ｐゴシック" pitchFamily="34" charset="-128"/>
            </a:endParaRPr>
          </a:p>
        </p:txBody>
      </p:sp>
      <p:sp>
        <p:nvSpPr>
          <p:cNvPr id="2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69017" y="2160589"/>
            <a:ext cx="4041775" cy="3941763"/>
          </a:xfrm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altLang="en-US" sz="2000" dirty="0" err="1">
                <a:ea typeface="ＭＳ Ｐゴシック" pitchFamily="34" charset="-128"/>
              </a:rPr>
              <a:t>Gwaith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pâr</a:t>
            </a:r>
            <a:endParaRPr lang="en-GB" altLang="en-US" sz="20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000" dirty="0" err="1">
                <a:ea typeface="ＭＳ Ｐゴシック" pitchFamily="34" charset="-128"/>
              </a:rPr>
              <a:t>Rhestrwch</a:t>
            </a:r>
            <a:r>
              <a:rPr lang="en-GB" altLang="en-US" sz="2000" dirty="0">
                <a:ea typeface="ＭＳ Ｐゴシック" pitchFamily="34" charset="-128"/>
              </a:rPr>
              <a:t> o </a:t>
            </a:r>
            <a:r>
              <a:rPr lang="en-GB" altLang="en-US" sz="2000" dirty="0" err="1">
                <a:ea typeface="ＭＳ Ｐゴシック" pitchFamily="34" charset="-128"/>
              </a:rPr>
              <a:t>leiaf</a:t>
            </a:r>
            <a:r>
              <a:rPr lang="en-GB" altLang="en-US" sz="2000" dirty="0">
                <a:ea typeface="ＭＳ Ｐゴシック" pitchFamily="34" charset="-128"/>
              </a:rPr>
              <a:t> 5 </a:t>
            </a:r>
            <a:r>
              <a:rPr lang="en-GB" altLang="en-US" sz="2000" dirty="0" err="1">
                <a:ea typeface="ＭＳ Ｐゴシック" pitchFamily="34" charset="-128"/>
              </a:rPr>
              <a:t>llyfr</a:t>
            </a:r>
            <a:r>
              <a:rPr lang="en-GB" altLang="en-US" sz="2000" dirty="0">
                <a:ea typeface="ＭＳ Ｐゴシック" pitchFamily="34" charset="-128"/>
              </a:rPr>
              <a:t> y </a:t>
            </a:r>
            <a:r>
              <a:rPr lang="en-GB" altLang="en-US" sz="2000" dirty="0" err="1">
                <a:ea typeface="ＭＳ Ｐゴシック" pitchFamily="34" charset="-128"/>
              </a:rPr>
              <a:t>gellir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cael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defnyddio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fel</a:t>
            </a:r>
            <a:r>
              <a:rPr lang="en-GB" altLang="en-US" sz="2000" dirty="0">
                <a:ea typeface="ＭＳ Ｐゴシック" pitchFamily="34" charset="-128"/>
              </a:rPr>
              <a:t> man </a:t>
            </a:r>
            <a:r>
              <a:rPr lang="en-GB" altLang="en-US" sz="2000" dirty="0" err="1">
                <a:ea typeface="ＭＳ Ｐゴシック" pitchFamily="34" charset="-128"/>
              </a:rPr>
              <a:t>cychwyn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mewn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ystafell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ddosbarth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cynradd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gefnogi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dysgu</a:t>
            </a:r>
            <a:endParaRPr lang="en-GB" altLang="en-US" sz="20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000" dirty="0" err="1">
                <a:ea typeface="ＭＳ Ｐゴシック" pitchFamily="34" charset="-128"/>
              </a:rPr>
              <a:t>Ystyriwch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adnodd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fyddech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chi’n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gallu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datblygu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o’r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 smtClean="0">
                <a:ea typeface="ＭＳ Ｐゴシック" pitchFamily="34" charset="-128"/>
              </a:rPr>
              <a:t>rhain</a:t>
            </a:r>
            <a:endParaRPr lang="en-US" altLang="en-US" sz="20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0361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6079" y="116632"/>
            <a:ext cx="8229600" cy="922114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err="1" smtClean="0"/>
              <a:t>Amserlen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/>
              <a:t>Schedule </a:t>
            </a:r>
            <a:endParaRPr lang="en-GB" i="1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52797"/>
              </p:ext>
            </p:extLst>
          </p:nvPr>
        </p:nvGraphicFramePr>
        <p:xfrm>
          <a:off x="689380" y="1141557"/>
          <a:ext cx="8208963" cy="5669397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1070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53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433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4027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 err="1">
                          <a:effectLst/>
                        </a:rPr>
                        <a:t>Sesiwn</a:t>
                      </a:r>
                      <a:r>
                        <a:rPr lang="en-GB" sz="1600" dirty="0">
                          <a:effectLst/>
                        </a:rPr>
                        <a:t> /</a:t>
                      </a:r>
                      <a:endParaRPr lang="en-GB" sz="14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Session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 err="1">
                          <a:effectLst/>
                        </a:rPr>
                        <a:t>Pwnc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Topic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781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1: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err="1">
                          <a:effectLst/>
                          <a:latin typeface="+mj-lt"/>
                        </a:rPr>
                        <a:t>Gorolwg</a:t>
                      </a:r>
                      <a:r>
                        <a:rPr lang="en-GB" sz="1800" dirty="0">
                          <a:effectLst/>
                          <a:latin typeface="+mj-lt"/>
                        </a:rPr>
                        <a:t> </a:t>
                      </a:r>
                      <a:r>
                        <a:rPr lang="en-GB" sz="1800" dirty="0" err="1">
                          <a:effectLst/>
                          <a:latin typeface="+mj-lt"/>
                        </a:rPr>
                        <a:t>o’r</a:t>
                      </a:r>
                      <a:r>
                        <a:rPr lang="en-GB" sz="1800" dirty="0">
                          <a:effectLst/>
                          <a:latin typeface="+mj-lt"/>
                        </a:rPr>
                        <a:t> </a:t>
                      </a:r>
                      <a:r>
                        <a:rPr lang="en-GB" sz="1800" dirty="0" err="1">
                          <a:effectLst/>
                          <a:latin typeface="+mj-lt"/>
                        </a:rPr>
                        <a:t>modiwl</a:t>
                      </a:r>
                      <a:r>
                        <a:rPr lang="en-GB" sz="1800" dirty="0">
                          <a:effectLst/>
                          <a:latin typeface="+mj-lt"/>
                        </a:rPr>
                        <a:t> &amp; </a:t>
                      </a:r>
                      <a:r>
                        <a:rPr lang="en-GB" sz="1800" dirty="0" err="1">
                          <a:effectLst/>
                          <a:latin typeface="+mj-lt"/>
                        </a:rPr>
                        <a:t>aseiniadau</a:t>
                      </a:r>
                      <a:r>
                        <a:rPr lang="en-GB" sz="1800" dirty="0">
                          <a:effectLst/>
                          <a:latin typeface="+mj-lt"/>
                        </a:rPr>
                        <a:t> </a:t>
                      </a:r>
                      <a:endParaRPr lang="en-GB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+mj-lt"/>
                        </a:rPr>
                        <a:t>Overview of module &amp; assignments.</a:t>
                      </a:r>
                      <a:endParaRPr lang="en-GB" sz="1600" dirty="0">
                        <a:effectLst/>
                        <a:latin typeface="+mj-lt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+mj-lt"/>
                        </a:rPr>
                        <a:t> </a:t>
                      </a:r>
                      <a:endParaRPr lang="en-GB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88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2: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Cyflwyniad</a:t>
                      </a:r>
                      <a:r>
                        <a:rPr lang="en-GB" sz="18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80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i’r</a:t>
                      </a:r>
                      <a:r>
                        <a:rPr lang="en-GB" sz="18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80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cwricwlwm</a:t>
                      </a:r>
                      <a:r>
                        <a:rPr lang="en-GB" sz="18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GB" sz="180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Chyfnod</a:t>
                      </a:r>
                      <a:r>
                        <a:rPr lang="en-GB" sz="1800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Sylfaen</a:t>
                      </a:r>
                      <a:endParaRPr lang="en-GB" sz="18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An introduction to the curriculum and</a:t>
                      </a:r>
                      <a:r>
                        <a:rPr lang="en-GB" sz="1800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the Foundation Phase</a:t>
                      </a:r>
                      <a:endParaRPr lang="en-GB" sz="18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7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3</a:t>
                      </a:r>
                      <a:r>
                        <a:rPr lang="en-GB" sz="1800" dirty="0" smtClean="0">
                          <a:effectLst/>
                        </a:rPr>
                        <a:t>: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 smtClean="0">
                          <a:latin typeface="+mj-lt"/>
                        </a:rPr>
                        <a:t>Gwerthoedd</a:t>
                      </a:r>
                      <a:r>
                        <a:rPr lang="en-GB" dirty="0" smtClean="0">
                          <a:latin typeface="+mj-lt"/>
                        </a:rPr>
                        <a:t> y </a:t>
                      </a:r>
                      <a:r>
                        <a:rPr lang="en-GB" dirty="0" err="1" smtClean="0">
                          <a:latin typeface="+mj-lt"/>
                        </a:rPr>
                        <a:t>cwricwlwm</a:t>
                      </a:r>
                      <a:r>
                        <a:rPr lang="en-GB" dirty="0" smtClean="0">
                          <a:latin typeface="+mj-lt"/>
                        </a:rPr>
                        <a:t> a </a:t>
                      </a:r>
                      <a:r>
                        <a:rPr lang="en-GB" dirty="0" err="1" smtClean="0">
                          <a:latin typeface="+mj-lt"/>
                        </a:rPr>
                        <a:t>Chyfnod</a:t>
                      </a:r>
                      <a:r>
                        <a:rPr lang="en-GB" dirty="0" smtClean="0">
                          <a:latin typeface="+mj-lt"/>
                        </a:rPr>
                        <a:t> </a:t>
                      </a:r>
                      <a:r>
                        <a:rPr lang="en-GB" dirty="0" err="1" smtClean="0">
                          <a:latin typeface="+mj-lt"/>
                        </a:rPr>
                        <a:t>Allweddol</a:t>
                      </a:r>
                      <a:r>
                        <a:rPr lang="en-GB" baseline="0" dirty="0" smtClean="0">
                          <a:latin typeface="+mj-lt"/>
                        </a:rPr>
                        <a:t> 2</a:t>
                      </a:r>
                    </a:p>
                    <a:p>
                      <a:pPr algn="l"/>
                      <a:endParaRPr lang="en-GB" dirty="0">
                        <a:latin typeface="+mj-lt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>
                          <a:latin typeface="+mj-lt"/>
                        </a:rPr>
                        <a:t>Values of a curriculum and</a:t>
                      </a:r>
                      <a:r>
                        <a:rPr lang="en-GB" baseline="0" dirty="0" smtClean="0">
                          <a:latin typeface="+mj-lt"/>
                        </a:rPr>
                        <a:t> Key Stage 2</a:t>
                      </a:r>
                      <a:endParaRPr lang="en-GB" dirty="0">
                        <a:latin typeface="+mj-lt"/>
                      </a:endParaRP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869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4:</a:t>
                      </a:r>
                      <a:endParaRPr lang="en-GB" sz="18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>
                          <a:latin typeface="+mj-lt"/>
                        </a:rPr>
                        <a:t>Cwricwlwm</a:t>
                      </a:r>
                      <a:r>
                        <a:rPr lang="en-GB" baseline="0" dirty="0" smtClean="0">
                          <a:latin typeface="+mj-lt"/>
                        </a:rPr>
                        <a:t> </a:t>
                      </a:r>
                      <a:r>
                        <a:rPr lang="en-GB" baseline="0" dirty="0" err="1" smtClean="0">
                          <a:latin typeface="+mj-lt"/>
                        </a:rPr>
                        <a:t>newydd</a:t>
                      </a:r>
                      <a:r>
                        <a:rPr lang="en-GB" baseline="0" dirty="0" smtClean="0">
                          <a:latin typeface="+mj-lt"/>
                        </a:rPr>
                        <a:t>      Donaldson </a:t>
                      </a:r>
                      <a:r>
                        <a:rPr lang="en-GB" baseline="0" dirty="0" err="1" smtClean="0">
                          <a:latin typeface="+mj-lt"/>
                        </a:rPr>
                        <a:t>gan</a:t>
                      </a:r>
                      <a:r>
                        <a:rPr lang="en-GB" baseline="0" dirty="0" smtClean="0">
                          <a:latin typeface="+mj-lt"/>
                        </a:rPr>
                        <a:t> </a:t>
                      </a:r>
                      <a:r>
                        <a:rPr lang="en-GB" baseline="0" dirty="0" err="1" smtClean="0">
                          <a:latin typeface="+mj-lt"/>
                        </a:rPr>
                        <a:t>gynnwys</a:t>
                      </a:r>
                      <a:r>
                        <a:rPr lang="en-GB" baseline="0" dirty="0" smtClean="0">
                          <a:latin typeface="+mj-lt"/>
                        </a:rPr>
                        <a:t>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Cymhwysedd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digidol</a:t>
                      </a:r>
                      <a:endParaRPr lang="en-GB" sz="1800" b="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aseline="0" dirty="0" smtClean="0">
                        <a:latin typeface="+mj-lt"/>
                      </a:endParaRPr>
                    </a:p>
                    <a:p>
                      <a:pPr algn="l"/>
                      <a:endParaRPr lang="en-GB" dirty="0">
                        <a:latin typeface="+mj-lt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+mj-lt"/>
                        </a:rPr>
                        <a:t>Donaldson’s new curriculum </a:t>
                      </a:r>
                      <a:r>
                        <a:rPr lang="en-GB" sz="1600" dirty="0" err="1" smtClean="0">
                          <a:latin typeface="+mj-lt"/>
                        </a:rPr>
                        <a:t>inc.</a:t>
                      </a:r>
                      <a:r>
                        <a:rPr lang="en-GB" sz="1600" dirty="0" smtClean="0">
                          <a:latin typeface="+mj-lt"/>
                        </a:rPr>
                        <a:t> </a:t>
                      </a:r>
                      <a:r>
                        <a:rPr lang="en-GB" sz="16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Digital competence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+mj-lt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244075691"/>
                  </a:ext>
                </a:extLst>
              </a:tr>
              <a:tr h="96880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5: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 smtClean="0">
                          <a:latin typeface="+mj-lt"/>
                        </a:rPr>
                        <a:t>Cynllunio</a:t>
                      </a:r>
                      <a:r>
                        <a:rPr lang="en-GB" dirty="0" smtClean="0">
                          <a:latin typeface="+mj-lt"/>
                        </a:rPr>
                        <a:t> </a:t>
                      </a:r>
                      <a:r>
                        <a:rPr lang="en-GB" dirty="0" err="1" smtClean="0">
                          <a:latin typeface="+mj-lt"/>
                        </a:rPr>
                        <a:t>gwersi</a:t>
                      </a:r>
                      <a:endParaRPr lang="en-GB" dirty="0" smtClean="0">
                        <a:latin typeface="+mj-lt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Lesson planning</a:t>
                      </a: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1453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377233"/>
              </p:ext>
            </p:extLst>
          </p:nvPr>
        </p:nvGraphicFramePr>
        <p:xfrm>
          <a:off x="833698" y="665049"/>
          <a:ext cx="8424863" cy="6029352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10983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94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470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664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6</a:t>
                      </a:r>
                      <a:r>
                        <a:rPr lang="en-GB" sz="2000" dirty="0" smtClean="0">
                          <a:effectLst/>
                        </a:rPr>
                        <a:t>: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O’r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3R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i’r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FfLlRh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Llythrennedd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rhifedd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21ain </a:t>
                      </a: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ganrif</a:t>
                      </a:r>
                      <a:endParaRPr lang="en-GB" sz="1600" b="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From 3Rs to the LNF – Literacy and Numeracy in the 21</a:t>
                      </a:r>
                      <a:r>
                        <a:rPr lang="en-GB" sz="1800" b="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</a:t>
                      </a:r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Century </a:t>
                      </a:r>
                      <a:endParaRPr lang="en-GB" sz="1600" b="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64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7</a:t>
                      </a:r>
                      <a:r>
                        <a:rPr lang="en-GB" sz="2000" dirty="0" smtClean="0">
                          <a:effectLst/>
                        </a:rPr>
                        <a:t>: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Addysgu</a:t>
                      </a:r>
                      <a:r>
                        <a:rPr lang="en-GB" sz="1800" b="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rhifedd</a:t>
                      </a:r>
                      <a:r>
                        <a:rPr lang="en-GB" sz="1800" b="0" dirty="0" smtClean="0">
                          <a:effectLst/>
                          <a:latin typeface="+mj-lt"/>
                        </a:rPr>
                        <a:t> –</a:t>
                      </a: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Siaradwr</a:t>
                      </a:r>
                      <a:r>
                        <a:rPr lang="en-GB" sz="1800" b="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Gwadd</a:t>
                      </a:r>
                      <a:r>
                        <a:rPr lang="en-GB" sz="1800" b="0" dirty="0" smtClean="0">
                          <a:effectLst/>
                          <a:latin typeface="+mj-lt"/>
                        </a:rPr>
                        <a:t> (</a:t>
                      </a: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i’w</a:t>
                      </a:r>
                      <a:r>
                        <a:rPr lang="en-GB" sz="1800" b="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gadarnhau</a:t>
                      </a:r>
                      <a:r>
                        <a:rPr lang="en-GB" sz="1800" b="0" dirty="0" smtClean="0">
                          <a:effectLst/>
                          <a:latin typeface="+mj-lt"/>
                        </a:rPr>
                        <a:t>) </a:t>
                      </a:r>
                      <a:endParaRPr lang="en-GB" sz="1600" b="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kern="1200" dirty="0" smtClean="0">
                        <a:solidFill>
                          <a:schemeClr val="tx1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smtClean="0">
                          <a:effectLst/>
                          <a:latin typeface="+mj-lt"/>
                        </a:rPr>
                        <a:t>Teaching numeracy – Guest Speaker (TBC)</a:t>
                      </a:r>
                      <a:endParaRPr lang="en-GB" sz="1600" b="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b="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6337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8: 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Llefaredd</a:t>
                      </a:r>
                      <a:r>
                        <a:rPr lang="en-GB" sz="1800" b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GB" sz="1800" b="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ysgrifennu</a:t>
                      </a:r>
                      <a:r>
                        <a:rPr lang="en-GB" sz="1800" b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GB" sz="1800" b="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darllen</a:t>
                      </a:r>
                      <a:endParaRPr lang="en-GB" sz="1800" b="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b="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9523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Oracy</a:t>
                      </a:r>
                      <a:r>
                        <a:rPr lang="en-GB" sz="1800" b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, writing and reading</a:t>
                      </a:r>
                    </a:p>
                  </a:txBody>
                  <a:tcPr marL="68580" marR="68580" marT="9523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64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9</a:t>
                      </a:r>
                      <a:r>
                        <a:rPr lang="en-GB" sz="2000" dirty="0" smtClean="0">
                          <a:effectLst/>
                        </a:rPr>
                        <a:t>: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Asesu</a:t>
                      </a:r>
                      <a:r>
                        <a:rPr lang="en-GB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800" b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ar</a:t>
                      </a:r>
                      <a:r>
                        <a:rPr lang="en-GB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800" b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gyfer</a:t>
                      </a:r>
                      <a:r>
                        <a:rPr lang="en-GB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800" b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dysgu</a:t>
                      </a:r>
                      <a:endParaRPr lang="en-GB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Assessment for learning</a:t>
                      </a:r>
                      <a:endParaRPr lang="en-GB" sz="1800" b="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664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10: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Adolygu</a:t>
                      </a:r>
                      <a:r>
                        <a:rPr lang="en-GB" sz="1800" b="0" dirty="0" smtClean="0">
                          <a:effectLst/>
                          <a:latin typeface="+mj-lt"/>
                        </a:rPr>
                        <a:t> / </a:t>
                      </a:r>
                      <a:r>
                        <a:rPr lang="en-GB" sz="1800" b="0" dirty="0" err="1" smtClean="0">
                          <a:effectLst/>
                          <a:latin typeface="+mj-lt"/>
                        </a:rPr>
                        <a:t>Tiwtorialau</a:t>
                      </a:r>
                      <a:endParaRPr lang="en-GB" sz="1800" b="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smtClean="0">
                          <a:effectLst/>
                          <a:latin typeface="+mj-lt"/>
                        </a:rPr>
                        <a:t>Revision / Tutorials </a:t>
                      </a:r>
                      <a:endParaRPr lang="en-GB" sz="1800" b="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b="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79" marR="68579" marT="952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151437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227</TotalTime>
  <Words>710</Words>
  <Application>Microsoft Office PowerPoint</Application>
  <PresentationFormat>Widescreen</PresentationFormat>
  <Paragraphs>107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ＭＳ Ｐゴシック</vt:lpstr>
      <vt:lpstr>Arial</vt:lpstr>
      <vt:lpstr>Calibri</vt:lpstr>
      <vt:lpstr>Times New Roman</vt:lpstr>
      <vt:lpstr>Trebuchet MS</vt:lpstr>
      <vt:lpstr>Wingdings</vt:lpstr>
      <vt:lpstr>Wingdings 3</vt:lpstr>
      <vt:lpstr>Facet</vt:lpstr>
      <vt:lpstr> Cynllunio’r Cwricwlwm Curriculum Design</vt:lpstr>
      <vt:lpstr>Amcanion/ Aims</vt:lpstr>
      <vt:lpstr>Deilliannau Dysgu Learning Outcomes </vt:lpstr>
      <vt:lpstr>Deilliannau Dysgu Learning Outcomes </vt:lpstr>
      <vt:lpstr>Deilliannau Dysgu Learning Outcomes </vt:lpstr>
      <vt:lpstr>Deilliannau Dysgu Learning Outcomes </vt:lpstr>
      <vt:lpstr>Assignment / Aseiniad</vt:lpstr>
      <vt:lpstr>Lesson Plan Cynllun Gwers</vt:lpstr>
      <vt:lpstr>Lesson Plan Cynllun Gwers</vt:lpstr>
      <vt:lpstr>Adnodd Resource </vt:lpstr>
      <vt:lpstr>Beth yw adnodd? What is a resource?</vt:lpstr>
      <vt:lpstr>Resource Adnodd</vt:lpstr>
      <vt:lpstr>Tasg                          Task</vt:lpstr>
      <vt:lpstr>Amserlen  Schedule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Alison Baggott</cp:lastModifiedBy>
  <cp:revision>22</cp:revision>
  <dcterms:created xsi:type="dcterms:W3CDTF">2019-06-06T13:25:36Z</dcterms:created>
  <dcterms:modified xsi:type="dcterms:W3CDTF">2019-09-16T09:10:39Z</dcterms:modified>
</cp:coreProperties>
</file>