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57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8AB50-B95F-16BE-9408-B19FFF7262C4}" v="130" dt="2022-12-02T21:25:59.124"/>
    <p1510:client id="{0EEF4A52-1F9B-6C69-CCAC-42AB17FEFE6B}" v="101" dt="2022-11-30T20:50:41.033"/>
    <p1510:client id="{5F395704-5A74-17F9-82FA-3750C23406B5}" v="18" dt="2022-12-02T20:00:19.924"/>
    <p1510:client id="{9CF6E411-F766-ED8B-B6A4-04B4A46C4FD0}" v="62" dt="2022-12-04T22:32:44.595"/>
    <p1510:client id="{A709CCDB-C999-E748-73DB-926B0667ED28}" v="20" dt="2022-12-03T20:49:39.230"/>
    <p1510:client id="{BE2A9E0F-85A4-4FF3-F9A8-3CF02AD45524}" v="1715" dt="2022-12-04T22:12:09.434"/>
    <p1510:client id="{EB4AA054-B82D-45CB-83A2-D75A6DE3ACF7}" v="63" dt="2022-11-29T18:44:01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740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797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86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49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594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071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33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09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600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055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048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avidzinger.com/the-employee-engagement-pyramid-12712/" TargetMode="External"/><Relationship Id="rId3" Type="http://schemas.openxmlformats.org/officeDocument/2006/relationships/hyperlink" Target="https://www.cultureamp.com/blog/what-is-employee-engagement" TargetMode="External"/><Relationship Id="rId7" Type="http://schemas.openxmlformats.org/officeDocument/2006/relationships/hyperlink" Target="https://www.marriott.com/culture-and-values/core-values.mi" TargetMode="External"/><Relationship Id="rId2" Type="http://schemas.openxmlformats.org/officeDocument/2006/relationships/hyperlink" Target="https://www.travelpulse.com/news/travel-agents/getting-the-go-to-lowdown-on-luxury-at-the-forbes-travel-summit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business/talent/blog/talent-engagement/marriott-international-shares-secrets-to-driving-employee-engagement" TargetMode="External"/><Relationship Id="rId5" Type="http://schemas.openxmlformats.org/officeDocument/2006/relationships/hyperlink" Target="https://kevinkruse.com/employee-engagement-definition/" TargetMode="External"/><Relationship Id="rId4" Type="http://schemas.openxmlformats.org/officeDocument/2006/relationships/hyperlink" Target="https://www.forbes.com/sites/brentgleeson/2017/10/15/5-powerful-steps-to-improve-employee-engagement/?sh=4fa21ef0341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A2DC5C2-CCA7-49E4-B67F-6F121D488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 holding gift box">
            <a:extLst>
              <a:ext uri="{FF2B5EF4-FFF2-40B4-BE49-F238E27FC236}">
                <a16:creationId xmlns:a16="http://schemas.microsoft.com/office/drawing/2014/main" id="{47607C68-33C7-07E6-2595-DAC19599EE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89" r="-2" b="7513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7966D5E-7857-415C-B50C-0DD96BCB7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9" cy="6858000"/>
          </a:xfrm>
          <a:custGeom>
            <a:avLst/>
            <a:gdLst>
              <a:gd name="connsiteX0" fmla="*/ 7169276 w 10615629"/>
              <a:gd name="connsiteY0" fmla="*/ 5704266 h 6858000"/>
              <a:gd name="connsiteX1" fmla="*/ 7514897 w 10615629"/>
              <a:gd name="connsiteY1" fmla="*/ 6049887 h 6858000"/>
              <a:gd name="connsiteX2" fmla="*/ 7169276 w 10615629"/>
              <a:gd name="connsiteY2" fmla="*/ 6395508 h 6858000"/>
              <a:gd name="connsiteX3" fmla="*/ 6823655 w 10615629"/>
              <a:gd name="connsiteY3" fmla="*/ 6049887 h 6858000"/>
              <a:gd name="connsiteX4" fmla="*/ 7169276 w 10615629"/>
              <a:gd name="connsiteY4" fmla="*/ 5704266 h 6858000"/>
              <a:gd name="connsiteX5" fmla="*/ 10010446 w 10615629"/>
              <a:gd name="connsiteY5" fmla="*/ 2324705 h 6858000"/>
              <a:gd name="connsiteX6" fmla="*/ 10456760 w 10615629"/>
              <a:gd name="connsiteY6" fmla="*/ 2771019 h 6858000"/>
              <a:gd name="connsiteX7" fmla="*/ 10010446 w 10615629"/>
              <a:gd name="connsiteY7" fmla="*/ 3217333 h 6858000"/>
              <a:gd name="connsiteX8" fmla="*/ 9564132 w 10615629"/>
              <a:gd name="connsiteY8" fmla="*/ 2771019 h 6858000"/>
              <a:gd name="connsiteX9" fmla="*/ 10010446 w 10615629"/>
              <a:gd name="connsiteY9" fmla="*/ 2324705 h 6858000"/>
              <a:gd name="connsiteX10" fmla="*/ 10354145 w 10615629"/>
              <a:gd name="connsiteY10" fmla="*/ 1665213 h 6858000"/>
              <a:gd name="connsiteX11" fmla="*/ 10615629 w 10615629"/>
              <a:gd name="connsiteY11" fmla="*/ 1926697 h 6858000"/>
              <a:gd name="connsiteX12" fmla="*/ 10354145 w 10615629"/>
              <a:gd name="connsiteY12" fmla="*/ 2188181 h 6858000"/>
              <a:gd name="connsiteX13" fmla="*/ 10092661 w 10615629"/>
              <a:gd name="connsiteY13" fmla="*/ 1926697 h 6858000"/>
              <a:gd name="connsiteX14" fmla="*/ 10354145 w 10615629"/>
              <a:gd name="connsiteY14" fmla="*/ 1665213 h 6858000"/>
              <a:gd name="connsiteX15" fmla="*/ 1458901 w 10615629"/>
              <a:gd name="connsiteY15" fmla="*/ 659644 h 6858000"/>
              <a:gd name="connsiteX16" fmla="*/ 1905215 w 10615629"/>
              <a:gd name="connsiteY16" fmla="*/ 1105958 h 6858000"/>
              <a:gd name="connsiteX17" fmla="*/ 1458901 w 10615629"/>
              <a:gd name="connsiteY17" fmla="*/ 1552272 h 6858000"/>
              <a:gd name="connsiteX18" fmla="*/ 1012587 w 10615629"/>
              <a:gd name="connsiteY18" fmla="*/ 1105958 h 6858000"/>
              <a:gd name="connsiteX19" fmla="*/ 1458901 w 10615629"/>
              <a:gd name="connsiteY19" fmla="*/ 659644 h 6858000"/>
              <a:gd name="connsiteX20" fmla="*/ 6674038 w 10615629"/>
              <a:gd name="connsiteY20" fmla="*/ 0 h 6858000"/>
              <a:gd name="connsiteX21" fmla="*/ 10121228 w 10615629"/>
              <a:gd name="connsiteY21" fmla="*/ 0 h 6858000"/>
              <a:gd name="connsiteX22" fmla="*/ 10122250 w 10615629"/>
              <a:gd name="connsiteY22" fmla="*/ 1542 h 6858000"/>
              <a:gd name="connsiteX23" fmla="*/ 9914575 w 10615629"/>
              <a:gd name="connsiteY23" fmla="*/ 1714821 h 6858000"/>
              <a:gd name="connsiteX24" fmla="*/ 9361609 w 10615629"/>
              <a:gd name="connsiteY24" fmla="*/ 2396453 h 6858000"/>
              <a:gd name="connsiteX25" fmla="*/ 9334635 w 10615629"/>
              <a:gd name="connsiteY25" fmla="*/ 3107486 h 6858000"/>
              <a:gd name="connsiteX26" fmla="*/ 9815042 w 10615629"/>
              <a:gd name="connsiteY26" fmla="*/ 3891891 h 6858000"/>
              <a:gd name="connsiteX27" fmla="*/ 9376176 w 10615629"/>
              <a:gd name="connsiteY27" fmla="*/ 5202286 h 6858000"/>
              <a:gd name="connsiteX28" fmla="*/ 7869813 w 10615629"/>
              <a:gd name="connsiteY28" fmla="*/ 5436960 h 6858000"/>
              <a:gd name="connsiteX29" fmla="*/ 6545392 w 10615629"/>
              <a:gd name="connsiteY29" fmla="*/ 5630362 h 6858000"/>
              <a:gd name="connsiteX30" fmla="*/ 5772723 w 10615629"/>
              <a:gd name="connsiteY30" fmla="*/ 6502431 h 6858000"/>
              <a:gd name="connsiteX31" fmla="*/ 5542129 w 10615629"/>
              <a:gd name="connsiteY31" fmla="*/ 6791052 h 6858000"/>
              <a:gd name="connsiteX32" fmla="*/ 5487454 w 10615629"/>
              <a:gd name="connsiteY32" fmla="*/ 6858000 h 6858000"/>
              <a:gd name="connsiteX33" fmla="*/ 3860772 w 10615629"/>
              <a:gd name="connsiteY33" fmla="*/ 6858000 h 6858000"/>
              <a:gd name="connsiteX34" fmla="*/ 3806309 w 10615629"/>
              <a:gd name="connsiteY34" fmla="*/ 6753976 h 6858000"/>
              <a:gd name="connsiteX35" fmla="*/ 3692626 w 10615629"/>
              <a:gd name="connsiteY35" fmla="*/ 6315366 h 6858000"/>
              <a:gd name="connsiteX36" fmla="*/ 2561203 w 10615629"/>
              <a:gd name="connsiteY36" fmla="*/ 5694965 h 6858000"/>
              <a:gd name="connsiteX37" fmla="*/ 69617 w 10615629"/>
              <a:gd name="connsiteY37" fmla="*/ 4316865 h 6858000"/>
              <a:gd name="connsiteX38" fmla="*/ 1643 w 10615629"/>
              <a:gd name="connsiteY38" fmla="*/ 3718987 h 6858000"/>
              <a:gd name="connsiteX39" fmla="*/ 368893 w 10615629"/>
              <a:gd name="connsiteY39" fmla="*/ 2555465 h 6858000"/>
              <a:gd name="connsiteX40" fmla="*/ 1113509 w 10615629"/>
              <a:gd name="connsiteY40" fmla="*/ 2231777 h 6858000"/>
              <a:gd name="connsiteX41" fmla="*/ 2037233 w 10615629"/>
              <a:gd name="connsiteY41" fmla="*/ 2044714 h 6858000"/>
              <a:gd name="connsiteX42" fmla="*/ 2547311 w 10615629"/>
              <a:gd name="connsiteY42" fmla="*/ 1444273 h 6858000"/>
              <a:gd name="connsiteX43" fmla="*/ 3900864 w 10615629"/>
              <a:gd name="connsiteY43" fmla="*/ 617925 h 6858000"/>
              <a:gd name="connsiteX44" fmla="*/ 4571572 w 10615629"/>
              <a:gd name="connsiteY44" fmla="*/ 899937 h 6858000"/>
              <a:gd name="connsiteX45" fmla="*/ 6039226 w 10615629"/>
              <a:gd name="connsiteY45" fmla="*/ 670658 h 6858000"/>
              <a:gd name="connsiteX46" fmla="*/ 6656610 w 10615629"/>
              <a:gd name="connsiteY46" fmla="*/ 161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9" h="6858000">
                <a:moveTo>
                  <a:pt x="7169276" y="5704266"/>
                </a:moveTo>
                <a:cubicBezTo>
                  <a:pt x="7360157" y="5704266"/>
                  <a:pt x="7514897" y="5859006"/>
                  <a:pt x="7514897" y="6049887"/>
                </a:cubicBezTo>
                <a:cubicBezTo>
                  <a:pt x="7514897" y="6240768"/>
                  <a:pt x="7360157" y="6395508"/>
                  <a:pt x="7169276" y="6395508"/>
                </a:cubicBezTo>
                <a:cubicBezTo>
                  <a:pt x="6978395" y="6395508"/>
                  <a:pt x="6823655" y="6240768"/>
                  <a:pt x="6823655" y="6049887"/>
                </a:cubicBezTo>
                <a:cubicBezTo>
                  <a:pt x="6823655" y="5859006"/>
                  <a:pt x="6978395" y="5704266"/>
                  <a:pt x="7169276" y="5704266"/>
                </a:cubicBezTo>
                <a:close/>
                <a:moveTo>
                  <a:pt x="10010446" y="2324705"/>
                </a:moveTo>
                <a:cubicBezTo>
                  <a:pt x="10256938" y="2324705"/>
                  <a:pt x="10456760" y="2524528"/>
                  <a:pt x="10456760" y="2771019"/>
                </a:cubicBezTo>
                <a:cubicBezTo>
                  <a:pt x="10456760" y="3017511"/>
                  <a:pt x="10256938" y="3217333"/>
                  <a:pt x="10010446" y="3217333"/>
                </a:cubicBezTo>
                <a:cubicBezTo>
                  <a:pt x="9763954" y="3217333"/>
                  <a:pt x="9564132" y="3017511"/>
                  <a:pt x="9564132" y="2771019"/>
                </a:cubicBezTo>
                <a:cubicBezTo>
                  <a:pt x="9564132" y="2524528"/>
                  <a:pt x="9763954" y="2324705"/>
                  <a:pt x="10010446" y="2324705"/>
                </a:cubicBezTo>
                <a:close/>
                <a:moveTo>
                  <a:pt x="10354145" y="1665213"/>
                </a:moveTo>
                <a:cubicBezTo>
                  <a:pt x="10498559" y="1665213"/>
                  <a:pt x="10615629" y="1782283"/>
                  <a:pt x="10615629" y="1926697"/>
                </a:cubicBezTo>
                <a:cubicBezTo>
                  <a:pt x="10615629" y="2071111"/>
                  <a:pt x="10498559" y="2188181"/>
                  <a:pt x="10354145" y="2188181"/>
                </a:cubicBezTo>
                <a:cubicBezTo>
                  <a:pt x="10209731" y="2188181"/>
                  <a:pt x="10092661" y="2071111"/>
                  <a:pt x="10092661" y="1926697"/>
                </a:cubicBezTo>
                <a:cubicBezTo>
                  <a:pt x="10092661" y="1782283"/>
                  <a:pt x="10209731" y="1665213"/>
                  <a:pt x="10354145" y="1665213"/>
                </a:cubicBezTo>
                <a:close/>
                <a:moveTo>
                  <a:pt x="1458901" y="659644"/>
                </a:moveTo>
                <a:cubicBezTo>
                  <a:pt x="1705393" y="659644"/>
                  <a:pt x="1905215" y="859466"/>
                  <a:pt x="1905215" y="1105958"/>
                </a:cubicBezTo>
                <a:cubicBezTo>
                  <a:pt x="1905215" y="1352450"/>
                  <a:pt x="1705393" y="1552272"/>
                  <a:pt x="1458901" y="1552272"/>
                </a:cubicBezTo>
                <a:cubicBezTo>
                  <a:pt x="1212409" y="1552272"/>
                  <a:pt x="1012587" y="1352450"/>
                  <a:pt x="1012587" y="1105958"/>
                </a:cubicBezTo>
                <a:cubicBezTo>
                  <a:pt x="1012587" y="859466"/>
                  <a:pt x="1212409" y="659644"/>
                  <a:pt x="1458901" y="659644"/>
                </a:cubicBezTo>
                <a:close/>
                <a:moveTo>
                  <a:pt x="6674038" y="0"/>
                </a:moveTo>
                <a:lnTo>
                  <a:pt x="10121228" y="0"/>
                </a:lnTo>
                <a:lnTo>
                  <a:pt x="10122250" y="1542"/>
                </a:lnTo>
                <a:cubicBezTo>
                  <a:pt x="10407914" y="485220"/>
                  <a:pt x="10448238" y="1134713"/>
                  <a:pt x="9914575" y="1714821"/>
                </a:cubicBezTo>
                <a:cubicBezTo>
                  <a:pt x="9716856" y="1929804"/>
                  <a:pt x="9539638" y="2164208"/>
                  <a:pt x="9361609" y="2396453"/>
                </a:cubicBezTo>
                <a:cubicBezTo>
                  <a:pt x="9193292" y="2616157"/>
                  <a:pt x="9188572" y="2869712"/>
                  <a:pt x="9334635" y="3107486"/>
                </a:cubicBezTo>
                <a:cubicBezTo>
                  <a:pt x="9495670" y="3368730"/>
                  <a:pt x="9683004" y="3617025"/>
                  <a:pt x="9815042" y="3891891"/>
                </a:cubicBezTo>
                <a:cubicBezTo>
                  <a:pt x="10050525" y="4382007"/>
                  <a:pt x="9955575" y="4864841"/>
                  <a:pt x="9376176" y="5202286"/>
                </a:cubicBezTo>
                <a:cubicBezTo>
                  <a:pt x="8901029" y="5479039"/>
                  <a:pt x="8396077" y="5489829"/>
                  <a:pt x="7869813" y="5436960"/>
                </a:cubicBezTo>
                <a:cubicBezTo>
                  <a:pt x="7414764" y="5391373"/>
                  <a:pt x="6924917" y="5356038"/>
                  <a:pt x="6545392" y="5630362"/>
                </a:cubicBezTo>
                <a:cubicBezTo>
                  <a:pt x="6238294" y="5852628"/>
                  <a:pt x="6024795" y="6205178"/>
                  <a:pt x="5772723" y="6502431"/>
                </a:cubicBezTo>
                <a:cubicBezTo>
                  <a:pt x="5693285" y="6596233"/>
                  <a:pt x="5618533" y="6694485"/>
                  <a:pt x="5542129" y="6791052"/>
                </a:cubicBezTo>
                <a:lnTo>
                  <a:pt x="5487454" y="6858000"/>
                </a:lnTo>
                <a:lnTo>
                  <a:pt x="3860772" y="6858000"/>
                </a:lnTo>
                <a:lnTo>
                  <a:pt x="3806309" y="6753976"/>
                </a:lnTo>
                <a:cubicBezTo>
                  <a:pt x="3748311" y="6617180"/>
                  <a:pt x="3717510" y="6461835"/>
                  <a:pt x="3692626" y="6315366"/>
                </a:cubicBezTo>
                <a:cubicBezTo>
                  <a:pt x="3594980" y="5743923"/>
                  <a:pt x="2996563" y="5569132"/>
                  <a:pt x="2561203" y="5694965"/>
                </a:cubicBezTo>
                <a:cubicBezTo>
                  <a:pt x="1295584" y="6063834"/>
                  <a:pt x="405173" y="5417942"/>
                  <a:pt x="69617" y="4316865"/>
                </a:cubicBezTo>
                <a:cubicBezTo>
                  <a:pt x="12163" y="4128181"/>
                  <a:pt x="22818" y="3919404"/>
                  <a:pt x="1643" y="3718987"/>
                </a:cubicBezTo>
                <a:cubicBezTo>
                  <a:pt x="-11845" y="3285650"/>
                  <a:pt x="53163" y="2879692"/>
                  <a:pt x="368893" y="2555465"/>
                </a:cubicBezTo>
                <a:cubicBezTo>
                  <a:pt x="570254" y="2348709"/>
                  <a:pt x="826642" y="2266304"/>
                  <a:pt x="1113509" y="2231777"/>
                </a:cubicBezTo>
                <a:cubicBezTo>
                  <a:pt x="1425464" y="2194013"/>
                  <a:pt x="1739171" y="2139122"/>
                  <a:pt x="2037233" y="2044714"/>
                </a:cubicBezTo>
                <a:cubicBezTo>
                  <a:pt x="2313448" y="1957047"/>
                  <a:pt x="2430109" y="1689061"/>
                  <a:pt x="2547311" y="1444273"/>
                </a:cubicBezTo>
                <a:cubicBezTo>
                  <a:pt x="2839304" y="834121"/>
                  <a:pt x="3300290" y="529585"/>
                  <a:pt x="3900864" y="617925"/>
                </a:cubicBezTo>
                <a:cubicBezTo>
                  <a:pt x="4133785" y="652182"/>
                  <a:pt x="4362119" y="778959"/>
                  <a:pt x="4571572" y="899937"/>
                </a:cubicBezTo>
                <a:cubicBezTo>
                  <a:pt x="5133170" y="1224435"/>
                  <a:pt x="5641899" y="1068660"/>
                  <a:pt x="6039226" y="670658"/>
                </a:cubicBezTo>
                <a:cubicBezTo>
                  <a:pt x="6250634" y="458239"/>
                  <a:pt x="6444898" y="227157"/>
                  <a:pt x="6656610" y="16159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1743" y="1122363"/>
            <a:ext cx="6458556" cy="23876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cs typeface="Calibri Light"/>
              </a:rPr>
              <a:t>Employee Engagement</a:t>
            </a:r>
            <a:br>
              <a:rPr lang="en-GB">
                <a:cs typeface="Calibri Light"/>
              </a:rPr>
            </a:br>
            <a:endParaRPr lang="en-GB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1743" y="3602038"/>
            <a:ext cx="6458556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900" dirty="0">
                <a:cs typeface="Calibri"/>
              </a:rPr>
              <a:t>Student name: Raluca Istrate</a:t>
            </a:r>
          </a:p>
          <a:p>
            <a:pPr algn="ctr">
              <a:lnSpc>
                <a:spcPct val="100000"/>
              </a:lnSpc>
            </a:pPr>
            <a:r>
              <a:rPr lang="en-GB" sz="1900" dirty="0">
                <a:cs typeface="Calibri"/>
              </a:rPr>
              <a:t>Student ID: 2120535</a:t>
            </a:r>
          </a:p>
          <a:p>
            <a:pPr algn="ctr">
              <a:lnSpc>
                <a:spcPct val="100000"/>
              </a:lnSpc>
            </a:pPr>
            <a:r>
              <a:rPr lang="en-GB" sz="1900" dirty="0">
                <a:cs typeface="Calibri"/>
              </a:rPr>
              <a:t>Module: Operating Hotel Facilities (BMIH4006)</a:t>
            </a:r>
          </a:p>
          <a:p>
            <a:pPr algn="ctr">
              <a:lnSpc>
                <a:spcPct val="100000"/>
              </a:lnSpc>
            </a:pPr>
            <a:r>
              <a:rPr lang="en-GB" sz="1900" dirty="0">
                <a:cs typeface="Calibri"/>
              </a:rPr>
              <a:t>Lecturer: Lisa Bassler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85839-7B3B-88C8-B724-DF4121564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014417"/>
            <a:ext cx="4429999" cy="2967034"/>
          </a:xfrm>
        </p:spPr>
        <p:txBody>
          <a:bodyPr anchor="b">
            <a:normAutofit/>
          </a:bodyPr>
          <a:lstStyle/>
          <a:p>
            <a:br>
              <a:rPr lang="en-GB">
                <a:cs typeface="Posterama"/>
              </a:rPr>
            </a:br>
            <a:endParaRPr lang="en-GB">
              <a:cs typeface="Posterama"/>
            </a:endParaRPr>
          </a:p>
        </p:txBody>
      </p:sp>
      <p:pic>
        <p:nvPicPr>
          <p:cNvPr id="4" name="Picture 4" descr="A picture containing company name&#10;&#10;Description automatically generated">
            <a:extLst>
              <a:ext uri="{FF2B5EF4-FFF2-40B4-BE49-F238E27FC236}">
                <a16:creationId xmlns:a16="http://schemas.microsoft.com/office/drawing/2014/main" id="{0E463251-610A-ED24-2B39-B125C93D62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45"/>
          <a:stretch/>
        </p:blipFill>
        <p:spPr>
          <a:xfrm>
            <a:off x="4612147" y="10"/>
            <a:ext cx="7411218" cy="3589076"/>
          </a:xfrm>
          <a:custGeom>
            <a:avLst/>
            <a:gdLst/>
            <a:ahLst/>
            <a:cxnLst/>
            <a:rect l="l" t="t" r="r" b="b"/>
            <a:pathLst>
              <a:path w="4991611" h="2417325">
                <a:moveTo>
                  <a:pt x="1698515" y="1777228"/>
                </a:moveTo>
                <a:cubicBezTo>
                  <a:pt x="1741089" y="1769773"/>
                  <a:pt x="1786507" y="1778559"/>
                  <a:pt x="1824679" y="1805354"/>
                </a:cubicBezTo>
                <a:cubicBezTo>
                  <a:pt x="1901020" y="1858944"/>
                  <a:pt x="1919464" y="1964275"/>
                  <a:pt x="1865874" y="2040617"/>
                </a:cubicBezTo>
                <a:cubicBezTo>
                  <a:pt x="1812284" y="2116959"/>
                  <a:pt x="1706954" y="2135403"/>
                  <a:pt x="1630612" y="2081813"/>
                </a:cubicBezTo>
                <a:cubicBezTo>
                  <a:pt x="1554269" y="2028223"/>
                  <a:pt x="1535825" y="1922892"/>
                  <a:pt x="1589415" y="1846551"/>
                </a:cubicBezTo>
                <a:cubicBezTo>
                  <a:pt x="1616210" y="1808379"/>
                  <a:pt x="1655940" y="1784683"/>
                  <a:pt x="1698515" y="1777228"/>
                </a:cubicBezTo>
                <a:close/>
                <a:moveTo>
                  <a:pt x="203804" y="138075"/>
                </a:moveTo>
                <a:cubicBezTo>
                  <a:pt x="242325" y="138765"/>
                  <a:pt x="281060" y="150569"/>
                  <a:pt x="314966" y="174370"/>
                </a:cubicBezTo>
                <a:cubicBezTo>
                  <a:pt x="405384" y="237841"/>
                  <a:pt x="427228" y="362591"/>
                  <a:pt x="363758" y="453009"/>
                </a:cubicBezTo>
                <a:cubicBezTo>
                  <a:pt x="300287" y="543426"/>
                  <a:pt x="175537" y="565271"/>
                  <a:pt x="85119" y="501800"/>
                </a:cubicBezTo>
                <a:cubicBezTo>
                  <a:pt x="-5298" y="438330"/>
                  <a:pt x="-27143" y="313579"/>
                  <a:pt x="36328" y="223162"/>
                </a:cubicBezTo>
                <a:cubicBezTo>
                  <a:pt x="75997" y="166651"/>
                  <a:pt x="139603" y="136926"/>
                  <a:pt x="203804" y="138075"/>
                </a:cubicBezTo>
                <a:close/>
                <a:moveTo>
                  <a:pt x="4523751" y="0"/>
                </a:moveTo>
                <a:lnTo>
                  <a:pt x="4991611" y="0"/>
                </a:lnTo>
                <a:lnTo>
                  <a:pt x="4990548" y="56396"/>
                </a:lnTo>
                <a:cubicBezTo>
                  <a:pt x="4984038" y="86656"/>
                  <a:pt x="4971488" y="116139"/>
                  <a:pt x="4952586" y="143066"/>
                </a:cubicBezTo>
                <a:cubicBezTo>
                  <a:pt x="4876979" y="250772"/>
                  <a:pt x="4728373" y="276794"/>
                  <a:pt x="4620666" y="201187"/>
                </a:cubicBezTo>
                <a:cubicBezTo>
                  <a:pt x="4566812" y="163383"/>
                  <a:pt x="4533379" y="107329"/>
                  <a:pt x="4522861" y="47263"/>
                </a:cubicBezTo>
                <a:close/>
                <a:moveTo>
                  <a:pt x="541421" y="0"/>
                </a:moveTo>
                <a:lnTo>
                  <a:pt x="4356714" y="0"/>
                </a:lnTo>
                <a:lnTo>
                  <a:pt x="4356205" y="34459"/>
                </a:lnTo>
                <a:cubicBezTo>
                  <a:pt x="4362464" y="136224"/>
                  <a:pt x="4407157" y="234699"/>
                  <a:pt x="4484237" y="308330"/>
                </a:cubicBezTo>
                <a:cubicBezTo>
                  <a:pt x="4486133" y="310151"/>
                  <a:pt x="4488029" y="311972"/>
                  <a:pt x="4489907" y="313811"/>
                </a:cubicBezTo>
                <a:cubicBezTo>
                  <a:pt x="4733674" y="552267"/>
                  <a:pt x="4749088" y="944782"/>
                  <a:pt x="4524822" y="1201671"/>
                </a:cubicBezTo>
                <a:cubicBezTo>
                  <a:pt x="4437309" y="1301892"/>
                  <a:pt x="4326199" y="1368457"/>
                  <a:pt x="4207357" y="1400707"/>
                </a:cubicBezTo>
                <a:cubicBezTo>
                  <a:pt x="4066155" y="1439039"/>
                  <a:pt x="3957711" y="1552796"/>
                  <a:pt x="3920694" y="1694333"/>
                </a:cubicBezTo>
                <a:cubicBezTo>
                  <a:pt x="3882006" y="1842233"/>
                  <a:pt x="3807745" y="1983116"/>
                  <a:pt x="3697275" y="2103649"/>
                </a:cubicBezTo>
                <a:cubicBezTo>
                  <a:pt x="3339919" y="2493573"/>
                  <a:pt x="2728866" y="2524228"/>
                  <a:pt x="2334530" y="2171713"/>
                </a:cubicBezTo>
                <a:cubicBezTo>
                  <a:pt x="2237292" y="2084783"/>
                  <a:pt x="2161737" y="1982852"/>
                  <a:pt x="2108126" y="1872607"/>
                </a:cubicBezTo>
                <a:cubicBezTo>
                  <a:pt x="2041917" y="1736456"/>
                  <a:pt x="1902913" y="1651778"/>
                  <a:pt x="1751632" y="1647497"/>
                </a:cubicBezTo>
                <a:cubicBezTo>
                  <a:pt x="1363811" y="1636421"/>
                  <a:pt x="978655" y="1451953"/>
                  <a:pt x="721917" y="1088629"/>
                </a:cubicBezTo>
                <a:cubicBezTo>
                  <a:pt x="514495" y="795116"/>
                  <a:pt x="442915" y="431247"/>
                  <a:pt x="515690" y="89522"/>
                </a:cubicBezTo>
                <a:close/>
              </a:path>
            </a:pathLst>
          </a:custGeom>
        </p:spPr>
      </p:pic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352CEF6B-BD00-9E6B-9150-B4AF96D84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4238625"/>
            <a:ext cx="10741152" cy="1981200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dirty="0">
                <a:solidFill>
                  <a:srgbClr val="000000"/>
                </a:solidFill>
                <a:ea typeface="+mn-lt"/>
                <a:cs typeface="+mn-lt"/>
              </a:rPr>
              <a:t>Employee engagement is the emotional commitment the employee has to the organization and its goals.</a:t>
            </a:r>
            <a:endParaRPr lang="en-US" i="1">
              <a:solidFill>
                <a:srgbClr val="0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4E833B-24FC-BA5D-3484-18A1AF1B2A40}"/>
              </a:ext>
            </a:extLst>
          </p:cNvPr>
          <p:cNvSpPr txBox="1"/>
          <p:nvPr/>
        </p:nvSpPr>
        <p:spPr>
          <a:xfrm>
            <a:off x="242636" y="1425742"/>
            <a:ext cx="440757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solidFill>
                <a:srgbClr val="333333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4110855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94CCE7A-BF63-4F34-A790-506292F49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066AA63-76B1-4DA5-BDFB-DB2FD4E00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44776" y="211090"/>
            <a:ext cx="5544176" cy="6646910"/>
          </a:xfrm>
          <a:custGeom>
            <a:avLst/>
            <a:gdLst>
              <a:gd name="connsiteX0" fmla="*/ 4779974 w 5544176"/>
              <a:gd name="connsiteY0" fmla="*/ 685250 h 6646910"/>
              <a:gd name="connsiteX1" fmla="*/ 5309474 w 5544176"/>
              <a:gd name="connsiteY1" fmla="*/ 1126951 h 6646910"/>
              <a:gd name="connsiteX2" fmla="*/ 5001910 w 5544176"/>
              <a:gd name="connsiteY2" fmla="*/ 1690856 h 6646910"/>
              <a:gd name="connsiteX3" fmla="*/ 4306656 w 5544176"/>
              <a:gd name="connsiteY3" fmla="*/ 1273177 h 6646910"/>
              <a:gd name="connsiteX4" fmla="*/ 4621504 w 5544176"/>
              <a:gd name="connsiteY4" fmla="*/ 721515 h 6646910"/>
              <a:gd name="connsiteX5" fmla="*/ 4779974 w 5544176"/>
              <a:gd name="connsiteY5" fmla="*/ 685250 h 6646910"/>
              <a:gd name="connsiteX6" fmla="*/ 2760003 w 5544176"/>
              <a:gd name="connsiteY6" fmla="*/ 352577 h 6646910"/>
              <a:gd name="connsiteX7" fmla="*/ 2990385 w 5544176"/>
              <a:gd name="connsiteY7" fmla="*/ 544679 h 6646910"/>
              <a:gd name="connsiteX8" fmla="*/ 2856557 w 5544176"/>
              <a:gd name="connsiteY8" fmla="*/ 790095 h 6646910"/>
              <a:gd name="connsiteX9" fmla="*/ 2554030 w 5544176"/>
              <a:gd name="connsiteY9" fmla="*/ 608299 h 6646910"/>
              <a:gd name="connsiteX10" fmla="*/ 2691113 w 5544176"/>
              <a:gd name="connsiteY10" fmla="*/ 368075 h 6646910"/>
              <a:gd name="connsiteX11" fmla="*/ 2760003 w 5544176"/>
              <a:gd name="connsiteY11" fmla="*/ 352577 h 6646910"/>
              <a:gd name="connsiteX12" fmla="*/ 3630 w 5544176"/>
              <a:gd name="connsiteY12" fmla="*/ 28121 h 6646910"/>
              <a:gd name="connsiteX13" fmla="*/ 151871 w 5544176"/>
              <a:gd name="connsiteY13" fmla="*/ 38891 h 6646910"/>
              <a:gd name="connsiteX14" fmla="*/ 1031555 w 5544176"/>
              <a:gd name="connsiteY14" fmla="*/ 832871 h 6646910"/>
              <a:gd name="connsiteX15" fmla="*/ 1096338 w 5544176"/>
              <a:gd name="connsiteY15" fmla="*/ 964607 h 6646910"/>
              <a:gd name="connsiteX16" fmla="*/ 1409481 w 5544176"/>
              <a:gd name="connsiteY16" fmla="*/ 1265738 h 6646910"/>
              <a:gd name="connsiteX17" fmla="*/ 2318612 w 5544176"/>
              <a:gd name="connsiteY17" fmla="*/ 859062 h 6646910"/>
              <a:gd name="connsiteX18" fmla="*/ 2675615 w 5544176"/>
              <a:gd name="connsiteY18" fmla="*/ 1267985 h 6646910"/>
              <a:gd name="connsiteX19" fmla="*/ 2952957 w 5544176"/>
              <a:gd name="connsiteY19" fmla="*/ 1297896 h 6646910"/>
              <a:gd name="connsiteX20" fmla="*/ 3058268 w 5544176"/>
              <a:gd name="connsiteY20" fmla="*/ 1155778 h 6646910"/>
              <a:gd name="connsiteX21" fmla="*/ 3306706 w 5544176"/>
              <a:gd name="connsiteY21" fmla="*/ 310500 h 6646910"/>
              <a:gd name="connsiteX22" fmla="*/ 3735234 w 5544176"/>
              <a:gd name="connsiteY22" fmla="*/ 107395 h 6646910"/>
              <a:gd name="connsiteX23" fmla="*/ 3828224 w 5544176"/>
              <a:gd name="connsiteY23" fmla="*/ 117624 h 6646910"/>
              <a:gd name="connsiteX24" fmla="*/ 4231180 w 5544176"/>
              <a:gd name="connsiteY24" fmla="*/ 592260 h 6646910"/>
              <a:gd name="connsiteX25" fmla="*/ 3873092 w 5544176"/>
              <a:gd name="connsiteY25" fmla="*/ 1299370 h 6646910"/>
              <a:gd name="connsiteX26" fmla="*/ 4050935 w 5544176"/>
              <a:gd name="connsiteY26" fmla="*/ 1948439 h 6646910"/>
              <a:gd name="connsiteX27" fmla="*/ 5211525 w 5544176"/>
              <a:gd name="connsiteY27" fmla="*/ 2027402 h 6646910"/>
              <a:gd name="connsiteX28" fmla="*/ 5541097 w 5544176"/>
              <a:gd name="connsiteY28" fmla="*/ 2700958 h 6646910"/>
              <a:gd name="connsiteX29" fmla="*/ 5094823 w 5544176"/>
              <a:gd name="connsiteY29" fmla="*/ 3471378 h 6646910"/>
              <a:gd name="connsiteX30" fmla="*/ 5505528 w 5544176"/>
              <a:gd name="connsiteY30" fmla="*/ 4272564 h 6646910"/>
              <a:gd name="connsiteX31" fmla="*/ 5281423 w 5544176"/>
              <a:gd name="connsiteY31" fmla="*/ 4965183 h 6646910"/>
              <a:gd name="connsiteX32" fmla="*/ 4675749 w 5544176"/>
              <a:gd name="connsiteY32" fmla="*/ 5385343 h 6646910"/>
              <a:gd name="connsiteX33" fmla="*/ 4508838 w 5544176"/>
              <a:gd name="connsiteY33" fmla="*/ 6598516 h 6646910"/>
              <a:gd name="connsiteX34" fmla="*/ 4472787 w 5544176"/>
              <a:gd name="connsiteY34" fmla="*/ 6646910 h 6646910"/>
              <a:gd name="connsiteX35" fmla="*/ 3367517 w 5544176"/>
              <a:gd name="connsiteY35" fmla="*/ 6646910 h 6646910"/>
              <a:gd name="connsiteX36" fmla="*/ 2998981 w 5544176"/>
              <a:gd name="connsiteY36" fmla="*/ 6646910 h 6646910"/>
              <a:gd name="connsiteX37" fmla="*/ 2648733 w 5544176"/>
              <a:gd name="connsiteY37" fmla="*/ 6646910 h 6646910"/>
              <a:gd name="connsiteX38" fmla="*/ 0 w 5544176"/>
              <a:gd name="connsiteY38" fmla="*/ 6646910 h 6646910"/>
              <a:gd name="connsiteX39" fmla="*/ 0 w 5544176"/>
              <a:gd name="connsiteY39" fmla="*/ 28222 h 6646910"/>
              <a:gd name="connsiteX40" fmla="*/ 1509522 w 5544176"/>
              <a:gd name="connsiteY40" fmla="*/ 767 h 6646910"/>
              <a:gd name="connsiteX41" fmla="*/ 1986017 w 5544176"/>
              <a:gd name="connsiteY41" fmla="*/ 398066 h 6646910"/>
              <a:gd name="connsiteX42" fmla="*/ 1709217 w 5544176"/>
              <a:gd name="connsiteY42" fmla="*/ 905558 h 6646910"/>
              <a:gd name="connsiteX43" fmla="*/ 1083551 w 5544176"/>
              <a:gd name="connsiteY43" fmla="*/ 529879 h 6646910"/>
              <a:gd name="connsiteX44" fmla="*/ 1366937 w 5544176"/>
              <a:gd name="connsiteY44" fmla="*/ 33390 h 6646910"/>
              <a:gd name="connsiteX45" fmla="*/ 1509522 w 5544176"/>
              <a:gd name="connsiteY45" fmla="*/ 767 h 6646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C72C4-B9BE-5D73-522E-1F405A9D3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70986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Types of Employees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761B0-9D22-27FA-6C00-430E3E5A6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897" y="2356598"/>
            <a:ext cx="7986331" cy="3636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GB" sz="1700" dirty="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endParaRPr lang="en-GB" sz="1700" dirty="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dirty="0"/>
              <a:t>ENGAGED – 15% of the workforce: </a:t>
            </a:r>
            <a:r>
              <a:rPr lang="en-GB" sz="1700" dirty="0">
                <a:ea typeface="+mn-lt"/>
                <a:cs typeface="+mn-lt"/>
              </a:rPr>
              <a:t> employees work with devotion and feel a profound connection with their organisation, team members and goals.</a:t>
            </a:r>
            <a:endParaRPr lang="en-GB" sz="1700" dirty="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dirty="0">
                <a:ea typeface="+mn-lt"/>
                <a:cs typeface="+mn-lt"/>
              </a:rPr>
              <a:t>NOT ENGAGED – 67% of the workforce: employees are happy and satisfied in their role</a:t>
            </a:r>
            <a:endParaRPr lang="en-GB" sz="1700" dirty="0"/>
          </a:p>
          <a:p>
            <a:pPr marL="342900" indent="-342900">
              <a:lnSpc>
                <a:spcPct val="100000"/>
              </a:lnSpc>
              <a:buFont typeface="Arial" panose="020B0504020202020204" pitchFamily="34" charset="0"/>
              <a:buChar char="•"/>
            </a:pPr>
            <a:r>
              <a:rPr lang="en-GB" sz="1700" dirty="0">
                <a:ea typeface="+mn-lt"/>
                <a:cs typeface="+mn-lt"/>
              </a:rPr>
              <a:t>DISENGAGED – 18% of the workforce: employees undermine the efforts of engaged employees</a:t>
            </a:r>
            <a:endParaRPr lang="en-GB" sz="1700" dirty="0"/>
          </a:p>
        </p:txBody>
      </p:sp>
      <p:pic>
        <p:nvPicPr>
          <p:cNvPr id="7" name="Graphic 6" descr="Social Network">
            <a:extLst>
              <a:ext uri="{FF2B5EF4-FFF2-40B4-BE49-F238E27FC236}">
                <a16:creationId xmlns:a16="http://schemas.microsoft.com/office/drawing/2014/main" id="{A4E9A8D5-B3B1-29C7-52A8-E0E7FE46F6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3866" y="2175847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79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FDE0E-1E6D-14FF-6141-546C59C40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545870" cy="16585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cs typeface="Posterama"/>
              </a:rPr>
              <a:t>The employee engagement pyramid: Zinger model</a:t>
            </a:r>
            <a:endParaRPr lang="en-GB" sz="37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2712AF1-0A87-25EA-320F-4D3D1F632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89380EF-7C81-36EE-6CC1-DECB7B152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4334" y="965706"/>
            <a:ext cx="5051282" cy="4475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714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7B7BB-0985-A71B-A58F-82C6B6E34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78971"/>
            <a:ext cx="5545870" cy="20323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dirty="0">
                <a:cs typeface="Posterama"/>
              </a:rPr>
              <a:t>Importance of employee engagement</a:t>
            </a:r>
            <a:endParaRPr lang="en-US" sz="4400" kern="1200" dirty="0">
              <a:solidFill>
                <a:schemeClr val="tx1"/>
              </a:solidFill>
              <a:latin typeface="+mj-lt"/>
              <a:cs typeface="Posterama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673D01-97DC-F156-633D-172A0C697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2548521"/>
            <a:ext cx="5545867" cy="34706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504020202020204" pitchFamily="34" charset="0"/>
              <a:buChar char="§"/>
            </a:pPr>
            <a:r>
              <a:rPr lang="en-US" dirty="0"/>
              <a:t>Improve customer relations</a:t>
            </a:r>
          </a:p>
          <a:p>
            <a:pPr marL="342900" indent="-342900">
              <a:buFont typeface="Wingdings" panose="020B0504020202020204" pitchFamily="34" charset="0"/>
              <a:buChar char="§"/>
            </a:pPr>
            <a:r>
              <a:rPr lang="en-US" dirty="0"/>
              <a:t>Reduce staff turnover</a:t>
            </a:r>
          </a:p>
          <a:p>
            <a:pPr marL="342900" indent="-342900">
              <a:buFont typeface="Wingdings" panose="020B0504020202020204" pitchFamily="34" charset="0"/>
              <a:buChar char="§"/>
            </a:pPr>
            <a:r>
              <a:rPr lang="en-US" dirty="0"/>
              <a:t>Greater productivity</a:t>
            </a:r>
          </a:p>
          <a:p>
            <a:pPr marL="342900" indent="-342900">
              <a:buFont typeface="Wingdings" panose="020B0504020202020204" pitchFamily="34" charset="0"/>
              <a:buChar char="§"/>
            </a:pPr>
            <a:r>
              <a:rPr lang="en-US" dirty="0"/>
              <a:t>Increase revenue</a:t>
            </a:r>
          </a:p>
          <a:p>
            <a:pPr marL="342900" indent="-342900">
              <a:buFont typeface="Wingdings" panose="020B0504020202020204" pitchFamily="34" charset="0"/>
              <a:buChar char="§"/>
            </a:pPr>
            <a:endParaRPr lang="en-US" dirty="0"/>
          </a:p>
        </p:txBody>
      </p:sp>
      <p:pic>
        <p:nvPicPr>
          <p:cNvPr id="3" name="Picture 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BAE2615-DF8D-DC58-5426-69A705B06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77456" y="1282758"/>
            <a:ext cx="4893131" cy="385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605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0E00D-6A84-4D64-015D-CBDDECBBE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cs typeface="Posterama"/>
              </a:rPr>
              <a:t>Ways to improve employee engagement</a:t>
            </a:r>
            <a:br>
              <a:rPr lang="en-GB" sz="3400">
                <a:cs typeface="Posterama"/>
              </a:rPr>
            </a:br>
            <a:endParaRPr lang="en-GB" sz="3400"/>
          </a:p>
        </p:txBody>
      </p:sp>
      <p:pic>
        <p:nvPicPr>
          <p:cNvPr id="1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11831039-EEED-5CE0-309E-54351AF238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548" r="3223" b="3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4CF0-BF5A-404C-791F-917D40E256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/>
              <a:t>Provide  feedback and praise</a:t>
            </a:r>
            <a:endParaRPr lang="en-US" dirty="0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/>
              <a:t>Focus on direct managerial relationships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/>
              <a:t>Enable career development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/>
              <a:t>Make clear  values 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/>
              <a:t>Use technology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9280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C48F90-AFD5-4232-AE7D-27B956BF7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3C96EE1-9524-4300-BFAC-56AA55EB4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55747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C0AED-965C-58EF-2D31-CDCB796FB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4467569" cy="151475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br>
              <a:rPr lang="en-GB" sz="1800" dirty="0">
                <a:cs typeface="Posterama"/>
              </a:rPr>
            </a:br>
            <a:br>
              <a:rPr lang="en-GB" sz="1800" dirty="0">
                <a:cs typeface="Posterama"/>
              </a:rPr>
            </a:br>
            <a:br>
              <a:rPr lang="en-GB" sz="1800" dirty="0">
                <a:cs typeface="Posterama"/>
              </a:rPr>
            </a:br>
            <a:br>
              <a:rPr lang="en-GB" sz="1800" dirty="0">
                <a:cs typeface="Posterama"/>
              </a:rPr>
            </a:br>
            <a:br>
              <a:rPr lang="en-GB" sz="1800" dirty="0">
                <a:cs typeface="Posterama"/>
              </a:rPr>
            </a:br>
            <a:br>
              <a:rPr lang="en-GB" sz="1800" dirty="0">
                <a:cs typeface="Posterama"/>
              </a:rPr>
            </a:br>
            <a:r>
              <a:rPr lang="en-GB" sz="1800" dirty="0">
                <a:ea typeface="+mj-lt"/>
                <a:cs typeface="+mj-lt"/>
              </a:rPr>
              <a:t>Employee engagement survey</a:t>
            </a:r>
            <a:br>
              <a:rPr lang="en-GB" sz="1800" dirty="0">
                <a:ea typeface="+mj-lt"/>
                <a:cs typeface="+mj-lt"/>
              </a:rPr>
            </a:br>
            <a:br>
              <a:rPr lang="en-GB" sz="1800" dirty="0">
                <a:cs typeface="Posterama"/>
              </a:rPr>
            </a:br>
            <a:endParaRPr lang="en-GB" sz="1800">
              <a:cs typeface="Posterama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1441388-3C1F-2BA6-747D-878D86238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48521"/>
            <a:ext cx="5545867" cy="347061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+mn-lt"/>
              <a:cs typeface="+mn-lt"/>
            </a:endParaRP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+16% fewer guest problems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+11% more productivity</a:t>
            </a:r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+28% lower turnover</a:t>
            </a:r>
            <a:br>
              <a:rPr lang="en-GB" dirty="0">
                <a:ea typeface="+mn-lt"/>
                <a:cs typeface="+mn-lt"/>
              </a:rPr>
            </a:br>
            <a:endParaRPr lang="en-US">
              <a:ea typeface="+mn-lt"/>
              <a:cs typeface="+mn-lt"/>
            </a:endParaRP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8A2F2795-D4EA-E11A-D81B-7A1F17E1D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3116" y="2135187"/>
            <a:ext cx="4289283" cy="241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144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EF764-6911-F327-259F-CA0C13B3C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30" y="471519"/>
            <a:ext cx="1296837" cy="376659"/>
          </a:xfrm>
        </p:spPr>
        <p:txBody>
          <a:bodyPr>
            <a:normAutofit fontScale="90000"/>
          </a:bodyPr>
          <a:lstStyle/>
          <a:p>
            <a:r>
              <a:rPr lang="en-GB" sz="1400" dirty="0">
                <a:cs typeface="Posterama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45F0F-5C8B-C043-DDC0-9C42446CB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61" y="927261"/>
            <a:ext cx="12065478" cy="573306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Bakker A. and Leiter M. (2010) </a:t>
            </a:r>
            <a:r>
              <a:rPr lang="en-GB" i="1" dirty="0">
                <a:ea typeface="+mn-lt"/>
                <a:cs typeface="+mn-lt"/>
              </a:rPr>
              <a:t>Work Engagement: A Handbook of Essential Theory and Research</a:t>
            </a:r>
            <a:r>
              <a:rPr lang="en-GB" dirty="0">
                <a:ea typeface="+mn-lt"/>
                <a:cs typeface="+mn-lt"/>
              </a:rPr>
              <a:t>, Publisher: Psychology Press, Place of Publication: New York</a:t>
            </a:r>
            <a:endParaRPr lang="en-US"/>
          </a:p>
          <a:p>
            <a:r>
              <a:rPr lang="en-GB" dirty="0" err="1">
                <a:ea typeface="+mn-lt"/>
                <a:cs typeface="+mn-lt"/>
              </a:rPr>
              <a:t>Boyen</a:t>
            </a:r>
            <a:r>
              <a:rPr lang="en-GB" dirty="0">
                <a:ea typeface="+mn-lt"/>
                <a:cs typeface="+mn-lt"/>
              </a:rPr>
              <a:t>, F. (2019) </a:t>
            </a:r>
            <a:r>
              <a:rPr lang="en-GB" i="1" dirty="0"/>
              <a:t>Getting the Go-To Lowdown on Luxury at the Forbes Travel Summit</a:t>
            </a:r>
            <a:r>
              <a:rPr lang="en-GB" dirty="0"/>
              <a:t> [online]. Available at </a:t>
            </a:r>
            <a:r>
              <a:rPr lang="en-GB" dirty="0">
                <a:ea typeface="+mn-lt"/>
                <a:cs typeface="+mn-lt"/>
                <a:hlinkClick r:id="rId2"/>
              </a:rPr>
              <a:t>https://www.travelpulse.com/news/travel-agents/getting-the-go-to-lowdown-on-luxury-at-the-forbes-travel-summit.html</a:t>
            </a:r>
            <a:r>
              <a:rPr lang="en-GB" dirty="0">
                <a:ea typeface="+mn-lt"/>
                <a:cs typeface="+mn-lt"/>
              </a:rPr>
              <a:t> (Accessed on  29.11.2022)</a:t>
            </a:r>
          </a:p>
          <a:p>
            <a:r>
              <a:rPr lang="en-GB" dirty="0">
                <a:ea typeface="+mn-lt"/>
                <a:cs typeface="+mn-lt"/>
              </a:rPr>
              <a:t>Briger, E. (2018) </a:t>
            </a:r>
            <a:r>
              <a:rPr lang="en-GB" i="1" dirty="0">
                <a:ea typeface="+mn-lt"/>
                <a:cs typeface="+mn-lt"/>
              </a:rPr>
              <a:t>Employee engagement: a practical introduction</a:t>
            </a:r>
            <a:r>
              <a:rPr lang="en-GB" dirty="0">
                <a:ea typeface="+mn-lt"/>
                <a:cs typeface="+mn-lt"/>
              </a:rPr>
              <a:t>, Edition: Second Edition, Publisher: </a:t>
            </a:r>
            <a:r>
              <a:rPr lang="en-GB" dirty="0" err="1">
                <a:ea typeface="+mn-lt"/>
                <a:cs typeface="+mn-lt"/>
              </a:rPr>
              <a:t>KoganPage</a:t>
            </a:r>
            <a:r>
              <a:rPr lang="en-GB" dirty="0">
                <a:ea typeface="+mn-lt"/>
                <a:cs typeface="+mn-lt"/>
              </a:rPr>
              <a:t>, Place of Publication: London </a:t>
            </a:r>
            <a:endParaRPr lang="en-GB"/>
          </a:p>
          <a:p>
            <a:r>
              <a:rPr lang="en-GB" dirty="0"/>
              <a:t>Croswell, L.(2022) </a:t>
            </a:r>
            <a:r>
              <a:rPr lang="en-GB" i="1" dirty="0"/>
              <a:t>What is employee engagement?</a:t>
            </a:r>
            <a:r>
              <a:rPr lang="en-GB" dirty="0"/>
              <a:t>  [online] Available at </a:t>
            </a:r>
            <a:r>
              <a:rPr lang="en-GB" dirty="0">
                <a:ea typeface="+mn-lt"/>
                <a:cs typeface="+mn-lt"/>
                <a:hlinkClick r:id="rId3"/>
              </a:rPr>
              <a:t>https://www.cultureamp.com/blog/what-is-employee-engagement</a:t>
            </a:r>
            <a:r>
              <a:rPr lang="en-GB" dirty="0">
                <a:ea typeface="+mn-lt"/>
                <a:cs typeface="+mn-lt"/>
              </a:rPr>
              <a:t> (Accessed on 28.11.2022)</a:t>
            </a:r>
          </a:p>
          <a:p>
            <a:r>
              <a:rPr lang="en-GB" dirty="0">
                <a:ea typeface="+mn-lt"/>
                <a:cs typeface="+mn-lt"/>
              </a:rPr>
              <a:t>Gleeson, B. (2017) </a:t>
            </a:r>
            <a:r>
              <a:rPr lang="en-GB" i="1" dirty="0">
                <a:ea typeface="+mn-lt"/>
                <a:cs typeface="+mn-lt"/>
              </a:rPr>
              <a:t>Five powerful steps to improve employee engagement</a:t>
            </a:r>
            <a:r>
              <a:rPr lang="en-GB" dirty="0">
                <a:ea typeface="+mn-lt"/>
                <a:cs typeface="+mn-lt"/>
              </a:rPr>
              <a:t> [online].  Available at: </a:t>
            </a:r>
            <a:r>
              <a:rPr lang="en-GB" dirty="0">
                <a:ea typeface="+mn-lt"/>
                <a:cs typeface="+mn-lt"/>
                <a:hlinkClick r:id="rId4"/>
              </a:rPr>
              <a:t>https://www.forbes.com/sites/brentgleeson/2017/10/15/5-powerful-steps-to-improve-employee-engagement/?sh=4fa21ef0341d</a:t>
            </a:r>
            <a:r>
              <a:rPr lang="en-GB" dirty="0">
                <a:ea typeface="+mn-lt"/>
                <a:cs typeface="+mn-lt"/>
              </a:rPr>
              <a:t> (Accessed on: 28.11.2022)</a:t>
            </a:r>
          </a:p>
          <a:p>
            <a:r>
              <a:rPr lang="en-GB" dirty="0">
                <a:ea typeface="+mn-lt"/>
                <a:cs typeface="+mn-lt"/>
              </a:rPr>
              <a:t>Kruse, K. (2015) </a:t>
            </a:r>
            <a:r>
              <a:rPr lang="en-GB" i="1" dirty="0"/>
              <a:t>Employee Engagement Definition</a:t>
            </a:r>
            <a:r>
              <a:rPr lang="en-GB" dirty="0"/>
              <a:t> [online]. Available at: </a:t>
            </a:r>
            <a:r>
              <a:rPr lang="en-GB" dirty="0">
                <a:ea typeface="+mn-lt"/>
                <a:cs typeface="+mn-lt"/>
                <a:hlinkClick r:id="rId5"/>
              </a:rPr>
              <a:t>https://kevinkruse.com/employee-engagement-definition/</a:t>
            </a:r>
            <a:r>
              <a:rPr lang="en-GB" dirty="0">
                <a:ea typeface="+mn-lt"/>
                <a:cs typeface="+mn-lt"/>
              </a:rPr>
              <a:t> (Accessed on: 28.11.2022)</a:t>
            </a:r>
          </a:p>
          <a:p>
            <a:r>
              <a:rPr lang="en-GB" dirty="0">
                <a:ea typeface="+mn-lt"/>
                <a:cs typeface="+mn-lt"/>
              </a:rPr>
              <a:t>Leppla, A. (2016) </a:t>
            </a:r>
            <a:r>
              <a:rPr lang="en-GB" i="1" dirty="0"/>
              <a:t>Marriott International Shares Its Secret To Driving Employee Engagement </a:t>
            </a:r>
            <a:r>
              <a:rPr lang="en-GB" dirty="0"/>
              <a:t>[online]</a:t>
            </a:r>
            <a:r>
              <a:rPr lang="en-GB" i="1" dirty="0"/>
              <a:t>. </a:t>
            </a:r>
            <a:r>
              <a:rPr lang="en-GB" dirty="0"/>
              <a:t>Available at:</a:t>
            </a:r>
            <a:r>
              <a:rPr lang="en-GB" i="1" dirty="0"/>
              <a:t> </a:t>
            </a:r>
            <a:r>
              <a:rPr lang="en-GB" dirty="0">
                <a:ea typeface="+mn-lt"/>
                <a:cs typeface="+mn-lt"/>
                <a:hlinkClick r:id="rId6"/>
              </a:rPr>
              <a:t>https://www.linkedin.com/business/talent/blog/talent-engagement/marriott-international-shares-secrets-to-driving-employee-engagement</a:t>
            </a:r>
            <a:r>
              <a:rPr lang="en-GB" dirty="0">
                <a:ea typeface="+mn-lt"/>
                <a:cs typeface="+mn-lt"/>
              </a:rPr>
              <a:t>  (Accessed on 29.11.2022) </a:t>
            </a:r>
            <a:endParaRPr lang="en-GB" i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Marriott (2022) </a:t>
            </a:r>
            <a:r>
              <a:rPr lang="en-GB" i="1" dirty="0"/>
              <a:t>Core Values and Heritage</a:t>
            </a:r>
            <a:r>
              <a:rPr lang="en-GB" dirty="0"/>
              <a:t> [online] Available at: </a:t>
            </a:r>
            <a:r>
              <a:rPr lang="en-GB" dirty="0">
                <a:ea typeface="+mn-lt"/>
                <a:cs typeface="+mn-lt"/>
                <a:hlinkClick r:id="rId7"/>
              </a:rPr>
              <a:t>https://www.marriott.com/culture-and-values/core-values.mi</a:t>
            </a:r>
            <a:r>
              <a:rPr lang="en-GB" dirty="0">
                <a:ea typeface="+mn-lt"/>
                <a:cs typeface="+mn-lt"/>
              </a:rPr>
              <a:t> (Accessed on: 01.12.2022)</a:t>
            </a:r>
          </a:p>
          <a:p>
            <a:r>
              <a:rPr lang="en-GB" dirty="0">
                <a:ea typeface="+mn-lt"/>
                <a:cs typeface="+mn-lt"/>
              </a:rPr>
              <a:t>Sharma, N. (2019) </a:t>
            </a:r>
            <a:r>
              <a:rPr lang="en-GB" i="1" dirty="0">
                <a:ea typeface="+mn-lt"/>
                <a:cs typeface="+mn-lt"/>
              </a:rPr>
              <a:t>Management Techniques for employee engagement in contemporary organizations</a:t>
            </a:r>
            <a:r>
              <a:rPr lang="en-GB" dirty="0">
                <a:ea typeface="+mn-lt"/>
                <a:cs typeface="+mn-lt"/>
              </a:rPr>
              <a:t>, Publisher: IGI Global, Place of Publication: Hersey, Pennsylvania</a:t>
            </a:r>
          </a:p>
          <a:p>
            <a:r>
              <a:rPr lang="en-GB" dirty="0">
                <a:ea typeface="+mn-lt"/>
                <a:cs typeface="+mn-lt"/>
              </a:rPr>
              <a:t>Zinger, D. (2011) The employee engagement pyramid [online]. Available at: </a:t>
            </a:r>
            <a:r>
              <a:rPr lang="en-GB" dirty="0">
                <a:ea typeface="+mn-lt"/>
                <a:cs typeface="+mn-lt"/>
                <a:hlinkClick r:id="rId8"/>
              </a:rPr>
              <a:t>http://www.davidzinger.com/the-employee-engagement-pyramid-12712/</a:t>
            </a:r>
            <a:r>
              <a:rPr lang="en-GB" dirty="0">
                <a:ea typeface="+mn-lt"/>
                <a:cs typeface="+mn-lt"/>
              </a:rPr>
              <a:t> (Accessed on: 28.11.2022)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52951761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RegularSeedLeftStep">
      <a:dk1>
        <a:srgbClr val="000000"/>
      </a:dk1>
      <a:lt1>
        <a:srgbClr val="FFFFFF"/>
      </a:lt1>
      <a:dk2>
        <a:srgbClr val="23283D"/>
      </a:dk2>
      <a:lt2>
        <a:srgbClr val="E2E4E8"/>
      </a:lt2>
      <a:accent1>
        <a:srgbClr val="D99127"/>
      </a:accent1>
      <a:accent2>
        <a:srgbClr val="D53917"/>
      </a:accent2>
      <a:accent3>
        <a:srgbClr val="E72957"/>
      </a:accent3>
      <a:accent4>
        <a:srgbClr val="D51794"/>
      </a:accent4>
      <a:accent5>
        <a:srgbClr val="D929E7"/>
      </a:accent5>
      <a:accent6>
        <a:srgbClr val="7817D5"/>
      </a:accent6>
      <a:hlink>
        <a:srgbClr val="3F73BF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SplashVTI</vt:lpstr>
      <vt:lpstr>Employee Engagement </vt:lpstr>
      <vt:lpstr> </vt:lpstr>
      <vt:lpstr>Types of Employees</vt:lpstr>
      <vt:lpstr>The employee engagement pyramid: Zinger model</vt:lpstr>
      <vt:lpstr>Importance of employee engagement</vt:lpstr>
      <vt:lpstr>Ways to improve employee engagement </vt:lpstr>
      <vt:lpstr>      Employee engagement survey 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572</cp:revision>
  <dcterms:created xsi:type="dcterms:W3CDTF">2022-11-29T17:54:24Z</dcterms:created>
  <dcterms:modified xsi:type="dcterms:W3CDTF">2022-12-04T22:33:33Z</dcterms:modified>
</cp:coreProperties>
</file>