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56" r:id="rId2"/>
    <p:sldId id="257" r:id="rId3"/>
    <p:sldId id="267" r:id="rId4"/>
    <p:sldId id="260" r:id="rId5"/>
    <p:sldId id="258" r:id="rId6"/>
    <p:sldId id="269" r:id="rId7"/>
    <p:sldId id="265" r:id="rId8"/>
    <p:sldId id="268" r:id="rId9"/>
    <p:sldId id="262" r:id="rId10"/>
    <p:sldId id="264" r:id="rId11"/>
    <p:sldId id="266" r:id="rId12"/>
    <p:sldId id="270" r:id="rId13"/>
    <p:sldId id="271" r:id="rId14"/>
    <p:sldId id="272" r:id="rId15"/>
    <p:sldId id="273" r:id="rId16"/>
    <p:sldId id="274" r:id="rId17"/>
    <p:sldId id="261" r:id="rId18"/>
    <p:sldId id="263" r:id="rId19"/>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6">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494" y="90"/>
      </p:cViewPr>
      <p:guideLst>
        <p:guide orient="horz" pos="2160"/>
        <p:guide pos="2880"/>
      </p:guideLst>
    </p:cSldViewPr>
  </p:slideViewPr>
  <p:notesTextViewPr>
    <p:cViewPr>
      <p:scale>
        <a:sx n="1" d="1"/>
        <a:sy n="1" d="1"/>
      </p:scale>
      <p:origin x="0" y="0"/>
    </p:cViewPr>
  </p:notesTextViewPr>
  <p:notesViewPr>
    <p:cSldViewPr>
      <p:cViewPr varScale="1">
        <p:scale>
          <a:sx n="82" d="100"/>
          <a:sy n="82" d="100"/>
        </p:scale>
        <p:origin x="3972" y="84"/>
      </p:cViewPr>
      <p:guideLst>
        <p:guide orient="horz" pos="3126"/>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A92934A3-6142-4ED8-AC0A-9BF8B134E800}" type="datetimeFigureOut">
              <a:rPr lang="en-GB" smtClean="0"/>
              <a:t>06/11/2017</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A562DDF0-9BFD-42F3-9B4F-7D6E35B87BF3}" type="slidenum">
              <a:rPr lang="en-GB" smtClean="0"/>
              <a:t>‹#›</a:t>
            </a:fld>
            <a:endParaRPr lang="en-GB"/>
          </a:p>
        </p:txBody>
      </p:sp>
    </p:spTree>
    <p:extLst>
      <p:ext uri="{BB962C8B-B14F-4D97-AF65-F5344CB8AC3E}">
        <p14:creationId xmlns:p14="http://schemas.microsoft.com/office/powerpoint/2010/main" val="33682138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Ground rules</a:t>
            </a:r>
          </a:p>
          <a:p>
            <a:endParaRPr lang="en-GB" dirty="0"/>
          </a:p>
          <a:p>
            <a:endParaRPr lang="en-GB" dirty="0"/>
          </a:p>
        </p:txBody>
      </p:sp>
      <p:sp>
        <p:nvSpPr>
          <p:cNvPr id="4" name="Slide Number Placeholder 3"/>
          <p:cNvSpPr>
            <a:spLocks noGrp="1"/>
          </p:cNvSpPr>
          <p:nvPr>
            <p:ph type="sldNum" sz="quarter" idx="10"/>
          </p:nvPr>
        </p:nvSpPr>
        <p:spPr/>
        <p:txBody>
          <a:bodyPr/>
          <a:lstStyle/>
          <a:p>
            <a:fld id="{A562DDF0-9BFD-42F3-9B4F-7D6E35B87BF3}" type="slidenum">
              <a:rPr lang="en-GB" smtClean="0"/>
              <a:t>1</a:t>
            </a:fld>
            <a:endParaRPr lang="en-GB"/>
          </a:p>
        </p:txBody>
      </p:sp>
    </p:spTree>
    <p:extLst>
      <p:ext uri="{BB962C8B-B14F-4D97-AF65-F5344CB8AC3E}">
        <p14:creationId xmlns:p14="http://schemas.microsoft.com/office/powerpoint/2010/main" val="17603982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Slide one: Over</a:t>
            </a:r>
            <a:r>
              <a:rPr lang="en-GB" baseline="0" dirty="0" smtClean="0"/>
              <a:t>view of aims and objectives. </a:t>
            </a:r>
          </a:p>
          <a:p>
            <a:endParaRPr lang="en-GB" baseline="0" dirty="0" smtClean="0"/>
          </a:p>
          <a:p>
            <a:endParaRPr lang="en-GB" baseline="0" dirty="0" smtClean="0"/>
          </a:p>
          <a:p>
            <a:endParaRPr lang="en-GB" baseline="0" dirty="0" smtClean="0"/>
          </a:p>
          <a:p>
            <a:r>
              <a:rPr lang="en-GB" baseline="0" dirty="0" smtClean="0"/>
              <a:t> Module structure will be covered along with an introduction to the concept of creativity in education.</a:t>
            </a:r>
            <a:endParaRPr lang="en-GB" dirty="0"/>
          </a:p>
        </p:txBody>
      </p:sp>
      <p:sp>
        <p:nvSpPr>
          <p:cNvPr id="4" name="Slide Number Placeholder 3"/>
          <p:cNvSpPr>
            <a:spLocks noGrp="1"/>
          </p:cNvSpPr>
          <p:nvPr>
            <p:ph type="sldNum" sz="quarter" idx="10"/>
          </p:nvPr>
        </p:nvSpPr>
        <p:spPr/>
        <p:txBody>
          <a:bodyPr/>
          <a:lstStyle/>
          <a:p>
            <a:fld id="{A562DDF0-9BFD-42F3-9B4F-7D6E35B87BF3}" type="slidenum">
              <a:rPr lang="en-GB" smtClean="0"/>
              <a:t>2</a:t>
            </a:fld>
            <a:endParaRPr lang="en-GB"/>
          </a:p>
        </p:txBody>
      </p:sp>
    </p:spTree>
    <p:extLst>
      <p:ext uri="{BB962C8B-B14F-4D97-AF65-F5344CB8AC3E}">
        <p14:creationId xmlns:p14="http://schemas.microsoft.com/office/powerpoint/2010/main" val="29092263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562DDF0-9BFD-42F3-9B4F-7D6E35B87BF3}" type="slidenum">
              <a:rPr lang="en-GB" smtClean="0"/>
              <a:t>3</a:t>
            </a:fld>
            <a:endParaRPr lang="en-GB"/>
          </a:p>
        </p:txBody>
      </p:sp>
    </p:spTree>
    <p:extLst>
      <p:ext uri="{BB962C8B-B14F-4D97-AF65-F5344CB8AC3E}">
        <p14:creationId xmlns:p14="http://schemas.microsoft.com/office/powerpoint/2010/main" val="1703416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a:p>
            <a:r>
              <a:rPr lang="en-GB" baseline="0" dirty="0" smtClean="0"/>
              <a:t>See Module Handbook</a:t>
            </a:r>
          </a:p>
          <a:p>
            <a:endParaRPr lang="en-GB" baseline="0" dirty="0" smtClean="0"/>
          </a:p>
          <a:p>
            <a:r>
              <a:rPr lang="en-GB" baseline="0" dirty="0" smtClean="0"/>
              <a:t>You are permitted to use I, if it is reflective this means that it should be in the past tense. </a:t>
            </a:r>
          </a:p>
          <a:p>
            <a:endParaRPr lang="en-GB" baseline="0" dirty="0" smtClean="0"/>
          </a:p>
          <a:p>
            <a:r>
              <a:rPr lang="en-GB" baseline="0" dirty="0" smtClean="0"/>
              <a:t>Make sure you consider your personal creativity and the work of others (these people will become clearer over the coming weeks).</a:t>
            </a:r>
          </a:p>
          <a:p>
            <a:endParaRPr lang="en-GB" baseline="0" dirty="0" smtClean="0"/>
          </a:p>
          <a:p>
            <a:r>
              <a:rPr lang="en-GB" baseline="0" dirty="0" smtClean="0"/>
              <a:t>Reflective blog should reflect upon the key areas covered in slide 3.  You do not have to use these as the key concepts; if there is an area you want to focus on </a:t>
            </a:r>
            <a:r>
              <a:rPr lang="en-GB" baseline="0" dirty="0" err="1" smtClean="0"/>
              <a:t>e.g</a:t>
            </a:r>
            <a:r>
              <a:rPr lang="en-GB" baseline="0" dirty="0" smtClean="0"/>
              <a:t> ESGDC or Media studies you may (as long as you demonstrate the links between enquiry and learning) – may want to check with me first. </a:t>
            </a:r>
          </a:p>
          <a:p>
            <a:endParaRPr lang="en-GB" baseline="0" dirty="0" smtClean="0"/>
          </a:p>
          <a:p>
            <a:r>
              <a:rPr lang="en-GB" baseline="0" dirty="0" smtClean="0"/>
              <a:t>Seminar will cover assignment in more detail</a:t>
            </a:r>
          </a:p>
          <a:p>
            <a:endParaRPr lang="en-GB" baseline="0" dirty="0" smtClean="0"/>
          </a:p>
          <a:p>
            <a:r>
              <a:rPr lang="en-GB" baseline="0" dirty="0" smtClean="0"/>
              <a:t>1000 extra words – this can be recommended reading, links to video clips </a:t>
            </a:r>
            <a:r>
              <a:rPr lang="en-GB" baseline="0" dirty="0" err="1" smtClean="0"/>
              <a:t>etc</a:t>
            </a:r>
            <a:r>
              <a:rPr lang="en-GB" baseline="0" dirty="0" smtClean="0"/>
              <a:t> (avoid anything used in the lectures) </a:t>
            </a:r>
          </a:p>
          <a:p>
            <a:endParaRPr lang="en-GB" baseline="0" dirty="0" smtClean="0"/>
          </a:p>
          <a:p>
            <a:r>
              <a:rPr lang="en-GB" baseline="0" dirty="0" smtClean="0"/>
              <a:t>Any questions? </a:t>
            </a:r>
          </a:p>
          <a:p>
            <a:endParaRPr lang="en-GB" dirty="0"/>
          </a:p>
        </p:txBody>
      </p:sp>
      <p:sp>
        <p:nvSpPr>
          <p:cNvPr id="4" name="Slide Number Placeholder 3"/>
          <p:cNvSpPr>
            <a:spLocks noGrp="1"/>
          </p:cNvSpPr>
          <p:nvPr>
            <p:ph type="sldNum" sz="quarter" idx="10"/>
          </p:nvPr>
        </p:nvSpPr>
        <p:spPr/>
        <p:txBody>
          <a:bodyPr/>
          <a:lstStyle/>
          <a:p>
            <a:fld id="{A562DDF0-9BFD-42F3-9B4F-7D6E35B87BF3}" type="slidenum">
              <a:rPr lang="en-GB" smtClean="0"/>
              <a:t>4</a:t>
            </a:fld>
            <a:endParaRPr lang="en-GB"/>
          </a:p>
        </p:txBody>
      </p:sp>
    </p:spTree>
    <p:extLst>
      <p:ext uri="{BB962C8B-B14F-4D97-AF65-F5344CB8AC3E}">
        <p14:creationId xmlns:p14="http://schemas.microsoft.com/office/powerpoint/2010/main" val="40520211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It there room for creativity in today’s curriculum?</a:t>
            </a:r>
            <a:r>
              <a:rPr lang="en-GB" baseline="0" dirty="0" smtClean="0"/>
              <a:t> – does education kill creativity:</a:t>
            </a:r>
            <a:r>
              <a:rPr lang="en-GB" dirty="0" smtClean="0"/>
              <a:t> </a:t>
            </a:r>
          </a:p>
          <a:p>
            <a:endParaRPr lang="en-GB" dirty="0" smtClean="0"/>
          </a:p>
          <a:p>
            <a:r>
              <a:rPr lang="en-GB" baseline="0" dirty="0" smtClean="0"/>
              <a:t>Teachers and education staff are measured by lesson planning, data, targets </a:t>
            </a:r>
            <a:r>
              <a:rPr lang="en-GB" baseline="0" dirty="0" err="1" smtClean="0"/>
              <a:t>etc</a:t>
            </a:r>
            <a:r>
              <a:rPr lang="en-GB" baseline="0" dirty="0" smtClean="0"/>
              <a:t> – is there room to allow children to be creative? Unable to seize good opportunities for learning (Unlike Montessori).  </a:t>
            </a:r>
          </a:p>
          <a:p>
            <a:endParaRPr lang="en-GB" baseline="0" dirty="0" smtClean="0"/>
          </a:p>
          <a:p>
            <a:r>
              <a:rPr lang="en-GB" baseline="0" dirty="0" smtClean="0"/>
              <a:t>Is there opportunity in the curriculum for children to follow their own interests?</a:t>
            </a:r>
          </a:p>
          <a:p>
            <a:endParaRPr lang="en-GB" baseline="0" dirty="0" smtClean="0"/>
          </a:p>
          <a:p>
            <a:r>
              <a:rPr lang="en-GB" baseline="0" dirty="0" smtClean="0"/>
              <a:t>Art vs Science – which one is more important? Can they be viewed as a separate subject or together? Which one promotes the most creativity? </a:t>
            </a:r>
          </a:p>
          <a:p>
            <a:endParaRPr lang="en-GB" baseline="0" dirty="0" smtClean="0"/>
          </a:p>
          <a:p>
            <a:r>
              <a:rPr lang="en-GB" baseline="0" dirty="0" smtClean="0"/>
              <a:t>Two creative approaches – The mantle of the expert – Created by </a:t>
            </a:r>
            <a:r>
              <a:rPr lang="en-GB" baseline="0" dirty="0" err="1" smtClean="0"/>
              <a:t>Proffessor</a:t>
            </a:r>
            <a:r>
              <a:rPr lang="en-GB" baseline="0" dirty="0" smtClean="0"/>
              <a:t> Dorothy </a:t>
            </a:r>
            <a:r>
              <a:rPr lang="en-GB" baseline="0" dirty="0" err="1" smtClean="0"/>
              <a:t>Heathcore</a:t>
            </a:r>
            <a:r>
              <a:rPr lang="en-GB" baseline="0" dirty="0" smtClean="0"/>
              <a:t> to allow pupils to take more of an ownership in education.  The Leonardo Effect – combines art and science to improve children’s learning outcomes.  </a:t>
            </a:r>
          </a:p>
          <a:p>
            <a:endParaRPr lang="en-GB" baseline="0" dirty="0" smtClean="0"/>
          </a:p>
          <a:p>
            <a:r>
              <a:rPr lang="en-GB" baseline="0" dirty="0" smtClean="0"/>
              <a:t>Supporting scientific play- how children investigate through play –  scientific</a:t>
            </a:r>
            <a:r>
              <a:rPr lang="en-GB" dirty="0" smtClean="0"/>
              <a:t> enquiry through exploration  and by questioning children during experiences  </a:t>
            </a:r>
            <a:r>
              <a:rPr lang="en-GB" dirty="0" err="1" smtClean="0"/>
              <a:t>e.g</a:t>
            </a:r>
            <a:r>
              <a:rPr lang="en-GB" dirty="0" smtClean="0"/>
              <a:t> why do toy cars role down a hill and not up? – increasing the likelihood of children asking questions themselves. </a:t>
            </a:r>
          </a:p>
          <a:p>
            <a:endParaRPr lang="en-GB" dirty="0"/>
          </a:p>
          <a:p>
            <a:r>
              <a:rPr lang="en-GB" dirty="0" smtClean="0"/>
              <a:t>Creative play – the benefits of playing creatively for overall well being, development of learning to be creative through art. </a:t>
            </a:r>
          </a:p>
          <a:p>
            <a:endParaRPr lang="en-GB" dirty="0"/>
          </a:p>
          <a:p>
            <a:r>
              <a:rPr lang="en-GB" dirty="0" smtClean="0"/>
              <a:t>Outdoor  learning opportunities – learning through play outside, forest schools, encounters with plants and animals – increases children’s respect for the world they live in</a:t>
            </a:r>
          </a:p>
          <a:p>
            <a:endParaRPr lang="en-GB" baseline="0" dirty="0"/>
          </a:p>
          <a:p>
            <a:endParaRPr lang="en-GB" baseline="0" dirty="0" smtClean="0"/>
          </a:p>
          <a:p>
            <a:endParaRPr lang="en-GB" baseline="0" dirty="0" smtClean="0"/>
          </a:p>
          <a:p>
            <a:endParaRPr lang="en-GB" baseline="0" dirty="0" smtClean="0"/>
          </a:p>
        </p:txBody>
      </p:sp>
      <p:sp>
        <p:nvSpPr>
          <p:cNvPr id="4" name="Slide Number Placeholder 3"/>
          <p:cNvSpPr>
            <a:spLocks noGrp="1"/>
          </p:cNvSpPr>
          <p:nvPr>
            <p:ph type="sldNum" sz="quarter" idx="10"/>
          </p:nvPr>
        </p:nvSpPr>
        <p:spPr/>
        <p:txBody>
          <a:bodyPr/>
          <a:lstStyle/>
          <a:p>
            <a:fld id="{A562DDF0-9BFD-42F3-9B4F-7D6E35B87BF3}" type="slidenum">
              <a:rPr lang="en-GB" smtClean="0"/>
              <a:t>5</a:t>
            </a:fld>
            <a:endParaRPr lang="en-GB"/>
          </a:p>
        </p:txBody>
      </p:sp>
    </p:spTree>
    <p:extLst>
      <p:ext uri="{BB962C8B-B14F-4D97-AF65-F5344CB8AC3E}">
        <p14:creationId xmlns:p14="http://schemas.microsoft.com/office/powerpoint/2010/main" val="15183855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Encouraging children and young people to follow their own interests</a:t>
            </a:r>
          </a:p>
          <a:p>
            <a:endParaRPr lang="en-GB" dirty="0"/>
          </a:p>
          <a:p>
            <a:r>
              <a:rPr lang="en-GB" dirty="0" smtClean="0"/>
              <a:t>Learners are fully involved and child is put at the centre of learning </a:t>
            </a:r>
          </a:p>
          <a:p>
            <a:endParaRPr lang="en-GB" dirty="0"/>
          </a:p>
          <a:p>
            <a:r>
              <a:rPr lang="en-GB" dirty="0" smtClean="0"/>
              <a:t>Experiential, hands on learning which will engage learners in education  </a:t>
            </a:r>
          </a:p>
          <a:p>
            <a:endParaRPr lang="en-GB" dirty="0"/>
          </a:p>
          <a:p>
            <a:r>
              <a:rPr lang="en-GB" dirty="0" smtClean="0"/>
              <a:t>Do children and young people explore anymore? – why not? </a:t>
            </a:r>
            <a:endParaRPr lang="en-GB" dirty="0"/>
          </a:p>
        </p:txBody>
      </p:sp>
      <p:sp>
        <p:nvSpPr>
          <p:cNvPr id="4" name="Slide Number Placeholder 3"/>
          <p:cNvSpPr>
            <a:spLocks noGrp="1"/>
          </p:cNvSpPr>
          <p:nvPr>
            <p:ph type="sldNum" sz="quarter" idx="10"/>
          </p:nvPr>
        </p:nvSpPr>
        <p:spPr/>
        <p:txBody>
          <a:bodyPr/>
          <a:lstStyle/>
          <a:p>
            <a:fld id="{A562DDF0-9BFD-42F3-9B4F-7D6E35B87BF3}" type="slidenum">
              <a:rPr lang="en-GB" smtClean="0"/>
              <a:t>7</a:t>
            </a:fld>
            <a:endParaRPr lang="en-GB"/>
          </a:p>
        </p:txBody>
      </p:sp>
    </p:spTree>
    <p:extLst>
      <p:ext uri="{BB962C8B-B14F-4D97-AF65-F5344CB8AC3E}">
        <p14:creationId xmlns:p14="http://schemas.microsoft.com/office/powerpoint/2010/main" val="42193859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What does creativity mean to you?</a:t>
            </a:r>
          </a:p>
          <a:p>
            <a:endParaRPr lang="en-GB" dirty="0"/>
          </a:p>
          <a:p>
            <a:r>
              <a:rPr lang="en-GB" dirty="0" smtClean="0"/>
              <a:t>There are different definitions of creativity  (like intelligence) – a vague  term? </a:t>
            </a:r>
          </a:p>
          <a:p>
            <a:endParaRPr lang="en-GB" dirty="0"/>
          </a:p>
          <a:p>
            <a:r>
              <a:rPr lang="en-GB" dirty="0" smtClean="0"/>
              <a:t>People are unsure what exact mental process are involved</a:t>
            </a:r>
          </a:p>
          <a:p>
            <a:endParaRPr lang="en-GB" dirty="0"/>
          </a:p>
          <a:p>
            <a:r>
              <a:rPr lang="en-GB" dirty="0" smtClean="0"/>
              <a:t>Some people argue that you are either creative or not (show of hands)</a:t>
            </a:r>
          </a:p>
          <a:p>
            <a:endParaRPr lang="en-GB" dirty="0"/>
          </a:p>
          <a:p>
            <a:r>
              <a:rPr lang="en-GB" dirty="0" smtClean="0"/>
              <a:t>Creative – good at drawing, can dance, can act, are scientifically minded. Good at telling stories etc. </a:t>
            </a:r>
          </a:p>
        </p:txBody>
      </p:sp>
      <p:sp>
        <p:nvSpPr>
          <p:cNvPr id="4" name="Slide Number Placeholder 3"/>
          <p:cNvSpPr>
            <a:spLocks noGrp="1"/>
          </p:cNvSpPr>
          <p:nvPr>
            <p:ph type="sldNum" sz="quarter" idx="10"/>
          </p:nvPr>
        </p:nvSpPr>
        <p:spPr/>
        <p:txBody>
          <a:bodyPr/>
          <a:lstStyle/>
          <a:p>
            <a:fld id="{A562DDF0-9BFD-42F3-9B4F-7D6E35B87BF3}" type="slidenum">
              <a:rPr lang="en-GB" smtClean="0"/>
              <a:t>9</a:t>
            </a:fld>
            <a:endParaRPr lang="en-GB"/>
          </a:p>
        </p:txBody>
      </p:sp>
    </p:spTree>
    <p:extLst>
      <p:ext uri="{BB962C8B-B14F-4D97-AF65-F5344CB8AC3E}">
        <p14:creationId xmlns:p14="http://schemas.microsoft.com/office/powerpoint/2010/main" val="12867752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Plowden</a:t>
            </a:r>
            <a:r>
              <a:rPr lang="en-GB" dirty="0" smtClean="0"/>
              <a:t> report – drew on a large body of  so called liberal thinking</a:t>
            </a:r>
          </a:p>
          <a:p>
            <a:endParaRPr lang="en-GB" dirty="0"/>
          </a:p>
          <a:p>
            <a:r>
              <a:rPr lang="en-GB" dirty="0" smtClean="0"/>
              <a:t>CACE – central advisory council in education</a:t>
            </a:r>
          </a:p>
          <a:p>
            <a:r>
              <a:rPr lang="en-GB" dirty="0" smtClean="0"/>
              <a:t>Learning goes beyond the classroom </a:t>
            </a:r>
          </a:p>
          <a:p>
            <a:r>
              <a:rPr lang="en-GB" dirty="0" smtClean="0"/>
              <a:t>Through </a:t>
            </a:r>
            <a:r>
              <a:rPr lang="en-GB" dirty="0" err="1" smtClean="0"/>
              <a:t>Plowden</a:t>
            </a:r>
            <a:r>
              <a:rPr lang="en-GB" dirty="0" smtClean="0"/>
              <a:t> creativity became associated with the integrated </a:t>
            </a:r>
            <a:r>
              <a:rPr lang="en-GB" dirty="0" err="1" smtClean="0"/>
              <a:t>currilum</a:t>
            </a:r>
            <a:r>
              <a:rPr lang="en-GB" dirty="0" smtClean="0"/>
              <a:t>, child-centred pedagogy and discovery learning</a:t>
            </a:r>
          </a:p>
          <a:p>
            <a:endParaRPr lang="en-GB" dirty="0" smtClean="0"/>
          </a:p>
          <a:p>
            <a:endParaRPr lang="en-GB" dirty="0" smtClean="0"/>
          </a:p>
          <a:p>
            <a:endParaRPr lang="en-GB" dirty="0"/>
          </a:p>
          <a:p>
            <a:r>
              <a:rPr lang="en-GB" dirty="0" smtClean="0"/>
              <a:t>The National Curriculum </a:t>
            </a:r>
          </a:p>
          <a:p>
            <a:endParaRPr lang="en-GB" dirty="0" smtClean="0"/>
          </a:p>
          <a:p>
            <a:r>
              <a:rPr lang="en-GB" dirty="0" smtClean="0"/>
              <a:t>FP – 0-7 years old  active and experiential learning, learning through play and creativity</a:t>
            </a:r>
          </a:p>
          <a:p>
            <a:endParaRPr lang="en-GB" dirty="0"/>
          </a:p>
          <a:p>
            <a:r>
              <a:rPr lang="en-GB" dirty="0" smtClean="0"/>
              <a:t>Nat Cur – creativity does not apply to just the arts but arises in all domains of human endeavour (cross curricular)  </a:t>
            </a:r>
          </a:p>
          <a:p>
            <a:endParaRPr lang="en-GB" dirty="0"/>
          </a:p>
          <a:p>
            <a:endParaRPr lang="en-GB" dirty="0" smtClean="0"/>
          </a:p>
          <a:p>
            <a:endParaRPr lang="en-GB" dirty="0"/>
          </a:p>
          <a:p>
            <a:endParaRPr lang="en-GB" dirty="0"/>
          </a:p>
        </p:txBody>
      </p:sp>
      <p:sp>
        <p:nvSpPr>
          <p:cNvPr id="4" name="Slide Number Placeholder 3"/>
          <p:cNvSpPr>
            <a:spLocks noGrp="1"/>
          </p:cNvSpPr>
          <p:nvPr>
            <p:ph type="sldNum" sz="quarter" idx="10"/>
          </p:nvPr>
        </p:nvSpPr>
        <p:spPr/>
        <p:txBody>
          <a:bodyPr/>
          <a:lstStyle/>
          <a:p>
            <a:fld id="{A562DDF0-9BFD-42F3-9B4F-7D6E35B87BF3}" type="slidenum">
              <a:rPr lang="en-GB" smtClean="0"/>
              <a:t>10</a:t>
            </a:fld>
            <a:endParaRPr lang="en-GB"/>
          </a:p>
        </p:txBody>
      </p:sp>
    </p:spTree>
    <p:extLst>
      <p:ext uri="{BB962C8B-B14F-4D97-AF65-F5344CB8AC3E}">
        <p14:creationId xmlns:p14="http://schemas.microsoft.com/office/powerpoint/2010/main" val="4264197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Seen as a tidal waver or tsunami  where creativity plays an everyday role in education  - creativity would enhance learner engagement and inclusion </a:t>
            </a:r>
          </a:p>
        </p:txBody>
      </p:sp>
      <p:sp>
        <p:nvSpPr>
          <p:cNvPr id="4" name="Slide Number Placeholder 3"/>
          <p:cNvSpPr>
            <a:spLocks noGrp="1"/>
          </p:cNvSpPr>
          <p:nvPr>
            <p:ph type="sldNum" sz="quarter" idx="10"/>
          </p:nvPr>
        </p:nvSpPr>
        <p:spPr/>
        <p:txBody>
          <a:bodyPr/>
          <a:lstStyle/>
          <a:p>
            <a:fld id="{A562DDF0-9BFD-42F3-9B4F-7D6E35B87BF3}" type="slidenum">
              <a:rPr lang="en-GB" smtClean="0"/>
              <a:t>11</a:t>
            </a:fld>
            <a:endParaRPr lang="en-GB"/>
          </a:p>
        </p:txBody>
      </p:sp>
    </p:spTree>
    <p:extLst>
      <p:ext uri="{BB962C8B-B14F-4D97-AF65-F5344CB8AC3E}">
        <p14:creationId xmlns:p14="http://schemas.microsoft.com/office/powerpoint/2010/main" val="9183932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59 times</a:t>
            </a:r>
            <a:endParaRPr lang="en-GB" dirty="0"/>
          </a:p>
        </p:txBody>
      </p:sp>
      <p:sp>
        <p:nvSpPr>
          <p:cNvPr id="4" name="Slide Number Placeholder 3"/>
          <p:cNvSpPr>
            <a:spLocks noGrp="1"/>
          </p:cNvSpPr>
          <p:nvPr>
            <p:ph type="sldNum" sz="quarter" idx="10"/>
          </p:nvPr>
        </p:nvSpPr>
        <p:spPr/>
        <p:txBody>
          <a:bodyPr/>
          <a:lstStyle/>
          <a:p>
            <a:fld id="{A562DDF0-9BFD-42F3-9B4F-7D6E35B87BF3}" type="slidenum">
              <a:rPr lang="en-GB" smtClean="0"/>
              <a:t>12</a:t>
            </a:fld>
            <a:endParaRPr lang="en-GB"/>
          </a:p>
        </p:txBody>
      </p:sp>
    </p:spTree>
    <p:extLst>
      <p:ext uri="{BB962C8B-B14F-4D97-AF65-F5344CB8AC3E}">
        <p14:creationId xmlns:p14="http://schemas.microsoft.com/office/powerpoint/2010/main" val="24894506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562DDF0-9BFD-42F3-9B4F-7D6E35B87BF3}" type="slidenum">
              <a:rPr lang="en-GB" smtClean="0"/>
              <a:t>17</a:t>
            </a:fld>
            <a:endParaRPr lang="en-GB"/>
          </a:p>
        </p:txBody>
      </p:sp>
    </p:spTree>
    <p:extLst>
      <p:ext uri="{BB962C8B-B14F-4D97-AF65-F5344CB8AC3E}">
        <p14:creationId xmlns:p14="http://schemas.microsoft.com/office/powerpoint/2010/main" val="9681043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Seminar task – read article and discuss.  </a:t>
            </a:r>
          </a:p>
          <a:p>
            <a:endParaRPr lang="en-GB" dirty="0"/>
          </a:p>
          <a:p>
            <a:r>
              <a:rPr lang="en-GB" dirty="0" smtClean="0"/>
              <a:t>Research creative partnerships and LOCWS Swansea</a:t>
            </a:r>
          </a:p>
          <a:p>
            <a:endParaRPr lang="en-GB" dirty="0"/>
          </a:p>
          <a:p>
            <a:r>
              <a:rPr lang="en-GB" dirty="0" smtClean="0"/>
              <a:t>In groups consider 10 questions you want to ask during the talk.  </a:t>
            </a:r>
          </a:p>
          <a:p>
            <a:endParaRPr lang="en-GB" dirty="0"/>
          </a:p>
          <a:p>
            <a:r>
              <a:rPr lang="en-GB" dirty="0" smtClean="0"/>
              <a:t>  </a:t>
            </a:r>
          </a:p>
        </p:txBody>
      </p:sp>
      <p:sp>
        <p:nvSpPr>
          <p:cNvPr id="4" name="Slide Number Placeholder 3"/>
          <p:cNvSpPr>
            <a:spLocks noGrp="1"/>
          </p:cNvSpPr>
          <p:nvPr>
            <p:ph type="sldNum" sz="quarter" idx="10"/>
          </p:nvPr>
        </p:nvSpPr>
        <p:spPr/>
        <p:txBody>
          <a:bodyPr/>
          <a:lstStyle/>
          <a:p>
            <a:fld id="{A562DDF0-9BFD-42F3-9B4F-7D6E35B87BF3}" type="slidenum">
              <a:rPr lang="en-GB" smtClean="0"/>
              <a:t>18</a:t>
            </a:fld>
            <a:endParaRPr lang="en-GB"/>
          </a:p>
        </p:txBody>
      </p:sp>
    </p:spTree>
    <p:extLst>
      <p:ext uri="{BB962C8B-B14F-4D97-AF65-F5344CB8AC3E}">
        <p14:creationId xmlns:p14="http://schemas.microsoft.com/office/powerpoint/2010/main" val="29579351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smtClean="0"/>
              <a:t>Click to edit Master title style</a:t>
            </a:r>
            <a:endParaRPr kumimoji="0" lang="en-US"/>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bwMode="auto">
          <a:xfrm rot="5400000">
            <a:off x="7764621" y="1174097"/>
            <a:ext cx="2286000" cy="381000"/>
          </a:xfrm>
        </p:spPr>
        <p:txBody>
          <a:bodyPr/>
          <a:lstStyle/>
          <a:p>
            <a:fld id="{188AFD78-EC27-458D-9F21-FCDC6613B3C2}" type="datetimeFigureOut">
              <a:rPr lang="en-GB" smtClean="0"/>
              <a:t>06/11/2017</a:t>
            </a:fld>
            <a:endParaRPr lang="en-GB"/>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GB"/>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45F563BB-E33B-497F-B3D5-A610933C775A}"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4"/>
          </p:nvPr>
        </p:nvSpPr>
        <p:spPr/>
        <p:txBody>
          <a:bodyPr rtlCol="0"/>
          <a:lstStyle/>
          <a:p>
            <a:fld id="{188AFD78-EC27-458D-9F21-FCDC6613B3C2}" type="datetimeFigureOut">
              <a:rPr lang="en-GB" smtClean="0"/>
              <a:t>06/11/2017</a:t>
            </a:fld>
            <a:endParaRPr lang="en-GB"/>
          </a:p>
        </p:txBody>
      </p:sp>
      <p:sp>
        <p:nvSpPr>
          <p:cNvPr id="9" name="Slide Number Placeholder 8"/>
          <p:cNvSpPr>
            <a:spLocks noGrp="1"/>
          </p:cNvSpPr>
          <p:nvPr>
            <p:ph type="sldNum" sz="quarter" idx="15"/>
          </p:nvPr>
        </p:nvSpPr>
        <p:spPr/>
        <p:txBody>
          <a:bodyPr rtlCol="0"/>
          <a:lstStyle/>
          <a:p>
            <a:fld id="{45F563BB-E33B-497F-B3D5-A610933C775A}" type="slidenum">
              <a:rPr lang="en-GB" smtClean="0"/>
              <a:t>‹#›</a:t>
            </a:fld>
            <a:endParaRPr lang="en-GB"/>
          </a:p>
        </p:txBody>
      </p:sp>
      <p:sp>
        <p:nvSpPr>
          <p:cNvPr id="10" name="Footer Placeholder 9"/>
          <p:cNvSpPr>
            <a:spLocks noGrp="1"/>
          </p:cNvSpPr>
          <p:nvPr>
            <p:ph type="ftr" sz="quarter" idx="16"/>
          </p:nvPr>
        </p:nvSpPr>
        <p:spPr/>
        <p:txBody>
          <a:bodyPr rtlCol="0"/>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188AFD78-EC27-458D-9F21-FCDC6613B3C2}" type="datetimeFigureOut">
              <a:rPr lang="en-GB" smtClean="0"/>
              <a:t>06/11/2017</a:t>
            </a:fld>
            <a:endParaRPr lang="en-GB"/>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GB"/>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45F563BB-E33B-497F-B3D5-A610933C775A}"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188AFD78-EC27-458D-9F21-FCDC6613B3C2}" type="datetimeFigureOut">
              <a:rPr lang="en-GB" smtClean="0"/>
              <a:t>06/11/2017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F563BB-E33B-497F-B3D5-A610933C775A}" type="slidenum">
              <a:rPr lang="en-GB" smtClean="0"/>
              <a:t>‹#›</a:t>
            </a:fld>
            <a:endParaRPr lang="en-GB"/>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fld id="{188AFD78-EC27-458D-9F21-FCDC6613B3C2}" type="datetimeFigureOut">
              <a:rPr lang="en-GB" smtClean="0"/>
              <a:t>06/11/2017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5F563BB-E33B-497F-B3D5-A610933C775A}" type="slidenum">
              <a:rPr lang="en-GB" smtClean="0"/>
              <a:t>‹#›</a:t>
            </a:fld>
            <a:endParaRPr lang="en-GB"/>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6" name="Date Placeholder 5"/>
          <p:cNvSpPr>
            <a:spLocks noGrp="1"/>
          </p:cNvSpPr>
          <p:nvPr>
            <p:ph type="dt" sz="half" idx="10"/>
          </p:nvPr>
        </p:nvSpPr>
        <p:spPr/>
        <p:txBody>
          <a:bodyPr rtlCol="0"/>
          <a:lstStyle/>
          <a:p>
            <a:fld id="{188AFD78-EC27-458D-9F21-FCDC6613B3C2}" type="datetimeFigureOut">
              <a:rPr lang="en-GB" smtClean="0"/>
              <a:t>06/11/2017</a:t>
            </a:fld>
            <a:endParaRPr lang="en-GB"/>
          </a:p>
        </p:txBody>
      </p:sp>
      <p:sp>
        <p:nvSpPr>
          <p:cNvPr id="7" name="Slide Number Placeholder 6"/>
          <p:cNvSpPr>
            <a:spLocks noGrp="1"/>
          </p:cNvSpPr>
          <p:nvPr>
            <p:ph type="sldNum" sz="quarter" idx="11"/>
          </p:nvPr>
        </p:nvSpPr>
        <p:spPr/>
        <p:txBody>
          <a:bodyPr rtlCol="0"/>
          <a:lstStyle/>
          <a:p>
            <a:fld id="{45F563BB-E33B-497F-B3D5-A610933C775A}" type="slidenum">
              <a:rPr lang="en-GB" smtClean="0"/>
              <a:t>‹#›</a:t>
            </a:fld>
            <a:endParaRPr lang="en-GB"/>
          </a:p>
        </p:txBody>
      </p:sp>
      <p:sp>
        <p:nvSpPr>
          <p:cNvPr id="8" name="Footer Placeholder 7"/>
          <p:cNvSpPr>
            <a:spLocks noGrp="1"/>
          </p:cNvSpPr>
          <p:nvPr>
            <p:ph type="ftr" sz="quarter" idx="12"/>
          </p:nvPr>
        </p:nvSpPr>
        <p:spPr/>
        <p:txBody>
          <a:bodyPr rtlCol="0"/>
          <a:lstStyle/>
          <a:p>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8AFD78-EC27-458D-9F21-FCDC6613B3C2}" type="datetimeFigureOut">
              <a:rPr lang="en-GB" smtClean="0"/>
              <a:t>06/11/2017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5F563BB-E33B-497F-B3D5-A610933C775A}"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4"/>
          </p:nvPr>
        </p:nvSpPr>
        <p:spPr/>
        <p:txBody>
          <a:bodyPr rtlCol="0"/>
          <a:lstStyle/>
          <a:p>
            <a:fld id="{188AFD78-EC27-458D-9F21-FCDC6613B3C2}" type="datetimeFigureOut">
              <a:rPr lang="en-GB" smtClean="0"/>
              <a:t>06/11/2017</a:t>
            </a:fld>
            <a:endParaRPr lang="en-GB"/>
          </a:p>
        </p:txBody>
      </p:sp>
      <p:sp>
        <p:nvSpPr>
          <p:cNvPr id="22" name="Slide Number Placeholder 21"/>
          <p:cNvSpPr>
            <a:spLocks noGrp="1"/>
          </p:cNvSpPr>
          <p:nvPr>
            <p:ph type="sldNum" sz="quarter" idx="15"/>
          </p:nvPr>
        </p:nvSpPr>
        <p:spPr/>
        <p:txBody>
          <a:bodyPr rtlCol="0"/>
          <a:lstStyle/>
          <a:p>
            <a:fld id="{45F563BB-E33B-497F-B3D5-A610933C775A}" type="slidenum">
              <a:rPr lang="en-GB" smtClean="0"/>
              <a:t>‹#›</a:t>
            </a:fld>
            <a:endParaRPr lang="en-GB"/>
          </a:p>
        </p:txBody>
      </p:sp>
      <p:sp>
        <p:nvSpPr>
          <p:cNvPr id="23" name="Footer Placeholder 22"/>
          <p:cNvSpPr>
            <a:spLocks noGrp="1"/>
          </p:cNvSpPr>
          <p:nvPr>
            <p:ph type="ftr" sz="quarter" idx="16"/>
          </p:nvPr>
        </p:nvSpPr>
        <p:spPr/>
        <p:txBody>
          <a:bodyPr rtlCol="0"/>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smtClean="0"/>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188AFD78-EC27-458D-9F21-FCDC6613B3C2}" type="datetimeFigureOut">
              <a:rPr lang="en-GB" smtClean="0"/>
              <a:t>06/11/2017</a:t>
            </a:fld>
            <a:endParaRPr lang="en-GB"/>
          </a:p>
        </p:txBody>
      </p:sp>
      <p:sp>
        <p:nvSpPr>
          <p:cNvPr id="18" name="Slide Number Placeholder 17"/>
          <p:cNvSpPr>
            <a:spLocks noGrp="1"/>
          </p:cNvSpPr>
          <p:nvPr>
            <p:ph type="sldNum" sz="quarter" idx="11"/>
          </p:nvPr>
        </p:nvSpPr>
        <p:spPr/>
        <p:txBody>
          <a:bodyPr rtlCol="0"/>
          <a:lstStyle/>
          <a:p>
            <a:fld id="{45F563BB-E33B-497F-B3D5-A610933C775A}" type="slidenum">
              <a:rPr lang="en-GB" smtClean="0"/>
              <a:t>‹#›</a:t>
            </a:fld>
            <a:endParaRPr lang="en-GB"/>
          </a:p>
        </p:txBody>
      </p:sp>
      <p:sp>
        <p:nvSpPr>
          <p:cNvPr id="21" name="Footer Placeholder 20"/>
          <p:cNvSpPr>
            <a:spLocks noGrp="1"/>
          </p:cNvSpPr>
          <p:nvPr>
            <p:ph type="ftr" sz="quarter" idx="12"/>
          </p:nvPr>
        </p:nvSpPr>
        <p:spPr/>
        <p:txBody>
          <a:bodyPr rtlCol="0"/>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88AFD78-EC27-458D-9F21-FCDC6613B3C2}" type="datetimeFigureOut">
              <a:rPr lang="en-GB" smtClean="0"/>
              <a:t>06/11/2017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F563BB-E33B-497F-B3D5-A610933C775A}"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88AFD78-EC27-458D-9F21-FCDC6613B3C2}" type="datetimeFigureOut">
              <a:rPr lang="en-GB" smtClean="0"/>
              <a:t>06/11/2017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F563BB-E33B-497F-B3D5-A610933C775A}"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188AFD78-EC27-458D-9F21-FCDC6613B3C2}" type="datetimeFigureOut">
              <a:rPr lang="en-GB" smtClean="0"/>
              <a:t>06/11/2017</a:t>
            </a:fld>
            <a:endParaRPr lang="en-GB"/>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GB"/>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45F563BB-E33B-497F-B3D5-A610933C775A}"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uact=8&amp;docid=CyxOs7xhQcK5PM&amp;tbnid=eD8HpSImE-9PUM:&amp;ved=0CAcQjRw&amp;url=http://davidpjohnsonjr.com/portfolio/&amp;ei=JS0hVIb7A8LW7QbhpIDoBA&amp;bvm=bv.75775273,d.ZGU&amp;psig=AFQjCNF68ENRz3L17Z3jjcgOR1M8N8iU1A&amp;ust=1411546781480031"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p143604.blogspot.co.uk/"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tiffanyjenkins133912.blogspot.co.uk/"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67744" y="3582748"/>
            <a:ext cx="6172200" cy="1894362"/>
          </a:xfrm>
        </p:spPr>
        <p:txBody>
          <a:bodyPr/>
          <a:lstStyle/>
          <a:p>
            <a:r>
              <a:rPr lang="en-GB" dirty="0" smtClean="0"/>
              <a:t>The Enquiring Mind: Creative Approaches </a:t>
            </a:r>
            <a:endParaRPr lang="en-GB" dirty="0"/>
          </a:p>
        </p:txBody>
      </p:sp>
      <p:sp>
        <p:nvSpPr>
          <p:cNvPr id="3" name="Subtitle 2"/>
          <p:cNvSpPr>
            <a:spLocks noGrp="1"/>
          </p:cNvSpPr>
          <p:nvPr>
            <p:ph type="subTitle" idx="1"/>
          </p:nvPr>
        </p:nvSpPr>
        <p:spPr>
          <a:xfrm>
            <a:off x="2267744" y="5301208"/>
            <a:ext cx="6172200" cy="1371600"/>
          </a:xfrm>
        </p:spPr>
        <p:txBody>
          <a:bodyPr/>
          <a:lstStyle/>
          <a:p>
            <a:r>
              <a:rPr lang="en-GB" dirty="0" smtClean="0"/>
              <a:t>Introduction to the module </a:t>
            </a:r>
            <a:endParaRPr lang="en-GB" dirty="0"/>
          </a:p>
        </p:txBody>
      </p:sp>
      <p:pic>
        <p:nvPicPr>
          <p:cNvPr id="1026" name="Picture 2" descr="https://encrypted-tbn3.gstatic.com/images?q=tbn:ANd9GcSF7Qvz7ig9e4WW56L11zasYetNGJkyFdEYhaG_Plm5qxXeS7WS">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75595" y="548680"/>
            <a:ext cx="2680841" cy="39812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371130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Session Aims and Objectives</a:t>
            </a:r>
            <a:endParaRPr lang="en-GB" b="1" dirty="0"/>
          </a:p>
        </p:txBody>
      </p:sp>
      <p:sp>
        <p:nvSpPr>
          <p:cNvPr id="3" name="Content Placeholder 2"/>
          <p:cNvSpPr>
            <a:spLocks noGrp="1"/>
          </p:cNvSpPr>
          <p:nvPr>
            <p:ph sz="quarter" idx="1"/>
          </p:nvPr>
        </p:nvSpPr>
        <p:spPr/>
        <p:txBody>
          <a:bodyPr>
            <a:normAutofit fontScale="92500" lnSpcReduction="10000"/>
          </a:bodyPr>
          <a:lstStyle/>
          <a:p>
            <a:pPr marL="0" indent="0">
              <a:buNone/>
            </a:pPr>
            <a:r>
              <a:rPr lang="en-GB" b="1" dirty="0" smtClean="0"/>
              <a:t>Aims</a:t>
            </a:r>
            <a:r>
              <a:rPr lang="en-GB" dirty="0" smtClean="0"/>
              <a:t>: </a:t>
            </a:r>
          </a:p>
          <a:p>
            <a:r>
              <a:rPr lang="en-GB" dirty="0" smtClean="0"/>
              <a:t>To present an summary of module structure and content </a:t>
            </a:r>
          </a:p>
          <a:p>
            <a:r>
              <a:rPr lang="en-GB" dirty="0" smtClean="0"/>
              <a:t>To introduce the concept of creativity in education </a:t>
            </a:r>
            <a:endParaRPr lang="en-GB" dirty="0"/>
          </a:p>
          <a:p>
            <a:pPr marL="0" indent="0">
              <a:buNone/>
            </a:pPr>
            <a:endParaRPr lang="en-GB" dirty="0" smtClean="0"/>
          </a:p>
          <a:p>
            <a:pPr marL="0" indent="0">
              <a:buNone/>
            </a:pPr>
            <a:endParaRPr lang="en-GB" dirty="0"/>
          </a:p>
          <a:p>
            <a:pPr marL="0" indent="0">
              <a:buNone/>
            </a:pPr>
            <a:r>
              <a:rPr lang="en-GB" b="1" dirty="0" smtClean="0"/>
              <a:t>Objectives: </a:t>
            </a:r>
          </a:p>
          <a:p>
            <a:r>
              <a:rPr lang="en-GB" dirty="0" smtClean="0"/>
              <a:t>To define the meaning of creativity in relation to education </a:t>
            </a:r>
          </a:p>
          <a:p>
            <a:r>
              <a:rPr lang="en-GB" dirty="0" smtClean="0"/>
              <a:t>To recognise the purpose of creative approaches in education</a:t>
            </a:r>
          </a:p>
          <a:p>
            <a:r>
              <a:rPr lang="en-GB" dirty="0" smtClean="0"/>
              <a:t>To begin to develop an understanding of the concepts of scientific and creative enquiry in education</a:t>
            </a:r>
            <a:endParaRPr lang="en-GB" dirty="0"/>
          </a:p>
        </p:txBody>
      </p:sp>
    </p:spTree>
    <p:extLst>
      <p:ext uri="{BB962C8B-B14F-4D97-AF65-F5344CB8AC3E}">
        <p14:creationId xmlns:p14="http://schemas.microsoft.com/office/powerpoint/2010/main" val="23271109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p:txBody>
          <a:bodyPr/>
          <a:lstStyle/>
          <a:p>
            <a:pPr hangingPunct="0"/>
            <a:r>
              <a:rPr lang="en-GB" b="1" dirty="0"/>
              <a:t>Assessment Component </a:t>
            </a:r>
            <a:r>
              <a:rPr lang="en-GB" b="1" dirty="0" smtClean="0"/>
              <a:t>1 – </a:t>
            </a:r>
            <a:r>
              <a:rPr lang="en-GB" b="1" dirty="0"/>
              <a:t>50</a:t>
            </a:r>
            <a:r>
              <a:rPr lang="en-GB" b="1" dirty="0" smtClean="0"/>
              <a:t>%</a:t>
            </a:r>
          </a:p>
          <a:p>
            <a:pPr hangingPunct="0"/>
            <a:r>
              <a:rPr lang="en-GB" b="1" dirty="0" smtClean="0"/>
              <a:t>Date :Friday 24</a:t>
            </a:r>
            <a:r>
              <a:rPr lang="en-GB" b="1" baseline="30000" dirty="0" smtClean="0"/>
              <a:t>th</a:t>
            </a:r>
            <a:r>
              <a:rPr lang="en-GB" b="1" dirty="0" smtClean="0"/>
              <a:t> November</a:t>
            </a:r>
            <a:endParaRPr lang="en-GB" dirty="0"/>
          </a:p>
          <a:p>
            <a:pPr hangingPunct="0"/>
            <a:r>
              <a:rPr lang="en-GB" b="1" dirty="0"/>
              <a:t>Academic poster (2000 words)</a:t>
            </a:r>
            <a:endParaRPr lang="en-GB" dirty="0"/>
          </a:p>
          <a:p>
            <a:pPr marL="0" indent="0" hangingPunct="0">
              <a:buNone/>
            </a:pPr>
            <a:endParaRPr lang="en-GB" dirty="0"/>
          </a:p>
          <a:p>
            <a:pPr hangingPunct="0"/>
            <a:r>
              <a:rPr lang="en-GB" dirty="0"/>
              <a:t>Create an academic poster that critically evaluates</a:t>
            </a:r>
            <a:r>
              <a:rPr lang="en-GB" b="1" dirty="0"/>
              <a:t> </a:t>
            </a:r>
            <a:r>
              <a:rPr lang="en-GB" dirty="0"/>
              <a:t>the classic and contemporary perspectives of creative approaches in education</a:t>
            </a:r>
          </a:p>
        </p:txBody>
      </p:sp>
    </p:spTree>
    <p:extLst>
      <p:ext uri="{BB962C8B-B14F-4D97-AF65-F5344CB8AC3E}">
        <p14:creationId xmlns:p14="http://schemas.microsoft.com/office/powerpoint/2010/main" val="14057518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Assessment</a:t>
            </a:r>
            <a:endParaRPr lang="en-GB" b="1" dirty="0"/>
          </a:p>
        </p:txBody>
      </p:sp>
      <p:sp>
        <p:nvSpPr>
          <p:cNvPr id="3" name="Content Placeholder 2"/>
          <p:cNvSpPr>
            <a:spLocks noGrp="1"/>
          </p:cNvSpPr>
          <p:nvPr>
            <p:ph sz="quarter" idx="1"/>
          </p:nvPr>
        </p:nvSpPr>
        <p:spPr/>
        <p:txBody>
          <a:bodyPr>
            <a:normAutofit lnSpcReduction="10000"/>
          </a:bodyPr>
          <a:lstStyle/>
          <a:p>
            <a:pPr marL="0" indent="0">
              <a:buNone/>
            </a:pPr>
            <a:r>
              <a:rPr lang="en-GB" b="1" dirty="0" smtClean="0"/>
              <a:t>Assessment Date:4</a:t>
            </a:r>
            <a:r>
              <a:rPr lang="en-GB" b="1" baseline="30000" dirty="0" smtClean="0"/>
              <a:t>th</a:t>
            </a:r>
            <a:r>
              <a:rPr lang="en-GB" b="1" dirty="0" smtClean="0"/>
              <a:t> December</a:t>
            </a:r>
          </a:p>
          <a:p>
            <a:pPr marL="0" indent="0">
              <a:buNone/>
            </a:pPr>
            <a:endParaRPr lang="en-GB" dirty="0"/>
          </a:p>
          <a:p>
            <a:pPr marL="0" indent="0">
              <a:buNone/>
            </a:pPr>
            <a:r>
              <a:rPr lang="en-GB" b="1" dirty="0" smtClean="0"/>
              <a:t>Assessment Task: </a:t>
            </a:r>
          </a:p>
          <a:p>
            <a:pPr marL="0" indent="0">
              <a:buNone/>
            </a:pPr>
            <a:endParaRPr lang="en-GB" b="1" dirty="0"/>
          </a:p>
          <a:p>
            <a:pPr hangingPunct="0"/>
            <a:r>
              <a:rPr lang="en-GB" b="1" dirty="0"/>
              <a:t>Assessment Component </a:t>
            </a:r>
            <a:r>
              <a:rPr lang="en-GB" b="1" dirty="0" smtClean="0"/>
              <a:t>2 </a:t>
            </a:r>
            <a:r>
              <a:rPr lang="en-GB" b="1" dirty="0"/>
              <a:t>– 50%</a:t>
            </a:r>
            <a:endParaRPr lang="en-GB" dirty="0"/>
          </a:p>
          <a:p>
            <a:pPr marL="0" indent="0" hangingPunct="0">
              <a:buNone/>
            </a:pPr>
            <a:endParaRPr lang="en-GB" dirty="0"/>
          </a:p>
          <a:p>
            <a:pPr hangingPunct="0"/>
            <a:r>
              <a:rPr lang="en-GB" b="1" dirty="0"/>
              <a:t>Portfolio (2000 words)</a:t>
            </a:r>
            <a:endParaRPr lang="en-GB" dirty="0"/>
          </a:p>
          <a:p>
            <a:pPr marL="0" indent="0" hangingPunct="0">
              <a:buNone/>
            </a:pPr>
            <a:r>
              <a:rPr lang="en-GB" dirty="0"/>
              <a:t>Produce a portfolio that</a:t>
            </a:r>
            <a:r>
              <a:rPr lang="en-GB" b="1" dirty="0"/>
              <a:t> reflects upon 5 key concepts studied in the module and their significance for 21</a:t>
            </a:r>
            <a:r>
              <a:rPr lang="en-GB" b="1" baseline="30000" dirty="0"/>
              <a:t>st</a:t>
            </a:r>
            <a:r>
              <a:rPr lang="en-GB" b="1" dirty="0"/>
              <a:t> century education.</a:t>
            </a:r>
            <a:endParaRPr lang="en-GB" dirty="0"/>
          </a:p>
          <a:p>
            <a:pPr marL="0" indent="0">
              <a:buNone/>
            </a:pPr>
            <a:r>
              <a:rPr lang="en-GB" b="1" dirty="0">
                <a:hlinkClick r:id="rId3"/>
              </a:rPr>
              <a:t>http://p143604.blogspot.co.uk</a:t>
            </a:r>
            <a:r>
              <a:rPr lang="en-GB" b="1" dirty="0" smtClean="0">
                <a:hlinkClick r:id="rId3"/>
              </a:rPr>
              <a:t>/</a:t>
            </a:r>
            <a:endParaRPr lang="en-GB" b="1" dirty="0" smtClean="0"/>
          </a:p>
          <a:p>
            <a:pPr marL="0" indent="0">
              <a:buNone/>
            </a:pPr>
            <a:r>
              <a:rPr lang="en-GB" b="1" dirty="0">
                <a:hlinkClick r:id="rId4"/>
              </a:rPr>
              <a:t>http://tiffanyjenkins133912.blogspot.co.uk</a:t>
            </a:r>
            <a:r>
              <a:rPr lang="en-GB" b="1" dirty="0" smtClean="0">
                <a:hlinkClick r:id="rId4"/>
              </a:rPr>
              <a:t>/</a:t>
            </a:r>
            <a:endParaRPr lang="en-GB" b="1" dirty="0" smtClean="0"/>
          </a:p>
          <a:p>
            <a:pPr marL="0" indent="0">
              <a:buNone/>
            </a:pPr>
            <a:endParaRPr lang="en-GB" b="1" dirty="0" smtClean="0"/>
          </a:p>
        </p:txBody>
      </p:sp>
    </p:spTree>
    <p:extLst>
      <p:ext uri="{BB962C8B-B14F-4D97-AF65-F5344CB8AC3E}">
        <p14:creationId xmlns:p14="http://schemas.microsoft.com/office/powerpoint/2010/main" val="65503320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Key Areas</a:t>
            </a:r>
            <a:endParaRPr lang="en-GB" b="1" dirty="0"/>
          </a:p>
        </p:txBody>
      </p:sp>
      <p:sp>
        <p:nvSpPr>
          <p:cNvPr id="3" name="Content Placeholder 2"/>
          <p:cNvSpPr>
            <a:spLocks noGrp="1"/>
          </p:cNvSpPr>
          <p:nvPr>
            <p:ph sz="quarter" idx="1"/>
          </p:nvPr>
        </p:nvSpPr>
        <p:spPr/>
        <p:txBody>
          <a:bodyPr>
            <a:normAutofit/>
          </a:bodyPr>
          <a:lstStyle/>
          <a:p>
            <a:r>
              <a:rPr lang="en-GB" dirty="0" smtClean="0"/>
              <a:t>Creativity in today’s curriculum (Does education kill creativity?)</a:t>
            </a:r>
          </a:p>
          <a:p>
            <a:r>
              <a:rPr lang="en-GB" dirty="0" smtClean="0"/>
              <a:t>The Art vs Science Debate</a:t>
            </a:r>
            <a:endParaRPr lang="en-GB" dirty="0"/>
          </a:p>
          <a:p>
            <a:r>
              <a:rPr lang="en-GB" dirty="0" smtClean="0"/>
              <a:t>Creativity and curriculum design (The Leonardo Effect and The Mantle of the Expert)</a:t>
            </a:r>
          </a:p>
          <a:p>
            <a:r>
              <a:rPr lang="en-GB" dirty="0" smtClean="0"/>
              <a:t>Supporting Scientific Play</a:t>
            </a:r>
          </a:p>
          <a:p>
            <a:r>
              <a:rPr lang="en-GB" dirty="0" smtClean="0"/>
              <a:t>Creative Play </a:t>
            </a:r>
          </a:p>
          <a:p>
            <a:r>
              <a:rPr lang="en-GB" dirty="0" smtClean="0"/>
              <a:t>Creative opportunities in the outdoor learning environment </a:t>
            </a:r>
          </a:p>
          <a:p>
            <a:pPr marL="0" indent="0">
              <a:buNone/>
            </a:pPr>
            <a:endParaRPr lang="en-GB" dirty="0" smtClean="0"/>
          </a:p>
          <a:p>
            <a:pPr marL="0" indent="0">
              <a:buNone/>
            </a:pPr>
            <a:r>
              <a:rPr lang="en-GB" dirty="0" smtClean="0"/>
              <a:t>See programme overview in handbook</a:t>
            </a:r>
            <a:endParaRPr lang="en-GB" dirty="0"/>
          </a:p>
        </p:txBody>
      </p:sp>
    </p:spTree>
    <p:extLst>
      <p:ext uri="{BB962C8B-B14F-4D97-AF65-F5344CB8AC3E}">
        <p14:creationId xmlns:p14="http://schemas.microsoft.com/office/powerpoint/2010/main" val="174394914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2852936"/>
            <a:ext cx="7467600" cy="1143000"/>
          </a:xfrm>
        </p:spPr>
        <p:txBody>
          <a:bodyPr/>
          <a:lstStyle/>
          <a:p>
            <a:r>
              <a:rPr lang="en-GB" dirty="0" smtClean="0"/>
              <a:t>The enquiring mind: what does it mean to you?</a:t>
            </a:r>
            <a:endParaRPr lang="en-GB" dirty="0"/>
          </a:p>
        </p:txBody>
      </p:sp>
    </p:spTree>
    <p:extLst>
      <p:ext uri="{BB962C8B-B14F-4D97-AF65-F5344CB8AC3E}">
        <p14:creationId xmlns:p14="http://schemas.microsoft.com/office/powerpoint/2010/main" val="10075983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The Enquiring Mind and Education</a:t>
            </a:r>
            <a:endParaRPr lang="en-GB" b="1" dirty="0"/>
          </a:p>
        </p:txBody>
      </p:sp>
      <p:sp>
        <p:nvSpPr>
          <p:cNvPr id="3" name="Content Placeholder 2"/>
          <p:cNvSpPr>
            <a:spLocks noGrp="1"/>
          </p:cNvSpPr>
          <p:nvPr>
            <p:ph sz="quarter" idx="1"/>
          </p:nvPr>
        </p:nvSpPr>
        <p:spPr/>
        <p:txBody>
          <a:bodyPr/>
          <a:lstStyle/>
          <a:p>
            <a:r>
              <a:rPr lang="en-GB" dirty="0" smtClean="0"/>
              <a:t>Children and young people take responsibility for their own learning</a:t>
            </a:r>
          </a:p>
          <a:p>
            <a:pPr marL="0" indent="0">
              <a:buNone/>
            </a:pPr>
            <a:endParaRPr lang="en-GB" dirty="0" smtClean="0"/>
          </a:p>
          <a:p>
            <a:r>
              <a:rPr lang="en-GB" dirty="0" smtClean="0"/>
              <a:t>Teaching and learning is student centred</a:t>
            </a:r>
          </a:p>
          <a:p>
            <a:pPr marL="0" indent="0">
              <a:buNone/>
            </a:pPr>
            <a:endParaRPr lang="en-GB" dirty="0" smtClean="0"/>
          </a:p>
          <a:p>
            <a:r>
              <a:rPr lang="en-GB" dirty="0" smtClean="0"/>
              <a:t>Experiential learning</a:t>
            </a:r>
          </a:p>
          <a:p>
            <a:pPr marL="0" indent="0">
              <a:buNone/>
            </a:pPr>
            <a:endParaRPr lang="en-GB" dirty="0" smtClean="0"/>
          </a:p>
          <a:p>
            <a:r>
              <a:rPr lang="en-GB" dirty="0" smtClean="0"/>
              <a:t>Develops questioning, reasoning and problem solving </a:t>
            </a:r>
            <a:endParaRPr lang="en-GB" dirty="0"/>
          </a:p>
        </p:txBody>
      </p:sp>
    </p:spTree>
    <p:extLst>
      <p:ext uri="{BB962C8B-B14F-4D97-AF65-F5344CB8AC3E}">
        <p14:creationId xmlns:p14="http://schemas.microsoft.com/office/powerpoint/2010/main" val="116800030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p:txBody>
          <a:bodyPr/>
          <a:lstStyle/>
          <a:p>
            <a:pPr marL="0" indent="0">
              <a:buNone/>
            </a:pPr>
            <a:r>
              <a:rPr lang="en-GB" dirty="0" smtClean="0"/>
              <a:t>Finish the sentence:</a:t>
            </a:r>
          </a:p>
          <a:p>
            <a:pPr marL="0" indent="0">
              <a:buNone/>
            </a:pPr>
            <a:endParaRPr lang="en-GB" dirty="0"/>
          </a:p>
          <a:p>
            <a:pPr marL="0" indent="0">
              <a:buNone/>
            </a:pPr>
            <a:r>
              <a:rPr lang="en-GB" dirty="0" smtClean="0"/>
              <a:t>Creativity is………………………………………..</a:t>
            </a:r>
            <a:endParaRPr lang="en-GB" dirty="0"/>
          </a:p>
        </p:txBody>
      </p:sp>
    </p:spTree>
    <p:extLst>
      <p:ext uri="{BB962C8B-B14F-4D97-AF65-F5344CB8AC3E}">
        <p14:creationId xmlns:p14="http://schemas.microsoft.com/office/powerpoint/2010/main" val="35354006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What is Creativity?</a:t>
            </a:r>
            <a:endParaRPr lang="en-GB" b="1" dirty="0"/>
          </a:p>
        </p:txBody>
      </p:sp>
      <p:sp>
        <p:nvSpPr>
          <p:cNvPr id="3" name="Content Placeholder 2"/>
          <p:cNvSpPr>
            <a:spLocks noGrp="1"/>
          </p:cNvSpPr>
          <p:nvPr>
            <p:ph sz="quarter" idx="1"/>
          </p:nvPr>
        </p:nvSpPr>
        <p:spPr/>
        <p:txBody>
          <a:bodyPr/>
          <a:lstStyle/>
          <a:p>
            <a:pPr marL="0" indent="0">
              <a:buNone/>
            </a:pPr>
            <a:r>
              <a:rPr lang="en-GB" dirty="0" smtClean="0"/>
              <a:t>‘Creativity is a state of mind where in which all our intelligences work together’ – Lucas (2001)</a:t>
            </a:r>
          </a:p>
          <a:p>
            <a:pPr marL="0" indent="0">
              <a:buNone/>
            </a:pPr>
            <a:endParaRPr lang="en-GB" dirty="0"/>
          </a:p>
          <a:p>
            <a:pPr marL="0" indent="0">
              <a:buNone/>
            </a:pPr>
            <a:r>
              <a:rPr lang="en-GB" dirty="0" smtClean="0"/>
              <a:t>‘Creativity is the ability to solve problems and fashion products and to raise new questions’ – Gardner (1997)</a:t>
            </a:r>
          </a:p>
          <a:p>
            <a:pPr marL="0" indent="0">
              <a:buNone/>
            </a:pPr>
            <a:endParaRPr lang="en-GB" dirty="0" smtClean="0"/>
          </a:p>
          <a:p>
            <a:pPr>
              <a:buFontTx/>
              <a:buChar char="-"/>
            </a:pPr>
            <a:r>
              <a:rPr lang="en-GB" dirty="0" smtClean="0"/>
              <a:t>What mental processes are involved?</a:t>
            </a:r>
          </a:p>
          <a:p>
            <a:pPr>
              <a:buFontTx/>
              <a:buChar char="-"/>
            </a:pPr>
            <a:r>
              <a:rPr lang="en-GB" dirty="0" smtClean="0"/>
              <a:t>Is creativity innate?</a:t>
            </a:r>
          </a:p>
          <a:p>
            <a:pPr>
              <a:buFontTx/>
              <a:buChar char="-"/>
            </a:pPr>
            <a:r>
              <a:rPr lang="en-GB" dirty="0" smtClean="0"/>
              <a:t>What are the different types of creativity? </a:t>
            </a:r>
            <a:endParaRPr lang="en-GB" dirty="0"/>
          </a:p>
        </p:txBody>
      </p:sp>
    </p:spTree>
    <p:extLst>
      <p:ext uri="{BB962C8B-B14F-4D97-AF65-F5344CB8AC3E}">
        <p14:creationId xmlns:p14="http://schemas.microsoft.com/office/powerpoint/2010/main" val="223134675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The Waves of Creativity in Education</a:t>
            </a:r>
            <a:endParaRPr lang="en-GB" b="1" dirty="0"/>
          </a:p>
        </p:txBody>
      </p:sp>
      <p:sp>
        <p:nvSpPr>
          <p:cNvPr id="3" name="Content Placeholder 2"/>
          <p:cNvSpPr>
            <a:spLocks noGrp="1"/>
          </p:cNvSpPr>
          <p:nvPr>
            <p:ph sz="quarter" idx="1"/>
          </p:nvPr>
        </p:nvSpPr>
        <p:spPr/>
        <p:txBody>
          <a:bodyPr/>
          <a:lstStyle/>
          <a:p>
            <a:pPr marL="0" indent="0">
              <a:buNone/>
            </a:pPr>
            <a:r>
              <a:rPr lang="en-GB" b="1" dirty="0" err="1" smtClean="0"/>
              <a:t>Plowden</a:t>
            </a:r>
            <a:r>
              <a:rPr lang="en-GB" b="1" dirty="0"/>
              <a:t> </a:t>
            </a:r>
            <a:r>
              <a:rPr lang="en-GB" b="1" dirty="0" smtClean="0"/>
              <a:t>Report - CACE (1967) </a:t>
            </a:r>
          </a:p>
          <a:p>
            <a:pPr>
              <a:buFontTx/>
              <a:buChar char="-"/>
            </a:pPr>
            <a:r>
              <a:rPr lang="en-GB" dirty="0" smtClean="0"/>
              <a:t>Learning by discovery</a:t>
            </a:r>
          </a:p>
          <a:p>
            <a:pPr>
              <a:buFontTx/>
              <a:buChar char="-"/>
            </a:pPr>
            <a:r>
              <a:rPr lang="en-GB" dirty="0" smtClean="0"/>
              <a:t>Children have an active role in both the definition and exploration of the curriculum</a:t>
            </a:r>
          </a:p>
          <a:p>
            <a:pPr>
              <a:buFontTx/>
              <a:buChar char="-"/>
            </a:pPr>
            <a:r>
              <a:rPr lang="en-GB" dirty="0" smtClean="0"/>
              <a:t>A core role given to play</a:t>
            </a:r>
          </a:p>
          <a:p>
            <a:pPr marL="0" indent="0">
              <a:buNone/>
            </a:pPr>
            <a:endParaRPr lang="en-GB" dirty="0"/>
          </a:p>
          <a:p>
            <a:pPr marL="0" indent="0">
              <a:buNone/>
            </a:pPr>
            <a:r>
              <a:rPr lang="en-GB" b="1" dirty="0" smtClean="0"/>
              <a:t>The National Curriculum</a:t>
            </a:r>
          </a:p>
          <a:p>
            <a:pPr marL="0" indent="0">
              <a:buNone/>
            </a:pPr>
            <a:r>
              <a:rPr lang="en-GB" dirty="0" smtClean="0"/>
              <a:t>‘Creative development’ – in Foundation Phase and Foundation Stage </a:t>
            </a:r>
          </a:p>
          <a:p>
            <a:pPr marL="0" indent="0">
              <a:buNone/>
            </a:pPr>
            <a:r>
              <a:rPr lang="en-GB" dirty="0" smtClean="0"/>
              <a:t>‘Creative thinking’ – identified as a key skill in National Curriculum</a:t>
            </a:r>
            <a:endParaRPr lang="en-GB" dirty="0"/>
          </a:p>
        </p:txBody>
      </p:sp>
    </p:spTree>
    <p:extLst>
      <p:ext uri="{BB962C8B-B14F-4D97-AF65-F5344CB8AC3E}">
        <p14:creationId xmlns:p14="http://schemas.microsoft.com/office/powerpoint/2010/main" val="144959577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The Waves of Creativity in Education</a:t>
            </a:r>
            <a:endParaRPr lang="en-GB" dirty="0"/>
          </a:p>
        </p:txBody>
      </p:sp>
      <p:sp>
        <p:nvSpPr>
          <p:cNvPr id="3" name="Content Placeholder 2"/>
          <p:cNvSpPr>
            <a:spLocks noGrp="1"/>
          </p:cNvSpPr>
          <p:nvPr>
            <p:ph sz="quarter" idx="1"/>
          </p:nvPr>
        </p:nvSpPr>
        <p:spPr/>
        <p:txBody>
          <a:bodyPr/>
          <a:lstStyle/>
          <a:p>
            <a:pPr marL="0" indent="0">
              <a:buNone/>
            </a:pPr>
            <a:r>
              <a:rPr lang="en-GB" dirty="0" smtClean="0"/>
              <a:t>21</a:t>
            </a:r>
            <a:r>
              <a:rPr lang="en-GB" baseline="30000" dirty="0" smtClean="0"/>
              <a:t>st</a:t>
            </a:r>
            <a:r>
              <a:rPr lang="en-GB" dirty="0" smtClean="0"/>
              <a:t> Century Learning – </a:t>
            </a:r>
          </a:p>
          <a:p>
            <a:pPr marL="0" indent="0">
              <a:buNone/>
            </a:pPr>
            <a:r>
              <a:rPr lang="en-GB" dirty="0"/>
              <a:t>-</a:t>
            </a:r>
            <a:r>
              <a:rPr lang="en-GB" dirty="0" smtClean="0"/>
              <a:t>a move into characterising ‘creativity’ into everyday learning.</a:t>
            </a:r>
          </a:p>
          <a:p>
            <a:pPr marL="0" indent="0">
              <a:buNone/>
            </a:pPr>
            <a:endParaRPr lang="en-GB" dirty="0" smtClean="0"/>
          </a:p>
          <a:p>
            <a:pPr marL="0" indent="0">
              <a:buNone/>
            </a:pPr>
            <a:r>
              <a:rPr lang="en-GB" dirty="0" smtClean="0"/>
              <a:t>-Creativity seen as essential part of children’s lives </a:t>
            </a:r>
          </a:p>
          <a:p>
            <a:pPr marL="0" indent="0">
              <a:buNone/>
            </a:pPr>
            <a:endParaRPr lang="en-GB" dirty="0" smtClean="0"/>
          </a:p>
          <a:p>
            <a:pPr>
              <a:buFontTx/>
              <a:buChar char="-"/>
            </a:pPr>
            <a:r>
              <a:rPr lang="en-GB" b="1" dirty="0" smtClean="0"/>
              <a:t>The Roberts Review (2006) </a:t>
            </a:r>
            <a:r>
              <a:rPr lang="en-GB" dirty="0" smtClean="0"/>
              <a:t>– enhanced learner engagement and inclusion</a:t>
            </a:r>
          </a:p>
          <a:p>
            <a:pPr>
              <a:buFontTx/>
              <a:buChar char="-"/>
            </a:pPr>
            <a:r>
              <a:rPr lang="en-GB" dirty="0" smtClean="0"/>
              <a:t>Mapped out a framework for creativity </a:t>
            </a:r>
          </a:p>
          <a:p>
            <a:pPr>
              <a:buFontTx/>
              <a:buChar char="-"/>
            </a:pPr>
            <a:r>
              <a:rPr lang="en-GB" dirty="0" smtClean="0"/>
              <a:t>Cross curricular approach for creativity</a:t>
            </a:r>
          </a:p>
          <a:p>
            <a:pPr marL="0" indent="0">
              <a:buNone/>
            </a:pPr>
            <a:endParaRPr lang="en-GB" dirty="0"/>
          </a:p>
        </p:txBody>
      </p:sp>
    </p:spTree>
    <p:extLst>
      <p:ext uri="{BB962C8B-B14F-4D97-AF65-F5344CB8AC3E}">
        <p14:creationId xmlns:p14="http://schemas.microsoft.com/office/powerpoint/2010/main" val="219180457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Donaldson</a:t>
            </a:r>
            <a:endParaRPr lang="en-GB" dirty="0"/>
          </a:p>
        </p:txBody>
      </p:sp>
      <p:sp>
        <p:nvSpPr>
          <p:cNvPr id="3" name="Content Placeholder 2"/>
          <p:cNvSpPr>
            <a:spLocks noGrp="1"/>
          </p:cNvSpPr>
          <p:nvPr>
            <p:ph sz="quarter" idx="1"/>
          </p:nvPr>
        </p:nvSpPr>
        <p:spPr/>
        <p:txBody>
          <a:bodyPr/>
          <a:lstStyle/>
          <a:p>
            <a:r>
              <a:rPr lang="en-GB" dirty="0" smtClean="0"/>
              <a:t>Successful futures:</a:t>
            </a:r>
          </a:p>
          <a:p>
            <a:endParaRPr lang="en-GB" dirty="0" smtClean="0"/>
          </a:p>
          <a:p>
            <a:pPr marL="0" indent="0">
              <a:buNone/>
            </a:pPr>
            <a:r>
              <a:rPr lang="en-GB" dirty="0" smtClean="0"/>
              <a:t>How many times do you think the word ‘creative/creativity’ is mentioned in this report?</a:t>
            </a:r>
          </a:p>
          <a:p>
            <a:pPr marL="0" indent="0">
              <a:buNone/>
            </a:pPr>
            <a:endParaRPr lang="en-GB" dirty="0"/>
          </a:p>
          <a:p>
            <a:pPr marL="0" indent="0">
              <a:buNone/>
            </a:pPr>
            <a:r>
              <a:rPr lang="en-GB" dirty="0" smtClean="0"/>
              <a:t>Why is creativity important in today’s curriculum?</a:t>
            </a:r>
            <a:endParaRPr lang="en-GB" dirty="0"/>
          </a:p>
        </p:txBody>
      </p:sp>
    </p:spTree>
    <p:extLst>
      <p:ext uri="{BB962C8B-B14F-4D97-AF65-F5344CB8AC3E}">
        <p14:creationId xmlns:p14="http://schemas.microsoft.com/office/powerpoint/2010/main" val="23080404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Creative Contributors</a:t>
            </a:r>
            <a:endParaRPr lang="en-GB" dirty="0"/>
          </a:p>
        </p:txBody>
      </p:sp>
      <p:sp>
        <p:nvSpPr>
          <p:cNvPr id="3" name="Content Placeholder 2"/>
          <p:cNvSpPr>
            <a:spLocks noGrp="1"/>
          </p:cNvSpPr>
          <p:nvPr>
            <p:ph sz="quarter" idx="1"/>
          </p:nvPr>
        </p:nvSpPr>
        <p:spPr/>
        <p:txBody>
          <a:bodyPr>
            <a:normAutofit lnSpcReduction="10000"/>
          </a:bodyPr>
          <a:lstStyle/>
          <a:p>
            <a:r>
              <a:rPr lang="en-GB" dirty="0"/>
              <a:t>connect and apply their knowledge and skills to create ideas and products </a:t>
            </a:r>
            <a:endParaRPr lang="en-GB" dirty="0" smtClean="0"/>
          </a:p>
          <a:p>
            <a:r>
              <a:rPr lang="en-GB" dirty="0" smtClean="0"/>
              <a:t> </a:t>
            </a:r>
            <a:r>
              <a:rPr lang="en-GB" dirty="0"/>
              <a:t>think creatively to reframe and solve problems </a:t>
            </a:r>
            <a:endParaRPr lang="en-GB" dirty="0" smtClean="0"/>
          </a:p>
          <a:p>
            <a:r>
              <a:rPr lang="en-GB" dirty="0" smtClean="0"/>
              <a:t> </a:t>
            </a:r>
            <a:r>
              <a:rPr lang="en-GB" dirty="0"/>
              <a:t>identify and grasp opportunities </a:t>
            </a:r>
            <a:endParaRPr lang="en-GB" dirty="0" smtClean="0"/>
          </a:p>
          <a:p>
            <a:r>
              <a:rPr lang="en-GB" dirty="0" smtClean="0"/>
              <a:t>take </a:t>
            </a:r>
            <a:r>
              <a:rPr lang="en-GB" dirty="0"/>
              <a:t>measured risks </a:t>
            </a:r>
            <a:endParaRPr lang="en-GB" dirty="0" smtClean="0"/>
          </a:p>
          <a:p>
            <a:r>
              <a:rPr lang="en-GB" dirty="0" smtClean="0"/>
              <a:t> </a:t>
            </a:r>
            <a:r>
              <a:rPr lang="en-GB" dirty="0"/>
              <a:t>lead and play different roles in teams effectively and responsibly </a:t>
            </a:r>
            <a:endParaRPr lang="en-GB" dirty="0" smtClean="0"/>
          </a:p>
          <a:p>
            <a:r>
              <a:rPr lang="en-GB" dirty="0" smtClean="0"/>
              <a:t> </a:t>
            </a:r>
            <a:r>
              <a:rPr lang="en-GB" dirty="0"/>
              <a:t>express ideas and emotions through different media </a:t>
            </a:r>
            <a:endParaRPr lang="en-GB" dirty="0" smtClean="0"/>
          </a:p>
          <a:p>
            <a:r>
              <a:rPr lang="en-GB" dirty="0" smtClean="0"/>
              <a:t> </a:t>
            </a:r>
            <a:r>
              <a:rPr lang="en-GB" dirty="0"/>
              <a:t>give </a:t>
            </a:r>
            <a:r>
              <a:rPr lang="en-GB" dirty="0" smtClean="0"/>
              <a:t>off </a:t>
            </a:r>
            <a:r>
              <a:rPr lang="en-GB" dirty="0"/>
              <a:t>their energy and skills so that other people will benefit and are ready to play a full part in life and work </a:t>
            </a:r>
          </a:p>
        </p:txBody>
      </p:sp>
    </p:spTree>
    <p:extLst>
      <p:ext uri="{BB962C8B-B14F-4D97-AF65-F5344CB8AC3E}">
        <p14:creationId xmlns:p14="http://schemas.microsoft.com/office/powerpoint/2010/main" val="39270722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Successful futures: Areas of learning</a:t>
            </a:r>
            <a:endParaRPr lang="en-GB" dirty="0"/>
          </a:p>
        </p:txBody>
      </p:sp>
      <p:sp>
        <p:nvSpPr>
          <p:cNvPr id="3" name="Content Placeholder 2"/>
          <p:cNvSpPr>
            <a:spLocks noGrp="1"/>
          </p:cNvSpPr>
          <p:nvPr>
            <p:ph sz="quarter" idx="1"/>
          </p:nvPr>
        </p:nvSpPr>
        <p:spPr/>
        <p:txBody>
          <a:bodyPr>
            <a:normAutofit fontScale="92500"/>
          </a:bodyPr>
          <a:lstStyle/>
          <a:p>
            <a:pPr marL="0" indent="0">
              <a:buNone/>
            </a:pPr>
            <a:r>
              <a:rPr lang="en-GB" dirty="0" smtClean="0"/>
              <a:t>Expressive arts: </a:t>
            </a:r>
          </a:p>
          <a:p>
            <a:r>
              <a:rPr lang="en-GB" dirty="0"/>
              <a:t>encourage children and young people to develop their creative </a:t>
            </a:r>
            <a:r>
              <a:rPr lang="en-GB" dirty="0" smtClean="0"/>
              <a:t>appreciation</a:t>
            </a:r>
          </a:p>
          <a:p>
            <a:pPr marL="0" indent="0">
              <a:buNone/>
            </a:pPr>
            <a:endParaRPr lang="en-GB" dirty="0" smtClean="0"/>
          </a:p>
          <a:p>
            <a:r>
              <a:rPr lang="en-GB" dirty="0" smtClean="0"/>
              <a:t> </a:t>
            </a:r>
            <a:r>
              <a:rPr lang="en-GB" dirty="0"/>
              <a:t>The expressive arts provide opportunities to explore thinking, refine, and communicate ideas, engaging thinking, imagination and senses </a:t>
            </a:r>
            <a:r>
              <a:rPr lang="en-GB" dirty="0" smtClean="0"/>
              <a:t>creatively</a:t>
            </a:r>
          </a:p>
          <a:p>
            <a:pPr marL="0" indent="0">
              <a:buNone/>
            </a:pPr>
            <a:endParaRPr lang="en-GB" dirty="0" smtClean="0"/>
          </a:p>
          <a:p>
            <a:r>
              <a:rPr lang="en-GB" dirty="0" smtClean="0"/>
              <a:t> </a:t>
            </a:r>
            <a:r>
              <a:rPr lang="en-GB" dirty="0"/>
              <a:t>The expressive arts provide inspiration and motivation as they bring children and young people into contact with the creative processes, performances and products of others and stimulate their own experimentation and creativity. </a:t>
            </a:r>
          </a:p>
        </p:txBody>
      </p:sp>
    </p:spTree>
    <p:extLst>
      <p:ext uri="{BB962C8B-B14F-4D97-AF65-F5344CB8AC3E}">
        <p14:creationId xmlns:p14="http://schemas.microsoft.com/office/powerpoint/2010/main" val="12851751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Expressive Arts</a:t>
            </a:r>
            <a:endParaRPr lang="en-GB" dirty="0"/>
          </a:p>
        </p:txBody>
      </p:sp>
      <p:sp>
        <p:nvSpPr>
          <p:cNvPr id="3" name="Content Placeholder 2"/>
          <p:cNvSpPr>
            <a:spLocks noGrp="1"/>
          </p:cNvSpPr>
          <p:nvPr>
            <p:ph sz="quarter" idx="1"/>
          </p:nvPr>
        </p:nvSpPr>
        <p:spPr/>
        <p:txBody>
          <a:bodyPr/>
          <a:lstStyle/>
          <a:p>
            <a:pPr marL="0" indent="0">
              <a:buNone/>
            </a:pPr>
            <a:r>
              <a:rPr lang="en-GB" dirty="0" smtClean="0"/>
              <a:t>How?</a:t>
            </a:r>
          </a:p>
          <a:p>
            <a:r>
              <a:rPr lang="en-GB" dirty="0"/>
              <a:t>m</a:t>
            </a:r>
            <a:r>
              <a:rPr lang="en-GB" dirty="0" smtClean="0"/>
              <a:t>usic</a:t>
            </a:r>
          </a:p>
          <a:p>
            <a:r>
              <a:rPr lang="en-GB" dirty="0" smtClean="0"/>
              <a:t> drama</a:t>
            </a:r>
          </a:p>
          <a:p>
            <a:r>
              <a:rPr lang="en-GB" dirty="0" smtClean="0"/>
              <a:t> dance</a:t>
            </a:r>
          </a:p>
          <a:p>
            <a:r>
              <a:rPr lang="en-GB" dirty="0" smtClean="0"/>
              <a:t> </a:t>
            </a:r>
            <a:r>
              <a:rPr lang="en-GB" dirty="0"/>
              <a:t>film and digital </a:t>
            </a:r>
            <a:r>
              <a:rPr lang="en-GB" dirty="0" smtClean="0"/>
              <a:t>media</a:t>
            </a:r>
          </a:p>
          <a:p>
            <a:r>
              <a:rPr lang="en-GB" dirty="0" smtClean="0"/>
              <a:t> </a:t>
            </a:r>
            <a:r>
              <a:rPr lang="en-GB" dirty="0"/>
              <a:t>visual arts and </a:t>
            </a:r>
            <a:r>
              <a:rPr lang="en-GB" dirty="0" smtClean="0"/>
              <a:t>design</a:t>
            </a:r>
          </a:p>
          <a:p>
            <a:r>
              <a:rPr lang="en-GB" dirty="0" smtClean="0"/>
              <a:t> </a:t>
            </a:r>
            <a:r>
              <a:rPr lang="en-GB" dirty="0"/>
              <a:t>literature and creative writing. </a:t>
            </a:r>
          </a:p>
        </p:txBody>
      </p:sp>
    </p:spTree>
    <p:extLst>
      <p:ext uri="{BB962C8B-B14F-4D97-AF65-F5344CB8AC3E}">
        <p14:creationId xmlns:p14="http://schemas.microsoft.com/office/powerpoint/2010/main" val="14839173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Science and technology</a:t>
            </a:r>
            <a:endParaRPr lang="en-GB" dirty="0"/>
          </a:p>
        </p:txBody>
      </p:sp>
      <p:sp>
        <p:nvSpPr>
          <p:cNvPr id="3" name="Content Placeholder 2"/>
          <p:cNvSpPr>
            <a:spLocks noGrp="1"/>
          </p:cNvSpPr>
          <p:nvPr>
            <p:ph sz="quarter" idx="1"/>
          </p:nvPr>
        </p:nvSpPr>
        <p:spPr/>
        <p:txBody>
          <a:bodyPr/>
          <a:lstStyle/>
          <a:p>
            <a:r>
              <a:rPr lang="en-GB" dirty="0"/>
              <a:t>A</a:t>
            </a:r>
            <a:r>
              <a:rPr lang="en-GB" dirty="0" smtClean="0"/>
              <a:t>cquiring </a:t>
            </a:r>
            <a:r>
              <a:rPr lang="en-GB" dirty="0"/>
              <a:t>knowledge through observation and experimentation, and technology applies scientific knowledge in practical ways. </a:t>
            </a:r>
            <a:endParaRPr lang="en-GB" dirty="0" smtClean="0"/>
          </a:p>
          <a:p>
            <a:endParaRPr lang="en-GB" dirty="0" smtClean="0"/>
          </a:p>
          <a:p>
            <a:r>
              <a:rPr lang="en-GB" dirty="0"/>
              <a:t>C</a:t>
            </a:r>
            <a:r>
              <a:rPr lang="en-GB" dirty="0" smtClean="0"/>
              <a:t>apitalises </a:t>
            </a:r>
            <a:r>
              <a:rPr lang="en-GB" dirty="0"/>
              <a:t>on children and young people’s curiosity about our natural, physical world and universe though investigating, understanding, and </a:t>
            </a:r>
            <a:r>
              <a:rPr lang="en-GB" dirty="0" smtClean="0"/>
              <a:t>explaining</a:t>
            </a:r>
            <a:r>
              <a:rPr lang="en-GB" dirty="0"/>
              <a:t>. </a:t>
            </a:r>
            <a:endParaRPr lang="en-GB" dirty="0" smtClean="0"/>
          </a:p>
          <a:p>
            <a:endParaRPr lang="en-GB" dirty="0"/>
          </a:p>
          <a:p>
            <a:r>
              <a:rPr lang="en-GB" dirty="0" smtClean="0"/>
              <a:t>Children generate </a:t>
            </a:r>
            <a:r>
              <a:rPr lang="en-GB" dirty="0"/>
              <a:t>and test ideas, gather evidence, make observations, carry out practical investigations, and communicate with others. </a:t>
            </a:r>
          </a:p>
        </p:txBody>
      </p:sp>
    </p:spTree>
    <p:extLst>
      <p:ext uri="{BB962C8B-B14F-4D97-AF65-F5344CB8AC3E}">
        <p14:creationId xmlns:p14="http://schemas.microsoft.com/office/powerpoint/2010/main" val="35805331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References </a:t>
            </a:r>
            <a:endParaRPr lang="en-GB" dirty="0"/>
          </a:p>
        </p:txBody>
      </p:sp>
      <p:sp>
        <p:nvSpPr>
          <p:cNvPr id="3" name="Content Placeholder 2"/>
          <p:cNvSpPr>
            <a:spLocks noGrp="1"/>
          </p:cNvSpPr>
          <p:nvPr>
            <p:ph sz="quarter" idx="1"/>
          </p:nvPr>
        </p:nvSpPr>
        <p:spPr/>
        <p:txBody>
          <a:bodyPr/>
          <a:lstStyle/>
          <a:p>
            <a:pPr marL="0" indent="0">
              <a:buNone/>
            </a:pPr>
            <a:r>
              <a:rPr lang="en-GB" dirty="0" smtClean="0"/>
              <a:t>Gardner, H. (1997) </a:t>
            </a:r>
            <a:r>
              <a:rPr lang="en-US" i="1" dirty="0"/>
              <a:t>Extraordinary minds</a:t>
            </a:r>
            <a:r>
              <a:rPr lang="en-US" dirty="0"/>
              <a:t>. </a:t>
            </a:r>
            <a:r>
              <a:rPr lang="en-US" dirty="0" smtClean="0"/>
              <a:t>New </a:t>
            </a:r>
            <a:r>
              <a:rPr lang="en-US" dirty="0"/>
              <a:t>York: Basic </a:t>
            </a:r>
            <a:r>
              <a:rPr lang="en-US" dirty="0" smtClean="0"/>
              <a:t>Books</a:t>
            </a:r>
          </a:p>
          <a:p>
            <a:pPr marL="0" indent="0">
              <a:buNone/>
            </a:pPr>
            <a:endParaRPr lang="en-US" dirty="0"/>
          </a:p>
          <a:p>
            <a:pPr marL="0" indent="0">
              <a:buNone/>
            </a:pPr>
            <a:r>
              <a:rPr lang="en-GB" dirty="0" smtClean="0"/>
              <a:t>Lucas</a:t>
            </a:r>
            <a:r>
              <a:rPr lang="en-GB" dirty="0"/>
              <a:t>, B. (2001). Creative Teaching, Teaching Creativity and Creative Learning. In A. Craft, B. Jeffrey &amp; M. </a:t>
            </a:r>
            <a:r>
              <a:rPr lang="en-GB" dirty="0" err="1"/>
              <a:t>Leibling</a:t>
            </a:r>
            <a:r>
              <a:rPr lang="en-GB" dirty="0"/>
              <a:t> (Eds.), </a:t>
            </a:r>
            <a:r>
              <a:rPr lang="en-GB" i="1" dirty="0"/>
              <a:t>Creativity in Education</a:t>
            </a:r>
            <a:r>
              <a:rPr lang="en-GB" dirty="0"/>
              <a:t>. London: Continuum</a:t>
            </a:r>
            <a:r>
              <a:rPr lang="en-GB" dirty="0" smtClean="0"/>
              <a:t>.</a:t>
            </a:r>
          </a:p>
          <a:p>
            <a:pPr marL="0" indent="0">
              <a:buNone/>
            </a:pPr>
            <a:endParaRPr lang="en-GB" dirty="0"/>
          </a:p>
          <a:p>
            <a:pPr marL="0" indent="0">
              <a:buNone/>
            </a:pPr>
            <a:endParaRPr lang="en-US" dirty="0"/>
          </a:p>
        </p:txBody>
      </p:sp>
    </p:spTree>
    <p:extLst>
      <p:ext uri="{BB962C8B-B14F-4D97-AF65-F5344CB8AC3E}">
        <p14:creationId xmlns:p14="http://schemas.microsoft.com/office/powerpoint/2010/main" val="25926578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Task</a:t>
            </a:r>
            <a:endParaRPr lang="en-GB" dirty="0"/>
          </a:p>
        </p:txBody>
      </p:sp>
      <p:sp>
        <p:nvSpPr>
          <p:cNvPr id="3" name="Content Placeholder 2"/>
          <p:cNvSpPr>
            <a:spLocks noGrp="1"/>
          </p:cNvSpPr>
          <p:nvPr>
            <p:ph sz="quarter" idx="1"/>
          </p:nvPr>
        </p:nvSpPr>
        <p:spPr/>
        <p:txBody>
          <a:bodyPr>
            <a:normAutofit fontScale="92500"/>
          </a:bodyPr>
          <a:lstStyle/>
          <a:p>
            <a:r>
              <a:rPr lang="en-GB" dirty="0" smtClean="0"/>
              <a:t>Read the article by Caroline Sharp -‘</a:t>
            </a:r>
            <a:r>
              <a:rPr lang="en-GB" dirty="0"/>
              <a:t>Developing young children’s creativity: </a:t>
            </a:r>
            <a:r>
              <a:rPr lang="en-GB" dirty="0" smtClean="0"/>
              <a:t>what can </a:t>
            </a:r>
            <a:r>
              <a:rPr lang="en-GB" dirty="0"/>
              <a:t>we learn from research</a:t>
            </a:r>
            <a:r>
              <a:rPr lang="en-GB" dirty="0" smtClean="0"/>
              <a:t>?’</a:t>
            </a:r>
          </a:p>
          <a:p>
            <a:pPr marL="0" indent="0">
              <a:buNone/>
            </a:pPr>
            <a:endParaRPr lang="en-GB" dirty="0"/>
          </a:p>
          <a:p>
            <a:pPr marL="0" indent="0">
              <a:buNone/>
            </a:pPr>
            <a:r>
              <a:rPr lang="en-GB" dirty="0" smtClean="0"/>
              <a:t>Whilst reading the article:</a:t>
            </a:r>
          </a:p>
          <a:p>
            <a:r>
              <a:rPr lang="en-GB" dirty="0" smtClean="0"/>
              <a:t>Take note of the key points</a:t>
            </a:r>
          </a:p>
          <a:p>
            <a:r>
              <a:rPr lang="en-GB" dirty="0" smtClean="0"/>
              <a:t>What can we learn from the article?</a:t>
            </a:r>
          </a:p>
          <a:p>
            <a:r>
              <a:rPr lang="en-GB" dirty="0" smtClean="0"/>
              <a:t>How can creativity be defined?</a:t>
            </a:r>
          </a:p>
          <a:p>
            <a:r>
              <a:rPr lang="en-GB" dirty="0" smtClean="0"/>
              <a:t>How can the facilitator support creative development?</a:t>
            </a:r>
          </a:p>
          <a:p>
            <a:pPr marL="0" indent="0">
              <a:buNone/>
            </a:pPr>
            <a:endParaRPr lang="en-GB" dirty="0" smtClean="0"/>
          </a:p>
          <a:p>
            <a:endParaRPr lang="en-GB" dirty="0"/>
          </a:p>
          <a:p>
            <a:pPr marL="0" indent="0">
              <a:buNone/>
            </a:pPr>
            <a:r>
              <a:rPr lang="en-GB" dirty="0"/>
              <a:t>http://www.nfer.ac.uk/publications/55502/55502.pdf</a:t>
            </a:r>
            <a:endParaRPr lang="en-GB" dirty="0" smtClean="0"/>
          </a:p>
        </p:txBody>
      </p:sp>
    </p:spTree>
    <p:extLst>
      <p:ext uri="{BB962C8B-B14F-4D97-AF65-F5344CB8AC3E}">
        <p14:creationId xmlns:p14="http://schemas.microsoft.com/office/powerpoint/2010/main" val="198710789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517</TotalTime>
  <Words>1469</Words>
  <Application>Microsoft Office PowerPoint</Application>
  <PresentationFormat>On-screen Show (4:3)</PresentationFormat>
  <Paragraphs>214</Paragraphs>
  <Slides>18</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Calibri</vt:lpstr>
      <vt:lpstr>Century Schoolbook</vt:lpstr>
      <vt:lpstr>Wingdings</vt:lpstr>
      <vt:lpstr>Wingdings 2</vt:lpstr>
      <vt:lpstr>Oriel</vt:lpstr>
      <vt:lpstr>The Enquiring Mind: Creative Approaches </vt:lpstr>
      <vt:lpstr>Session Aims and Objectives</vt:lpstr>
      <vt:lpstr>PowerPoint Presentation</vt:lpstr>
      <vt:lpstr>Assessment</vt:lpstr>
      <vt:lpstr>Key Areas</vt:lpstr>
      <vt:lpstr>The enquiring mind: what does it mean to you?</vt:lpstr>
      <vt:lpstr>The Enquiring Mind and Education</vt:lpstr>
      <vt:lpstr>PowerPoint Presentation</vt:lpstr>
      <vt:lpstr>What is Creativity?</vt:lpstr>
      <vt:lpstr>The Waves of Creativity in Education</vt:lpstr>
      <vt:lpstr>The Waves of Creativity in Education</vt:lpstr>
      <vt:lpstr>Donaldson</vt:lpstr>
      <vt:lpstr>Creative Contributors</vt:lpstr>
      <vt:lpstr>Successful futures: Areas of learning</vt:lpstr>
      <vt:lpstr>Expressive Arts</vt:lpstr>
      <vt:lpstr>Science and technology</vt:lpstr>
      <vt:lpstr>References </vt:lpstr>
      <vt:lpstr>Task</vt:lpstr>
    </vt:vector>
  </TitlesOfParts>
  <Company>SMU</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Enquiring Mind: Creative Approaches</dc:title>
  <dc:creator>Phillips, Laura</dc:creator>
  <cp:lastModifiedBy>Laura Hutchings</cp:lastModifiedBy>
  <cp:revision>34</cp:revision>
  <cp:lastPrinted>2014-09-24T10:08:44Z</cp:lastPrinted>
  <dcterms:created xsi:type="dcterms:W3CDTF">2014-09-23T08:17:44Z</dcterms:created>
  <dcterms:modified xsi:type="dcterms:W3CDTF">2017-11-06T10:50:33Z</dcterms:modified>
</cp:coreProperties>
</file>