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865" r:id="rId2"/>
  </p:sldMasterIdLst>
  <p:notesMasterIdLst>
    <p:notesMasterId r:id="rId19"/>
  </p:notesMasterIdLst>
  <p:sldIdLst>
    <p:sldId id="383" r:id="rId3"/>
    <p:sldId id="385" r:id="rId4"/>
    <p:sldId id="342" r:id="rId5"/>
    <p:sldId id="343" r:id="rId6"/>
    <p:sldId id="345" r:id="rId7"/>
    <p:sldId id="346" r:id="rId8"/>
    <p:sldId id="264" r:id="rId9"/>
    <p:sldId id="348" r:id="rId10"/>
    <p:sldId id="271" r:id="rId11"/>
    <p:sldId id="272" r:id="rId12"/>
    <p:sldId id="349" r:id="rId13"/>
    <p:sldId id="273" r:id="rId14"/>
    <p:sldId id="274" r:id="rId15"/>
    <p:sldId id="276" r:id="rId16"/>
    <p:sldId id="350" r:id="rId17"/>
    <p:sldId id="384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68" autoAdjust="0"/>
  </p:normalViewPr>
  <p:slideViewPr>
    <p:cSldViewPr>
      <p:cViewPr varScale="1">
        <p:scale>
          <a:sx n="91" d="100"/>
          <a:sy n="91" d="100"/>
        </p:scale>
        <p:origin x="129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B3D52E4-4260-462B-8454-B4293682A9E2}" type="datetimeFigureOut">
              <a:rPr lang="en-US"/>
              <a:pPr>
                <a:defRPr/>
              </a:pPr>
              <a:t>11/6/2019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60531C4-B6D3-4198-97FD-0E7751496F8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088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Categorical - </a:t>
            </a:r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ＭＳ Ｐゴシック" pitchFamily="-72" charset="-128"/>
                <a:cs typeface="ＭＳ Ｐゴシック" pitchFamily="-72" charset="-128"/>
              </a:rPr>
              <a:t>sometimes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ＭＳ Ｐゴシック" pitchFamily="-72" charset="-128"/>
                <a:cs typeface="ＭＳ Ｐゴシック" pitchFamily="-72" charset="-128"/>
              </a:rPr>
              <a:t> called a nominal variable, gender would be categorical</a:t>
            </a:r>
            <a:r>
              <a:rPr lang="en-GB" sz="1200" b="0" kern="1200" baseline="0" dirty="0" smtClean="0">
                <a:solidFill>
                  <a:schemeClr val="tx1"/>
                </a:solidFill>
                <a:effectLst/>
                <a:latin typeface="+mn-lt"/>
                <a:ea typeface="ＭＳ Ｐゴシック" pitchFamily="-72" charset="-128"/>
                <a:cs typeface="ＭＳ Ｐゴシック" pitchFamily="-72" charset="-128"/>
              </a:rPr>
              <a:t> –M or F</a:t>
            </a:r>
            <a:endParaRPr lang="en-GB" dirty="0" smtClean="0"/>
          </a:p>
          <a:p>
            <a:r>
              <a:rPr lang="en-GB" dirty="0" smtClean="0"/>
              <a:t>Ordinal - An ordinal variable is similar to a categorical variable.  The difference between the two is that there is a clear ordering of the variables (low</a:t>
            </a:r>
            <a:r>
              <a:rPr lang="en-GB" baseline="0" dirty="0" smtClean="0"/>
              <a:t> then medium, then high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0531C4-B6D3-4198-97FD-0E7751496F81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191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E6BBA70-BD8D-483A-93F4-C8FEDE4513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6D1AF86C-6E26-4D9D-AE55-6C89366DC9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759020A2-A4AA-4C3E-B4A9-4D970389D5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11E07-B6C4-4771-9A2E-4DAE7C8140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7AFF0-1D80-4490-B9FE-253FEDC3BF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01928-7EEB-45F7-A692-F4766EC6E1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6F6BB6AD-0D72-4B18-B7CE-0227A106F6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BE216-ACF4-49D6-9C45-98AD801672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35BA2-0AB3-4209-8BEF-4C10B1ECFC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03E61-0093-447F-8439-1A78AB2881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6FA3A-FF47-4A37-92B6-17AD496C38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grpSp>
        <p:nvGrpSpPr>
          <p:cNvPr id="5" name="Group 10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6A88F902-9720-475A-A5DF-48D8E33A3B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953000" y="6408738"/>
            <a:ext cx="2590800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305800" y="6408738"/>
            <a:ext cx="7080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3-</a:t>
            </a:r>
            <a:fld id="{CF75CF56-6870-4C97-988E-03D2240654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CE612BB3-4033-4114-85C8-042B5B4680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B77C4A76-B78A-46EC-A1E7-59CB9C9AFA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8E260B03-2710-41DD-A27C-9F1014AAA9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3-</a:t>
            </a:r>
            <a:fld id="{BBB55FF8-304A-4E0E-BE64-6D5CAD5DFA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3-</a:t>
            </a:r>
            <a:fld id="{570A58C3-A919-46D4-89D2-7D8DCB3F78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154F8CDA-980F-465E-A492-2203269C7B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0"/>
          </p:nvPr>
        </p:nvSpPr>
        <p:spPr>
          <a:xfrm>
            <a:off x="4379913" y="6408738"/>
            <a:ext cx="31638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B0257394-9DB8-4E35-BE8E-3A2B24F7E9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34249AD-8682-41B2-8095-EF3823956A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CEC8F58-2044-461D-9E98-5E89141743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B69684C7-C271-4A42-86C7-D61A417A4D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BC662F95-1A1B-440B-B500-8A37463060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4" r:id="rId2"/>
    <p:sldLayoutId id="2147483883" r:id="rId3"/>
    <p:sldLayoutId id="2147483889" r:id="rId4"/>
    <p:sldLayoutId id="2147483890" r:id="rId5"/>
    <p:sldLayoutId id="2147483891" r:id="rId6"/>
    <p:sldLayoutId id="2147483882" r:id="rId7"/>
    <p:sldLayoutId id="2147483892" r:id="rId8"/>
    <p:sldLayoutId id="2147483893" r:id="rId9"/>
    <p:sldLayoutId id="2147483894" r:id="rId10"/>
    <p:sldLayoutId id="2147483895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3087687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382000" y="6408738"/>
            <a:ext cx="631825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EFD937E8-C54E-4B9B-86DD-AEAFFACD73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8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887" r:id="rId10"/>
    <p:sldLayoutId id="2147483886" r:id="rId11"/>
    <p:sldLayoutId id="2147483904" r:id="rId12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pitchFamily="-72" charset="-128"/>
          <a:cs typeface="ＭＳ Ｐゴシック" pitchFamily="-72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-72" charset="2"/>
        <a:buChar char=""/>
        <a:defRPr sz="27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-72" charset="0"/>
        <a:buChar char="◦"/>
        <a:defRPr sz="23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-72" charset="2"/>
        <a:buChar char=""/>
        <a:defRPr sz="21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sz="19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95536" y="28610"/>
            <a:ext cx="9036496" cy="5832648"/>
          </a:xfrm>
        </p:spPr>
        <p:txBody>
          <a:bodyPr>
            <a:normAutofit fontScale="90000"/>
          </a:bodyPr>
          <a:lstStyle/>
          <a:p>
            <a:r>
              <a:rPr lang="en-GB" sz="3900" dirty="0" smtClean="0"/>
              <a:t>BMSP4004 </a:t>
            </a:r>
            <a:br>
              <a:rPr lang="en-GB" sz="3900" dirty="0" smtClean="0"/>
            </a:br>
            <a:r>
              <a:rPr lang="en-GB" sz="3900" dirty="0" smtClean="0"/>
              <a:t>Generating </a:t>
            </a:r>
            <a:r>
              <a:rPr lang="en-GB" sz="3900" dirty="0"/>
              <a:t>Business Data and </a:t>
            </a:r>
            <a:r>
              <a:rPr lang="en-GB" sz="3900" dirty="0" smtClean="0"/>
              <a:t>Analysis</a:t>
            </a:r>
            <a:r>
              <a:rPr lang="en-GB" dirty="0"/>
              <a:t/>
            </a:r>
            <a:br>
              <a:rPr lang="en-GB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Lecture</a:t>
            </a:r>
            <a:br>
              <a:rPr lang="en-US" dirty="0" smtClean="0"/>
            </a:br>
            <a:r>
              <a:rPr lang="en-US" dirty="0" smtClean="0"/>
              <a:t>Week 7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Visualizing</a:t>
            </a:r>
            <a:br>
              <a:rPr lang="en-US" dirty="0" smtClean="0"/>
            </a:br>
            <a:r>
              <a:rPr lang="en-US" dirty="0" smtClean="0"/>
              <a:t>and </a:t>
            </a:r>
            <a:br>
              <a:rPr lang="en-US" dirty="0" smtClean="0"/>
            </a:br>
            <a:r>
              <a:rPr lang="en-US" dirty="0" smtClean="0"/>
              <a:t>Exploring </a:t>
            </a:r>
            <a:br>
              <a:rPr lang="en-US" dirty="0" smtClean="0"/>
            </a:br>
            <a:r>
              <a:rPr lang="en-US" dirty="0" smtClean="0"/>
              <a:t>Data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56" y="2132856"/>
            <a:ext cx="5364088" cy="344339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75856" y="6453336"/>
            <a:ext cx="5868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</a:t>
            </a:r>
            <a:r>
              <a:rPr lang="en-GB" sz="1400" dirty="0" smtClean="0"/>
              <a:t>Analytics. Global Edition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9750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8470"/>
            <a:ext cx="2672361" cy="70411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3-</a:t>
            </a:r>
            <a:fld id="{BBB55FF8-304A-4E0E-BE64-6D5CAD5DFA3D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2527611" y="564226"/>
            <a:ext cx="6192688" cy="6048672"/>
          </a:xfrm>
          <a:prstGeom prst="rect">
            <a:avLst/>
          </a:prstGeom>
        </p:spPr>
        <p:txBody>
          <a:bodyPr/>
          <a:lstStyle>
            <a:lvl1pPr marL="365125" indent="-255588" algn="l" rtl="0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itchFamily="-72" charset="2"/>
              <a:buChar char=""/>
              <a:defRPr sz="2700" kern="1200">
                <a:solidFill>
                  <a:schemeClr val="tx1"/>
                </a:solidFill>
                <a:latin typeface="+mn-lt"/>
                <a:ea typeface="ＭＳ Ｐゴシック" pitchFamily="-72" charset="-128"/>
                <a:cs typeface="ＭＳ Ｐゴシック" pitchFamily="-72" charset="-128"/>
              </a:defRPr>
            </a:lvl1pPr>
            <a:lvl2pPr marL="620713" indent="-228600" algn="l" rtl="0" eaLnBrk="0" fontAlgn="base" hangingPunct="0">
              <a:spcBef>
                <a:spcPts val="325"/>
              </a:spcBef>
              <a:spcAft>
                <a:spcPct val="0"/>
              </a:spcAft>
              <a:buClr>
                <a:schemeClr val="accent1"/>
              </a:buClr>
              <a:buFont typeface="Verdana" pitchFamily="-72" charset="0"/>
              <a:buChar char="◦"/>
              <a:defRPr sz="2300" kern="1200">
                <a:solidFill>
                  <a:schemeClr val="tx1"/>
                </a:solidFill>
                <a:latin typeface="+mn-lt"/>
                <a:ea typeface="ＭＳ Ｐゴシック" pitchFamily="-72" charset="-128"/>
                <a:cs typeface="+mn-cs"/>
              </a:defRPr>
            </a:lvl2pPr>
            <a:lvl3pPr marL="858838" indent="-228600" algn="l" rtl="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Pct val="100000"/>
              <a:buFont typeface="Wingdings 2" pitchFamily="-72" charset="2"/>
              <a:buChar char=""/>
              <a:defRPr sz="2100" kern="1200">
                <a:solidFill>
                  <a:schemeClr val="tx1"/>
                </a:solidFill>
                <a:latin typeface="+mn-lt"/>
                <a:ea typeface="ＭＳ Ｐゴシック" pitchFamily="-72" charset="-128"/>
                <a:cs typeface="+mn-cs"/>
              </a:defRPr>
            </a:lvl3pPr>
            <a:lvl4pPr marL="1143000" indent="-228600" algn="l" rtl="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-72" charset="2"/>
              <a:buChar char=""/>
              <a:defRPr sz="1900" kern="1200">
                <a:solidFill>
                  <a:schemeClr val="tx1"/>
                </a:solidFill>
                <a:latin typeface="+mn-lt"/>
                <a:ea typeface="ＭＳ Ｐゴシック" pitchFamily="-72" charset="-128"/>
                <a:cs typeface="+mn-cs"/>
              </a:defRPr>
            </a:lvl4pPr>
            <a:lvl5pPr marL="1371600" indent="-228600" algn="l" rtl="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-72" charset="2"/>
              <a:buChar char=""/>
              <a:defRPr kern="1200">
                <a:solidFill>
                  <a:schemeClr val="tx1"/>
                </a:solidFill>
                <a:latin typeface="+mn-lt"/>
                <a:ea typeface="ＭＳ Ｐゴシック" pitchFamily="-72" charset="-128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smtClean="0"/>
              <a:t>What is data </a:t>
            </a:r>
            <a:r>
              <a:rPr lang="en-US" sz="2400" dirty="0" err="1" smtClean="0"/>
              <a:t>visualisation</a:t>
            </a:r>
            <a:r>
              <a:rPr lang="en-US" sz="2400" dirty="0" smtClean="0"/>
              <a:t>?</a:t>
            </a:r>
          </a:p>
          <a:p>
            <a:endParaRPr lang="en-US" sz="2400" dirty="0"/>
          </a:p>
          <a:p>
            <a:r>
              <a:rPr lang="en-US" sz="2400" dirty="0" smtClean="0"/>
              <a:t>What are the different approaches to data </a:t>
            </a:r>
            <a:r>
              <a:rPr lang="en-US" sz="2400" dirty="0" err="1" smtClean="0"/>
              <a:t>visualisation</a:t>
            </a:r>
            <a:r>
              <a:rPr lang="en-US" sz="2400" dirty="0" smtClean="0"/>
              <a:t>?</a:t>
            </a:r>
          </a:p>
          <a:p>
            <a:endParaRPr lang="en-US" sz="2400" dirty="0"/>
          </a:p>
          <a:p>
            <a:r>
              <a:rPr lang="en-US" sz="2400" dirty="0" smtClean="0"/>
              <a:t>How to create charts using spreadsheets</a:t>
            </a:r>
          </a:p>
          <a:p>
            <a:endParaRPr lang="en-US" sz="2400" dirty="0" smtClean="0"/>
          </a:p>
          <a:p>
            <a:r>
              <a:rPr lang="en-US" sz="2400" dirty="0" smtClean="0"/>
              <a:t>What is the dashboard?</a:t>
            </a:r>
          </a:p>
          <a:p>
            <a:endParaRPr lang="en-US" sz="2400" dirty="0"/>
          </a:p>
          <a:p>
            <a:r>
              <a:rPr lang="en-US" sz="2400" dirty="0" smtClean="0"/>
              <a:t>Practical seminar – </a:t>
            </a:r>
          </a:p>
          <a:p>
            <a:pPr lvl="2"/>
            <a:r>
              <a:rPr lang="en-US" sz="2400" dirty="0" smtClean="0"/>
              <a:t>revise past exercises</a:t>
            </a:r>
          </a:p>
          <a:p>
            <a:pPr lvl="2"/>
            <a:r>
              <a:rPr lang="en-US" sz="2400" dirty="0" smtClean="0"/>
              <a:t>try new exercise </a:t>
            </a:r>
          </a:p>
          <a:p>
            <a:pPr lvl="2"/>
            <a:r>
              <a:rPr lang="en-US" sz="2400" dirty="0" smtClean="0"/>
              <a:t>review papers and </a:t>
            </a:r>
            <a:r>
              <a:rPr lang="en-US" sz="2400" dirty="0" err="1" smtClean="0"/>
              <a:t>summarise</a:t>
            </a:r>
            <a:endParaRPr lang="en-US" sz="2400" dirty="0" smtClean="0"/>
          </a:p>
          <a:p>
            <a:pPr lvl="2"/>
            <a:r>
              <a:rPr lang="en-US" sz="2400" dirty="0" smtClean="0"/>
              <a:t>work on assignment</a:t>
            </a:r>
          </a:p>
          <a:p>
            <a:endParaRPr lang="en-US" sz="2400" dirty="0" smtClean="0"/>
          </a:p>
          <a:p>
            <a:endParaRPr lang="en-US" sz="2400" dirty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83280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Data </a:t>
            </a:r>
            <a:r>
              <a:rPr lang="en-US" b="1" dirty="0" err="1" smtClean="0"/>
              <a:t>visualisation</a:t>
            </a:r>
            <a:r>
              <a:rPr lang="en-US" b="1" dirty="0" smtClean="0"/>
              <a:t> </a:t>
            </a:r>
            <a:r>
              <a:rPr lang="en-US" dirty="0" smtClean="0"/>
              <a:t>- the </a:t>
            </a:r>
            <a:r>
              <a:rPr lang="en-US" dirty="0"/>
              <a:t>process of displaying data (often in large quantities) in a meaningful fashion to provide insights that will support better decisions. </a:t>
            </a:r>
            <a:endParaRPr lang="en-US" dirty="0" smtClean="0"/>
          </a:p>
          <a:p>
            <a:pPr lvl="1"/>
            <a:r>
              <a:rPr lang="en-US" dirty="0" smtClean="0"/>
              <a:t>Data </a:t>
            </a:r>
            <a:r>
              <a:rPr lang="en-US" dirty="0" err="1" smtClean="0"/>
              <a:t>visualisation</a:t>
            </a:r>
            <a:r>
              <a:rPr lang="en-US" dirty="0" smtClean="0"/>
              <a:t> </a:t>
            </a:r>
            <a:r>
              <a:rPr lang="en-US" dirty="0"/>
              <a:t>improves decision-making, provides managers with better analysis capabilities that reduce reliance on IT professionals, and improves collaboration and information sharing.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Data </a:t>
            </a:r>
            <a:r>
              <a:rPr lang="en-US" sz="3600" dirty="0" err="1" smtClean="0"/>
              <a:t>Visualisation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24643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Tabular data can be used to </a:t>
            </a:r>
            <a:r>
              <a:rPr lang="en-US" sz="2400" dirty="0"/>
              <a:t>determine exactly how many units of a certain product were sold in a particular month, or to compare one month to another. </a:t>
            </a:r>
            <a:endParaRPr lang="en-US" sz="2400" dirty="0" smtClean="0"/>
          </a:p>
          <a:p>
            <a:pPr lvl="1"/>
            <a:r>
              <a:rPr lang="en-US" sz="2000" dirty="0" smtClean="0"/>
              <a:t>Beyond </a:t>
            </a:r>
            <a:r>
              <a:rPr lang="en-US" sz="2000" dirty="0"/>
              <a:t>such calculations, however, it is difficult to draw </a:t>
            </a:r>
            <a:r>
              <a:rPr lang="en-US" sz="2000" dirty="0">
                <a:solidFill>
                  <a:srgbClr val="0070C0"/>
                </a:solidFill>
              </a:rPr>
              <a:t>big picture conclusions</a:t>
            </a:r>
            <a:r>
              <a:rPr lang="en-US" sz="2000" dirty="0"/>
              <a:t>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Example Tabular vs. Visual Data Analysis</a:t>
            </a:r>
            <a:endParaRPr lang="en-US" sz="3200" dirty="0"/>
          </a:p>
        </p:txBody>
      </p:sp>
      <p:pic>
        <p:nvPicPr>
          <p:cNvPr id="7" name="Picture 6" descr="BA2-Figure-3.1-Monthly-Pro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17032"/>
            <a:ext cx="4791596" cy="25817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17766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70303" y="2132856"/>
            <a:ext cx="4896544" cy="3744416"/>
          </a:xfrm>
        </p:spPr>
        <p:txBody>
          <a:bodyPr/>
          <a:lstStyle/>
          <a:p>
            <a:pPr marL="392113" lvl="1" indent="0">
              <a:buNone/>
            </a:pPr>
            <a:r>
              <a:rPr lang="en-US" sz="2000" dirty="0" smtClean="0"/>
              <a:t>(</a:t>
            </a:r>
            <a:r>
              <a:rPr lang="en-US" sz="2000" dirty="0"/>
              <a:t>Product C sells the least, for example</a:t>
            </a:r>
            <a:r>
              <a:rPr lang="en-US" sz="2000" dirty="0" smtClean="0"/>
              <a:t>); </a:t>
            </a:r>
          </a:p>
          <a:p>
            <a:pPr marL="392113" lvl="1" indent="0">
              <a:buNone/>
            </a:pPr>
            <a:r>
              <a:rPr lang="en-US" sz="2000" dirty="0" smtClean="0"/>
              <a:t>ALSO </a:t>
            </a:r>
          </a:p>
          <a:p>
            <a:pPr marL="392113" lvl="1" indent="0">
              <a:buNone/>
            </a:pPr>
            <a:r>
              <a:rPr lang="en-US" sz="2000" dirty="0" smtClean="0"/>
              <a:t>identify </a:t>
            </a:r>
            <a:r>
              <a:rPr lang="en-US" sz="2000" dirty="0"/>
              <a:t>trends </a:t>
            </a:r>
            <a:r>
              <a:rPr lang="en-US" sz="2000" dirty="0" smtClean="0"/>
              <a:t>and </a:t>
            </a:r>
            <a:r>
              <a:rPr lang="en-US" sz="2000" dirty="0" smtClean="0"/>
              <a:t>other </a:t>
            </a:r>
            <a:r>
              <a:rPr lang="en-US" sz="2000" dirty="0"/>
              <a:t>patterns </a:t>
            </a:r>
          </a:p>
          <a:p>
            <a:pPr marL="392113" lvl="1" indent="0">
              <a:buNone/>
            </a:pPr>
            <a:r>
              <a:rPr lang="en-US" sz="2000" dirty="0" smtClean="0"/>
              <a:t>Sales </a:t>
            </a:r>
            <a:r>
              <a:rPr lang="en-US" sz="2000" dirty="0"/>
              <a:t>of Product D are </a:t>
            </a:r>
            <a:r>
              <a:rPr lang="en-US" sz="2000" dirty="0" smtClean="0"/>
              <a:t>increasing, </a:t>
            </a:r>
          </a:p>
          <a:p>
            <a:pPr marL="392113" lvl="1" indent="0">
              <a:buNone/>
            </a:pPr>
            <a:r>
              <a:rPr lang="en-US" sz="2000" dirty="0" smtClean="0"/>
              <a:t>S</a:t>
            </a:r>
            <a:r>
              <a:rPr lang="en-US" sz="2000" dirty="0" smtClean="0"/>
              <a:t>ales </a:t>
            </a:r>
            <a:r>
              <a:rPr lang="en-US" sz="2000" dirty="0"/>
              <a:t>of Product C is relatively stable </a:t>
            </a:r>
            <a:endParaRPr lang="en-US" sz="2000" dirty="0" smtClean="0"/>
          </a:p>
          <a:p>
            <a:pPr marL="392113" lvl="1" indent="0">
              <a:buNone/>
            </a:pPr>
            <a:r>
              <a:rPr lang="en-US" sz="2000" dirty="0" smtClean="0"/>
              <a:t>Sales </a:t>
            </a:r>
            <a:r>
              <a:rPr lang="en-US" sz="2000" dirty="0"/>
              <a:t>of Product B fluctuates more over time), </a:t>
            </a:r>
            <a:endParaRPr lang="en-US" sz="2000" dirty="0" smtClean="0"/>
          </a:p>
          <a:p>
            <a:pPr marL="392113" lvl="1" indent="0">
              <a:buNone/>
            </a:pPr>
            <a:r>
              <a:rPr lang="en-US" sz="2000" dirty="0" smtClean="0"/>
              <a:t>and </a:t>
            </a:r>
            <a:r>
              <a:rPr lang="en-US" sz="2000" dirty="0"/>
              <a:t>exceptions </a:t>
            </a:r>
            <a:endParaRPr lang="en-US" sz="2000" dirty="0" smtClean="0"/>
          </a:p>
          <a:p>
            <a:pPr marL="392113" lvl="1" indent="0">
              <a:buNone/>
            </a:pPr>
            <a:r>
              <a:rPr lang="en-US" sz="2000" dirty="0" smtClean="0"/>
              <a:t>Product </a:t>
            </a:r>
            <a:r>
              <a:rPr lang="en-US" sz="2000" dirty="0"/>
              <a:t>E’s sales fell considerably in </a:t>
            </a:r>
            <a:r>
              <a:rPr lang="en-US" sz="2000" dirty="0" smtClean="0"/>
              <a:t>September. </a:t>
            </a:r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2030"/>
          </a:xfrm>
        </p:spPr>
        <p:txBody>
          <a:bodyPr>
            <a:noAutofit/>
          </a:bodyPr>
          <a:lstStyle/>
          <a:p>
            <a:r>
              <a:rPr lang="en-US" sz="3200" dirty="0" smtClean="0"/>
              <a:t>Example Tabular vs. Visual Data Analysis</a:t>
            </a:r>
            <a:endParaRPr lang="en-US" sz="3200" dirty="0"/>
          </a:p>
        </p:txBody>
      </p:sp>
      <p:pic>
        <p:nvPicPr>
          <p:cNvPr id="6" name="Picture 5" descr="BA2-Figure-3.2--Chart-of-Mo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461" y="2175013"/>
            <a:ext cx="4317759" cy="32403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  <p:sp>
        <p:nvSpPr>
          <p:cNvPr id="4" name="Rectangle 3"/>
          <p:cNvSpPr/>
          <p:nvPr/>
        </p:nvSpPr>
        <p:spPr>
          <a:xfrm>
            <a:off x="251520" y="1065342"/>
            <a:ext cx="79513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A visual chart provides the means to easily compare overall sales of different products 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862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666332"/>
          </a:xfrm>
        </p:spPr>
        <p:txBody>
          <a:bodyPr/>
          <a:lstStyle/>
          <a:p>
            <a:r>
              <a:rPr lang="en-US" sz="2400" dirty="0"/>
              <a:t>A </a:t>
            </a:r>
            <a:r>
              <a:rPr lang="en-US" sz="2400" b="1" dirty="0"/>
              <a:t>dashboard</a:t>
            </a:r>
            <a:r>
              <a:rPr lang="en-US" sz="2400" dirty="0"/>
              <a:t>  is a visual representation of a set of key business measures. It is derived from the analogy of an automobile’s control panel, which displays speed, </a:t>
            </a:r>
            <a:r>
              <a:rPr lang="en-US" sz="2400" dirty="0" smtClean="0"/>
              <a:t>fuel level</a:t>
            </a:r>
            <a:r>
              <a:rPr lang="en-US" sz="2400" dirty="0"/>
              <a:t>, temperature, and so on. </a:t>
            </a:r>
            <a:endParaRPr lang="en-US" sz="2400" dirty="0" smtClean="0"/>
          </a:p>
          <a:p>
            <a:pPr lvl="1"/>
            <a:r>
              <a:rPr lang="en-US" sz="2000" u="sng" dirty="0" smtClean="0"/>
              <a:t>Dashboards </a:t>
            </a:r>
            <a:r>
              <a:rPr lang="en-US" sz="2000" u="sng" dirty="0"/>
              <a:t>provide important summaries of key business information</a:t>
            </a:r>
            <a:r>
              <a:rPr lang="en-US" sz="2000" dirty="0"/>
              <a:t> to help manage a business process or function.  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Dashboards</a:t>
            </a:r>
            <a:endParaRPr lang="en-US" sz="3200" dirty="0"/>
          </a:p>
        </p:txBody>
      </p:sp>
      <p:pic>
        <p:nvPicPr>
          <p:cNvPr id="6" name="Picture 5" descr="BA2-Figure-3.3-new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17032"/>
            <a:ext cx="7551962" cy="23042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86112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6088" y="1241425"/>
            <a:ext cx="8393112" cy="4525963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Select the </a:t>
            </a:r>
            <a:r>
              <a:rPr lang="en-US" i="1" dirty="0" smtClean="0">
                <a:ea typeface="+mn-ea"/>
                <a:cs typeface="+mn-cs"/>
              </a:rPr>
              <a:t>Insert</a:t>
            </a:r>
            <a:r>
              <a:rPr lang="en-US" dirty="0" smtClean="0">
                <a:ea typeface="+mn-ea"/>
                <a:cs typeface="+mn-cs"/>
              </a:rPr>
              <a:t> tab.</a:t>
            </a:r>
          </a:p>
          <a:p>
            <a:pPr marL="365760" indent="-256032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Highlight the data.  </a:t>
            </a:r>
          </a:p>
          <a:p>
            <a:pPr marL="365760" indent="-256032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Click on chart type, then subtype.</a:t>
            </a:r>
          </a:p>
          <a:p>
            <a:pPr marL="365760" indent="-256032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Char char=""/>
              <a:defRPr/>
            </a:pP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  <a:p>
            <a:pPr marL="365760" indent="-256032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Char char=""/>
              <a:defRPr/>
            </a:pP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Bef>
                <a:spcPts val="180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Use </a:t>
            </a:r>
            <a:r>
              <a:rPr lang="en-US" i="1" dirty="0" smtClean="0">
                <a:ea typeface="+mn-ea"/>
                <a:cs typeface="+mn-cs"/>
              </a:rPr>
              <a:t>Chart Tools</a:t>
            </a:r>
            <a:r>
              <a:rPr lang="en-US" dirty="0" smtClean="0">
                <a:ea typeface="+mn-ea"/>
                <a:cs typeface="+mn-cs"/>
              </a:rPr>
              <a:t> to customize.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Creating Charts in Microsoft Excel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" name="Picture 2" descr="BA2-Figure-3.4-new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36912"/>
            <a:ext cx="8676456" cy="1110954"/>
          </a:xfrm>
          <a:prstGeom prst="rect">
            <a:avLst/>
          </a:prstGeom>
        </p:spPr>
      </p:pic>
      <p:pic>
        <p:nvPicPr>
          <p:cNvPr id="7" name="Picture 6" descr="BA2-Figure-3.5-new-cop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509120"/>
            <a:ext cx="8676456" cy="110177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340"/>
          </a:xfrm>
        </p:spPr>
        <p:txBody>
          <a:bodyPr/>
          <a:lstStyle/>
          <a:p>
            <a:r>
              <a:rPr lang="en-US" sz="2400" dirty="0" smtClean="0"/>
              <a:t>Excel </a:t>
            </a:r>
            <a:r>
              <a:rPr lang="en-US" sz="2400" dirty="0"/>
              <a:t>distinguishes between vertical and horizontal bar charts, calling the former </a:t>
            </a:r>
            <a:r>
              <a:rPr lang="en-US" sz="2400" i="1" dirty="0" smtClean="0"/>
              <a:t>column charts </a:t>
            </a:r>
            <a:r>
              <a:rPr lang="en-US" sz="2400" dirty="0"/>
              <a:t>and the latter </a:t>
            </a:r>
            <a:r>
              <a:rPr lang="en-US" sz="2400" i="1" dirty="0"/>
              <a:t>bar </a:t>
            </a:r>
            <a:r>
              <a:rPr lang="en-US" sz="2400" i="1" dirty="0" smtClean="0"/>
              <a:t>charts</a:t>
            </a:r>
            <a:r>
              <a:rPr lang="en-US" sz="2400" dirty="0" smtClean="0"/>
              <a:t>. </a:t>
            </a:r>
          </a:p>
          <a:p>
            <a:pPr lvl="1"/>
            <a:r>
              <a:rPr lang="en-US" sz="2000" dirty="0" smtClean="0"/>
              <a:t>A </a:t>
            </a:r>
            <a:r>
              <a:rPr lang="en-US" sz="2000" dirty="0"/>
              <a:t>clustered column chart </a:t>
            </a:r>
            <a:r>
              <a:rPr lang="en-US" sz="2000" dirty="0" smtClean="0"/>
              <a:t>compares </a:t>
            </a:r>
            <a:r>
              <a:rPr lang="en-US" sz="2000" dirty="0"/>
              <a:t>values across </a:t>
            </a:r>
            <a:r>
              <a:rPr lang="en-US" sz="2000" dirty="0" smtClean="0"/>
              <a:t>categories using </a:t>
            </a:r>
            <a:r>
              <a:rPr lang="en-US" sz="2000" dirty="0"/>
              <a:t>vertical rectangles; </a:t>
            </a:r>
            <a:endParaRPr lang="en-US" sz="2000" dirty="0" smtClean="0"/>
          </a:p>
          <a:p>
            <a:pPr lvl="1"/>
            <a:r>
              <a:rPr lang="en-US" sz="2000" dirty="0" smtClean="0"/>
              <a:t>a </a:t>
            </a:r>
            <a:r>
              <a:rPr lang="en-US" sz="2000" dirty="0"/>
              <a:t>stacked column </a:t>
            </a:r>
            <a:r>
              <a:rPr lang="en-US" sz="2000" dirty="0" smtClean="0"/>
              <a:t>chart </a:t>
            </a:r>
            <a:r>
              <a:rPr lang="en-US" sz="2000" dirty="0"/>
              <a:t>displays the contribution of </a:t>
            </a:r>
            <a:r>
              <a:rPr lang="en-US" sz="2000" dirty="0" smtClean="0"/>
              <a:t>each value </a:t>
            </a:r>
            <a:r>
              <a:rPr lang="en-US" sz="2000" dirty="0"/>
              <a:t>to the total by stacking the rectangles; </a:t>
            </a:r>
            <a:endParaRPr lang="en-US" sz="2000" dirty="0" smtClean="0"/>
          </a:p>
          <a:p>
            <a:pPr lvl="1"/>
            <a:r>
              <a:rPr lang="en-US" sz="2000" dirty="0" smtClean="0"/>
              <a:t>a </a:t>
            </a:r>
            <a:r>
              <a:rPr lang="en-US" sz="2000" dirty="0"/>
              <a:t>100% stacked column chart </a:t>
            </a:r>
            <a:r>
              <a:rPr lang="en-US" sz="2000" dirty="0" smtClean="0"/>
              <a:t>compares the </a:t>
            </a:r>
            <a:r>
              <a:rPr lang="en-US" sz="2000" dirty="0"/>
              <a:t>percentage that each value contributes to a </a:t>
            </a:r>
            <a:r>
              <a:rPr lang="en-US" sz="2000" dirty="0" smtClean="0"/>
              <a:t>total. </a:t>
            </a:r>
          </a:p>
          <a:p>
            <a:r>
              <a:rPr lang="en-US" sz="2400" dirty="0" smtClean="0"/>
              <a:t>Column </a:t>
            </a:r>
            <a:r>
              <a:rPr lang="en-US" sz="2400" dirty="0"/>
              <a:t>and bar charts are useful for comparing categorical or ordinal data, for illustrating differences between sets of values, and for showing proportions or percentages of a whole.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Column and Bar Charts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8381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340"/>
          </a:xfrm>
        </p:spPr>
        <p:txBody>
          <a:bodyPr/>
          <a:lstStyle/>
          <a:p>
            <a:r>
              <a:rPr lang="en-US" sz="2400" dirty="0" smtClean="0"/>
              <a:t>Line </a:t>
            </a:r>
            <a:r>
              <a:rPr lang="en-US" sz="2400" dirty="0"/>
              <a:t>charts provide a useful means for displaying data over time. </a:t>
            </a:r>
            <a:endParaRPr lang="en-US" sz="2400" dirty="0" smtClean="0"/>
          </a:p>
          <a:p>
            <a:pPr lvl="1"/>
            <a:r>
              <a:rPr lang="en-US" sz="2000" dirty="0" smtClean="0"/>
              <a:t>You </a:t>
            </a:r>
            <a:r>
              <a:rPr lang="en-US" sz="2000" dirty="0"/>
              <a:t>may plot </a:t>
            </a:r>
            <a:r>
              <a:rPr lang="en-US" sz="2000" dirty="0" smtClean="0"/>
              <a:t>multiple data </a:t>
            </a:r>
            <a:r>
              <a:rPr lang="en-US" sz="2000" dirty="0"/>
              <a:t>series in line charts; however, they can be difficult to interpret if the magnitude of </a:t>
            </a:r>
            <a:r>
              <a:rPr lang="en-US" sz="2000" dirty="0" smtClean="0"/>
              <a:t>the data </a:t>
            </a:r>
            <a:r>
              <a:rPr lang="en-US" sz="2000" dirty="0"/>
              <a:t>values differs greatly. In that case, it would be advisable to create separate charts </a:t>
            </a:r>
            <a:r>
              <a:rPr lang="en-US" sz="2000" dirty="0" smtClean="0"/>
              <a:t>for each </a:t>
            </a:r>
            <a:r>
              <a:rPr lang="en-US" sz="2000" dirty="0"/>
              <a:t>data series.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Line Charts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3789040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Example 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 smtClean="0"/>
              <a:t>Line Chart for China Export </a:t>
            </a:r>
            <a:r>
              <a:rPr lang="en-US" dirty="0" smtClean="0"/>
              <a:t>Data</a:t>
            </a:r>
          </a:p>
          <a:p>
            <a:r>
              <a:rPr lang="en-US" dirty="0" smtClean="0">
                <a:solidFill>
                  <a:srgbClr val="0070C0"/>
                </a:solidFill>
              </a:rPr>
              <a:t>Anything missing from this chart?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8" name="Picture 7" descr="BA2-Figure-3.10-new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573016"/>
            <a:ext cx="4176464" cy="255185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Pie Charts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2160240"/>
          </a:xfrm>
        </p:spPr>
        <p:txBody>
          <a:bodyPr/>
          <a:lstStyle/>
          <a:p>
            <a:r>
              <a:rPr lang="en-US" sz="2400" dirty="0" smtClean="0"/>
              <a:t>A </a:t>
            </a:r>
            <a:r>
              <a:rPr lang="en-US" sz="2400" dirty="0"/>
              <a:t>pie chart </a:t>
            </a:r>
            <a:r>
              <a:rPr lang="en-US" sz="2400" dirty="0" smtClean="0"/>
              <a:t>displays </a:t>
            </a:r>
            <a:r>
              <a:rPr lang="en-US" sz="2400" dirty="0"/>
              <a:t>this by partitioning a circle into pie-</a:t>
            </a:r>
            <a:r>
              <a:rPr lang="en-US" sz="2400" dirty="0" smtClean="0"/>
              <a:t>shaped areas </a:t>
            </a:r>
            <a:r>
              <a:rPr lang="en-US" sz="2400" dirty="0"/>
              <a:t>showing the relative </a:t>
            </a:r>
            <a:r>
              <a:rPr lang="en-US" sz="2400" dirty="0" smtClean="0"/>
              <a:t>proportion.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7544" y="2492896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Example  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 smtClean="0"/>
              <a:t>Pie Chart for Census Data</a:t>
            </a:r>
            <a:endParaRPr lang="en-US" dirty="0"/>
          </a:p>
        </p:txBody>
      </p:sp>
      <p:pic>
        <p:nvPicPr>
          <p:cNvPr id="6" name="Picture 5" descr="BA2-Figure-3.11-new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29043"/>
            <a:ext cx="4536504" cy="1570870"/>
          </a:xfrm>
          <a:prstGeom prst="rect">
            <a:avLst/>
          </a:prstGeom>
        </p:spPr>
      </p:pic>
      <p:pic>
        <p:nvPicPr>
          <p:cNvPr id="7" name="Picture 6" descr="BA2-Figure-3.12-new-cop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188" y="3243206"/>
            <a:ext cx="4211960" cy="255670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Pie Charts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2232248"/>
          </a:xfrm>
        </p:spPr>
        <p:txBody>
          <a:bodyPr/>
          <a:lstStyle/>
          <a:p>
            <a:r>
              <a:rPr lang="en-US" sz="2000" dirty="0" smtClean="0"/>
              <a:t>Data </a:t>
            </a:r>
            <a:r>
              <a:rPr lang="en-US" sz="2000" dirty="0" err="1" smtClean="0"/>
              <a:t>visualisation</a:t>
            </a:r>
            <a:r>
              <a:rPr lang="en-US" sz="2000" dirty="0" smtClean="0"/>
              <a:t> </a:t>
            </a:r>
            <a:r>
              <a:rPr lang="en-US" sz="2000" dirty="0"/>
              <a:t>professionals </a:t>
            </a:r>
            <a:r>
              <a:rPr lang="en-US" sz="2000" dirty="0" smtClean="0"/>
              <a:t>do not </a:t>
            </a:r>
            <a:r>
              <a:rPr lang="en-US" sz="2000" dirty="0"/>
              <a:t>recommend using pie charts. </a:t>
            </a:r>
            <a:r>
              <a:rPr lang="en-US" sz="2000" dirty="0" smtClean="0"/>
              <a:t>In a pie </a:t>
            </a:r>
            <a:r>
              <a:rPr lang="en-US" sz="2000" dirty="0"/>
              <a:t>chart, it is difficult to compare the relative sizes of areas; however, the bars in the column chart can easily be compared to determine relative ratios of the data.  </a:t>
            </a:r>
            <a:endParaRPr lang="en-US" sz="2000" dirty="0" smtClean="0"/>
          </a:p>
          <a:p>
            <a:pPr lvl="1"/>
            <a:r>
              <a:rPr lang="en-US" sz="1800" dirty="0" smtClean="0"/>
              <a:t>If </a:t>
            </a:r>
            <a:r>
              <a:rPr lang="en-US" sz="1800" dirty="0"/>
              <a:t>you do use pie charts, restrict them to small numbers of categories, always ensure that the numbers add to 100%, and use labels to display the group names and actual percentages. Avoid three-</a:t>
            </a:r>
            <a:r>
              <a:rPr lang="en-US" sz="1800" dirty="0" smtClean="0"/>
              <a:t>dimensional </a:t>
            </a:r>
            <a:r>
              <a:rPr lang="en-US" sz="1800" dirty="0"/>
              <a:t>(3-D) pie charts—especially those that are rotated—and keep them simple.</a:t>
            </a:r>
          </a:p>
        </p:txBody>
      </p:sp>
      <p:pic>
        <p:nvPicPr>
          <p:cNvPr id="6" name="Picture 5" descr="BA2-Figure-3.13-new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861048"/>
            <a:ext cx="4252842" cy="2383620"/>
          </a:xfrm>
          <a:prstGeom prst="rect">
            <a:avLst/>
          </a:prstGeom>
        </p:spPr>
      </p:pic>
      <p:pic>
        <p:nvPicPr>
          <p:cNvPr id="9" name="Picture 8" descr="BA2-Figure-3.12-new-cop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861048"/>
            <a:ext cx="3707904" cy="225073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4196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340"/>
          </a:xfrm>
        </p:spPr>
        <p:txBody>
          <a:bodyPr/>
          <a:lstStyle/>
          <a:p>
            <a:r>
              <a:rPr lang="en-US" sz="2400" dirty="0"/>
              <a:t> An area chart </a:t>
            </a:r>
            <a:r>
              <a:rPr lang="en-US" sz="2400" dirty="0" smtClean="0"/>
              <a:t>combines </a:t>
            </a:r>
            <a:r>
              <a:rPr lang="en-US" sz="2400" dirty="0"/>
              <a:t>the features of a pie chart with those of line charts. </a:t>
            </a:r>
            <a:endParaRPr lang="en-US" sz="2400" dirty="0" smtClean="0"/>
          </a:p>
          <a:p>
            <a:pPr lvl="1"/>
            <a:r>
              <a:rPr lang="en-US" sz="2000" dirty="0" smtClean="0"/>
              <a:t>Area charts present </a:t>
            </a:r>
            <a:r>
              <a:rPr lang="en-US" sz="2000" dirty="0"/>
              <a:t>more information than pie or line charts alone but may clutter the observer’s </a:t>
            </a:r>
            <a:r>
              <a:rPr lang="en-US" sz="2000" dirty="0" smtClean="0"/>
              <a:t>mind with </a:t>
            </a:r>
            <a:r>
              <a:rPr lang="en-US" sz="2000" dirty="0"/>
              <a:t>too many details if too many data series are used; thus, they should be used with care.</a:t>
            </a:r>
            <a:endParaRPr lang="en-US" sz="2000" u="sng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Area Charts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1520" y="3789040"/>
            <a:ext cx="3240360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Example </a:t>
            </a:r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 smtClean="0"/>
              <a:t>Area Chart for Energy Consumption </a:t>
            </a:r>
            <a:endParaRPr lang="en-US" dirty="0"/>
          </a:p>
        </p:txBody>
      </p:sp>
      <p:pic>
        <p:nvPicPr>
          <p:cNvPr id="4" name="Picture 3" descr="BA2-Figure-3.14-new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356992"/>
            <a:ext cx="4905929" cy="29795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Content Placeholder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666332"/>
          </a:xfrm>
        </p:spPr>
        <p:txBody>
          <a:bodyPr/>
          <a:lstStyle/>
          <a:p>
            <a:r>
              <a:rPr lang="en-US" dirty="0" smtClean="0"/>
              <a:t>Scatter </a:t>
            </a:r>
            <a:r>
              <a:rPr lang="en-US" dirty="0"/>
              <a:t>charts show the relationship between </a:t>
            </a:r>
            <a:r>
              <a:rPr lang="en-US" dirty="0">
                <a:solidFill>
                  <a:srgbClr val="0070C0"/>
                </a:solidFill>
              </a:rPr>
              <a:t>two variables</a:t>
            </a:r>
            <a:r>
              <a:rPr lang="en-US" dirty="0"/>
              <a:t>. To construct a scatter chart</a:t>
            </a:r>
            <a:r>
              <a:rPr lang="en-US" dirty="0" smtClean="0"/>
              <a:t>, we </a:t>
            </a:r>
            <a:r>
              <a:rPr lang="en-US" dirty="0"/>
              <a:t>need observations that consist of </a:t>
            </a:r>
            <a:r>
              <a:rPr lang="en-US" i="1" dirty="0"/>
              <a:t>pairs</a:t>
            </a:r>
            <a:r>
              <a:rPr lang="en-US" dirty="0"/>
              <a:t> of variables.</a:t>
            </a:r>
            <a:endParaRPr lang="en-US" u="sng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Scatter Charts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3789040"/>
            <a:ext cx="2952328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Example  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 smtClean="0"/>
              <a:t>Scatter Chart for Real Estate Data</a:t>
            </a:r>
            <a:endParaRPr lang="en-US" dirty="0"/>
          </a:p>
        </p:txBody>
      </p:sp>
      <p:pic>
        <p:nvPicPr>
          <p:cNvPr id="6" name="Picture 5" descr="Untitl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924944"/>
            <a:ext cx="5230368" cy="31882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39725" indent="-230188" eaLnBrk="1" hangingPunct="1"/>
            <a:r>
              <a:rPr lang="en-US" dirty="0" smtClean="0"/>
              <a:t>Bubble charts</a:t>
            </a:r>
          </a:p>
          <a:p>
            <a:pPr marL="339725" indent="-230188" eaLnBrk="1" hangingPunct="1"/>
            <a:r>
              <a:rPr lang="en-US" dirty="0" smtClean="0"/>
              <a:t>Stock chart</a:t>
            </a:r>
          </a:p>
          <a:p>
            <a:pPr marL="109538" indent="0" eaLnBrk="1" hangingPunct="1"/>
            <a:r>
              <a:rPr lang="en-US" dirty="0" smtClean="0"/>
              <a:t> Surface chart</a:t>
            </a:r>
          </a:p>
          <a:p>
            <a:pPr marL="109538" indent="0" eaLnBrk="1" hangingPunct="1"/>
            <a:r>
              <a:rPr lang="en-US" dirty="0" smtClean="0"/>
              <a:t> Doughnut chart</a:t>
            </a:r>
          </a:p>
          <a:p>
            <a:pPr marL="109538" indent="0" eaLnBrk="1" hangingPunct="1"/>
            <a:r>
              <a:rPr lang="en-US" dirty="0" smtClean="0"/>
              <a:t> Radar chart</a:t>
            </a:r>
          </a:p>
          <a:p>
            <a:pPr marL="109538" indent="0" eaLnBrk="1" hangingPunct="1"/>
            <a:endParaRPr lang="en-US" dirty="0"/>
          </a:p>
          <a:p>
            <a:pPr marL="109538" indent="0" eaLnBrk="1" hangingPunct="1">
              <a:buNone/>
            </a:pPr>
            <a:r>
              <a:rPr lang="en-US" dirty="0" smtClean="0"/>
              <a:t>Use with care!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Miscellaneous Excel Charts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828182"/>
          </a:xfrm>
        </p:spPr>
        <p:txBody>
          <a:bodyPr/>
          <a:lstStyle/>
          <a:p>
            <a:r>
              <a:rPr lang="en-US" sz="2000" dirty="0" smtClean="0"/>
              <a:t>Many </a:t>
            </a:r>
            <a:r>
              <a:rPr lang="en-US" sz="2000" dirty="0"/>
              <a:t>applications of business analytics involve geographic data</a:t>
            </a:r>
            <a:r>
              <a:rPr lang="en-US" sz="2000" dirty="0" smtClean="0"/>
              <a:t>. </a:t>
            </a:r>
            <a:r>
              <a:rPr lang="en-US" sz="2000" dirty="0" err="1" smtClean="0"/>
              <a:t>Visualising</a:t>
            </a:r>
            <a:r>
              <a:rPr lang="en-US" sz="2000" dirty="0" smtClean="0"/>
              <a:t> </a:t>
            </a:r>
            <a:r>
              <a:rPr lang="en-US" sz="2000" dirty="0"/>
              <a:t>geographic data can highlight key data relationships</a:t>
            </a:r>
            <a:r>
              <a:rPr lang="en-US" sz="2000" dirty="0" smtClean="0"/>
              <a:t>, identify </a:t>
            </a:r>
            <a:r>
              <a:rPr lang="en-US" sz="2000" dirty="0"/>
              <a:t>trends, and uncover business opportunities. </a:t>
            </a:r>
            <a:endParaRPr lang="en-US" sz="2000" dirty="0" smtClean="0"/>
          </a:p>
          <a:p>
            <a:r>
              <a:rPr lang="en-US" sz="2000" dirty="0" smtClean="0"/>
              <a:t>In </a:t>
            </a:r>
            <a:r>
              <a:rPr lang="en-US" sz="2000" dirty="0"/>
              <a:t>addition, it can often help to </a:t>
            </a:r>
            <a:r>
              <a:rPr lang="en-US" sz="2000" dirty="0" smtClean="0"/>
              <a:t>spot data </a:t>
            </a:r>
            <a:r>
              <a:rPr lang="en-US" sz="2000" dirty="0"/>
              <a:t>errors and help end users understand solutions, thus increasing the likelihood of </a:t>
            </a:r>
            <a:r>
              <a:rPr lang="en-US" sz="2000" dirty="0" smtClean="0"/>
              <a:t>acceptance of </a:t>
            </a:r>
            <a:r>
              <a:rPr lang="en-US" sz="2000" dirty="0"/>
              <a:t>decision </a:t>
            </a:r>
            <a:r>
              <a:rPr lang="en-US" sz="2000" dirty="0" smtClean="0"/>
              <a:t>models.  </a:t>
            </a:r>
          </a:p>
          <a:p>
            <a:r>
              <a:rPr lang="en-US" sz="2000" dirty="0" smtClean="0"/>
              <a:t>Companies </a:t>
            </a:r>
            <a:r>
              <a:rPr lang="en-US" sz="2000" dirty="0"/>
              <a:t>like Nike use geographic data and information systems for </a:t>
            </a:r>
            <a:r>
              <a:rPr lang="en-US" sz="2000" dirty="0" err="1" smtClean="0"/>
              <a:t>visualising</a:t>
            </a:r>
            <a:r>
              <a:rPr lang="en-US" sz="2000" dirty="0" smtClean="0"/>
              <a:t> </a:t>
            </a:r>
            <a:r>
              <a:rPr lang="en-US" sz="2000" dirty="0"/>
              <a:t>where products are being distributed and how that relates to demographic and sales information.  This information is vital to marketing strategies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Geographic </a:t>
            </a:r>
            <a:r>
              <a:rPr lang="en-US" sz="2000" dirty="0"/>
              <a:t>mapping capabilities were introduced in Excel 2000 but were not </a:t>
            </a:r>
            <a:r>
              <a:rPr lang="en-US" sz="2000" dirty="0" smtClean="0"/>
              <a:t>available in </a:t>
            </a:r>
            <a:r>
              <a:rPr lang="en-US" sz="2000" dirty="0"/>
              <a:t>Excel 2002 and later versions. These capabilities are now available </a:t>
            </a:r>
            <a:r>
              <a:rPr lang="en-US" sz="2000" dirty="0" smtClean="0"/>
              <a:t>through Microsoft</a:t>
            </a:r>
            <a:r>
              <a:rPr lang="en-US" sz="2000" dirty="0"/>
              <a:t> </a:t>
            </a:r>
            <a:r>
              <a:rPr lang="en-US" sz="2000" dirty="0" smtClean="0"/>
              <a:t>MapPoint </a:t>
            </a:r>
            <a:r>
              <a:rPr lang="en-US" sz="2000" dirty="0"/>
              <a:t>2010, which must be purchased separately</a:t>
            </a:r>
            <a:r>
              <a:rPr lang="en-US" sz="2000" dirty="0" smtClean="0"/>
              <a:t>.  However, in Excel 2013 these can be inserted through Add-ins</a:t>
            </a:r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Geographic Data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756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Homework – Read and summarise paper </a:t>
            </a:r>
          </a:p>
          <a:p>
            <a:pPr lvl="1"/>
            <a:r>
              <a:rPr lang="en-GB" dirty="0" smtClean="0"/>
              <a:t>(Follow previous guidance on what to look for when summarising the paper).</a:t>
            </a:r>
          </a:p>
          <a:p>
            <a:endParaRPr lang="en-GB" dirty="0" smtClean="0"/>
          </a:p>
          <a:p>
            <a:r>
              <a:rPr lang="en-GB" dirty="0" smtClean="0"/>
              <a:t>Revise and practice past exercise instructions so you are ready to start the assignment.</a:t>
            </a:r>
          </a:p>
          <a:p>
            <a:endParaRPr lang="en-GB" dirty="0" smtClean="0"/>
          </a:p>
          <a:p>
            <a:r>
              <a:rPr lang="en-GB" dirty="0" smtClean="0"/>
              <a:t>Continue to work on Assignment files.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3-</a:t>
            </a:r>
            <a:fld id="{CF75CF56-6870-4C97-988E-03D224065443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82224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5068</TotalTime>
  <Words>1022</Words>
  <Application>Microsoft Office PowerPoint</Application>
  <PresentationFormat>On-screen Show (4:3)</PresentationFormat>
  <Paragraphs>110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MS PGothic</vt:lpstr>
      <vt:lpstr>Arial</vt:lpstr>
      <vt:lpstr>Calibri</vt:lpstr>
      <vt:lpstr>Verdana</vt:lpstr>
      <vt:lpstr>Wingdings 2</vt:lpstr>
      <vt:lpstr>Wingdings 3</vt:lpstr>
      <vt:lpstr>Custom Design</vt:lpstr>
      <vt:lpstr>Concourse</vt:lpstr>
      <vt:lpstr>BMSP4004  Generating Business Data and Analysis  Lecture Week 7  Visualizing and  Exploring  Data</vt:lpstr>
      <vt:lpstr>Objectives</vt:lpstr>
      <vt:lpstr>Data Visualisation</vt:lpstr>
      <vt:lpstr>Example Tabular vs. Visual Data Analysis</vt:lpstr>
      <vt:lpstr>Example Tabular vs. Visual Data Analysis</vt:lpstr>
      <vt:lpstr>Dashboards</vt:lpstr>
      <vt:lpstr>Creating Charts in Microsoft Excel</vt:lpstr>
      <vt:lpstr>Column and Bar Charts</vt:lpstr>
      <vt:lpstr>Line Charts</vt:lpstr>
      <vt:lpstr>Pie Charts</vt:lpstr>
      <vt:lpstr>Pie Charts</vt:lpstr>
      <vt:lpstr>Area Charts</vt:lpstr>
      <vt:lpstr>Scatter Charts</vt:lpstr>
      <vt:lpstr>Miscellaneous Excel Charts</vt:lpstr>
      <vt:lpstr>Geographic Data</vt:lpstr>
      <vt:lpstr>Practical</vt:lpstr>
    </vt:vector>
  </TitlesOfParts>
  <Company>University of South Carolina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Business Analytics</dc:title>
  <dc:creator>Joan Donohue</dc:creator>
  <cp:lastModifiedBy>L0237_User</cp:lastModifiedBy>
  <cp:revision>187</cp:revision>
  <dcterms:created xsi:type="dcterms:W3CDTF">2011-11-27T17:51:45Z</dcterms:created>
  <dcterms:modified xsi:type="dcterms:W3CDTF">2019-11-06T16:43:18Z</dcterms:modified>
</cp:coreProperties>
</file>