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60" r:id="rId4"/>
    <p:sldId id="261" r:id="rId5"/>
    <p:sldId id="277" r:id="rId6"/>
    <p:sldId id="278" r:id="rId7"/>
    <p:sldId id="279" r:id="rId8"/>
    <p:sldId id="281" r:id="rId9"/>
    <p:sldId id="282" r:id="rId10"/>
    <p:sldId id="283"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927" autoAdjust="0"/>
  </p:normalViewPr>
  <p:slideViewPr>
    <p:cSldViewPr>
      <p:cViewPr varScale="1">
        <p:scale>
          <a:sx n="86" d="100"/>
          <a:sy n="86" d="100"/>
        </p:scale>
        <p:origin x="1692"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1E05FC-3C4A-45EC-8C55-BA4147FD1588}" type="datetimeFigureOut">
              <a:rPr lang="en-GB" smtClean="0"/>
              <a:t>22/06/2026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1E7538-9E8E-4D5C-93A6-09FD249DD21F}" type="slidenum">
              <a:rPr lang="en-GB" smtClean="0"/>
              <a:t>‹#›</a:t>
            </a:fld>
            <a:endParaRPr lang="en-GB"/>
          </a:p>
        </p:txBody>
      </p:sp>
    </p:spTree>
    <p:extLst>
      <p:ext uri="{BB962C8B-B14F-4D97-AF65-F5344CB8AC3E}">
        <p14:creationId xmlns:p14="http://schemas.microsoft.com/office/powerpoint/2010/main" val="1607620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almost goes without saying that general elections are major events in the political life of the United Kingdom, giving rise to greatly increased political activity, discussion, interest and media coverage. For about a month before polling day the campaign dominates news coverage in the mass media – almost to the point of saturation. Day by day the activities of the party leaders are reported, opinion polls charted, individual constituencies analysed, policies dissected and so on. In 2010, for the first time, the campaign featured live televised debates involving the leaders of the three major parties and these attracted large audiences. In 2015 audiences were somewhat smaller – partly because the novelty wore off – but, even so, the two live debates still had about 10 million viewers in total. On election night itself, the main television channels and radio stations provide special all-night programmes to report, analyse and discuss the results and, next day, the front pages of all newspapers worthy of the name are entirely devoted to election news. By the time a general election is over there must be very few people in the country unaware that something important has been going on.</a:t>
            </a:r>
          </a:p>
          <a:p>
            <a:endParaRPr lang="en-GB" dirty="0"/>
          </a:p>
          <a:p>
            <a:r>
              <a:rPr lang="en-GB" dirty="0"/>
              <a:t>Elections in Britain are not confined to choosing Members of Parliament (and hence a government), however. In addition, there are elections in Scotland, Wales and Northern Ireland for devolved legislatures, local elections across the whole country for councils and mayors, and also (at least until 2019) elections to the European Parliament. Although none of these generates the intensity of coverage or the level of excitement and interest among the electorate that general elections command – with European elections coming bottom of the list in this respect – they all attract considerable media coverage and involve many thousands of people in campaigning and standing for office. Millions of citizens make the effort to vote in them.</a:t>
            </a:r>
          </a:p>
          <a:p>
            <a:endParaRPr lang="en-GB" dirty="0"/>
          </a:p>
          <a:p>
            <a:r>
              <a:rPr lang="en-GB" dirty="0"/>
              <a:t>What, the naïve might ask, is all the fuss about? The answer is, of course, that elections are important. In the first place, they are central to democratic political systems. It is through elections that citizens participate directly in the political process and, by electing representatives, the people ultimately determine the personnel and policies of governments. Only a government which is elected by the people is a legitimate government and elections are the mechanisms by which governments are held accountable. At least once every five years general elections enable the people to pass judgement on the performance of the incumbent government and vote either to keep it in office or ‘throw the rascals out’. In short, it is the existence of free, competitive elections which distinguishes political systems that we normally call ‘democratic’ from others.</a:t>
            </a:r>
          </a:p>
          <a:p>
            <a:endParaRPr lang="en-GB" dirty="0"/>
          </a:p>
          <a:p>
            <a:r>
              <a:rPr lang="en-GB" dirty="0"/>
              <a:t>Second, despite the cautionary note sounded by Ian Gilmour (a former Conservative MP, Cabinet minister, thinker and author) in his comment quoted on the title page of this chapter, elections are important because they make a difference to the policies pursued by governments and hence to the lives of most people. Exactly how and how much elections affect what governments do is a matter of some debate. Voters themselves disagree about how much difference it makes when one party rather than another wins an election, and it is certainly true that governments of any party are constrained by external events over which they have little control. It is obvious, also, that local and European Parliament elections make much less difference than general elections. Nonetheless, the results of general elections (and also elections to the devolved legislatures) certainly have significant effects. Indeed, elections are so central to politics that, as David Butler (1998: 454) observed, ‘History used to be marked off by the dates of kings … Now it is marked by the dates of [general] elections’.</a:t>
            </a:r>
          </a:p>
        </p:txBody>
      </p:sp>
      <p:sp>
        <p:nvSpPr>
          <p:cNvPr id="4" name="Slide Number Placeholder 3"/>
          <p:cNvSpPr>
            <a:spLocks noGrp="1"/>
          </p:cNvSpPr>
          <p:nvPr>
            <p:ph type="sldNum" sz="quarter" idx="5"/>
          </p:nvPr>
        </p:nvSpPr>
        <p:spPr/>
        <p:txBody>
          <a:bodyPr/>
          <a:lstStyle/>
          <a:p>
            <a:fld id="{421E7538-9E8E-4D5C-93A6-09FD249DD21F}" type="slidenum">
              <a:rPr lang="en-GB" smtClean="0"/>
              <a:t>3</a:t>
            </a:fld>
            <a:endParaRPr lang="en-GB"/>
          </a:p>
        </p:txBody>
      </p:sp>
    </p:spTree>
    <p:extLst>
      <p:ext uri="{BB962C8B-B14F-4D97-AF65-F5344CB8AC3E}">
        <p14:creationId xmlns:p14="http://schemas.microsoft.com/office/powerpoint/2010/main" val="3213898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Elections, then, enable individual citizens to participate directly in politics by choosing representatives at various levels. Voters will have different preferences, of course, and so there has to be an agreed mechanism whereby individual choices are aggregated in order to arrive at a result. In other words, elections involve a particular electoral system.</a:t>
            </a:r>
          </a:p>
          <a:p>
            <a:endParaRPr lang="en-GB" dirty="0"/>
          </a:p>
          <a:p>
            <a:r>
              <a:rPr lang="en-GB" dirty="0"/>
              <a:t>Until fairly recently, almost all public elections in the UK were conducted under what is formally known as the single member, simple plurality system (SMSP). Each electoral district (constituency) has a single representative, and he or she wins by virtue of getting most votes (a simple plurality) in the area concerned. This is more commonly known – in an analogy with horse-racing – as the first-past-the-post system (FPTP). For a candidate to get past the winning post he or she needs to get more votes than any other candidate – even if it is only one vote more – whether or not this represents a majority of those who voted. Indeed, in the 2015 General Election fewer than half of MPs elected obtained a majority of votes in their constituencies and in Belfast South the successful Democratic Unionist won less than a quarter of the votes cast</a:t>
            </a:r>
          </a:p>
          <a:p>
            <a:endParaRPr lang="en-GB" dirty="0"/>
          </a:p>
          <a:p>
            <a:r>
              <a:rPr lang="en-GB" dirty="0"/>
              <a:t>For various reasons, however, assorted other electoral systems have been introduced in recent years. The reasons include trying to bolster popular support for devolution in Scotland and Wales; ensuring representation for the different communities in Northern Ireland; complying with European Union regulations; and keeping the Liberal Democrats in a governing coalition with Labour in Scotland. The effect is that the former hegemony of FPTP has long gone and the UK has become a veritable laboratory for anyone interested in the operation and impact of different electoral systems.</a:t>
            </a:r>
          </a:p>
          <a:p>
            <a:r>
              <a:rPr lang="en-GB" dirty="0"/>
              <a:t>This is not the place to examine the merits of different electoral systems. It is important to note, however, that there is no ‘ideal’ system. A preference for one sort or another ultimately comes down to making value judgements about what we want a system to achieve. Is it important to ensure fair representation of parties or is it better to have a system that increases the likelihood of a single-party majority government, which can be clearly held accountable by the people? Is the link between individual MPs and constituencies something worth preserving? Should voters be able to discriminate among candidates of the same party or should parties determine the order in which their candidates should be elected? These and other questions raise issues about which people will disagree and hence they will have different views about which electoral system is ‘best’.</a:t>
            </a:r>
          </a:p>
        </p:txBody>
      </p:sp>
      <p:sp>
        <p:nvSpPr>
          <p:cNvPr id="4" name="Slide Number Placeholder 3"/>
          <p:cNvSpPr>
            <a:spLocks noGrp="1"/>
          </p:cNvSpPr>
          <p:nvPr>
            <p:ph type="sldNum" sz="quarter" idx="5"/>
          </p:nvPr>
        </p:nvSpPr>
        <p:spPr/>
        <p:txBody>
          <a:bodyPr/>
          <a:lstStyle/>
          <a:p>
            <a:fld id="{421E7538-9E8E-4D5C-93A6-09FD249DD21F}" type="slidenum">
              <a:rPr lang="en-GB" smtClean="0"/>
              <a:t>4</a:t>
            </a:fld>
            <a:endParaRPr lang="en-GB"/>
          </a:p>
        </p:txBody>
      </p:sp>
    </p:spTree>
    <p:extLst>
      <p:ext uri="{BB962C8B-B14F-4D97-AF65-F5344CB8AC3E}">
        <p14:creationId xmlns:p14="http://schemas.microsoft.com/office/powerpoint/2010/main" val="2877448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There are 650 seats in parliament. To have an overall majority, a political party must win over half of these seats: at least 326.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It can potentially lead to coalition governments as it did in 2010 between the Conservatives and the liberal democrats. </a:t>
            </a:r>
            <a:endParaRPr lang="en-US" altLang="en-US" sz="1200" dirty="0"/>
          </a:p>
        </p:txBody>
      </p:sp>
      <p:sp>
        <p:nvSpPr>
          <p:cNvPr id="4" name="Slide Number Placeholder 3"/>
          <p:cNvSpPr>
            <a:spLocks noGrp="1"/>
          </p:cNvSpPr>
          <p:nvPr>
            <p:ph type="sldNum" sz="quarter" idx="5"/>
          </p:nvPr>
        </p:nvSpPr>
        <p:spPr/>
        <p:txBody>
          <a:bodyPr/>
          <a:lstStyle/>
          <a:p>
            <a:fld id="{421E7538-9E8E-4D5C-93A6-09FD249DD21F}" type="slidenum">
              <a:rPr lang="en-GB" smtClean="0"/>
              <a:t>5</a:t>
            </a:fld>
            <a:endParaRPr lang="en-GB"/>
          </a:p>
        </p:txBody>
      </p:sp>
    </p:spTree>
    <p:extLst>
      <p:ext uri="{BB962C8B-B14F-4D97-AF65-F5344CB8AC3E}">
        <p14:creationId xmlns:p14="http://schemas.microsoft.com/office/powerpoint/2010/main" val="3065758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 the additional member (or mixed member proportional) system, voters have two votes. One is used to choose a constituency representative (on the basis of first-past-the-post in the UK case) while the other is cast for a party list (within regions in the cases of Scotland and Wales). The list votes are used to ‘top up’ those elected in constituencies so that the distribution of representatives across parties within the relevant area is broadly proportional to the share of list votes received. Generally, this means that no single party is able to win a majority of seats. In the Scottish Parliament election of 2011 the SNP defied the odds by winning 69 of the 129 seats but things returned to normal in 2016 as the party’s representation fell to 63 seats.</a:t>
            </a:r>
          </a:p>
          <a:p>
            <a:endParaRPr lang="en-GB" dirty="0"/>
          </a:p>
          <a:p>
            <a:r>
              <a:rPr lang="en-GB" dirty="0"/>
              <a:t>The single transferable vote (STV) requires multi-member electoral districts. In Scotland, for example, all local council wards elect three or four councillors. Voters list their choices in order of preference (using as few or as many choices as they please). To be elected, a candidate needs to reach a specified quota of votes (the total number of valid votes divided by the number of seats at stake plus one, all plus one). If no candidate reaches the quota then the votes of the bottom candidate are re-allocated on the basis of second preferences. Similarly ‘surplus’ votes are re-allocated when a candidate exceeds the quota. The system produces proportional outcomes, which makes it difficult for a single party to win a majority of seats. Following the introduction of STV for Scottish local elections in 2007 ‘hung’ councils became the norm, leading to minority administrations or coalitions.</a:t>
            </a:r>
          </a:p>
          <a:p>
            <a:endParaRPr lang="en-GB" dirty="0"/>
          </a:p>
          <a:p>
            <a:r>
              <a:rPr lang="en-GB" dirty="0"/>
              <a:t>A regional party list system was used for European Parliament elections in the UK (except in Northern Ireland where STV was employed). The regions elected a number of members (ranging in England in 2014 from three in the North East to ten in the South East). The parties put forward a list of candidates and voters opted for one list or another. The list was ‘closed’ in the sense that voters could not choose individuals within the lists, just the list as a whole. The party winning the most votes got the first seat and its vote total was then divided by two. The party which then had the most votes got the next seat and its vote was divided by two. This process continued with the divisor being increased by one every time a party won a seat until all the seats were allocated. The system produces broadly proportional results within regions.</a:t>
            </a:r>
          </a:p>
          <a:p>
            <a:endParaRPr lang="en-GB" dirty="0"/>
          </a:p>
          <a:p>
            <a:r>
              <a:rPr lang="en-GB" dirty="0"/>
              <a:t>The supplementary vote system allows voters to indicate a first and second choice among candidates. If no candidate has a majority (more than 50 per cent) of first preferences then all but the top two candidates drop out and their votes are transferred on the basis of second preferences (if these are for one of the top two). In the election for London mayor in 2016, for example, Sadiq Khan had 44.2 per cent of first preference votes but when the second preferences of those who dropped out were transferred he had 56.8 per cent and was elected.</a:t>
            </a:r>
          </a:p>
          <a:p>
            <a:endParaRPr lang="en-GB" dirty="0"/>
          </a:p>
          <a:p>
            <a:r>
              <a:rPr lang="en-GB" dirty="0"/>
              <a:t>The alternative vote system, which was the subject of a nationwide referendum in May 2011, is based on single member constituencies. Rather than plumping for one candidate, as in first-past-the-post, however, voters indicate an order of preference. A candidate obtaining more than 50 per cent of first preferences is elected. Otherwise, the last-placed candidate drops out and his or her votes are re-allocated among the rest on the basis of second preferences. This continues until a candidate has more than 50 per cent of votes.</a:t>
            </a:r>
          </a:p>
        </p:txBody>
      </p:sp>
      <p:sp>
        <p:nvSpPr>
          <p:cNvPr id="4" name="Slide Number Placeholder 3"/>
          <p:cNvSpPr>
            <a:spLocks noGrp="1"/>
          </p:cNvSpPr>
          <p:nvPr>
            <p:ph type="sldNum" sz="quarter" idx="5"/>
          </p:nvPr>
        </p:nvSpPr>
        <p:spPr/>
        <p:txBody>
          <a:bodyPr/>
          <a:lstStyle/>
          <a:p>
            <a:fld id="{421E7538-9E8E-4D5C-93A6-09FD249DD21F}" type="slidenum">
              <a:rPr lang="en-GB" smtClean="0"/>
              <a:t>8</a:t>
            </a:fld>
            <a:endParaRPr lang="en-GB"/>
          </a:p>
        </p:txBody>
      </p:sp>
    </p:spTree>
    <p:extLst>
      <p:ext uri="{BB962C8B-B14F-4D97-AF65-F5344CB8AC3E}">
        <p14:creationId xmlns:p14="http://schemas.microsoft.com/office/powerpoint/2010/main" val="1181635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687F1-7DA6-5ED3-D679-5DB3D0EA21D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1799A8-FDAD-035F-A852-FF32AE07918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C1D33A-4733-99D0-7F9D-6DE0ABC0A92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85F4EA0-50C5-979F-CC2E-C9383B36AE3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C19E890-3CA4-804E-9E68-C7F42CA7CB92}"/>
              </a:ext>
            </a:extLst>
          </p:cNvPr>
          <p:cNvSpPr>
            <a:spLocks noGrp="1"/>
          </p:cNvSpPr>
          <p:nvPr>
            <p:ph type="sldNum" sz="quarter" idx="12"/>
          </p:nvPr>
        </p:nvSpPr>
        <p:spPr/>
        <p:txBody>
          <a:bodyPr/>
          <a:lstStyle>
            <a:lvl1pPr>
              <a:defRPr/>
            </a:lvl1pPr>
          </a:lstStyle>
          <a:p>
            <a:fld id="{0E437B15-8CBA-4CA0-B298-4F5CEC77B2ED}" type="slidenum">
              <a:rPr lang="en-US" altLang="en-US"/>
              <a:pPr/>
              <a:t>‹#›</a:t>
            </a:fld>
            <a:endParaRPr lang="en-US" altLang="en-US"/>
          </a:p>
        </p:txBody>
      </p:sp>
    </p:spTree>
    <p:extLst>
      <p:ext uri="{BB962C8B-B14F-4D97-AF65-F5344CB8AC3E}">
        <p14:creationId xmlns:p14="http://schemas.microsoft.com/office/powerpoint/2010/main" val="1699294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F95C7-D039-1A93-B5EA-E1C06282CF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92B3DC-5C1C-9724-206C-8BD88AC042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CC0250-D287-E82F-ED88-5CBD6F9621A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F0BB0181-AAF5-1E10-9B15-351C5B8F691E}"/>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EAE3F2C-FD38-9FDA-EC62-AE1C022C4B69}"/>
              </a:ext>
            </a:extLst>
          </p:cNvPr>
          <p:cNvSpPr>
            <a:spLocks noGrp="1"/>
          </p:cNvSpPr>
          <p:nvPr>
            <p:ph type="sldNum" sz="quarter" idx="12"/>
          </p:nvPr>
        </p:nvSpPr>
        <p:spPr/>
        <p:txBody>
          <a:bodyPr/>
          <a:lstStyle>
            <a:lvl1pPr>
              <a:defRPr/>
            </a:lvl1pPr>
          </a:lstStyle>
          <a:p>
            <a:fld id="{CA58E9D7-5539-445F-8CDF-041A58CF7D91}" type="slidenum">
              <a:rPr lang="en-US" altLang="en-US"/>
              <a:pPr/>
              <a:t>‹#›</a:t>
            </a:fld>
            <a:endParaRPr lang="en-US" altLang="en-US"/>
          </a:p>
        </p:txBody>
      </p:sp>
    </p:spTree>
    <p:extLst>
      <p:ext uri="{BB962C8B-B14F-4D97-AF65-F5344CB8AC3E}">
        <p14:creationId xmlns:p14="http://schemas.microsoft.com/office/powerpoint/2010/main" val="36734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6FCD2-E5EE-03EA-0C91-FA342EA86E6B}"/>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202AAB7-3210-4E18-E604-85E888D0F941}"/>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6936B134-2704-1EAC-575D-CDA7E1B0AEFE}"/>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48D7B44-E36A-51D2-8440-A873E09263D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F4550FE1-FB25-C421-6129-64A49460E1B3}"/>
              </a:ext>
            </a:extLst>
          </p:cNvPr>
          <p:cNvSpPr>
            <a:spLocks noGrp="1"/>
          </p:cNvSpPr>
          <p:nvPr>
            <p:ph type="sldNum" sz="quarter" idx="12"/>
          </p:nvPr>
        </p:nvSpPr>
        <p:spPr/>
        <p:txBody>
          <a:bodyPr/>
          <a:lstStyle>
            <a:lvl1pPr>
              <a:defRPr/>
            </a:lvl1pPr>
          </a:lstStyle>
          <a:p>
            <a:fld id="{BF8D0CFC-BCF6-4FFC-8CCE-EBAF74838632}" type="slidenum">
              <a:rPr lang="en-US" altLang="en-US"/>
              <a:pPr/>
              <a:t>‹#›</a:t>
            </a:fld>
            <a:endParaRPr lang="en-US" altLang="en-US"/>
          </a:p>
        </p:txBody>
      </p:sp>
    </p:spTree>
    <p:extLst>
      <p:ext uri="{BB962C8B-B14F-4D97-AF65-F5344CB8AC3E}">
        <p14:creationId xmlns:p14="http://schemas.microsoft.com/office/powerpoint/2010/main" val="271624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0F59C-60A0-F8B9-7660-159B6B3060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26C11D-BA93-307F-B93C-59A19428BD93}"/>
              </a:ext>
            </a:extLst>
          </p:cNvPr>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2B72B4-07B3-B494-7009-CA90C7332E06}"/>
              </a:ext>
            </a:extLst>
          </p:cNvPr>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F58E34-B581-354F-A9C1-50DAFB694D9A}"/>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7D49533-2692-25C3-193A-C2F8357950A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FC1B489-D5D7-488C-1700-6A769F99AFD1}"/>
              </a:ext>
            </a:extLst>
          </p:cNvPr>
          <p:cNvSpPr>
            <a:spLocks noGrp="1"/>
          </p:cNvSpPr>
          <p:nvPr>
            <p:ph type="sldNum" sz="quarter" idx="12"/>
          </p:nvPr>
        </p:nvSpPr>
        <p:spPr/>
        <p:txBody>
          <a:bodyPr/>
          <a:lstStyle>
            <a:lvl1pPr>
              <a:defRPr/>
            </a:lvl1pPr>
          </a:lstStyle>
          <a:p>
            <a:fld id="{B8CF4CB2-73DD-4BED-AB65-074E6CB3BD9E}" type="slidenum">
              <a:rPr lang="en-US" altLang="en-US"/>
              <a:pPr/>
              <a:t>‹#›</a:t>
            </a:fld>
            <a:endParaRPr lang="en-US" altLang="en-US"/>
          </a:p>
        </p:txBody>
      </p:sp>
    </p:spTree>
    <p:extLst>
      <p:ext uri="{BB962C8B-B14F-4D97-AF65-F5344CB8AC3E}">
        <p14:creationId xmlns:p14="http://schemas.microsoft.com/office/powerpoint/2010/main" val="3529255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42F04-19EB-3CCA-2817-014B846AF1D3}"/>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5B9D9E-B0BB-01E9-29B2-701BE9FF5842}"/>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0EC09A-58F0-90CA-D857-7D5079147EF3}"/>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8FB3D2-2B53-FFDA-BC04-DDD9DC50B8B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03ED23-183A-D790-61E9-5959496F2D45}"/>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964343-537D-F33D-56F6-D568192002D3}"/>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838B7104-5B22-41D3-32DC-A5B3E875A1F0}"/>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F6DDAB3E-CD47-6990-34E0-2403523AE552}"/>
              </a:ext>
            </a:extLst>
          </p:cNvPr>
          <p:cNvSpPr>
            <a:spLocks noGrp="1"/>
          </p:cNvSpPr>
          <p:nvPr>
            <p:ph type="sldNum" sz="quarter" idx="12"/>
          </p:nvPr>
        </p:nvSpPr>
        <p:spPr/>
        <p:txBody>
          <a:bodyPr/>
          <a:lstStyle>
            <a:lvl1pPr>
              <a:defRPr/>
            </a:lvl1pPr>
          </a:lstStyle>
          <a:p>
            <a:fld id="{1CE91DF5-E8F6-4EC9-8074-41C0194290FC}" type="slidenum">
              <a:rPr lang="en-US" altLang="en-US"/>
              <a:pPr/>
              <a:t>‹#›</a:t>
            </a:fld>
            <a:endParaRPr lang="en-US" altLang="en-US"/>
          </a:p>
        </p:txBody>
      </p:sp>
    </p:spTree>
    <p:extLst>
      <p:ext uri="{BB962C8B-B14F-4D97-AF65-F5344CB8AC3E}">
        <p14:creationId xmlns:p14="http://schemas.microsoft.com/office/powerpoint/2010/main" val="643117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87C9F-D7BF-CA3C-7E98-13F745BE27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3833B7-9CA2-5F68-D78C-E7959855C28B}"/>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3CBC10AA-9C2A-4678-D70F-6E809B38DA81}"/>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E40D8CD5-A0BB-0400-EEAD-090846BE3183}"/>
              </a:ext>
            </a:extLst>
          </p:cNvPr>
          <p:cNvSpPr>
            <a:spLocks noGrp="1"/>
          </p:cNvSpPr>
          <p:nvPr>
            <p:ph type="sldNum" sz="quarter" idx="12"/>
          </p:nvPr>
        </p:nvSpPr>
        <p:spPr/>
        <p:txBody>
          <a:bodyPr/>
          <a:lstStyle>
            <a:lvl1pPr>
              <a:defRPr/>
            </a:lvl1pPr>
          </a:lstStyle>
          <a:p>
            <a:fld id="{86BE93C9-8F41-4234-B8D4-CBE074C09182}" type="slidenum">
              <a:rPr lang="en-US" altLang="en-US"/>
              <a:pPr/>
              <a:t>‹#›</a:t>
            </a:fld>
            <a:endParaRPr lang="en-US" altLang="en-US"/>
          </a:p>
        </p:txBody>
      </p:sp>
    </p:spTree>
    <p:extLst>
      <p:ext uri="{BB962C8B-B14F-4D97-AF65-F5344CB8AC3E}">
        <p14:creationId xmlns:p14="http://schemas.microsoft.com/office/powerpoint/2010/main" val="3645212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4D8DC4-B2EF-142D-233C-31405CD59A85}"/>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337AB90E-BEA0-34DD-D149-9B446C993330}"/>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4336BE1C-8351-86AC-4744-9D3BA6FA345D}"/>
              </a:ext>
            </a:extLst>
          </p:cNvPr>
          <p:cNvSpPr>
            <a:spLocks noGrp="1"/>
          </p:cNvSpPr>
          <p:nvPr>
            <p:ph type="sldNum" sz="quarter" idx="12"/>
          </p:nvPr>
        </p:nvSpPr>
        <p:spPr/>
        <p:txBody>
          <a:bodyPr/>
          <a:lstStyle>
            <a:lvl1pPr>
              <a:defRPr/>
            </a:lvl1pPr>
          </a:lstStyle>
          <a:p>
            <a:fld id="{CCA61793-60D9-48AE-9428-ADFB9A690925}" type="slidenum">
              <a:rPr lang="en-US" altLang="en-US"/>
              <a:pPr/>
              <a:t>‹#›</a:t>
            </a:fld>
            <a:endParaRPr lang="en-US" altLang="en-US"/>
          </a:p>
        </p:txBody>
      </p:sp>
    </p:spTree>
    <p:extLst>
      <p:ext uri="{BB962C8B-B14F-4D97-AF65-F5344CB8AC3E}">
        <p14:creationId xmlns:p14="http://schemas.microsoft.com/office/powerpoint/2010/main" val="3935853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02B5-C77A-0F32-2740-21CCE92E483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01A37A-60FD-C863-6DAB-4AF6D352B2D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5C8D02-BF81-4A19-594C-AE6D58E5251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B552FE-8489-AD19-4236-B3837358957E}"/>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D1A0791-B996-94A0-73AF-867399A09892}"/>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64FCEE8-8D61-68CE-99F9-232F803A65EE}"/>
              </a:ext>
            </a:extLst>
          </p:cNvPr>
          <p:cNvSpPr>
            <a:spLocks noGrp="1"/>
          </p:cNvSpPr>
          <p:nvPr>
            <p:ph type="sldNum" sz="quarter" idx="12"/>
          </p:nvPr>
        </p:nvSpPr>
        <p:spPr/>
        <p:txBody>
          <a:bodyPr/>
          <a:lstStyle>
            <a:lvl1pPr>
              <a:defRPr/>
            </a:lvl1pPr>
          </a:lstStyle>
          <a:p>
            <a:fld id="{48F752C2-33EE-4A6C-8123-77026AC4A2E5}" type="slidenum">
              <a:rPr lang="en-US" altLang="en-US"/>
              <a:pPr/>
              <a:t>‹#›</a:t>
            </a:fld>
            <a:endParaRPr lang="en-US" altLang="en-US"/>
          </a:p>
        </p:txBody>
      </p:sp>
    </p:spTree>
    <p:extLst>
      <p:ext uri="{BB962C8B-B14F-4D97-AF65-F5344CB8AC3E}">
        <p14:creationId xmlns:p14="http://schemas.microsoft.com/office/powerpoint/2010/main" val="2382450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227E8-8566-6395-7517-01303ED6BCD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2687D5-94E8-1950-E9B5-8496D9FF5B9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629FFA-3DD5-AA43-7ADA-2581278CF6D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DA92A0-EEC2-8781-4A4D-24F473DB2970}"/>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7910A6FD-9665-41C5-5DD4-FFC6732FA5B7}"/>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BF74CF21-67F1-6CF4-ECBA-67A53AF184EA}"/>
              </a:ext>
            </a:extLst>
          </p:cNvPr>
          <p:cNvSpPr>
            <a:spLocks noGrp="1"/>
          </p:cNvSpPr>
          <p:nvPr>
            <p:ph type="sldNum" sz="quarter" idx="12"/>
          </p:nvPr>
        </p:nvSpPr>
        <p:spPr/>
        <p:txBody>
          <a:bodyPr/>
          <a:lstStyle>
            <a:lvl1pPr>
              <a:defRPr/>
            </a:lvl1pPr>
          </a:lstStyle>
          <a:p>
            <a:fld id="{8A1CE7CD-F7FD-4A9F-917C-258B7F3FC84E}" type="slidenum">
              <a:rPr lang="en-US" altLang="en-US"/>
              <a:pPr/>
              <a:t>‹#›</a:t>
            </a:fld>
            <a:endParaRPr lang="en-US" altLang="en-US"/>
          </a:p>
        </p:txBody>
      </p:sp>
    </p:spTree>
    <p:extLst>
      <p:ext uri="{BB962C8B-B14F-4D97-AF65-F5344CB8AC3E}">
        <p14:creationId xmlns:p14="http://schemas.microsoft.com/office/powerpoint/2010/main" val="301986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A4CBA-F0FE-3220-D838-B000CAC4AD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57AC27-AF01-6755-1D97-B1F1FFD23E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600B5C-89FE-4E2D-BCB4-53B8D31F316C}"/>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40A3C187-05A4-9D94-A568-DE2FF6158892}"/>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B07D204-9075-CF58-2043-F38A3B7C5EEF}"/>
              </a:ext>
            </a:extLst>
          </p:cNvPr>
          <p:cNvSpPr>
            <a:spLocks noGrp="1"/>
          </p:cNvSpPr>
          <p:nvPr>
            <p:ph type="sldNum" sz="quarter" idx="12"/>
          </p:nvPr>
        </p:nvSpPr>
        <p:spPr/>
        <p:txBody>
          <a:bodyPr/>
          <a:lstStyle>
            <a:lvl1pPr>
              <a:defRPr/>
            </a:lvl1pPr>
          </a:lstStyle>
          <a:p>
            <a:fld id="{DED11AF7-864E-4F68-BF25-3E7AC93107C4}" type="slidenum">
              <a:rPr lang="en-US" altLang="en-US"/>
              <a:pPr/>
              <a:t>‹#›</a:t>
            </a:fld>
            <a:endParaRPr lang="en-US" altLang="en-US"/>
          </a:p>
        </p:txBody>
      </p:sp>
    </p:spTree>
    <p:extLst>
      <p:ext uri="{BB962C8B-B14F-4D97-AF65-F5344CB8AC3E}">
        <p14:creationId xmlns:p14="http://schemas.microsoft.com/office/powerpoint/2010/main" val="3578926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34605-28C4-09A4-957A-E353CB2234F6}"/>
              </a:ext>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CFD7E6-A6EE-A569-3739-5A517EAAAAE2}"/>
              </a:ext>
            </a:extLst>
          </p:cNvPr>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02668D-1F8B-563C-7787-37903D0CCF4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4ED257E5-82E5-D88F-0441-98E568417FA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AF5FE0B-AE17-6661-A5E1-1649A7AECEA5}"/>
              </a:ext>
            </a:extLst>
          </p:cNvPr>
          <p:cNvSpPr>
            <a:spLocks noGrp="1"/>
          </p:cNvSpPr>
          <p:nvPr>
            <p:ph type="sldNum" sz="quarter" idx="12"/>
          </p:nvPr>
        </p:nvSpPr>
        <p:spPr/>
        <p:txBody>
          <a:bodyPr/>
          <a:lstStyle>
            <a:lvl1pPr>
              <a:defRPr/>
            </a:lvl1pPr>
          </a:lstStyle>
          <a:p>
            <a:fld id="{77510575-AF62-4A4F-83A0-954C3952D6F7}" type="slidenum">
              <a:rPr lang="en-US" altLang="en-US"/>
              <a:pPr/>
              <a:t>‹#›</a:t>
            </a:fld>
            <a:endParaRPr lang="en-US" altLang="en-US"/>
          </a:p>
        </p:txBody>
      </p:sp>
    </p:spTree>
    <p:extLst>
      <p:ext uri="{BB962C8B-B14F-4D97-AF65-F5344CB8AC3E}">
        <p14:creationId xmlns:p14="http://schemas.microsoft.com/office/powerpoint/2010/main" val="4025880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47DEA-4BD2-258E-ECBC-6B2E6F650350}"/>
              </a:ext>
            </a:extLst>
          </p:cNvPr>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a:extLst>
              <a:ext uri="{FF2B5EF4-FFF2-40B4-BE49-F238E27FC236}">
                <a16:creationId xmlns:a16="http://schemas.microsoft.com/office/drawing/2014/main" id="{BA7A5B95-F845-206E-364F-F9DA5998E7D4}"/>
              </a:ext>
            </a:extLst>
          </p:cNvPr>
          <p:cNvSpPr>
            <a:spLocks noGrp="1"/>
          </p:cNvSpPr>
          <p:nvPr>
            <p:ph type="tbl" idx="1"/>
          </p:nvPr>
        </p:nvSpPr>
        <p:spPr>
          <a:xfrm>
            <a:off x="457200" y="1600200"/>
            <a:ext cx="8229600" cy="4525963"/>
          </a:xfrm>
        </p:spPr>
        <p:txBody>
          <a:bodyPr/>
          <a:lstStyle/>
          <a:p>
            <a:endParaRPr lang="en-GB"/>
          </a:p>
        </p:txBody>
      </p:sp>
      <p:sp>
        <p:nvSpPr>
          <p:cNvPr id="4" name="Date Placeholder 3">
            <a:extLst>
              <a:ext uri="{FF2B5EF4-FFF2-40B4-BE49-F238E27FC236}">
                <a16:creationId xmlns:a16="http://schemas.microsoft.com/office/drawing/2014/main" id="{BEAFF1D3-E036-9829-48EE-1851B1CA9A60}"/>
              </a:ext>
            </a:extLst>
          </p:cNvPr>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552342C-476C-5BE7-DB2D-282C10EC1123}"/>
              </a:ext>
            </a:extLst>
          </p:cNvPr>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5D03F38-848B-67CB-8AFB-F6D04984AF24}"/>
              </a:ext>
            </a:extLst>
          </p:cNvPr>
          <p:cNvSpPr>
            <a:spLocks noGrp="1"/>
          </p:cNvSpPr>
          <p:nvPr>
            <p:ph type="sldNum" sz="quarter" idx="12"/>
          </p:nvPr>
        </p:nvSpPr>
        <p:spPr>
          <a:xfrm>
            <a:off x="6553200" y="6245225"/>
            <a:ext cx="2133600" cy="476250"/>
          </a:xfrm>
        </p:spPr>
        <p:txBody>
          <a:bodyPr/>
          <a:lstStyle>
            <a:lvl1pPr>
              <a:defRPr/>
            </a:lvl1pPr>
          </a:lstStyle>
          <a:p>
            <a:fld id="{4A298044-B4E4-478E-91AE-BCF8A0390074}" type="slidenum">
              <a:rPr lang="en-US" altLang="en-US"/>
              <a:pPr/>
              <a:t>‹#›</a:t>
            </a:fld>
            <a:endParaRPr lang="en-US" altLang="en-US"/>
          </a:p>
        </p:txBody>
      </p:sp>
    </p:spTree>
    <p:extLst>
      <p:ext uri="{BB962C8B-B14F-4D97-AF65-F5344CB8AC3E}">
        <p14:creationId xmlns:p14="http://schemas.microsoft.com/office/powerpoint/2010/main" val="4001662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BDF0E5B-FE3E-EB64-8EAF-F9643781F713}"/>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070007C9-E13B-E80E-7E20-C573DADFD1B6}"/>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5CE7A5AF-0D31-0998-CF13-D916E5B3F688}"/>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a:extLst>
              <a:ext uri="{FF2B5EF4-FFF2-40B4-BE49-F238E27FC236}">
                <a16:creationId xmlns:a16="http://schemas.microsoft.com/office/drawing/2014/main" id="{E6C64229-D650-E081-215B-677D1D74964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a:extLst>
              <a:ext uri="{FF2B5EF4-FFF2-40B4-BE49-F238E27FC236}">
                <a16:creationId xmlns:a16="http://schemas.microsoft.com/office/drawing/2014/main" id="{2DE96728-6A70-EA60-9277-5F99B45A40F4}"/>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851146B-2CE4-44A6-BFA5-E2276662AF4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D6CB461F-D379-93AB-9B18-3A3D7D6309E4}"/>
              </a:ext>
            </a:extLst>
          </p:cNvPr>
          <p:cNvSpPr>
            <a:spLocks noGrp="1" noChangeArrowheads="1"/>
          </p:cNvSpPr>
          <p:nvPr>
            <p:ph type="ctrTitle"/>
          </p:nvPr>
        </p:nvSpPr>
        <p:spPr>
          <a:xfrm>
            <a:off x="685800" y="2130425"/>
            <a:ext cx="7772400" cy="1470025"/>
          </a:xfrm>
        </p:spPr>
        <p:txBody>
          <a:bodyPr anchor="ctr"/>
          <a:lstStyle/>
          <a:p>
            <a:r>
              <a:rPr lang="en-GB" altLang="en-US" sz="4400" dirty="0"/>
              <a:t>Elections</a:t>
            </a:r>
            <a:endParaRPr lang="en-US" altLang="en-US" sz="4400" dirty="0"/>
          </a:p>
        </p:txBody>
      </p:sp>
      <p:sp>
        <p:nvSpPr>
          <p:cNvPr id="2051" name="Rectangle 3">
            <a:extLst>
              <a:ext uri="{FF2B5EF4-FFF2-40B4-BE49-F238E27FC236}">
                <a16:creationId xmlns:a16="http://schemas.microsoft.com/office/drawing/2014/main" id="{581A9E89-BDF5-0BC7-C122-3E5E7A33F8A6}"/>
              </a:ext>
            </a:extLst>
          </p:cNvPr>
          <p:cNvSpPr>
            <a:spLocks noGrp="1" noChangeArrowheads="1"/>
          </p:cNvSpPr>
          <p:nvPr>
            <p:ph type="subTitle" idx="1"/>
          </p:nvPr>
        </p:nvSpPr>
        <p:spPr>
          <a:xfrm>
            <a:off x="1371600" y="3886200"/>
            <a:ext cx="6400800" cy="1752600"/>
          </a:xfrm>
        </p:spPr>
        <p:txBody>
          <a:bodyPr/>
          <a:lstStyle/>
          <a:p>
            <a:endParaRPr lang="en-GB" altLang="en-US"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7002641E-5BF5-3B51-6BD3-F82E3EBB541B}"/>
              </a:ext>
            </a:extLst>
          </p:cNvPr>
          <p:cNvSpPr>
            <a:spLocks noGrp="1" noChangeArrowheads="1"/>
          </p:cNvSpPr>
          <p:nvPr>
            <p:ph type="title"/>
          </p:nvPr>
        </p:nvSpPr>
        <p:spPr/>
        <p:txBody>
          <a:bodyPr/>
          <a:lstStyle/>
          <a:p>
            <a:r>
              <a:rPr lang="en-GB" altLang="en-US"/>
              <a:t>Aims of this lecture</a:t>
            </a:r>
            <a:endParaRPr lang="en-US" altLang="en-US"/>
          </a:p>
        </p:txBody>
      </p:sp>
      <p:sp>
        <p:nvSpPr>
          <p:cNvPr id="3075" name="Rectangle 3">
            <a:extLst>
              <a:ext uri="{FF2B5EF4-FFF2-40B4-BE49-F238E27FC236}">
                <a16:creationId xmlns:a16="http://schemas.microsoft.com/office/drawing/2014/main" id="{835268EB-533B-4A49-2EA3-B429B332392C}"/>
              </a:ext>
            </a:extLst>
          </p:cNvPr>
          <p:cNvSpPr>
            <a:spLocks noGrp="1" noChangeArrowheads="1"/>
          </p:cNvSpPr>
          <p:nvPr>
            <p:ph type="body" idx="1"/>
          </p:nvPr>
        </p:nvSpPr>
        <p:spPr/>
        <p:txBody>
          <a:bodyPr/>
          <a:lstStyle/>
          <a:p>
            <a:r>
              <a:rPr lang="en-US" altLang="en-US" dirty="0"/>
              <a:t>To understand the purpose and importance of elections in Britain</a:t>
            </a:r>
          </a:p>
          <a:p>
            <a:r>
              <a:rPr lang="en-US" altLang="en-US" dirty="0"/>
              <a:t>To evaluate the current voting system used for UK parliamentary elections, and examine the main alternatives</a:t>
            </a:r>
          </a:p>
          <a:p>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8A5340AB-1291-E811-06EC-2D700A71A537}"/>
              </a:ext>
            </a:extLst>
          </p:cNvPr>
          <p:cNvSpPr>
            <a:spLocks noGrp="1" noChangeArrowheads="1"/>
          </p:cNvSpPr>
          <p:nvPr>
            <p:ph type="title"/>
          </p:nvPr>
        </p:nvSpPr>
        <p:spPr/>
        <p:txBody>
          <a:bodyPr/>
          <a:lstStyle/>
          <a:p>
            <a:r>
              <a:rPr lang="en-US" altLang="en-US" sz="4000"/>
              <a:t>The role of elections in liberal</a:t>
            </a:r>
            <a:br>
              <a:rPr lang="en-US" altLang="en-US" sz="4000"/>
            </a:br>
            <a:r>
              <a:rPr lang="en-US" altLang="en-US" sz="4000"/>
              <a:t>democracies</a:t>
            </a:r>
          </a:p>
        </p:txBody>
      </p:sp>
      <p:sp>
        <p:nvSpPr>
          <p:cNvPr id="6147" name="Rectangle 3">
            <a:extLst>
              <a:ext uri="{FF2B5EF4-FFF2-40B4-BE49-F238E27FC236}">
                <a16:creationId xmlns:a16="http://schemas.microsoft.com/office/drawing/2014/main" id="{B60333B8-C2C3-6B43-9302-647DD864CE9B}"/>
              </a:ext>
            </a:extLst>
          </p:cNvPr>
          <p:cNvSpPr>
            <a:spLocks noGrp="1" noChangeArrowheads="1"/>
          </p:cNvSpPr>
          <p:nvPr>
            <p:ph type="body" idx="1"/>
          </p:nvPr>
        </p:nvSpPr>
        <p:spPr>
          <a:xfrm>
            <a:off x="179512" y="1600200"/>
            <a:ext cx="8784976" cy="4525963"/>
          </a:xfrm>
        </p:spPr>
        <p:txBody>
          <a:bodyPr/>
          <a:lstStyle/>
          <a:p>
            <a:pPr>
              <a:lnSpc>
                <a:spcPct val="90000"/>
              </a:lnSpc>
            </a:pPr>
            <a:r>
              <a:rPr lang="en-US" altLang="en-US" sz="2400" dirty="0"/>
              <a:t>A basic tenet of liberal ideology is that government must be based upon the consent of the governed</a:t>
            </a:r>
          </a:p>
          <a:p>
            <a:pPr>
              <a:lnSpc>
                <a:spcPct val="90000"/>
              </a:lnSpc>
            </a:pPr>
            <a:r>
              <a:rPr lang="en-GB" altLang="en-US" sz="2400" dirty="0"/>
              <a:t>Most democrats are now reconciled to the idea that key political decisions should be taken by elected representatives</a:t>
            </a:r>
          </a:p>
          <a:p>
            <a:pPr lvl="1">
              <a:lnSpc>
                <a:spcPct val="90000"/>
              </a:lnSpc>
            </a:pPr>
            <a:r>
              <a:rPr lang="en-GB" altLang="en-US" sz="2000" dirty="0"/>
              <a:t>Two of the key aspects of democracy should be that:</a:t>
            </a:r>
          </a:p>
          <a:p>
            <a:pPr lvl="1">
              <a:lnSpc>
                <a:spcPct val="90000"/>
              </a:lnSpc>
            </a:pPr>
            <a:r>
              <a:rPr lang="en-GB" altLang="en-US" sz="2000" dirty="0"/>
              <a:t>Elections should be ‘free and fair’</a:t>
            </a:r>
          </a:p>
          <a:p>
            <a:pPr lvl="1">
              <a:lnSpc>
                <a:spcPct val="90000"/>
              </a:lnSpc>
            </a:pPr>
            <a:r>
              <a:rPr lang="en-GB" altLang="en-US" sz="2000" dirty="0"/>
              <a:t>Elections should be held at regular intervals, so that representatives can be held to account for decisions taken during their terms of office</a:t>
            </a:r>
          </a:p>
          <a:p>
            <a:pPr marL="0" indent="0">
              <a:lnSpc>
                <a:spcPct val="90000"/>
              </a:lnSpc>
              <a:buNone/>
            </a:pPr>
            <a:endParaRPr lang="en-US" alt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D90E578A-6D71-C56E-04D5-5A95EF6ACEDF}"/>
              </a:ext>
            </a:extLst>
          </p:cNvPr>
          <p:cNvSpPr>
            <a:spLocks noGrp="1" noChangeArrowheads="1"/>
          </p:cNvSpPr>
          <p:nvPr>
            <p:ph type="title"/>
          </p:nvPr>
        </p:nvSpPr>
        <p:spPr/>
        <p:txBody>
          <a:bodyPr/>
          <a:lstStyle/>
          <a:p>
            <a:r>
              <a:rPr lang="en-US" altLang="en-US"/>
              <a:t>Elections in the UK</a:t>
            </a:r>
          </a:p>
        </p:txBody>
      </p:sp>
      <p:sp>
        <p:nvSpPr>
          <p:cNvPr id="7171" name="Rectangle 3">
            <a:extLst>
              <a:ext uri="{FF2B5EF4-FFF2-40B4-BE49-F238E27FC236}">
                <a16:creationId xmlns:a16="http://schemas.microsoft.com/office/drawing/2014/main" id="{0360A6CC-B134-9310-E3D4-99CCA4971347}"/>
              </a:ext>
            </a:extLst>
          </p:cNvPr>
          <p:cNvSpPr>
            <a:spLocks noGrp="1" noChangeArrowheads="1"/>
          </p:cNvSpPr>
          <p:nvPr>
            <p:ph type="body" idx="1"/>
          </p:nvPr>
        </p:nvSpPr>
        <p:spPr/>
        <p:txBody>
          <a:bodyPr/>
          <a:lstStyle/>
          <a:p>
            <a:pPr>
              <a:lnSpc>
                <a:spcPct val="90000"/>
              </a:lnSpc>
            </a:pPr>
            <a:r>
              <a:rPr lang="en-US" altLang="en-US" sz="2400" dirty="0"/>
              <a:t>Until quite recently, few Britons were seriously concerned about the democratic system in the UK</a:t>
            </a:r>
          </a:p>
          <a:p>
            <a:pPr>
              <a:lnSpc>
                <a:spcPct val="90000"/>
              </a:lnSpc>
            </a:pPr>
            <a:r>
              <a:rPr lang="en-US" altLang="en-US" sz="2400" dirty="0"/>
              <a:t>No-one thought that the voting system for the Westminster parliament was perfect, but its verdicts commanded widespread support and the same system was used for all local government elections in Britain</a:t>
            </a:r>
          </a:p>
          <a:p>
            <a:pPr>
              <a:lnSpc>
                <a:spcPct val="90000"/>
              </a:lnSpc>
            </a:pPr>
            <a:r>
              <a:rPr lang="en-US" altLang="en-US" sz="2400" dirty="0"/>
              <a:t>That system is commonly known as ‘</a:t>
            </a:r>
            <a:r>
              <a:rPr lang="en-US" altLang="en-US" sz="2400" b="1" dirty="0"/>
              <a:t>first past the post</a:t>
            </a:r>
            <a:r>
              <a:rPr lang="en-US" altLang="en-US" sz="2400" dirty="0"/>
              <a:t>’ (</a:t>
            </a:r>
            <a:r>
              <a:rPr lang="en-US" altLang="en-US" sz="2400" b="1" dirty="0"/>
              <a:t>FPTP</a:t>
            </a:r>
            <a:r>
              <a:rPr lang="en-US" altLang="en-US" sz="2400" dirty="0"/>
              <a:t>, or ‘simple plurality’)</a:t>
            </a:r>
          </a:p>
          <a:p>
            <a:pPr>
              <a:lnSpc>
                <a:spcPct val="90000"/>
              </a:lnSpc>
            </a:pPr>
            <a:r>
              <a:rPr lang="en-US" altLang="en-US" sz="2400" dirty="0"/>
              <a:t>Under that system, the candidate who receives the most votes is elected – even if he or she is </a:t>
            </a:r>
            <a:r>
              <a:rPr lang="en-US" altLang="en-US" sz="2400" dirty="0" err="1"/>
              <a:t>favoured</a:t>
            </a:r>
            <a:r>
              <a:rPr lang="en-US" altLang="en-US" sz="2400" dirty="0"/>
              <a:t> by a relatively small minority of the voters</a:t>
            </a:r>
          </a:p>
          <a:p>
            <a:pPr>
              <a:lnSpc>
                <a:spcPct val="90000"/>
              </a:lnSpc>
            </a:pPr>
            <a:r>
              <a:rPr lang="en-GB" altLang="en-US" sz="2400" dirty="0"/>
              <a:t>Assorted other electoral systems have been introduced in recent years</a:t>
            </a:r>
            <a:endParaRPr lang="en-US" altLang="en-US" sz="2400" dirty="0"/>
          </a:p>
          <a:p>
            <a:pPr>
              <a:lnSpc>
                <a:spcPct val="90000"/>
              </a:lnSpc>
            </a:pPr>
            <a:endParaRPr lang="en-US" alt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1CD9050C-E752-1FD0-EF3D-2C1EDE6318A6}"/>
              </a:ext>
            </a:extLst>
          </p:cNvPr>
          <p:cNvSpPr>
            <a:spLocks noGrp="1" noChangeArrowheads="1"/>
          </p:cNvSpPr>
          <p:nvPr>
            <p:ph type="title"/>
          </p:nvPr>
        </p:nvSpPr>
        <p:spPr/>
        <p:txBody>
          <a:bodyPr/>
          <a:lstStyle/>
          <a:p>
            <a:r>
              <a:rPr lang="en-GB" altLang="en-US"/>
              <a:t>First past the post</a:t>
            </a:r>
            <a:endParaRPr lang="en-US" altLang="en-US"/>
          </a:p>
        </p:txBody>
      </p:sp>
      <p:sp>
        <p:nvSpPr>
          <p:cNvPr id="23555" name="Rectangle 3">
            <a:extLst>
              <a:ext uri="{FF2B5EF4-FFF2-40B4-BE49-F238E27FC236}">
                <a16:creationId xmlns:a16="http://schemas.microsoft.com/office/drawing/2014/main" id="{0B2A6B31-6374-16C7-FAEB-AF3839B1D73D}"/>
              </a:ext>
            </a:extLst>
          </p:cNvPr>
          <p:cNvSpPr>
            <a:spLocks noGrp="1" noChangeArrowheads="1"/>
          </p:cNvSpPr>
          <p:nvPr>
            <p:ph type="body" idx="1"/>
          </p:nvPr>
        </p:nvSpPr>
        <p:spPr/>
        <p:txBody>
          <a:bodyPr/>
          <a:lstStyle/>
          <a:p>
            <a:pPr>
              <a:lnSpc>
                <a:spcPct val="80000"/>
              </a:lnSpc>
            </a:pPr>
            <a:r>
              <a:rPr lang="en-US" altLang="en-US" sz="2800" dirty="0"/>
              <a:t>However, it is not the case that the party which wins the most seats on this basis could automatically form the next government</a:t>
            </a:r>
          </a:p>
          <a:p>
            <a:pPr>
              <a:lnSpc>
                <a:spcPct val="80000"/>
              </a:lnSpc>
            </a:pPr>
            <a:r>
              <a:rPr lang="en-US" altLang="en-US" sz="2800" dirty="0"/>
              <a:t>In other words, individual seats are won on the basis of FPTP; but only if a party wins an absolute majority (more than 50 per cent)</a:t>
            </a:r>
          </a:p>
          <a:p>
            <a:pPr>
              <a:lnSpc>
                <a:spcPct val="80000"/>
              </a:lnSpc>
            </a:pPr>
            <a:r>
              <a:rPr lang="en-US" altLang="en-US" sz="2800" dirty="0"/>
              <a:t>If no single party secures an absolute majority of seats, the monarch as Head of State can become an important power-broker</a:t>
            </a:r>
          </a:p>
          <a:p>
            <a:pPr>
              <a:lnSpc>
                <a:spcPct val="80000"/>
              </a:lnSpc>
            </a:pPr>
            <a:r>
              <a:rPr lang="en-GB" altLang="en-US" sz="2800" dirty="0"/>
              <a:t>It can potentially lead to coalition governments as it did in 2010</a:t>
            </a:r>
            <a:endParaRPr lang="en-US" alt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BA759FCE-6B93-FA81-C1B9-A5FC076BF529}"/>
              </a:ext>
            </a:extLst>
          </p:cNvPr>
          <p:cNvSpPr>
            <a:spLocks noGrp="1" noChangeArrowheads="1"/>
          </p:cNvSpPr>
          <p:nvPr>
            <p:ph type="title"/>
          </p:nvPr>
        </p:nvSpPr>
        <p:spPr/>
        <p:txBody>
          <a:bodyPr/>
          <a:lstStyle/>
          <a:p>
            <a:r>
              <a:rPr lang="en-GB" altLang="en-US" sz="4000"/>
              <a:t>Problems with First past the post</a:t>
            </a:r>
            <a:endParaRPr lang="en-US" altLang="en-US" sz="4000"/>
          </a:p>
        </p:txBody>
      </p:sp>
      <p:sp>
        <p:nvSpPr>
          <p:cNvPr id="24579" name="Rectangle 3">
            <a:extLst>
              <a:ext uri="{FF2B5EF4-FFF2-40B4-BE49-F238E27FC236}">
                <a16:creationId xmlns:a16="http://schemas.microsoft.com/office/drawing/2014/main" id="{3227FEE0-9416-D80E-8238-5605E44CBA48}"/>
              </a:ext>
            </a:extLst>
          </p:cNvPr>
          <p:cNvSpPr>
            <a:spLocks noGrp="1" noChangeArrowheads="1"/>
          </p:cNvSpPr>
          <p:nvPr>
            <p:ph type="body" idx="1"/>
          </p:nvPr>
        </p:nvSpPr>
        <p:spPr/>
        <p:txBody>
          <a:bodyPr/>
          <a:lstStyle/>
          <a:p>
            <a:pPr>
              <a:lnSpc>
                <a:spcPct val="90000"/>
              </a:lnSpc>
            </a:pPr>
            <a:r>
              <a:rPr lang="en-US" altLang="en-US"/>
              <a:t>The system escaped serious criticism even when it produced apparently anomalous results</a:t>
            </a:r>
          </a:p>
          <a:p>
            <a:pPr>
              <a:lnSpc>
                <a:spcPct val="90000"/>
              </a:lnSpc>
            </a:pPr>
            <a:r>
              <a:rPr lang="en-US" altLang="en-US"/>
              <a:t>For example, in the general election of 1951 Labour won a greater percentage of the national vote than the Conservatives</a:t>
            </a:r>
          </a:p>
          <a:p>
            <a:pPr>
              <a:lnSpc>
                <a:spcPct val="90000"/>
              </a:lnSpc>
            </a:pPr>
            <a:r>
              <a:rPr lang="en-GB" altLang="en-US"/>
              <a:t>However </a:t>
            </a:r>
            <a:r>
              <a:rPr lang="en-US" altLang="en-US"/>
              <a:t>the latter won enough seats to form a majority government, and when it duly did so there were few complaints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9CB9537C-B7A2-3A7D-77F4-B1C117867D13}"/>
              </a:ext>
            </a:extLst>
          </p:cNvPr>
          <p:cNvSpPr>
            <a:spLocks noGrp="1" noChangeArrowheads="1"/>
          </p:cNvSpPr>
          <p:nvPr>
            <p:ph type="title"/>
          </p:nvPr>
        </p:nvSpPr>
        <p:spPr/>
        <p:txBody>
          <a:bodyPr/>
          <a:lstStyle/>
          <a:p>
            <a:r>
              <a:rPr lang="en-GB" altLang="en-US"/>
              <a:t>The two elections of 1974</a:t>
            </a:r>
            <a:endParaRPr lang="en-US" altLang="en-US"/>
          </a:p>
        </p:txBody>
      </p:sp>
      <p:sp>
        <p:nvSpPr>
          <p:cNvPr id="25603" name="Rectangle 3">
            <a:extLst>
              <a:ext uri="{FF2B5EF4-FFF2-40B4-BE49-F238E27FC236}">
                <a16:creationId xmlns:a16="http://schemas.microsoft.com/office/drawing/2014/main" id="{D0A680C9-C044-8ECD-7349-34D805032C53}"/>
              </a:ext>
            </a:extLst>
          </p:cNvPr>
          <p:cNvSpPr>
            <a:spLocks noGrp="1" noChangeArrowheads="1"/>
          </p:cNvSpPr>
          <p:nvPr>
            <p:ph type="body" idx="1"/>
          </p:nvPr>
        </p:nvSpPr>
        <p:spPr/>
        <p:txBody>
          <a:bodyPr/>
          <a:lstStyle/>
          <a:p>
            <a:pPr>
              <a:lnSpc>
                <a:spcPct val="90000"/>
              </a:lnSpc>
            </a:pPr>
            <a:r>
              <a:rPr lang="en-US" altLang="en-US" sz="2700"/>
              <a:t>The underlying problems began to attract more comment after 1974 when two general elections were held</a:t>
            </a:r>
          </a:p>
          <a:p>
            <a:pPr>
              <a:lnSpc>
                <a:spcPct val="90000"/>
              </a:lnSpc>
            </a:pPr>
            <a:r>
              <a:rPr lang="en-US" altLang="en-US" sz="2700"/>
              <a:t>In the first (held in February), Labour won fewer votes than the Conservatives, but four more seats</a:t>
            </a:r>
          </a:p>
          <a:p>
            <a:pPr>
              <a:lnSpc>
                <a:spcPct val="90000"/>
              </a:lnSpc>
            </a:pPr>
            <a:r>
              <a:rPr lang="en-US" altLang="en-US" sz="2700"/>
              <a:t>In the second (October), it won almost a million more votes than the Conservatives, and 42 more seats</a:t>
            </a:r>
          </a:p>
          <a:p>
            <a:pPr>
              <a:lnSpc>
                <a:spcPct val="90000"/>
              </a:lnSpc>
            </a:pPr>
            <a:r>
              <a:rPr lang="en-US" altLang="en-US" sz="2700"/>
              <a:t>However, in October 1974 other parties (including the Liberals) won 39 seats between them, meaning that Labour had an overall majority of only three</a:t>
            </a:r>
          </a:p>
          <a:p>
            <a:pPr>
              <a:lnSpc>
                <a:spcPct val="90000"/>
              </a:lnSpc>
            </a:pPr>
            <a:endParaRPr lang="en-US" altLang="en-US" sz="27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05A14D1A-931B-BC2A-EADF-864A90FC99BB}"/>
              </a:ext>
            </a:extLst>
          </p:cNvPr>
          <p:cNvSpPr>
            <a:spLocks noGrp="1" noChangeArrowheads="1"/>
          </p:cNvSpPr>
          <p:nvPr>
            <p:ph type="title"/>
          </p:nvPr>
        </p:nvSpPr>
        <p:spPr/>
        <p:txBody>
          <a:bodyPr/>
          <a:lstStyle/>
          <a:p>
            <a:r>
              <a:rPr lang="en-GB" altLang="en-US"/>
              <a:t>Alternative voting systems</a:t>
            </a:r>
            <a:endParaRPr lang="en-US" altLang="en-US"/>
          </a:p>
        </p:txBody>
      </p:sp>
      <p:sp>
        <p:nvSpPr>
          <p:cNvPr id="27651" name="Rectangle 3">
            <a:extLst>
              <a:ext uri="{FF2B5EF4-FFF2-40B4-BE49-F238E27FC236}">
                <a16:creationId xmlns:a16="http://schemas.microsoft.com/office/drawing/2014/main" id="{3BAEEFD6-EFD5-FC0A-CAB3-5BFF5F728F7E}"/>
              </a:ext>
            </a:extLst>
          </p:cNvPr>
          <p:cNvSpPr>
            <a:spLocks noGrp="1" noChangeArrowheads="1"/>
          </p:cNvSpPr>
          <p:nvPr>
            <p:ph type="body" idx="1"/>
          </p:nvPr>
        </p:nvSpPr>
        <p:spPr/>
        <p:txBody>
          <a:bodyPr/>
          <a:lstStyle/>
          <a:p>
            <a:r>
              <a:rPr lang="en-GB" altLang="en-US" dirty="0"/>
              <a:t>Over the years several different alternative voting systems have been proposed to replace first past the post. These include:</a:t>
            </a:r>
          </a:p>
          <a:p>
            <a:pPr lvl="1"/>
            <a:r>
              <a:rPr lang="en-US" altLang="en-US" dirty="0"/>
              <a:t>The additional member system (AMS) </a:t>
            </a:r>
          </a:p>
          <a:p>
            <a:pPr lvl="1"/>
            <a:r>
              <a:rPr lang="en-US" altLang="en-US" dirty="0"/>
              <a:t>The single transferable vote (STV) system</a:t>
            </a:r>
          </a:p>
          <a:p>
            <a:pPr lvl="1"/>
            <a:r>
              <a:rPr lang="en-US" altLang="en-US" dirty="0"/>
              <a:t>The regional list system</a:t>
            </a:r>
          </a:p>
          <a:p>
            <a:pPr lvl="1"/>
            <a:r>
              <a:rPr lang="en-US" altLang="en-US" dirty="0"/>
              <a:t>The supplementary vote (SV)</a:t>
            </a:r>
          </a:p>
          <a:p>
            <a:pPr lvl="1"/>
            <a:r>
              <a:rPr lang="en-US" altLang="en-US" dirty="0"/>
              <a:t>The alternative vote system (AV)</a:t>
            </a:r>
          </a:p>
          <a:p>
            <a:pPr marL="457200" lvl="1" indent="0">
              <a:buNone/>
            </a:pPr>
            <a:endParaRPr lang="en-US"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9A865-AA38-32D7-689C-5D09EBFA69AA}"/>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6D813390-D04B-F933-869A-5CB09ADA21A6}"/>
              </a:ext>
            </a:extLst>
          </p:cNvPr>
          <p:cNvSpPr>
            <a:spLocks noGrp="1"/>
          </p:cNvSpPr>
          <p:nvPr>
            <p:ph idx="1"/>
          </p:nvPr>
        </p:nvSpPr>
        <p:spPr/>
        <p:txBody>
          <a:bodyPr/>
          <a:lstStyle/>
          <a:p>
            <a:r>
              <a:rPr lang="en-US" altLang="en-US"/>
              <a:t>Examined the </a:t>
            </a:r>
            <a:r>
              <a:rPr lang="en-US" altLang="en-US" dirty="0"/>
              <a:t>purpose and importance of elections in Britain</a:t>
            </a:r>
          </a:p>
          <a:p>
            <a:r>
              <a:rPr lang="en-US" altLang="en-US" dirty="0"/>
              <a:t>Evaluated the current voting system used for UK parliamentary elections, and examine the main alternatives</a:t>
            </a:r>
          </a:p>
          <a:p>
            <a:endParaRPr lang="en-GB" dirty="0"/>
          </a:p>
        </p:txBody>
      </p:sp>
    </p:spTree>
    <p:extLst>
      <p:ext uri="{BB962C8B-B14F-4D97-AF65-F5344CB8AC3E}">
        <p14:creationId xmlns:p14="http://schemas.microsoft.com/office/powerpoint/2010/main" val="4208569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F86A2-9B1B-D977-3D78-70786B3C366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28C7A7A1-0EA7-D4D4-90F5-B8C661280350}"/>
              </a:ext>
            </a:extLst>
          </p:cNvPr>
          <p:cNvSpPr>
            <a:spLocks noGrp="1"/>
          </p:cNvSpPr>
          <p:nvPr>
            <p:ph idx="1"/>
          </p:nvPr>
        </p:nvSpPr>
        <p:spPr/>
        <p:txBody>
          <a:bodyPr/>
          <a:lstStyle/>
          <a:p>
            <a:pPr marL="0" indent="0">
              <a:buNone/>
            </a:pPr>
            <a:r>
              <a:rPr lang="en-GB" dirty="0"/>
              <a:t>Jones, B., &amp; Hertner, I. (2022). </a:t>
            </a:r>
            <a:r>
              <a:rPr lang="en-GB" i="1" dirty="0"/>
              <a:t>Politics UK </a:t>
            </a:r>
            <a:r>
              <a:rPr lang="en-GB" dirty="0"/>
              <a:t>. (Tenth edition). </a:t>
            </a:r>
            <a:r>
              <a:rPr lang="en-GB"/>
              <a:t>Routledge.</a:t>
            </a:r>
          </a:p>
          <a:p>
            <a:pPr marL="0" indent="0">
              <a:buNone/>
            </a:pPr>
            <a:endParaRPr lang="en-GB"/>
          </a:p>
        </p:txBody>
      </p:sp>
    </p:spTree>
    <p:extLst>
      <p:ext uri="{BB962C8B-B14F-4D97-AF65-F5344CB8AC3E}">
        <p14:creationId xmlns:p14="http://schemas.microsoft.com/office/powerpoint/2010/main" val="987247602"/>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2482</Words>
  <Application>Microsoft Office PowerPoint</Application>
  <PresentationFormat>On-screen Show (4:3)</PresentationFormat>
  <Paragraphs>71</Paragraphs>
  <Slides>10</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Default Design</vt:lpstr>
      <vt:lpstr>Elections</vt:lpstr>
      <vt:lpstr>Aims of this lecture</vt:lpstr>
      <vt:lpstr>The role of elections in liberal democracies</vt:lpstr>
      <vt:lpstr>Elections in the UK</vt:lpstr>
      <vt:lpstr>First past the post</vt:lpstr>
      <vt:lpstr>Problems with First past the post</vt:lpstr>
      <vt:lpstr>The two elections of 1974</vt:lpstr>
      <vt:lpstr>Alternative voting systems</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Elections</dc:title>
  <dc:creator>Matthew Ashton</dc:creator>
  <cp:lastModifiedBy>Anthony Burns</cp:lastModifiedBy>
  <cp:revision>10</cp:revision>
  <dcterms:created xsi:type="dcterms:W3CDTF">2010-07-09T23:06:42Z</dcterms:created>
  <dcterms:modified xsi:type="dcterms:W3CDTF">2026-06-22T08:20:44Z</dcterms:modified>
</cp:coreProperties>
</file>