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79416-185A-6E52-3441-4F26BC5F77A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4CC9402-9545-ECFB-775A-935E806BECE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B03A83D-15E0-67D7-E204-69E777BE9659}"/>
              </a:ext>
            </a:extLst>
          </p:cNvPr>
          <p:cNvSpPr>
            <a:spLocks noGrp="1"/>
          </p:cNvSpPr>
          <p:nvPr>
            <p:ph type="dt" sz="half" idx="10"/>
          </p:nvPr>
        </p:nvSpPr>
        <p:spPr/>
        <p:txBody>
          <a:bodyPr/>
          <a:lstStyle/>
          <a:p>
            <a:fld id="{F30D1157-50C9-2440-B516-2531F1A72895}" type="datetimeFigureOut">
              <a:rPr lang="en-US" smtClean="0"/>
              <a:t>10/17/26</a:t>
            </a:fld>
            <a:endParaRPr lang="en-US"/>
          </a:p>
        </p:txBody>
      </p:sp>
      <p:sp>
        <p:nvSpPr>
          <p:cNvPr id="5" name="Footer Placeholder 4">
            <a:extLst>
              <a:ext uri="{FF2B5EF4-FFF2-40B4-BE49-F238E27FC236}">
                <a16:creationId xmlns:a16="http://schemas.microsoft.com/office/drawing/2014/main" id="{2BA84B8B-42D1-F3EC-3843-6DC8E7D6F4D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ACBE80D-39CB-58ED-9800-503CB3A68818}"/>
              </a:ext>
            </a:extLst>
          </p:cNvPr>
          <p:cNvSpPr>
            <a:spLocks noGrp="1"/>
          </p:cNvSpPr>
          <p:nvPr>
            <p:ph type="sldNum" sz="quarter" idx="12"/>
          </p:nvPr>
        </p:nvSpPr>
        <p:spPr/>
        <p:txBody>
          <a:bodyPr/>
          <a:lstStyle/>
          <a:p>
            <a:fld id="{24E9DA85-F7EE-5640-B96B-64B2FCD834C0}" type="slidenum">
              <a:rPr lang="en-US" smtClean="0"/>
              <a:t>‹#›</a:t>
            </a:fld>
            <a:endParaRPr lang="en-US"/>
          </a:p>
        </p:txBody>
      </p:sp>
    </p:spTree>
    <p:extLst>
      <p:ext uri="{BB962C8B-B14F-4D97-AF65-F5344CB8AC3E}">
        <p14:creationId xmlns:p14="http://schemas.microsoft.com/office/powerpoint/2010/main" val="40869892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E0E77-D374-FC8A-69CE-1A9AE64A38D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CDB8322-E1E7-830C-7AD9-677EE5E6B75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0B5E66D-C096-47AE-1351-42FFF8B26A1C}"/>
              </a:ext>
            </a:extLst>
          </p:cNvPr>
          <p:cNvSpPr>
            <a:spLocks noGrp="1"/>
          </p:cNvSpPr>
          <p:nvPr>
            <p:ph type="dt" sz="half" idx="10"/>
          </p:nvPr>
        </p:nvSpPr>
        <p:spPr/>
        <p:txBody>
          <a:bodyPr/>
          <a:lstStyle/>
          <a:p>
            <a:fld id="{F30D1157-50C9-2440-B516-2531F1A72895}" type="datetimeFigureOut">
              <a:rPr lang="en-US" smtClean="0"/>
              <a:t>10/17/26</a:t>
            </a:fld>
            <a:endParaRPr lang="en-US"/>
          </a:p>
        </p:txBody>
      </p:sp>
      <p:sp>
        <p:nvSpPr>
          <p:cNvPr id="5" name="Footer Placeholder 4">
            <a:extLst>
              <a:ext uri="{FF2B5EF4-FFF2-40B4-BE49-F238E27FC236}">
                <a16:creationId xmlns:a16="http://schemas.microsoft.com/office/drawing/2014/main" id="{F09282B4-BF98-A0D9-847D-613C25AC1FE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829E3D-8252-17F4-B294-E233403DD5E7}"/>
              </a:ext>
            </a:extLst>
          </p:cNvPr>
          <p:cNvSpPr>
            <a:spLocks noGrp="1"/>
          </p:cNvSpPr>
          <p:nvPr>
            <p:ph type="sldNum" sz="quarter" idx="12"/>
          </p:nvPr>
        </p:nvSpPr>
        <p:spPr/>
        <p:txBody>
          <a:bodyPr/>
          <a:lstStyle/>
          <a:p>
            <a:fld id="{24E9DA85-F7EE-5640-B96B-64B2FCD834C0}" type="slidenum">
              <a:rPr lang="en-US" smtClean="0"/>
              <a:t>‹#›</a:t>
            </a:fld>
            <a:endParaRPr lang="en-US"/>
          </a:p>
        </p:txBody>
      </p:sp>
    </p:spTree>
    <p:extLst>
      <p:ext uri="{BB962C8B-B14F-4D97-AF65-F5344CB8AC3E}">
        <p14:creationId xmlns:p14="http://schemas.microsoft.com/office/powerpoint/2010/main" val="33674245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5452F-F7DE-2D20-9405-9F1C1FD1B20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10E3F2A-EF9C-D089-994D-046D355F1AA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31C9102-69B7-9A98-A3CA-082D64E798D5}"/>
              </a:ext>
            </a:extLst>
          </p:cNvPr>
          <p:cNvSpPr>
            <a:spLocks noGrp="1"/>
          </p:cNvSpPr>
          <p:nvPr>
            <p:ph type="dt" sz="half" idx="10"/>
          </p:nvPr>
        </p:nvSpPr>
        <p:spPr/>
        <p:txBody>
          <a:bodyPr/>
          <a:lstStyle/>
          <a:p>
            <a:fld id="{F30D1157-50C9-2440-B516-2531F1A72895}" type="datetimeFigureOut">
              <a:rPr lang="en-US" smtClean="0"/>
              <a:t>10/17/26</a:t>
            </a:fld>
            <a:endParaRPr lang="en-US"/>
          </a:p>
        </p:txBody>
      </p:sp>
      <p:sp>
        <p:nvSpPr>
          <p:cNvPr id="5" name="Footer Placeholder 4">
            <a:extLst>
              <a:ext uri="{FF2B5EF4-FFF2-40B4-BE49-F238E27FC236}">
                <a16:creationId xmlns:a16="http://schemas.microsoft.com/office/drawing/2014/main" id="{17322976-8B9D-C8A1-EDA2-3E068B5FA5B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74468C0-0132-7E12-BF97-94CF6AFEFFEF}"/>
              </a:ext>
            </a:extLst>
          </p:cNvPr>
          <p:cNvSpPr>
            <a:spLocks noGrp="1"/>
          </p:cNvSpPr>
          <p:nvPr>
            <p:ph type="sldNum" sz="quarter" idx="12"/>
          </p:nvPr>
        </p:nvSpPr>
        <p:spPr/>
        <p:txBody>
          <a:bodyPr/>
          <a:lstStyle/>
          <a:p>
            <a:fld id="{24E9DA85-F7EE-5640-B96B-64B2FCD834C0}" type="slidenum">
              <a:rPr lang="en-US" smtClean="0"/>
              <a:t>‹#›</a:t>
            </a:fld>
            <a:endParaRPr lang="en-US"/>
          </a:p>
        </p:txBody>
      </p:sp>
    </p:spTree>
    <p:extLst>
      <p:ext uri="{BB962C8B-B14F-4D97-AF65-F5344CB8AC3E}">
        <p14:creationId xmlns:p14="http://schemas.microsoft.com/office/powerpoint/2010/main" val="825487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C80D9-24F5-1CF7-456A-DE255139A27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EE28AE3-CD3C-38D4-2AD7-67561EA5257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8928262-EEAC-F888-38C9-90D28ADB335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DA6928E-9026-33C8-45E1-1750B4E0EBFE}"/>
              </a:ext>
            </a:extLst>
          </p:cNvPr>
          <p:cNvSpPr>
            <a:spLocks noGrp="1"/>
          </p:cNvSpPr>
          <p:nvPr>
            <p:ph type="dt" sz="half" idx="10"/>
          </p:nvPr>
        </p:nvSpPr>
        <p:spPr/>
        <p:txBody>
          <a:bodyPr/>
          <a:lstStyle/>
          <a:p>
            <a:fld id="{F30D1157-50C9-2440-B516-2531F1A72895}" type="datetimeFigureOut">
              <a:rPr lang="en-US" smtClean="0"/>
              <a:t>10/17/26</a:t>
            </a:fld>
            <a:endParaRPr lang="en-US"/>
          </a:p>
        </p:txBody>
      </p:sp>
      <p:sp>
        <p:nvSpPr>
          <p:cNvPr id="6" name="Footer Placeholder 5">
            <a:extLst>
              <a:ext uri="{FF2B5EF4-FFF2-40B4-BE49-F238E27FC236}">
                <a16:creationId xmlns:a16="http://schemas.microsoft.com/office/drawing/2014/main" id="{78830BEC-29BB-8677-F2C2-6484B2B7B98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A354883-693F-0B80-055B-4E127B68C3EB}"/>
              </a:ext>
            </a:extLst>
          </p:cNvPr>
          <p:cNvSpPr>
            <a:spLocks noGrp="1"/>
          </p:cNvSpPr>
          <p:nvPr>
            <p:ph type="sldNum" sz="quarter" idx="12"/>
          </p:nvPr>
        </p:nvSpPr>
        <p:spPr/>
        <p:txBody>
          <a:bodyPr/>
          <a:lstStyle/>
          <a:p>
            <a:fld id="{24E9DA85-F7EE-5640-B96B-64B2FCD834C0}" type="slidenum">
              <a:rPr lang="en-US" smtClean="0"/>
              <a:t>‹#›</a:t>
            </a:fld>
            <a:endParaRPr lang="en-US"/>
          </a:p>
        </p:txBody>
      </p:sp>
    </p:spTree>
    <p:extLst>
      <p:ext uri="{BB962C8B-B14F-4D97-AF65-F5344CB8AC3E}">
        <p14:creationId xmlns:p14="http://schemas.microsoft.com/office/powerpoint/2010/main" val="40189913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29FA9-D990-401D-839E-72DD2E2BA82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CB4A45F-DA8F-F7FB-8AF7-A6823F4C512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3584BC7-7944-1EAA-079C-927CE3DB52D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75B892F-CE18-F90A-35DE-2A6D4BBFE95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50CB8CC-FA6E-3EA1-7518-1BE52DC6B79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50279D0-9C9D-75DB-286A-9C74FAE07D35}"/>
              </a:ext>
            </a:extLst>
          </p:cNvPr>
          <p:cNvSpPr>
            <a:spLocks noGrp="1"/>
          </p:cNvSpPr>
          <p:nvPr>
            <p:ph type="dt" sz="half" idx="10"/>
          </p:nvPr>
        </p:nvSpPr>
        <p:spPr/>
        <p:txBody>
          <a:bodyPr/>
          <a:lstStyle/>
          <a:p>
            <a:fld id="{F30D1157-50C9-2440-B516-2531F1A72895}" type="datetimeFigureOut">
              <a:rPr lang="en-US" smtClean="0"/>
              <a:t>10/17/26</a:t>
            </a:fld>
            <a:endParaRPr lang="en-US"/>
          </a:p>
        </p:txBody>
      </p:sp>
      <p:sp>
        <p:nvSpPr>
          <p:cNvPr id="8" name="Footer Placeholder 7">
            <a:extLst>
              <a:ext uri="{FF2B5EF4-FFF2-40B4-BE49-F238E27FC236}">
                <a16:creationId xmlns:a16="http://schemas.microsoft.com/office/drawing/2014/main" id="{494145EB-7619-854D-20FD-FA29FA68FC9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A2680A3-846A-D110-4FEE-80B0FA8737F7}"/>
              </a:ext>
            </a:extLst>
          </p:cNvPr>
          <p:cNvSpPr>
            <a:spLocks noGrp="1"/>
          </p:cNvSpPr>
          <p:nvPr>
            <p:ph type="sldNum" sz="quarter" idx="12"/>
          </p:nvPr>
        </p:nvSpPr>
        <p:spPr/>
        <p:txBody>
          <a:bodyPr/>
          <a:lstStyle/>
          <a:p>
            <a:fld id="{24E9DA85-F7EE-5640-B96B-64B2FCD834C0}" type="slidenum">
              <a:rPr lang="en-US" smtClean="0"/>
              <a:t>‹#›</a:t>
            </a:fld>
            <a:endParaRPr lang="en-US"/>
          </a:p>
        </p:txBody>
      </p:sp>
    </p:spTree>
    <p:extLst>
      <p:ext uri="{BB962C8B-B14F-4D97-AF65-F5344CB8AC3E}">
        <p14:creationId xmlns:p14="http://schemas.microsoft.com/office/powerpoint/2010/main" val="27608750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BB320-60F1-6F60-AB79-73EC07F6027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A67CD4C-A04B-C761-6E5D-0232CDC3CA1B}"/>
              </a:ext>
            </a:extLst>
          </p:cNvPr>
          <p:cNvSpPr>
            <a:spLocks noGrp="1"/>
          </p:cNvSpPr>
          <p:nvPr>
            <p:ph type="dt" sz="half" idx="10"/>
          </p:nvPr>
        </p:nvSpPr>
        <p:spPr/>
        <p:txBody>
          <a:bodyPr/>
          <a:lstStyle/>
          <a:p>
            <a:fld id="{F30D1157-50C9-2440-B516-2531F1A72895}" type="datetimeFigureOut">
              <a:rPr lang="en-US" smtClean="0"/>
              <a:t>10/17/26</a:t>
            </a:fld>
            <a:endParaRPr lang="en-US"/>
          </a:p>
        </p:txBody>
      </p:sp>
      <p:sp>
        <p:nvSpPr>
          <p:cNvPr id="4" name="Footer Placeholder 3">
            <a:extLst>
              <a:ext uri="{FF2B5EF4-FFF2-40B4-BE49-F238E27FC236}">
                <a16:creationId xmlns:a16="http://schemas.microsoft.com/office/drawing/2014/main" id="{EF2EC8E8-4FC7-BE48-5416-B6E7F69BAC2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47124D-A2C8-0284-C66F-4E660BFE484F}"/>
              </a:ext>
            </a:extLst>
          </p:cNvPr>
          <p:cNvSpPr>
            <a:spLocks noGrp="1"/>
          </p:cNvSpPr>
          <p:nvPr>
            <p:ph type="sldNum" sz="quarter" idx="12"/>
          </p:nvPr>
        </p:nvSpPr>
        <p:spPr/>
        <p:txBody>
          <a:bodyPr/>
          <a:lstStyle/>
          <a:p>
            <a:fld id="{24E9DA85-F7EE-5640-B96B-64B2FCD834C0}" type="slidenum">
              <a:rPr lang="en-US" smtClean="0"/>
              <a:t>‹#›</a:t>
            </a:fld>
            <a:endParaRPr lang="en-US"/>
          </a:p>
        </p:txBody>
      </p:sp>
    </p:spTree>
    <p:extLst>
      <p:ext uri="{BB962C8B-B14F-4D97-AF65-F5344CB8AC3E}">
        <p14:creationId xmlns:p14="http://schemas.microsoft.com/office/powerpoint/2010/main" val="28916516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8358590-B2B6-B689-9D44-F815E94C4359}"/>
              </a:ext>
            </a:extLst>
          </p:cNvPr>
          <p:cNvSpPr>
            <a:spLocks noGrp="1"/>
          </p:cNvSpPr>
          <p:nvPr>
            <p:ph type="dt" sz="half" idx="10"/>
          </p:nvPr>
        </p:nvSpPr>
        <p:spPr/>
        <p:txBody>
          <a:bodyPr/>
          <a:lstStyle/>
          <a:p>
            <a:fld id="{F30D1157-50C9-2440-B516-2531F1A72895}" type="datetimeFigureOut">
              <a:rPr lang="en-US" smtClean="0"/>
              <a:t>10/17/26</a:t>
            </a:fld>
            <a:endParaRPr lang="en-US"/>
          </a:p>
        </p:txBody>
      </p:sp>
      <p:sp>
        <p:nvSpPr>
          <p:cNvPr id="3" name="Footer Placeholder 2">
            <a:extLst>
              <a:ext uri="{FF2B5EF4-FFF2-40B4-BE49-F238E27FC236}">
                <a16:creationId xmlns:a16="http://schemas.microsoft.com/office/drawing/2014/main" id="{7979324A-021B-FE1C-9D7D-7472C235322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9A8A29-08DD-2A13-8C2C-18061F640C60}"/>
              </a:ext>
            </a:extLst>
          </p:cNvPr>
          <p:cNvSpPr>
            <a:spLocks noGrp="1"/>
          </p:cNvSpPr>
          <p:nvPr>
            <p:ph type="sldNum" sz="quarter" idx="12"/>
          </p:nvPr>
        </p:nvSpPr>
        <p:spPr/>
        <p:txBody>
          <a:bodyPr/>
          <a:lstStyle/>
          <a:p>
            <a:fld id="{24E9DA85-F7EE-5640-B96B-64B2FCD834C0}" type="slidenum">
              <a:rPr lang="en-US" smtClean="0"/>
              <a:t>‹#›</a:t>
            </a:fld>
            <a:endParaRPr lang="en-US"/>
          </a:p>
        </p:txBody>
      </p:sp>
    </p:spTree>
    <p:extLst>
      <p:ext uri="{BB962C8B-B14F-4D97-AF65-F5344CB8AC3E}">
        <p14:creationId xmlns:p14="http://schemas.microsoft.com/office/powerpoint/2010/main" val="31894086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3E6DB-BA8E-224A-52EE-25E44438EF4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5A67257-DA1C-E617-8AF6-0DA57025012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F3C042F-9606-089A-36C5-2CF7E291E6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56CDDA0-D0CA-9391-ACE6-481043AA34CA}"/>
              </a:ext>
            </a:extLst>
          </p:cNvPr>
          <p:cNvSpPr>
            <a:spLocks noGrp="1"/>
          </p:cNvSpPr>
          <p:nvPr>
            <p:ph type="dt" sz="half" idx="10"/>
          </p:nvPr>
        </p:nvSpPr>
        <p:spPr/>
        <p:txBody>
          <a:bodyPr/>
          <a:lstStyle/>
          <a:p>
            <a:fld id="{F30D1157-50C9-2440-B516-2531F1A72895}" type="datetimeFigureOut">
              <a:rPr lang="en-US" smtClean="0"/>
              <a:t>10/17/26</a:t>
            </a:fld>
            <a:endParaRPr lang="en-US"/>
          </a:p>
        </p:txBody>
      </p:sp>
      <p:sp>
        <p:nvSpPr>
          <p:cNvPr id="6" name="Footer Placeholder 5">
            <a:extLst>
              <a:ext uri="{FF2B5EF4-FFF2-40B4-BE49-F238E27FC236}">
                <a16:creationId xmlns:a16="http://schemas.microsoft.com/office/drawing/2014/main" id="{29892434-C769-33AD-8192-004B50F6B44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E30181-EF30-7F4D-D368-53CD76C71E29}"/>
              </a:ext>
            </a:extLst>
          </p:cNvPr>
          <p:cNvSpPr>
            <a:spLocks noGrp="1"/>
          </p:cNvSpPr>
          <p:nvPr>
            <p:ph type="sldNum" sz="quarter" idx="12"/>
          </p:nvPr>
        </p:nvSpPr>
        <p:spPr/>
        <p:txBody>
          <a:bodyPr/>
          <a:lstStyle/>
          <a:p>
            <a:fld id="{24E9DA85-F7EE-5640-B96B-64B2FCD834C0}" type="slidenum">
              <a:rPr lang="en-US" smtClean="0"/>
              <a:t>‹#›</a:t>
            </a:fld>
            <a:endParaRPr lang="en-US"/>
          </a:p>
        </p:txBody>
      </p:sp>
    </p:spTree>
    <p:extLst>
      <p:ext uri="{BB962C8B-B14F-4D97-AF65-F5344CB8AC3E}">
        <p14:creationId xmlns:p14="http://schemas.microsoft.com/office/powerpoint/2010/main" val="14839352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8517B-02F5-AB34-1B61-A43F2A9741C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2725079-0BC1-2CC8-94E8-9AFC40EA118C}"/>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21CF453-1661-D801-87BE-D7F77A2B27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DBCE9DD-F117-745F-A5DE-4310A11A4817}"/>
              </a:ext>
            </a:extLst>
          </p:cNvPr>
          <p:cNvSpPr>
            <a:spLocks noGrp="1"/>
          </p:cNvSpPr>
          <p:nvPr>
            <p:ph type="dt" sz="half" idx="10"/>
          </p:nvPr>
        </p:nvSpPr>
        <p:spPr/>
        <p:txBody>
          <a:bodyPr/>
          <a:lstStyle/>
          <a:p>
            <a:fld id="{F30D1157-50C9-2440-B516-2531F1A72895}" type="datetimeFigureOut">
              <a:rPr lang="en-US" smtClean="0"/>
              <a:t>10/17/26</a:t>
            </a:fld>
            <a:endParaRPr lang="en-US"/>
          </a:p>
        </p:txBody>
      </p:sp>
      <p:sp>
        <p:nvSpPr>
          <p:cNvPr id="6" name="Footer Placeholder 5">
            <a:extLst>
              <a:ext uri="{FF2B5EF4-FFF2-40B4-BE49-F238E27FC236}">
                <a16:creationId xmlns:a16="http://schemas.microsoft.com/office/drawing/2014/main" id="{44ADE3B2-A8C6-E3A1-E04E-3255A6787D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9A391DB-10AA-2F2D-2078-78F92C41E52D}"/>
              </a:ext>
            </a:extLst>
          </p:cNvPr>
          <p:cNvSpPr>
            <a:spLocks noGrp="1"/>
          </p:cNvSpPr>
          <p:nvPr>
            <p:ph type="sldNum" sz="quarter" idx="12"/>
          </p:nvPr>
        </p:nvSpPr>
        <p:spPr/>
        <p:txBody>
          <a:bodyPr/>
          <a:lstStyle/>
          <a:p>
            <a:fld id="{24E9DA85-F7EE-5640-B96B-64B2FCD834C0}" type="slidenum">
              <a:rPr lang="en-US" smtClean="0"/>
              <a:t>‹#›</a:t>
            </a:fld>
            <a:endParaRPr lang="en-US"/>
          </a:p>
        </p:txBody>
      </p:sp>
    </p:spTree>
    <p:extLst>
      <p:ext uri="{BB962C8B-B14F-4D97-AF65-F5344CB8AC3E}">
        <p14:creationId xmlns:p14="http://schemas.microsoft.com/office/powerpoint/2010/main" val="21634885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27DCF-BDB8-9141-A461-CFC0CE4E9CF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58DFCED-C6BE-B5BA-B8E9-3FF80BCE58C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F00E152-2A42-E2BE-EE9E-018EFD3D4E32}"/>
              </a:ext>
            </a:extLst>
          </p:cNvPr>
          <p:cNvSpPr>
            <a:spLocks noGrp="1"/>
          </p:cNvSpPr>
          <p:nvPr>
            <p:ph type="dt" sz="half" idx="10"/>
          </p:nvPr>
        </p:nvSpPr>
        <p:spPr/>
        <p:txBody>
          <a:bodyPr/>
          <a:lstStyle/>
          <a:p>
            <a:fld id="{F30D1157-50C9-2440-B516-2531F1A72895}" type="datetimeFigureOut">
              <a:rPr lang="en-US" smtClean="0"/>
              <a:t>10/17/26</a:t>
            </a:fld>
            <a:endParaRPr lang="en-US"/>
          </a:p>
        </p:txBody>
      </p:sp>
      <p:sp>
        <p:nvSpPr>
          <p:cNvPr id="5" name="Footer Placeholder 4">
            <a:extLst>
              <a:ext uri="{FF2B5EF4-FFF2-40B4-BE49-F238E27FC236}">
                <a16:creationId xmlns:a16="http://schemas.microsoft.com/office/drawing/2014/main" id="{A71C854D-1BEE-D8BC-DD5C-1D4516181F4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DFF73FC-0338-E28B-27E6-CBD1B13057E3}"/>
              </a:ext>
            </a:extLst>
          </p:cNvPr>
          <p:cNvSpPr>
            <a:spLocks noGrp="1"/>
          </p:cNvSpPr>
          <p:nvPr>
            <p:ph type="sldNum" sz="quarter" idx="12"/>
          </p:nvPr>
        </p:nvSpPr>
        <p:spPr/>
        <p:txBody>
          <a:bodyPr/>
          <a:lstStyle/>
          <a:p>
            <a:fld id="{24E9DA85-F7EE-5640-B96B-64B2FCD834C0}" type="slidenum">
              <a:rPr lang="en-US" smtClean="0"/>
              <a:t>‹#›</a:t>
            </a:fld>
            <a:endParaRPr lang="en-US"/>
          </a:p>
        </p:txBody>
      </p:sp>
    </p:spTree>
    <p:extLst>
      <p:ext uri="{BB962C8B-B14F-4D97-AF65-F5344CB8AC3E}">
        <p14:creationId xmlns:p14="http://schemas.microsoft.com/office/powerpoint/2010/main" val="23701543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B11C1AA-B30D-3613-ABAF-ADAE9D07EF3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44D7A5-002E-DE27-92E0-BF10C50E316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F42BFD2-A553-B8DF-7D78-563D3CD1A067}"/>
              </a:ext>
            </a:extLst>
          </p:cNvPr>
          <p:cNvSpPr>
            <a:spLocks noGrp="1"/>
          </p:cNvSpPr>
          <p:nvPr>
            <p:ph type="dt" sz="half" idx="10"/>
          </p:nvPr>
        </p:nvSpPr>
        <p:spPr/>
        <p:txBody>
          <a:bodyPr/>
          <a:lstStyle/>
          <a:p>
            <a:fld id="{F30D1157-50C9-2440-B516-2531F1A72895}" type="datetimeFigureOut">
              <a:rPr lang="en-US" smtClean="0"/>
              <a:t>10/17/26</a:t>
            </a:fld>
            <a:endParaRPr lang="en-US"/>
          </a:p>
        </p:txBody>
      </p:sp>
      <p:sp>
        <p:nvSpPr>
          <p:cNvPr id="5" name="Footer Placeholder 4">
            <a:extLst>
              <a:ext uri="{FF2B5EF4-FFF2-40B4-BE49-F238E27FC236}">
                <a16:creationId xmlns:a16="http://schemas.microsoft.com/office/drawing/2014/main" id="{0629E934-D6A3-C2D1-6445-28F441CE07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63EEB8-B2BB-4AE6-7D69-C79E4E890A92}"/>
              </a:ext>
            </a:extLst>
          </p:cNvPr>
          <p:cNvSpPr>
            <a:spLocks noGrp="1"/>
          </p:cNvSpPr>
          <p:nvPr>
            <p:ph type="sldNum" sz="quarter" idx="12"/>
          </p:nvPr>
        </p:nvSpPr>
        <p:spPr/>
        <p:txBody>
          <a:bodyPr/>
          <a:lstStyle/>
          <a:p>
            <a:fld id="{24E9DA85-F7EE-5640-B96B-64B2FCD834C0}" type="slidenum">
              <a:rPr lang="en-US" smtClean="0"/>
              <a:t>‹#›</a:t>
            </a:fld>
            <a:endParaRPr lang="en-US"/>
          </a:p>
        </p:txBody>
      </p:sp>
    </p:spTree>
    <p:extLst>
      <p:ext uri="{BB962C8B-B14F-4D97-AF65-F5344CB8AC3E}">
        <p14:creationId xmlns:p14="http://schemas.microsoft.com/office/powerpoint/2010/main" val="12177067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133551B-49D3-7F42-0610-FF6ED273119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700D0AE-852E-75D5-2D1B-BE78A93EFFF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712506E-026A-033E-EEB5-F5716588C2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30D1157-50C9-2440-B516-2531F1A72895}" type="datetimeFigureOut">
              <a:rPr lang="en-US" smtClean="0"/>
              <a:t>10/17/26</a:t>
            </a:fld>
            <a:endParaRPr lang="en-US"/>
          </a:p>
        </p:txBody>
      </p:sp>
      <p:sp>
        <p:nvSpPr>
          <p:cNvPr id="5" name="Footer Placeholder 4">
            <a:extLst>
              <a:ext uri="{FF2B5EF4-FFF2-40B4-BE49-F238E27FC236}">
                <a16:creationId xmlns:a16="http://schemas.microsoft.com/office/drawing/2014/main" id="{40EC9EBD-8B56-2534-89D4-D2162319B2E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EC3302F1-C059-5F93-6B78-5BD774DEB3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4E9DA85-F7EE-5640-B96B-64B2FCD834C0}" type="slidenum">
              <a:rPr lang="en-US" smtClean="0"/>
              <a:t>‹#›</a:t>
            </a:fld>
            <a:endParaRPr lang="en-US"/>
          </a:p>
        </p:txBody>
      </p:sp>
    </p:spTree>
    <p:extLst>
      <p:ext uri="{BB962C8B-B14F-4D97-AF65-F5344CB8AC3E}">
        <p14:creationId xmlns:p14="http://schemas.microsoft.com/office/powerpoint/2010/main" val="26405010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1E7EDE-CB4A-402F-B0FB-8640C35891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C2BBEB8-4077-499F-80FD-AA9827A8D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8395" y="608243"/>
            <a:ext cx="3380205" cy="5445075"/>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DAB7E3-A526-2DE5-8653-513CDD3F6876}"/>
              </a:ext>
            </a:extLst>
          </p:cNvPr>
          <p:cNvSpPr>
            <a:spLocks noGrp="1"/>
          </p:cNvSpPr>
          <p:nvPr>
            <p:ph type="ctrTitle"/>
          </p:nvPr>
        </p:nvSpPr>
        <p:spPr>
          <a:xfrm>
            <a:off x="1316791" y="1005303"/>
            <a:ext cx="2032490" cy="4427309"/>
          </a:xfrm>
        </p:spPr>
        <p:txBody>
          <a:bodyPr vert="horz" lIns="91440" tIns="45720" rIns="91440" bIns="45720" rtlCol="0" anchor="ctr">
            <a:normAutofit/>
          </a:bodyPr>
          <a:lstStyle/>
          <a:p>
            <a:pPr algn="l"/>
            <a:r>
              <a:rPr lang="en-US" sz="2800" kern="1200">
                <a:solidFill>
                  <a:schemeClr val="bg1"/>
                </a:solidFill>
                <a:latin typeface="+mj-lt"/>
                <a:ea typeface="+mj-ea"/>
                <a:cs typeface="+mj-cs"/>
              </a:rPr>
              <a:t>Self Awareness </a:t>
            </a:r>
          </a:p>
        </p:txBody>
      </p:sp>
      <p:sp>
        <p:nvSpPr>
          <p:cNvPr id="3" name="Subtitle 2">
            <a:extLst>
              <a:ext uri="{FF2B5EF4-FFF2-40B4-BE49-F238E27FC236}">
                <a16:creationId xmlns:a16="http://schemas.microsoft.com/office/drawing/2014/main" id="{EE5A9705-7461-A3A4-B470-84C43A69E0D5}"/>
              </a:ext>
            </a:extLst>
          </p:cNvPr>
          <p:cNvSpPr>
            <a:spLocks noGrp="1"/>
          </p:cNvSpPr>
          <p:nvPr>
            <p:ph type="subTitle" idx="1"/>
          </p:nvPr>
        </p:nvSpPr>
        <p:spPr>
          <a:xfrm>
            <a:off x="5336498" y="1288934"/>
            <a:ext cx="5801194" cy="4280132"/>
          </a:xfrm>
        </p:spPr>
        <p:txBody>
          <a:bodyPr vert="horz" lIns="91440" tIns="45720" rIns="91440" bIns="45720" rtlCol="0" anchor="ctr">
            <a:normAutofit/>
          </a:bodyPr>
          <a:lstStyle/>
          <a:p>
            <a:pPr indent="-228600" algn="l">
              <a:buFont typeface="Arial" panose="020B0604020202020204" pitchFamily="34" charset="0"/>
              <a:buChar char="•"/>
            </a:pPr>
            <a:r>
              <a:rPr lang="en-US" sz="2000"/>
              <a:t>Name: Priscilla Sanka</a:t>
            </a:r>
          </a:p>
          <a:p>
            <a:pPr indent="-228600" algn="l">
              <a:buFont typeface="Arial" panose="020B0604020202020204" pitchFamily="34" charset="0"/>
              <a:buChar char="•"/>
            </a:pPr>
            <a:r>
              <a:rPr lang="en-US" sz="2000"/>
              <a:t>Student number: 2519775</a:t>
            </a:r>
          </a:p>
          <a:p>
            <a:pPr indent="-228600" algn="l">
              <a:buFont typeface="Arial" panose="020B0604020202020204" pitchFamily="34" charset="0"/>
              <a:buChar char="•"/>
            </a:pPr>
            <a:r>
              <a:rPr lang="en-US" sz="2000"/>
              <a:t>Module code and title: </a:t>
            </a:r>
            <a:r>
              <a:rPr lang="en-US" sz="2000" b="1">
                <a:effectLst/>
              </a:rPr>
              <a:t>LCHS4009</a:t>
            </a:r>
            <a:r>
              <a:rPr lang="en-US" sz="2000">
                <a:effectLst/>
              </a:rPr>
              <a:t> </a:t>
            </a:r>
            <a:endParaRPr lang="en-US" sz="2000"/>
          </a:p>
          <a:p>
            <a:pPr indent="-228600" algn="l">
              <a:buFont typeface="Arial" panose="020B0604020202020204" pitchFamily="34" charset="0"/>
              <a:buChar char="•"/>
            </a:pPr>
            <a:r>
              <a:rPr lang="en-US" sz="2000"/>
              <a:t>Lecture name:</a:t>
            </a:r>
          </a:p>
          <a:p>
            <a:pPr indent="-228600" algn="l">
              <a:buFont typeface="Arial" panose="020B0604020202020204" pitchFamily="34" charset="0"/>
              <a:buChar char="•"/>
            </a:pPr>
            <a:endParaRPr lang="en-US" sz="2000"/>
          </a:p>
        </p:txBody>
      </p:sp>
      <p:sp>
        <p:nvSpPr>
          <p:cNvPr id="12" name="Rectangle 11">
            <a:extLst>
              <a:ext uri="{FF2B5EF4-FFF2-40B4-BE49-F238E27FC236}">
                <a16:creationId xmlns:a16="http://schemas.microsoft.com/office/drawing/2014/main" id="{6F3B7728-0C26-4662-B285-85C645523C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53319"/>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8C367AD-9838-470A-87EF-678609CC8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770606"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0CF1642-4E76-4223-A010-6334380A2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4236"/>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4347202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85BEA-779C-C095-27C2-028760C8FEB1}"/>
              </a:ext>
            </a:extLst>
          </p:cNvPr>
          <p:cNvSpPr>
            <a:spLocks noGrp="1"/>
          </p:cNvSpPr>
          <p:nvPr>
            <p:ph type="ctrTitle"/>
          </p:nvPr>
        </p:nvSpPr>
        <p:spPr>
          <a:xfrm>
            <a:off x="833120" y="1122363"/>
            <a:ext cx="3200400" cy="2387600"/>
          </a:xfrm>
        </p:spPr>
        <p:txBody>
          <a:bodyPr>
            <a:normAutofit/>
          </a:bodyPr>
          <a:lstStyle/>
          <a:p>
            <a:pPr algn="l"/>
            <a:r>
              <a:rPr lang="en-GB" sz="4800"/>
              <a:t>Career Choice in the future </a:t>
            </a:r>
            <a:endParaRPr lang="en-US" sz="4800"/>
          </a:p>
        </p:txBody>
      </p:sp>
      <p:sp>
        <p:nvSpPr>
          <p:cNvPr id="3" name="Content Placeholder 2">
            <a:extLst>
              <a:ext uri="{FF2B5EF4-FFF2-40B4-BE49-F238E27FC236}">
                <a16:creationId xmlns:a16="http://schemas.microsoft.com/office/drawing/2014/main" id="{D9733CFD-7FC6-0E72-F08F-058EF6A2F479}"/>
              </a:ext>
            </a:extLst>
          </p:cNvPr>
          <p:cNvSpPr>
            <a:spLocks noGrp="1"/>
          </p:cNvSpPr>
          <p:nvPr>
            <p:ph type="subTitle" idx="1"/>
          </p:nvPr>
        </p:nvSpPr>
        <p:spPr>
          <a:xfrm>
            <a:off x="833120" y="3697215"/>
            <a:ext cx="3200400" cy="1655762"/>
          </a:xfrm>
        </p:spPr>
        <p:txBody>
          <a:bodyPr>
            <a:normAutofit fontScale="77500" lnSpcReduction="20000"/>
          </a:bodyPr>
          <a:lstStyle/>
          <a:p>
            <a:pPr algn="l"/>
            <a:r>
              <a:rPr lang="en-GB" sz="1800" dirty="0"/>
              <a:t>I choose this job because it’s important to understand what others may be going through that they are not able to share with family and friends. They help also to prevent illness in the body and promote healthy lifestyle and help people cope with long term medical condition like cancer, diabetes, obesity etc.</a:t>
            </a:r>
            <a:endParaRPr lang="en-US" sz="1800" dirty="0"/>
          </a:p>
        </p:txBody>
      </p:sp>
      <p:sp>
        <p:nvSpPr>
          <p:cNvPr id="14" name="Rectangle 13">
            <a:extLst>
              <a:ext uri="{FF2B5EF4-FFF2-40B4-BE49-F238E27FC236}">
                <a16:creationId xmlns:a16="http://schemas.microsoft.com/office/drawing/2014/main" id="{7A7E6B6D-2F84-4166-9F4D-FFA0E08607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7233" y="-3491145"/>
            <a:ext cx="91440" cy="91440"/>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540AD87-30B2-4359-A33A-86D9F59E37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93206" y="-3491145"/>
            <a:ext cx="91440" cy="91440"/>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411CC74-416E-4F21-A559-C8B7905D9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17973" y="-3491145"/>
            <a:ext cx="91440" cy="91440"/>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301FE31-4E42-9F19-F332-F23CAD2D2487}"/>
              </a:ext>
            </a:extLst>
          </p:cNvPr>
          <p:cNvPicPr>
            <a:picLocks noChangeAspect="1"/>
          </p:cNvPicPr>
          <p:nvPr/>
        </p:nvPicPr>
        <p:blipFill>
          <a:blip r:embed="rId2">
            <a:extLst>
              <a:ext uri="{28A0092B-C50C-407E-A947-70E740481C1C}">
                <a14:useLocalDpi xmlns:a14="http://schemas.microsoft.com/office/drawing/2010/main" val="0"/>
              </a:ext>
            </a:extLst>
          </a:blip>
          <a:srcRect t="110" r="-4" b="13819"/>
          <a:stretch>
            <a:fillRect/>
          </a:stretch>
        </p:blipFill>
        <p:spPr>
          <a:xfrm>
            <a:off x="4745065" y="41988"/>
            <a:ext cx="3719750" cy="2225041"/>
          </a:xfrm>
          <a:prstGeom prst="rect">
            <a:avLst/>
          </a:prstGeom>
        </p:spPr>
      </p:pic>
      <p:pic>
        <p:nvPicPr>
          <p:cNvPr id="7" name="Picture 6">
            <a:extLst>
              <a:ext uri="{FF2B5EF4-FFF2-40B4-BE49-F238E27FC236}">
                <a16:creationId xmlns:a16="http://schemas.microsoft.com/office/drawing/2014/main" id="{EB3A5B22-597D-D3ED-BC2E-3DA17F00499A}"/>
              </a:ext>
            </a:extLst>
          </p:cNvPr>
          <p:cNvPicPr>
            <a:picLocks noChangeAspect="1"/>
          </p:cNvPicPr>
          <p:nvPr/>
        </p:nvPicPr>
        <p:blipFill>
          <a:blip r:embed="rId3">
            <a:extLst>
              <a:ext uri="{28A0092B-C50C-407E-A947-70E740481C1C}">
                <a14:useLocalDpi xmlns:a14="http://schemas.microsoft.com/office/drawing/2010/main" val="0"/>
              </a:ext>
            </a:extLst>
          </a:blip>
          <a:srcRect r="-4" b="12305"/>
          <a:stretch>
            <a:fillRect/>
          </a:stretch>
        </p:blipFill>
        <p:spPr>
          <a:xfrm>
            <a:off x="8464815" y="-16426"/>
            <a:ext cx="3719752" cy="2267032"/>
          </a:xfrm>
          <a:prstGeom prst="rect">
            <a:avLst/>
          </a:prstGeom>
        </p:spPr>
      </p:pic>
      <p:pic>
        <p:nvPicPr>
          <p:cNvPr id="5" name="Picture 4">
            <a:extLst>
              <a:ext uri="{FF2B5EF4-FFF2-40B4-BE49-F238E27FC236}">
                <a16:creationId xmlns:a16="http://schemas.microsoft.com/office/drawing/2014/main" id="{214DC7CF-0F93-9150-F1B8-2081DA193030}"/>
              </a:ext>
            </a:extLst>
          </p:cNvPr>
          <p:cNvPicPr>
            <a:picLocks noChangeAspect="1"/>
          </p:cNvPicPr>
          <p:nvPr/>
        </p:nvPicPr>
        <p:blipFill>
          <a:blip r:embed="rId2">
            <a:extLst>
              <a:ext uri="{28A0092B-C50C-407E-A947-70E740481C1C}">
                <a14:useLocalDpi xmlns:a14="http://schemas.microsoft.com/office/drawing/2010/main" val="0"/>
              </a:ext>
            </a:extLst>
          </a:blip>
          <a:srcRect t="427" r="-4" b="14137"/>
          <a:stretch>
            <a:fillRect/>
          </a:stretch>
        </p:blipFill>
        <p:spPr>
          <a:xfrm>
            <a:off x="4745066" y="2332903"/>
            <a:ext cx="3719749" cy="2110839"/>
          </a:xfrm>
          <a:prstGeom prst="rect">
            <a:avLst/>
          </a:prstGeom>
        </p:spPr>
      </p:pic>
      <p:pic>
        <p:nvPicPr>
          <p:cNvPr id="6" name="Picture 5">
            <a:extLst>
              <a:ext uri="{FF2B5EF4-FFF2-40B4-BE49-F238E27FC236}">
                <a16:creationId xmlns:a16="http://schemas.microsoft.com/office/drawing/2014/main" id="{3E2A1CE6-7F0A-86B3-ED4F-45B80D901BA6}"/>
              </a:ext>
            </a:extLst>
          </p:cNvPr>
          <p:cNvPicPr>
            <a:picLocks noChangeAspect="1"/>
          </p:cNvPicPr>
          <p:nvPr/>
        </p:nvPicPr>
        <p:blipFill>
          <a:blip r:embed="rId4">
            <a:extLst>
              <a:ext uri="{28A0092B-C50C-407E-A947-70E740481C1C}">
                <a14:useLocalDpi xmlns:a14="http://schemas.microsoft.com/office/drawing/2010/main" val="0"/>
              </a:ext>
            </a:extLst>
          </a:blip>
          <a:srcRect t="6358" r="-4" b="8206"/>
          <a:stretch>
            <a:fillRect/>
          </a:stretch>
        </p:blipFill>
        <p:spPr>
          <a:xfrm>
            <a:off x="8464815" y="2316480"/>
            <a:ext cx="3719748" cy="2208617"/>
          </a:xfrm>
          <a:prstGeom prst="rect">
            <a:avLst/>
          </a:prstGeom>
        </p:spPr>
      </p:pic>
      <p:pic>
        <p:nvPicPr>
          <p:cNvPr id="8" name="Picture 7">
            <a:extLst>
              <a:ext uri="{FF2B5EF4-FFF2-40B4-BE49-F238E27FC236}">
                <a16:creationId xmlns:a16="http://schemas.microsoft.com/office/drawing/2014/main" id="{9179734A-319A-B0BD-745A-076E23F878A9}"/>
              </a:ext>
            </a:extLst>
          </p:cNvPr>
          <p:cNvPicPr>
            <a:picLocks noChangeAspect="1"/>
          </p:cNvPicPr>
          <p:nvPr/>
        </p:nvPicPr>
        <p:blipFill>
          <a:blip r:embed="rId5">
            <a:extLst>
              <a:ext uri="{28A0092B-C50C-407E-A947-70E740481C1C}">
                <a14:useLocalDpi xmlns:a14="http://schemas.microsoft.com/office/drawing/2010/main" val="0"/>
              </a:ext>
            </a:extLst>
          </a:blip>
          <a:srcRect t="572" r="-4" b="12722"/>
          <a:stretch>
            <a:fillRect/>
          </a:stretch>
        </p:blipFill>
        <p:spPr>
          <a:xfrm>
            <a:off x="4653627" y="4616536"/>
            <a:ext cx="3719748" cy="2241464"/>
          </a:xfrm>
          <a:prstGeom prst="rect">
            <a:avLst/>
          </a:prstGeom>
        </p:spPr>
      </p:pic>
      <p:pic>
        <p:nvPicPr>
          <p:cNvPr id="9" name="Picture 8">
            <a:extLst>
              <a:ext uri="{FF2B5EF4-FFF2-40B4-BE49-F238E27FC236}">
                <a16:creationId xmlns:a16="http://schemas.microsoft.com/office/drawing/2014/main" id="{EC974D82-681C-226C-4B53-BEEABB1DCBD0}"/>
              </a:ext>
            </a:extLst>
          </p:cNvPr>
          <p:cNvPicPr>
            <a:picLocks noChangeAspect="1"/>
          </p:cNvPicPr>
          <p:nvPr/>
        </p:nvPicPr>
        <p:blipFill>
          <a:blip r:embed="rId6">
            <a:extLst>
              <a:ext uri="{28A0092B-C50C-407E-A947-70E740481C1C}">
                <a14:useLocalDpi xmlns:a14="http://schemas.microsoft.com/office/drawing/2010/main" val="0"/>
              </a:ext>
            </a:extLst>
          </a:blip>
          <a:srcRect t="5817" r="-4" b="7123"/>
          <a:stretch>
            <a:fillRect/>
          </a:stretch>
        </p:blipFill>
        <p:spPr>
          <a:xfrm>
            <a:off x="8464815" y="4607394"/>
            <a:ext cx="3719752" cy="2250607"/>
          </a:xfrm>
          <a:prstGeom prst="rect">
            <a:avLst/>
          </a:prstGeom>
        </p:spPr>
      </p:pic>
    </p:spTree>
    <p:extLst>
      <p:ext uri="{BB962C8B-B14F-4D97-AF65-F5344CB8AC3E}">
        <p14:creationId xmlns:p14="http://schemas.microsoft.com/office/powerpoint/2010/main" val="24589799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365233A-23A5-B2DC-8375-D7EC4CE2F671}"/>
              </a:ext>
            </a:extLst>
          </p:cNvPr>
          <p:cNvSpPr>
            <a:spLocks noGrp="1"/>
          </p:cNvSpPr>
          <p:nvPr>
            <p:ph type="ctrTitle"/>
          </p:nvPr>
        </p:nvSpPr>
        <p:spPr>
          <a:xfrm>
            <a:off x="838200" y="609600"/>
            <a:ext cx="3739341" cy="1330839"/>
          </a:xfrm>
        </p:spPr>
        <p:txBody>
          <a:bodyPr vert="horz" lIns="91440" tIns="45720" rIns="91440" bIns="45720" rtlCol="0" anchor="ctr">
            <a:normAutofit/>
          </a:bodyPr>
          <a:lstStyle/>
          <a:p>
            <a:pPr algn="l"/>
            <a:r>
              <a:rPr lang="en-US" sz="4400" kern="1200">
                <a:solidFill>
                  <a:schemeClr val="tx1"/>
                </a:solidFill>
                <a:latin typeface="+mj-lt"/>
                <a:ea typeface="+mj-ea"/>
                <a:cs typeface="+mj-cs"/>
              </a:rPr>
              <a:t>SWOT</a:t>
            </a:r>
          </a:p>
        </p:txBody>
      </p:sp>
      <p:sp>
        <p:nvSpPr>
          <p:cNvPr id="3" name="Content Placeholder 2">
            <a:extLst>
              <a:ext uri="{FF2B5EF4-FFF2-40B4-BE49-F238E27FC236}">
                <a16:creationId xmlns:a16="http://schemas.microsoft.com/office/drawing/2014/main" id="{4E5E5F4A-7BE5-45AF-9776-FEB2CC302852}"/>
              </a:ext>
            </a:extLst>
          </p:cNvPr>
          <p:cNvSpPr>
            <a:spLocks noGrp="1"/>
          </p:cNvSpPr>
          <p:nvPr>
            <p:ph type="subTitle" idx="1"/>
          </p:nvPr>
        </p:nvSpPr>
        <p:spPr>
          <a:xfrm>
            <a:off x="862366" y="2194102"/>
            <a:ext cx="3427001" cy="3908586"/>
          </a:xfrm>
        </p:spPr>
        <p:txBody>
          <a:bodyPr vert="horz" lIns="91440" tIns="45720" rIns="91440" bIns="45720" rtlCol="0">
            <a:normAutofit/>
          </a:bodyPr>
          <a:lstStyle/>
          <a:p>
            <a:pPr indent="-228600" algn="l">
              <a:buFont typeface="Arial" panose="020B0604020202020204" pitchFamily="34" charset="0"/>
              <a:buChar char="•"/>
            </a:pPr>
            <a:r>
              <a:rPr lang="en-US" sz="1400" b="1"/>
              <a:t>Strengths of being a health psychologist </a:t>
            </a:r>
          </a:p>
          <a:p>
            <a:pPr marL="457200" indent="-228600" algn="l">
              <a:buFont typeface="Arial" panose="020B0604020202020204" pitchFamily="34" charset="0"/>
              <a:buChar char="•"/>
            </a:pPr>
            <a:r>
              <a:rPr lang="en-US" sz="1400" b="1">
                <a:highlight>
                  <a:srgbClr val="00FF00"/>
                </a:highlight>
              </a:rPr>
              <a:t>Improves people’s quality of life. </a:t>
            </a:r>
            <a:r>
              <a:rPr lang="en-US" sz="1400" b="1"/>
              <a:t>Helps individual develop healthier habits and better manage physical and mental health which leads to good wellbeing. </a:t>
            </a:r>
          </a:p>
          <a:p>
            <a:pPr marL="457200" indent="-228600" algn="l">
              <a:buFont typeface="Arial" panose="020B0604020202020204" pitchFamily="34" charset="0"/>
              <a:buChar char="•"/>
            </a:pPr>
            <a:r>
              <a:rPr lang="en-US" sz="1400" b="1">
                <a:highlight>
                  <a:srgbClr val="00FF00"/>
                </a:highlight>
              </a:rPr>
              <a:t>Prevent illness and promotes healthy behaviour change.  </a:t>
            </a:r>
            <a:r>
              <a:rPr lang="en-US" sz="1400" b="1"/>
              <a:t>Focus on preventing illness through educational and behaviour changes reducing the need for medical treatment later on . This can be done by helping them reducing weight and to stop smoking  and mange stress the right way </a:t>
            </a:r>
            <a:endParaRPr lang="en-US" sz="1400" b="1">
              <a:highlight>
                <a:srgbClr val="00FF00"/>
              </a:highlight>
            </a:endParaRPr>
          </a:p>
          <a:p>
            <a:pPr indent="-228600" algn="l">
              <a:buFont typeface="Arial" panose="020B0604020202020204" pitchFamily="34" charset="0"/>
              <a:buChar char="•"/>
            </a:pPr>
            <a:endParaRPr lang="en-US" sz="1400"/>
          </a:p>
        </p:txBody>
      </p:sp>
      <p:pic>
        <p:nvPicPr>
          <p:cNvPr id="16" name="Picture 15">
            <a:extLst>
              <a:ext uri="{FF2B5EF4-FFF2-40B4-BE49-F238E27FC236}">
                <a16:creationId xmlns:a16="http://schemas.microsoft.com/office/drawing/2014/main" id="{F42DCB3C-CF34-AD73-81A6-A3FA7819C1AA}"/>
              </a:ext>
            </a:extLst>
          </p:cNvPr>
          <p:cNvPicPr>
            <a:picLocks noChangeAspect="1"/>
          </p:cNvPicPr>
          <p:nvPr/>
        </p:nvPicPr>
        <p:blipFill>
          <a:blip r:embed="rId2"/>
          <a:stretch>
            <a:fillRect/>
          </a:stretch>
        </p:blipFill>
        <p:spPr>
          <a:xfrm>
            <a:off x="6668075" y="661916"/>
            <a:ext cx="3709904" cy="5557909"/>
          </a:xfrm>
          <a:prstGeom prst="rect">
            <a:avLst/>
          </a:prstGeom>
        </p:spPr>
      </p:pic>
    </p:spTree>
    <p:extLst>
      <p:ext uri="{BB962C8B-B14F-4D97-AF65-F5344CB8AC3E}">
        <p14:creationId xmlns:p14="http://schemas.microsoft.com/office/powerpoint/2010/main" val="16881269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177B935-64AA-B8C9-7E41-4CBCD04148E5}"/>
              </a:ext>
            </a:extLst>
          </p:cNvPr>
          <p:cNvSpPr>
            <a:spLocks noGrp="1"/>
          </p:cNvSpPr>
          <p:nvPr>
            <p:ph type="ctrTitle"/>
          </p:nvPr>
        </p:nvSpPr>
        <p:spPr>
          <a:xfrm>
            <a:off x="838200" y="609600"/>
            <a:ext cx="3739341" cy="1330839"/>
          </a:xfrm>
        </p:spPr>
        <p:txBody>
          <a:bodyPr vert="horz" lIns="91440" tIns="45720" rIns="91440" bIns="45720" rtlCol="0" anchor="ctr">
            <a:normAutofit/>
          </a:bodyPr>
          <a:lstStyle/>
          <a:p>
            <a:pPr algn="l"/>
            <a:r>
              <a:rPr lang="en-US" sz="3100" kern="1200">
                <a:solidFill>
                  <a:schemeClr val="tx1"/>
                </a:solidFill>
                <a:latin typeface="+mj-lt"/>
                <a:ea typeface="+mj-ea"/>
                <a:cs typeface="+mj-cs"/>
              </a:rPr>
              <a:t>Weakness of being a health psychologist </a:t>
            </a:r>
          </a:p>
        </p:txBody>
      </p:sp>
      <p:sp>
        <p:nvSpPr>
          <p:cNvPr id="3" name="Content Placeholder 2">
            <a:extLst>
              <a:ext uri="{FF2B5EF4-FFF2-40B4-BE49-F238E27FC236}">
                <a16:creationId xmlns:a16="http://schemas.microsoft.com/office/drawing/2014/main" id="{9462E85A-7D51-6435-1116-32CC90F31A58}"/>
              </a:ext>
            </a:extLst>
          </p:cNvPr>
          <p:cNvSpPr>
            <a:spLocks noGrp="1"/>
          </p:cNvSpPr>
          <p:nvPr>
            <p:ph type="subTitle" idx="1"/>
          </p:nvPr>
        </p:nvSpPr>
        <p:spPr>
          <a:xfrm>
            <a:off x="862366" y="2194102"/>
            <a:ext cx="3427001" cy="3908586"/>
          </a:xfrm>
        </p:spPr>
        <p:txBody>
          <a:bodyPr vert="horz" lIns="91440" tIns="45720" rIns="91440" bIns="45720" rtlCol="0">
            <a:normAutofit/>
          </a:bodyPr>
          <a:lstStyle/>
          <a:p>
            <a:pPr marL="457200" indent="-228600" algn="l">
              <a:buFont typeface="Arial" panose="020B0604020202020204" pitchFamily="34" charset="0"/>
              <a:buChar char="•"/>
            </a:pPr>
            <a:r>
              <a:rPr lang="en-US" sz="1400" b="1">
                <a:highlight>
                  <a:srgbClr val="FF0000"/>
                </a:highlight>
              </a:rPr>
              <a:t>Behaviour change is difficult .</a:t>
            </a:r>
            <a:r>
              <a:rPr lang="en-US" sz="1400" b="1"/>
              <a:t> </a:t>
            </a:r>
            <a:r>
              <a:rPr lang="en-US" sz="1400"/>
              <a:t>Many people struggle to change long-standing habits such as smoking, unhealthy eating, or physical inactivity, even with professional support.</a:t>
            </a:r>
          </a:p>
          <a:p>
            <a:pPr marL="457200" indent="-228600" algn="l">
              <a:buFont typeface="Arial" panose="020B0604020202020204" pitchFamily="34" charset="0"/>
              <a:buChar char="•"/>
            </a:pPr>
            <a:r>
              <a:rPr lang="en-US" sz="1400" b="1">
                <a:highlight>
                  <a:srgbClr val="FF0000"/>
                </a:highlight>
              </a:rPr>
              <a:t>Limited availability.</a:t>
            </a:r>
            <a:r>
              <a:rPr lang="en-US" sz="1400" b="1"/>
              <a:t> </a:t>
            </a:r>
            <a:r>
              <a:rPr lang="en-US" sz="1400"/>
              <a:t>There are fewer health psychologists than some other healthcare professionals, meaning patients may face long waiting times or have limited access to services</a:t>
            </a:r>
          </a:p>
          <a:p>
            <a:pPr marL="457200" indent="-228600" algn="l">
              <a:buFont typeface="Arial" panose="020B0604020202020204" pitchFamily="34" charset="0"/>
              <a:buChar char="•"/>
            </a:pPr>
            <a:r>
              <a:rPr lang="en-US" sz="1400"/>
              <a:t> </a:t>
            </a:r>
            <a:r>
              <a:rPr lang="en-US" sz="1400" b="1">
                <a:highlight>
                  <a:srgbClr val="FF0000"/>
                </a:highlight>
              </a:rPr>
              <a:t>Not a medical doctor. </a:t>
            </a:r>
            <a:r>
              <a:rPr lang="en-US" sz="1400"/>
              <a:t>Health psychologists cannot diagnose physical illnesses or prescribe medication. They must work alongside other healthcare professionals.</a:t>
            </a:r>
          </a:p>
          <a:p>
            <a:pPr marL="457200" indent="-228600" algn="l">
              <a:buFont typeface="Arial" panose="020B0604020202020204" pitchFamily="34" charset="0"/>
              <a:buChar char="•"/>
            </a:pPr>
            <a:endParaRPr lang="en-US" sz="1400"/>
          </a:p>
          <a:p>
            <a:pPr marL="457200" indent="-228600" algn="l">
              <a:buFont typeface="Arial" panose="020B0604020202020204" pitchFamily="34" charset="0"/>
              <a:buChar char="•"/>
            </a:pPr>
            <a:endParaRPr lang="en-US" sz="1400"/>
          </a:p>
          <a:p>
            <a:pPr marL="457200" indent="-228600" algn="l">
              <a:buFont typeface="Arial" panose="020B0604020202020204" pitchFamily="34" charset="0"/>
              <a:buChar char="•"/>
            </a:pPr>
            <a:endParaRPr lang="en-US" sz="1400"/>
          </a:p>
          <a:p>
            <a:pPr indent="-228600" algn="l">
              <a:buFont typeface="Arial" panose="020B0604020202020204" pitchFamily="34" charset="0"/>
              <a:buChar char="•"/>
            </a:pPr>
            <a:endParaRPr lang="en-US" sz="1400"/>
          </a:p>
          <a:p>
            <a:pPr indent="-228600" algn="l">
              <a:buFont typeface="Arial" panose="020B0604020202020204" pitchFamily="34" charset="0"/>
              <a:buChar char="•"/>
            </a:pPr>
            <a:endParaRPr lang="en-US" sz="1400"/>
          </a:p>
        </p:txBody>
      </p:sp>
      <p:pic>
        <p:nvPicPr>
          <p:cNvPr id="7" name="Graphic 6" descr="Brain in head">
            <a:extLst>
              <a:ext uri="{FF2B5EF4-FFF2-40B4-BE49-F238E27FC236}">
                <a16:creationId xmlns:a16="http://schemas.microsoft.com/office/drawing/2014/main" id="{C06783E8-EFDC-B757-2B94-ED6D6714846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744073" y="661916"/>
            <a:ext cx="5557909" cy="5557909"/>
          </a:xfrm>
          <a:prstGeom prst="rect">
            <a:avLst/>
          </a:prstGeom>
        </p:spPr>
      </p:pic>
    </p:spTree>
    <p:extLst>
      <p:ext uri="{BB962C8B-B14F-4D97-AF65-F5344CB8AC3E}">
        <p14:creationId xmlns:p14="http://schemas.microsoft.com/office/powerpoint/2010/main" val="29875665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7C7520-BCC0-E47A-6768-7C4064B51DB6}"/>
              </a:ext>
            </a:extLst>
          </p:cNvPr>
          <p:cNvSpPr>
            <a:spLocks noGrp="1"/>
          </p:cNvSpPr>
          <p:nvPr>
            <p:ph type="ctrTitle"/>
          </p:nvPr>
        </p:nvSpPr>
        <p:spPr>
          <a:xfrm>
            <a:off x="6513788" y="365125"/>
            <a:ext cx="4840010" cy="1807305"/>
          </a:xfrm>
        </p:spPr>
        <p:txBody>
          <a:bodyPr vert="horz" lIns="91440" tIns="45720" rIns="91440" bIns="45720" rtlCol="0" anchor="ctr">
            <a:normAutofit/>
          </a:bodyPr>
          <a:lstStyle/>
          <a:p>
            <a:pPr algn="l"/>
            <a:r>
              <a:rPr lang="en-US" sz="4400"/>
              <a:t>Opportunities</a:t>
            </a:r>
          </a:p>
        </p:txBody>
      </p:sp>
      <p:pic>
        <p:nvPicPr>
          <p:cNvPr id="5" name="Picture 4" descr="Solo journey">
            <a:extLst>
              <a:ext uri="{FF2B5EF4-FFF2-40B4-BE49-F238E27FC236}">
                <a16:creationId xmlns:a16="http://schemas.microsoft.com/office/drawing/2014/main" id="{AA84B406-69B5-DE80-9D77-55FA04C37ABE}"/>
              </a:ext>
            </a:extLst>
          </p:cNvPr>
          <p:cNvPicPr>
            <a:picLocks noChangeAspect="1"/>
          </p:cNvPicPr>
          <p:nvPr/>
        </p:nvPicPr>
        <p:blipFill>
          <a:blip r:embed="rId2"/>
          <a:srcRect l="20970" r="12138"/>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627B3430-6C9B-F68B-DE4A-AFDC273D661F}"/>
              </a:ext>
            </a:extLst>
          </p:cNvPr>
          <p:cNvSpPr>
            <a:spLocks noGrp="1"/>
          </p:cNvSpPr>
          <p:nvPr>
            <p:ph type="subTitle" idx="1"/>
          </p:nvPr>
        </p:nvSpPr>
        <p:spPr>
          <a:xfrm>
            <a:off x="6513788" y="2333297"/>
            <a:ext cx="4840010" cy="3843666"/>
          </a:xfrm>
        </p:spPr>
        <p:txBody>
          <a:bodyPr vert="horz" lIns="91440" tIns="45720" rIns="91440" bIns="45720" rtlCol="0">
            <a:normAutofit/>
          </a:bodyPr>
          <a:lstStyle/>
          <a:p>
            <a:pPr indent="-228600" algn="l">
              <a:buFont typeface="Arial" panose="020B0604020202020204" pitchFamily="34" charset="0"/>
              <a:buChar char="•"/>
            </a:pPr>
            <a:r>
              <a:rPr lang="en-US" sz="1700" dirty="0"/>
              <a:t>1. </a:t>
            </a:r>
            <a:r>
              <a:rPr lang="en-US" sz="1700" b="1" dirty="0">
                <a:highlight>
                  <a:srgbClr val="FFFF00"/>
                </a:highlight>
              </a:rPr>
              <a:t>Diverse career options</a:t>
            </a:r>
            <a:r>
              <a:rPr lang="en-US" sz="1700" b="1" dirty="0"/>
              <a:t>. </a:t>
            </a:r>
            <a:r>
              <a:rPr lang="en-US" sz="1700" dirty="0"/>
              <a:t>Work in NHS hospitals, GP practices, rehabilitation centers, universities, research institutions, charities, public health organizations, or private practice.</a:t>
            </a:r>
          </a:p>
          <a:p>
            <a:pPr indent="-228600" algn="l">
              <a:buFont typeface="Arial" panose="020B0604020202020204" pitchFamily="34" charset="0"/>
              <a:buChar char="•"/>
            </a:pPr>
            <a:r>
              <a:rPr lang="en-US" sz="1700" dirty="0"/>
              <a:t>2. </a:t>
            </a:r>
            <a:r>
              <a:rPr lang="en-US" sz="1700" b="1" dirty="0">
                <a:highlight>
                  <a:srgbClr val="FFFF00"/>
                </a:highlight>
              </a:rPr>
              <a:t>Multidisciplinary working.</a:t>
            </a:r>
            <a:r>
              <a:rPr lang="en-US" sz="1700" b="1" dirty="0"/>
              <a:t> </a:t>
            </a:r>
            <a:r>
              <a:rPr lang="en-US" sz="1700" dirty="0"/>
              <a:t>Collaborate with doctors, nurses, physiotherapists, occupational therapists, dietitians, and social workers to improve patient care.</a:t>
            </a:r>
          </a:p>
          <a:p>
            <a:pPr indent="-228600" algn="l">
              <a:buFont typeface="Arial" panose="020B0604020202020204" pitchFamily="34" charset="0"/>
              <a:buChar char="•"/>
            </a:pPr>
            <a:r>
              <a:rPr lang="en-US" sz="1700" dirty="0"/>
              <a:t>3. </a:t>
            </a:r>
            <a:r>
              <a:rPr lang="en-US" sz="1700" b="1" dirty="0">
                <a:highlight>
                  <a:srgbClr val="FFFF00"/>
                </a:highlight>
              </a:rPr>
              <a:t>Private practice and consultancy.</a:t>
            </a:r>
            <a:r>
              <a:rPr lang="en-US" sz="1700" b="1" dirty="0"/>
              <a:t> </a:t>
            </a:r>
            <a:r>
              <a:rPr lang="en-US" sz="1700" dirty="0"/>
              <a:t>Offer specialist psychological support to individuals, businesses, sports organizations, or healthcare providers, creating opportunities for self-employment</a:t>
            </a:r>
          </a:p>
          <a:p>
            <a:pPr indent="-228600" algn="l">
              <a:buFont typeface="Arial" panose="020B0604020202020204" pitchFamily="34" charset="0"/>
              <a:buChar char="•"/>
            </a:pPr>
            <a:endParaRPr lang="en-US" sz="1700" dirty="0"/>
          </a:p>
          <a:p>
            <a:pPr indent="-228600" algn="l">
              <a:buFont typeface="Arial" panose="020B0604020202020204" pitchFamily="34" charset="0"/>
              <a:buChar char="•"/>
            </a:pPr>
            <a:endParaRPr lang="en-US" sz="1700" dirty="0"/>
          </a:p>
        </p:txBody>
      </p:sp>
    </p:spTree>
    <p:extLst>
      <p:ext uri="{BB962C8B-B14F-4D97-AF65-F5344CB8AC3E}">
        <p14:creationId xmlns:p14="http://schemas.microsoft.com/office/powerpoint/2010/main" val="12468626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9F9ED5A-6997-9792-216B-357C67090FFC}"/>
              </a:ext>
            </a:extLst>
          </p:cNvPr>
          <p:cNvSpPr>
            <a:spLocks noGrp="1"/>
          </p:cNvSpPr>
          <p:nvPr>
            <p:ph type="ctrTitle"/>
          </p:nvPr>
        </p:nvSpPr>
        <p:spPr>
          <a:xfrm>
            <a:off x="838200" y="609600"/>
            <a:ext cx="3739341" cy="1330839"/>
          </a:xfrm>
        </p:spPr>
        <p:txBody>
          <a:bodyPr vert="horz" lIns="91440" tIns="45720" rIns="91440" bIns="45720" rtlCol="0" anchor="ctr">
            <a:normAutofit/>
          </a:bodyPr>
          <a:lstStyle/>
          <a:p>
            <a:pPr algn="l"/>
            <a:r>
              <a:rPr lang="en-US" sz="4400" kern="1200">
                <a:solidFill>
                  <a:schemeClr val="tx1"/>
                </a:solidFill>
                <a:latin typeface="+mj-lt"/>
                <a:ea typeface="+mj-ea"/>
                <a:cs typeface="+mj-cs"/>
              </a:rPr>
              <a:t>Threats</a:t>
            </a:r>
          </a:p>
        </p:txBody>
      </p:sp>
      <p:sp>
        <p:nvSpPr>
          <p:cNvPr id="3" name="Content Placeholder 2">
            <a:extLst>
              <a:ext uri="{FF2B5EF4-FFF2-40B4-BE49-F238E27FC236}">
                <a16:creationId xmlns:a16="http://schemas.microsoft.com/office/drawing/2014/main" id="{D27C672F-82CF-7D13-B8CD-40ACE72158C7}"/>
              </a:ext>
            </a:extLst>
          </p:cNvPr>
          <p:cNvSpPr>
            <a:spLocks noGrp="1"/>
          </p:cNvSpPr>
          <p:nvPr>
            <p:ph type="subTitle" idx="1"/>
          </p:nvPr>
        </p:nvSpPr>
        <p:spPr>
          <a:xfrm>
            <a:off x="862366" y="2194102"/>
            <a:ext cx="3427001" cy="3908586"/>
          </a:xfrm>
        </p:spPr>
        <p:txBody>
          <a:bodyPr vert="horz" lIns="91440" tIns="45720" rIns="91440" bIns="45720" rtlCol="0">
            <a:normAutofit/>
          </a:bodyPr>
          <a:lstStyle/>
          <a:p>
            <a:pPr marL="457200" indent="-228600" algn="l">
              <a:buFont typeface="Arial" panose="020B0604020202020204" pitchFamily="34" charset="0"/>
              <a:buChar char="•"/>
            </a:pPr>
            <a:r>
              <a:rPr lang="en-US" sz="1300" b="1" dirty="0">
                <a:highlight>
                  <a:srgbClr val="800000"/>
                </a:highlight>
              </a:rPr>
              <a:t>Funding cuts</a:t>
            </a:r>
            <a:r>
              <a:rPr lang="en-US" sz="1300" b="1" dirty="0"/>
              <a:t>. </a:t>
            </a:r>
            <a:r>
              <a:rPr lang="en-US" sz="1300" dirty="0"/>
              <a:t>Reductions in NHS or healthcare funding can limit job opportunities, resources, and career progression</a:t>
            </a:r>
          </a:p>
          <a:p>
            <a:pPr marL="457200" indent="-228600" algn="l">
              <a:buFont typeface="Arial" panose="020B0604020202020204" pitchFamily="34" charset="0"/>
              <a:buChar char="•"/>
            </a:pPr>
            <a:r>
              <a:rPr lang="en-US" sz="1300" dirty="0"/>
              <a:t> </a:t>
            </a:r>
            <a:r>
              <a:rPr lang="en-US" sz="1300" b="1" dirty="0">
                <a:highlight>
                  <a:srgbClr val="800000"/>
                </a:highlight>
              </a:rPr>
              <a:t>Changing healthcare policies. </a:t>
            </a:r>
            <a:r>
              <a:rPr lang="en-US" sz="1300" dirty="0"/>
              <a:t> New government policies or NHS reforms may affect how services are delivered and funded</a:t>
            </a:r>
          </a:p>
          <a:p>
            <a:pPr marL="457200" indent="-228600" algn="l">
              <a:buFont typeface="Arial" panose="020B0604020202020204" pitchFamily="34" charset="0"/>
              <a:buChar char="•"/>
            </a:pPr>
            <a:r>
              <a:rPr lang="en-US" sz="1300" dirty="0"/>
              <a:t> </a:t>
            </a:r>
            <a:r>
              <a:rPr lang="en-US" sz="1300" b="1" dirty="0">
                <a:highlight>
                  <a:srgbClr val="800000"/>
                </a:highlight>
              </a:rPr>
              <a:t>Risk of burnout. </a:t>
            </a:r>
            <a:r>
              <a:rPr lang="en-US" sz="1300" dirty="0"/>
              <a:t>Heavy responsibilities, long hours, and emotional demands can contribute to professional burnout</a:t>
            </a:r>
          </a:p>
          <a:p>
            <a:pPr marL="457200" indent="-228600" algn="l">
              <a:buFont typeface="Arial" panose="020B0604020202020204" pitchFamily="34" charset="0"/>
              <a:buChar char="•"/>
            </a:pPr>
            <a:r>
              <a:rPr lang="en-US" sz="1300" dirty="0"/>
              <a:t> </a:t>
            </a:r>
            <a:r>
              <a:rPr lang="en-US" sz="1300" b="1" dirty="0">
                <a:highlight>
                  <a:srgbClr val="800000"/>
                </a:highlight>
              </a:rPr>
              <a:t>Legal and ethical challenges.</a:t>
            </a:r>
            <a:r>
              <a:rPr lang="en-US" sz="1300" b="1" dirty="0"/>
              <a:t> </a:t>
            </a:r>
            <a:r>
              <a:rPr lang="en-US" sz="1300" dirty="0"/>
              <a:t>Handling confidential information, obtaining informed consent, and meeting professional standards can be complex and carry legal risks if mistakes occur.</a:t>
            </a:r>
          </a:p>
        </p:txBody>
      </p:sp>
      <p:pic>
        <p:nvPicPr>
          <p:cNvPr id="7" name="Graphic 6" descr="Warning">
            <a:extLst>
              <a:ext uri="{FF2B5EF4-FFF2-40B4-BE49-F238E27FC236}">
                <a16:creationId xmlns:a16="http://schemas.microsoft.com/office/drawing/2014/main" id="{165A033F-2C91-CCA7-BCD4-2E3D77F2963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744073" y="661916"/>
            <a:ext cx="5557909" cy="5557909"/>
          </a:xfrm>
          <a:prstGeom prst="rect">
            <a:avLst/>
          </a:prstGeom>
        </p:spPr>
      </p:pic>
    </p:spTree>
    <p:extLst>
      <p:ext uri="{BB962C8B-B14F-4D97-AF65-F5344CB8AC3E}">
        <p14:creationId xmlns:p14="http://schemas.microsoft.com/office/powerpoint/2010/main" val="19995417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78532AE1-3E02-470C-B898-A0C62F2E9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7401DF7-4687-415B-A91D-DB43BEEBD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64612"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8EFC09D2-72D2-4174-A2DF-1017D0FEB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912" y="685800"/>
            <a:ext cx="6048935" cy="5486400"/>
          </a:xfrm>
          <a:prstGeom prst="rect">
            <a:avLst/>
          </a:pr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E18881-FDCD-AFE3-6794-893689FF7AB0}"/>
              </a:ext>
            </a:extLst>
          </p:cNvPr>
          <p:cNvSpPr>
            <a:spLocks noGrp="1"/>
          </p:cNvSpPr>
          <p:nvPr>
            <p:ph type="ctrTitle"/>
          </p:nvPr>
        </p:nvSpPr>
        <p:spPr>
          <a:xfrm>
            <a:off x="1368612" y="1095152"/>
            <a:ext cx="4773616" cy="1065313"/>
          </a:xfrm>
        </p:spPr>
        <p:txBody>
          <a:bodyPr vert="horz" lIns="91440" tIns="45720" rIns="91440" bIns="45720" rtlCol="0" anchor="b">
            <a:normAutofit/>
          </a:bodyPr>
          <a:lstStyle/>
          <a:p>
            <a:r>
              <a:rPr lang="en-US" sz="3200" kern="1200">
                <a:solidFill>
                  <a:schemeClr val="tx1">
                    <a:lumMod val="65000"/>
                    <a:lumOff val="35000"/>
                  </a:schemeClr>
                </a:solidFill>
                <a:latin typeface="+mj-lt"/>
                <a:ea typeface="+mj-ea"/>
                <a:cs typeface="+mj-cs"/>
              </a:rPr>
              <a:t>How my personal attribute and skills relate to the role </a:t>
            </a:r>
          </a:p>
        </p:txBody>
      </p:sp>
      <p:sp>
        <p:nvSpPr>
          <p:cNvPr id="3" name="Content Placeholder 2">
            <a:extLst>
              <a:ext uri="{FF2B5EF4-FFF2-40B4-BE49-F238E27FC236}">
                <a16:creationId xmlns:a16="http://schemas.microsoft.com/office/drawing/2014/main" id="{5DDD68F7-9711-28B9-C5F1-778092E4DB58}"/>
              </a:ext>
            </a:extLst>
          </p:cNvPr>
          <p:cNvSpPr>
            <a:spLocks noGrp="1"/>
          </p:cNvSpPr>
          <p:nvPr>
            <p:ph type="subTitle" idx="1"/>
          </p:nvPr>
        </p:nvSpPr>
        <p:spPr>
          <a:xfrm>
            <a:off x="1368613" y="2447337"/>
            <a:ext cx="4773616" cy="3171970"/>
          </a:xfrm>
        </p:spPr>
        <p:txBody>
          <a:bodyPr vert="horz" lIns="91440" tIns="45720" rIns="91440" bIns="45720" rtlCol="0" anchor="t">
            <a:normAutofit/>
          </a:bodyPr>
          <a:lstStyle/>
          <a:p>
            <a:pPr indent="-228600" algn="l">
              <a:buFont typeface="Arial" panose="020B0604020202020204" pitchFamily="34" charset="0"/>
              <a:buChar char="•"/>
            </a:pPr>
            <a:r>
              <a:rPr lang="en-US" sz="800">
                <a:solidFill>
                  <a:schemeClr val="tx1">
                    <a:lumMod val="65000"/>
                    <a:lumOff val="35000"/>
                  </a:schemeClr>
                </a:solidFill>
              </a:rPr>
              <a:t> My personal attributes, skills, and experience align well with the role of a health psychologist. I am compassionate, empathetic, and a good listener, which allows me to build trusting relationships with people from different backgrounds. I am patient and non-judgemental, enabling me to support individuals who may be experiencing physical illness, mental health challenges, or lifestyle-related difficulties.</a:t>
            </a:r>
          </a:p>
          <a:p>
            <a:pPr indent="-228600" algn="l">
              <a:buFont typeface="Arial" panose="020B0604020202020204" pitchFamily="34" charset="0"/>
              <a:buChar char="•"/>
            </a:pPr>
            <a:r>
              <a:rPr lang="en-US" sz="800">
                <a:solidFill>
                  <a:schemeClr val="tx1">
                    <a:lumMod val="65000"/>
                    <a:lumOff val="35000"/>
                  </a:schemeClr>
                </a:solidFill>
              </a:rPr>
              <a:t>I have strong communication and interpersonal skills, allowing me to explain psychological concepts clearly and work effectively with patients, families, and multidisciplinary healthcare teams. My problem-solving and critical thinking skills help me assess situations, analyse information, and develop appropriate interventions to improve patients’ health and wellbeing.</a:t>
            </a:r>
          </a:p>
          <a:p>
            <a:pPr indent="-228600" algn="l">
              <a:buFont typeface="Arial" panose="020B0604020202020204" pitchFamily="34" charset="0"/>
              <a:buChar char="•"/>
            </a:pPr>
            <a:r>
              <a:rPr lang="en-US" sz="800">
                <a:solidFill>
                  <a:schemeClr val="tx1">
                    <a:lumMod val="65000"/>
                    <a:lumOff val="35000"/>
                  </a:schemeClr>
                </a:solidFill>
              </a:rPr>
              <a:t>Through my studies in Health and Social Care, I have gained knowledge of human behaviour,  health promotion, safeguarding, and person-centred care. These experiences have strengthened my understanding of the importance of supporting individuals holistically and considering their psychological, social, and physical needs.</a:t>
            </a:r>
          </a:p>
          <a:p>
            <a:pPr indent="-228600" algn="l">
              <a:buFont typeface="Arial" panose="020B0604020202020204" pitchFamily="34" charset="0"/>
              <a:buChar char="•"/>
            </a:pPr>
            <a:r>
              <a:rPr lang="en-US" sz="800">
                <a:solidFill>
                  <a:schemeClr val="tx1">
                    <a:lumMod val="65000"/>
                    <a:lumOff val="35000"/>
                  </a:schemeClr>
                </a:solidFill>
              </a:rPr>
              <a:t>I am organised, responsible, and committed to continuous learning, which are essential qualities for a health psychologist. I understand the importance of maintaining confidentiality, working ethically, and using evidence-based practice to provide effective support. Overall, my personal qualities, academic background, and commitment to improving people’s health make me well suited to pursue a career as a health psychologist.</a:t>
            </a:r>
          </a:p>
        </p:txBody>
      </p:sp>
      <p:pic>
        <p:nvPicPr>
          <p:cNvPr id="7" name="Graphic 6" descr="Head with Gears">
            <a:extLst>
              <a:ext uri="{FF2B5EF4-FFF2-40B4-BE49-F238E27FC236}">
                <a16:creationId xmlns:a16="http://schemas.microsoft.com/office/drawing/2014/main" id="{6B1532DA-5F6E-4BC0-3951-F9D660403A0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37339" y="1738031"/>
            <a:ext cx="3381935" cy="3381935"/>
          </a:xfrm>
          <a:prstGeom prst="rect">
            <a:avLst/>
          </a:prstGeom>
        </p:spPr>
      </p:pic>
    </p:spTree>
    <p:extLst>
      <p:ext uri="{BB962C8B-B14F-4D97-AF65-F5344CB8AC3E}">
        <p14:creationId xmlns:p14="http://schemas.microsoft.com/office/powerpoint/2010/main" val="6323106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BC24A-9C2B-E897-C06C-9F6DD3708C3D}"/>
              </a:ext>
            </a:extLst>
          </p:cNvPr>
          <p:cNvSpPr>
            <a:spLocks noGrp="1"/>
          </p:cNvSpPr>
          <p:nvPr>
            <p:ph type="ctrTitle"/>
          </p:nvPr>
        </p:nvSpPr>
        <p:spPr>
          <a:xfrm>
            <a:off x="1566752" y="1"/>
            <a:ext cx="9101248" cy="1068812"/>
          </a:xfrm>
        </p:spPr>
        <p:txBody>
          <a:bodyPr/>
          <a:lstStyle/>
          <a:p>
            <a:r>
              <a:rPr lang="en-GB" dirty="0"/>
              <a:t>Reference</a:t>
            </a:r>
            <a:endParaRPr lang="en-US" dirty="0"/>
          </a:p>
        </p:txBody>
      </p:sp>
      <p:sp>
        <p:nvSpPr>
          <p:cNvPr id="3" name="Content Placeholder 2">
            <a:extLst>
              <a:ext uri="{FF2B5EF4-FFF2-40B4-BE49-F238E27FC236}">
                <a16:creationId xmlns:a16="http://schemas.microsoft.com/office/drawing/2014/main" id="{857DFE98-27D5-627A-64D1-96786C9F335C}"/>
              </a:ext>
            </a:extLst>
          </p:cNvPr>
          <p:cNvSpPr>
            <a:spLocks noGrp="1"/>
          </p:cNvSpPr>
          <p:nvPr>
            <p:ph type="subTitle" idx="1"/>
          </p:nvPr>
        </p:nvSpPr>
        <p:spPr>
          <a:xfrm>
            <a:off x="379742" y="1414117"/>
            <a:ext cx="9144000" cy="1655762"/>
          </a:xfrm>
        </p:spPr>
        <p:txBody>
          <a:bodyPr/>
          <a:lstStyle/>
          <a:p>
            <a:r>
              <a:rPr lang="en-GB" dirty="0"/>
              <a:t>NHS Jobs </a:t>
            </a:r>
            <a:r>
              <a:rPr lang="en-GB" dirty="0" err="1"/>
              <a:t>carerrs</a:t>
            </a:r>
            <a:endParaRPr lang="en-US" dirty="0"/>
          </a:p>
        </p:txBody>
      </p:sp>
    </p:spTree>
    <p:extLst>
      <p:ext uri="{BB962C8B-B14F-4D97-AF65-F5344CB8AC3E}">
        <p14:creationId xmlns:p14="http://schemas.microsoft.com/office/powerpoint/2010/main" val="5082414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Self Awareness </vt:lpstr>
      <vt:lpstr>Career Choice in the future </vt:lpstr>
      <vt:lpstr>SWOT</vt:lpstr>
      <vt:lpstr>Weakness of being a health psychologist </vt:lpstr>
      <vt:lpstr>Opportunities</vt:lpstr>
      <vt:lpstr>Threats</vt:lpstr>
      <vt:lpstr>How my personal attribute and skills relate to the role </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Self Awareness </dc:title>
  <dc:creator>Priscilla Sanka (2519775)</dc:creator>
  <cp:lastModifiedBy>Priscilla Sanka (2519775)</cp:lastModifiedBy>
  <cp:revision>1</cp:revision>
  <dcterms:created xsi:type="dcterms:W3CDTF">2026-10-17T15:41:53Z</dcterms:created>
  <dcterms:modified xsi:type="dcterms:W3CDTF">2026-10-18T12:22:59Z</dcterms:modified>
</cp:coreProperties>
</file>