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5124113" cy="10688638"/>
  <p:notesSz cx="10688638" cy="15124113"/>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33" d="100"/>
          <a:sy n="33" d="100"/>
        </p:scale>
        <p:origin x="1472"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903206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BF8F4"/>
        </a:solidFill>
        <a:effectLst/>
      </p:bgPr>
    </p:bg>
    <p:spTree>
      <p:nvGrpSpPr>
        <p:cNvPr id="1" name=""/>
        <p:cNvGrpSpPr/>
        <p:nvPr/>
      </p:nvGrpSpPr>
      <p:grpSpPr>
        <a:xfrm>
          <a:off x="0" y="0"/>
          <a:ext cx="0" cy="0"/>
          <a:chOff x="0" y="0"/>
          <a:chExt cx="0" cy="0"/>
        </a:xfrm>
      </p:grpSpPr>
      <p:sp>
        <p:nvSpPr>
          <p:cNvPr id="2" name="Shape 0"/>
          <p:cNvSpPr/>
          <p:nvPr/>
        </p:nvSpPr>
        <p:spPr>
          <a:xfrm>
            <a:off x="0" y="0"/>
            <a:ext cx="15124176" cy="1965960"/>
          </a:xfrm>
          <a:prstGeom prst="rect">
            <a:avLst/>
          </a:prstGeom>
          <a:solidFill>
            <a:srgbClr val="1E2A52"/>
          </a:solidFill>
          <a:ln/>
        </p:spPr>
        <p:txBody>
          <a:bodyPr/>
          <a:lstStyle/>
          <a:p>
            <a:endParaRPr lang="en-GB"/>
          </a:p>
        </p:txBody>
      </p:sp>
      <p:sp>
        <p:nvSpPr>
          <p:cNvPr id="3" name="Text 1"/>
          <p:cNvSpPr/>
          <p:nvPr/>
        </p:nvSpPr>
        <p:spPr>
          <a:xfrm>
            <a:off x="457200" y="164592"/>
            <a:ext cx="14209776" cy="685800"/>
          </a:xfrm>
          <a:prstGeom prst="rect">
            <a:avLst/>
          </a:prstGeom>
          <a:noFill/>
          <a:ln/>
        </p:spPr>
        <p:txBody>
          <a:bodyPr wrap="square" lIns="0" tIns="0" rIns="0" bIns="0" rtlCol="0" anchor="ctr"/>
          <a:lstStyle/>
          <a:p>
            <a:pPr marL="0" indent="0" algn="l">
              <a:buNone/>
            </a:pPr>
            <a:endParaRPr lang="en-US" sz="4000" dirty="0"/>
          </a:p>
        </p:txBody>
      </p:sp>
      <p:sp>
        <p:nvSpPr>
          <p:cNvPr id="4" name="Text 2"/>
          <p:cNvSpPr/>
          <p:nvPr/>
        </p:nvSpPr>
        <p:spPr>
          <a:xfrm>
            <a:off x="457200" y="308008"/>
            <a:ext cx="14209776" cy="816704"/>
          </a:xfrm>
          <a:prstGeom prst="rect">
            <a:avLst/>
          </a:prstGeom>
          <a:noFill/>
          <a:ln/>
        </p:spPr>
        <p:txBody>
          <a:bodyPr wrap="square" lIns="0" tIns="0" rIns="0" bIns="0" rtlCol="0" anchor="ctr"/>
          <a:lstStyle/>
          <a:p>
            <a:pPr marL="0" indent="0" algn="l">
              <a:lnSpc>
                <a:spcPts val="2400"/>
              </a:lnSpc>
              <a:buNone/>
            </a:pPr>
            <a:r>
              <a:rPr lang="en-US" sz="2000" b="1" dirty="0">
                <a:solidFill>
                  <a:srgbClr val="FFFFFF"/>
                </a:solidFill>
                <a:latin typeface="Calibri" pitchFamily="34" charset="0"/>
                <a:ea typeface="Calibri" pitchFamily="34" charset="-122"/>
                <a:cs typeface="Calibri" pitchFamily="34" charset="-120"/>
              </a:rPr>
              <a:t>Exploring the Barriers and Facilitators to Mental Health Service Access Among South Asian (Indian, Pakistani and Bangladeshi) Communities in the UK</a:t>
            </a:r>
            <a:endParaRPr lang="en-US" sz="2000" dirty="0"/>
          </a:p>
        </p:txBody>
      </p:sp>
      <p:sp>
        <p:nvSpPr>
          <p:cNvPr id="5" name="Text 3"/>
          <p:cNvSpPr/>
          <p:nvPr/>
        </p:nvSpPr>
        <p:spPr>
          <a:xfrm>
            <a:off x="457200" y="1261872"/>
            <a:ext cx="14209776" cy="548640"/>
          </a:xfrm>
          <a:prstGeom prst="rect">
            <a:avLst/>
          </a:prstGeom>
          <a:noFill/>
          <a:ln/>
        </p:spPr>
        <p:txBody>
          <a:bodyPr wrap="square" lIns="0" tIns="0" rIns="0" bIns="0" rtlCol="0" anchor="ctr"/>
          <a:lstStyle/>
          <a:p>
            <a:pPr marL="0" indent="0" algn="l">
              <a:buNone/>
            </a:pPr>
            <a:r>
              <a:rPr lang="en-US" sz="1350" b="1" dirty="0">
                <a:solidFill>
                  <a:srgbClr val="E0A458"/>
                </a:solidFill>
                <a:latin typeface="Calibri" pitchFamily="34" charset="0"/>
                <a:ea typeface="Calibri" pitchFamily="34" charset="-122"/>
                <a:cs typeface="Calibri" pitchFamily="34" charset="-120"/>
              </a:rPr>
              <a:t>Student Name: </a:t>
            </a:r>
            <a:r>
              <a:rPr lang="en-US" sz="1350" b="1" dirty="0">
                <a:solidFill>
                  <a:srgbClr val="FFFFFF"/>
                </a:solidFill>
                <a:latin typeface="Calibri" pitchFamily="34" charset="0"/>
                <a:ea typeface="Calibri" pitchFamily="34" charset="-122"/>
                <a:cs typeface="Calibri" pitchFamily="34" charset="-120"/>
              </a:rPr>
              <a:t>Ripon Kumar Kar    </a:t>
            </a:r>
            <a:r>
              <a:rPr lang="en-US" sz="1350" b="1" dirty="0">
                <a:solidFill>
                  <a:srgbClr val="E0A458"/>
                </a:solidFill>
                <a:latin typeface="Calibri" pitchFamily="34" charset="0"/>
                <a:ea typeface="Calibri" pitchFamily="34" charset="-122"/>
                <a:cs typeface="Calibri" pitchFamily="34" charset="-120"/>
              </a:rPr>
              <a:t>Student ID: </a:t>
            </a:r>
            <a:r>
              <a:rPr lang="en-US" sz="1350" b="1" dirty="0">
                <a:solidFill>
                  <a:srgbClr val="FFFFFF"/>
                </a:solidFill>
                <a:latin typeface="Calibri" pitchFamily="34" charset="0"/>
                <a:ea typeface="Calibri" pitchFamily="34" charset="-122"/>
                <a:cs typeface="Calibri" pitchFamily="34" charset="-120"/>
              </a:rPr>
              <a:t>2525519  </a:t>
            </a:r>
            <a:r>
              <a:rPr lang="en-US" sz="1350" b="1" dirty="0">
                <a:solidFill>
                  <a:srgbClr val="FFC000"/>
                </a:solidFill>
                <a:latin typeface="Calibri" pitchFamily="34" charset="0"/>
                <a:ea typeface="Calibri" pitchFamily="34" charset="-122"/>
                <a:cs typeface="Calibri" pitchFamily="34" charset="-120"/>
              </a:rPr>
              <a:t>Student E-mail:</a:t>
            </a:r>
            <a:r>
              <a:rPr lang="en-US" sz="1350" b="1" dirty="0">
                <a:solidFill>
                  <a:schemeClr val="bg1"/>
                </a:solidFill>
                <a:latin typeface="Calibri" pitchFamily="34" charset="0"/>
                <a:ea typeface="Calibri" pitchFamily="34" charset="-122"/>
                <a:cs typeface="Calibri" pitchFamily="34" charset="-120"/>
              </a:rPr>
              <a:t>2525519@student.uwtsd.ac.uk</a:t>
            </a:r>
            <a:r>
              <a:rPr lang="en-US" sz="1350" b="1" dirty="0">
                <a:solidFill>
                  <a:srgbClr val="FFC000"/>
                </a:solidFill>
                <a:latin typeface="Calibri" pitchFamily="34" charset="0"/>
                <a:ea typeface="Calibri" pitchFamily="34" charset="-122"/>
                <a:cs typeface="Calibri" pitchFamily="34" charset="-120"/>
              </a:rPr>
              <a:t>  </a:t>
            </a:r>
            <a:r>
              <a:rPr lang="en-US" sz="1350" b="1" dirty="0">
                <a:solidFill>
                  <a:srgbClr val="E0A458"/>
                </a:solidFill>
                <a:latin typeface="Calibri" pitchFamily="34" charset="0"/>
                <a:ea typeface="Calibri" pitchFamily="34" charset="-122"/>
                <a:cs typeface="Calibri" pitchFamily="34" charset="-120"/>
              </a:rPr>
              <a:t>Lecturer: </a:t>
            </a:r>
            <a:r>
              <a:rPr lang="en-US" sz="1350" b="1" dirty="0">
                <a:solidFill>
                  <a:srgbClr val="FFFFFF"/>
                </a:solidFill>
                <a:latin typeface="Calibri" pitchFamily="34" charset="0"/>
                <a:ea typeface="Calibri" pitchFamily="34" charset="-122"/>
                <a:cs typeface="Calibri" pitchFamily="34" charset="-120"/>
              </a:rPr>
              <a:t>Oluwadamilola Tayo   </a:t>
            </a:r>
            <a:r>
              <a:rPr lang="en-GB" sz="1350" b="1" dirty="0">
                <a:solidFill>
                  <a:srgbClr val="E0A458"/>
                </a:solidFill>
                <a:latin typeface="Calibri" pitchFamily="34" charset="0"/>
                <a:ea typeface="Calibri" pitchFamily="34" charset="-122"/>
                <a:cs typeface="Calibri" pitchFamily="34" charset="-120"/>
              </a:rPr>
              <a:t>Module</a:t>
            </a:r>
            <a:r>
              <a:rPr lang="en-US" sz="1350" b="1" dirty="0">
                <a:solidFill>
                  <a:srgbClr val="E0A458"/>
                </a:solidFill>
                <a:latin typeface="Calibri" pitchFamily="34" charset="0"/>
                <a:ea typeface="Calibri" pitchFamily="34" charset="-122"/>
                <a:cs typeface="Calibri" pitchFamily="34" charset="-120"/>
              </a:rPr>
              <a:t>: </a:t>
            </a:r>
            <a:r>
              <a:rPr lang="en-US" sz="1350" b="1" dirty="0">
                <a:solidFill>
                  <a:schemeClr val="bg1"/>
                </a:solidFill>
                <a:latin typeface="Calibri" pitchFamily="34" charset="0"/>
                <a:ea typeface="Calibri" pitchFamily="34" charset="-122"/>
                <a:cs typeface="Calibri" pitchFamily="34" charset="-120"/>
              </a:rPr>
              <a:t>Practice-Based Research </a:t>
            </a:r>
            <a:r>
              <a:rPr lang="en-US" sz="1350" b="1" dirty="0">
                <a:solidFill>
                  <a:srgbClr val="FFC000"/>
                </a:solidFill>
                <a:latin typeface="Calibri" pitchFamily="34" charset="0"/>
                <a:ea typeface="Calibri" pitchFamily="34" charset="-122"/>
                <a:cs typeface="Calibri" pitchFamily="34" charset="-120"/>
              </a:rPr>
              <a:t>Module code</a:t>
            </a:r>
            <a:r>
              <a:rPr lang="en-US" sz="1350" b="1" dirty="0">
                <a:solidFill>
                  <a:schemeClr val="bg1"/>
                </a:solidFill>
                <a:latin typeface="Calibri" pitchFamily="34" charset="0"/>
                <a:ea typeface="Calibri" pitchFamily="34" charset="-122"/>
                <a:cs typeface="Calibri" pitchFamily="34" charset="-120"/>
              </a:rPr>
              <a:t>: LCHS7008   </a:t>
            </a:r>
            <a:endParaRPr lang="en-US" sz="1350" b="1" dirty="0">
              <a:solidFill>
                <a:schemeClr val="bg1"/>
              </a:solidFill>
            </a:endParaRPr>
          </a:p>
        </p:txBody>
      </p:sp>
      <p:sp>
        <p:nvSpPr>
          <p:cNvPr id="6" name="Shape 4"/>
          <p:cNvSpPr/>
          <p:nvPr/>
        </p:nvSpPr>
        <p:spPr>
          <a:xfrm>
            <a:off x="457200" y="2331720"/>
            <a:ext cx="457200" cy="457200"/>
          </a:xfrm>
          <a:prstGeom prst="ellipse">
            <a:avLst/>
          </a:prstGeom>
          <a:solidFill>
            <a:srgbClr val="C1622D"/>
          </a:solidFill>
          <a:ln/>
        </p:spPr>
        <p:txBody>
          <a:bodyPr/>
          <a:lstStyle/>
          <a:p>
            <a:endParaRPr lang="en-GB"/>
          </a:p>
        </p:txBody>
      </p:sp>
      <p:pic>
        <p:nvPicPr>
          <p:cNvPr id="7" name="Image 0" descr="preencoded.png"/>
          <p:cNvPicPr>
            <a:picLocks noChangeAspect="1"/>
          </p:cNvPicPr>
          <p:nvPr/>
        </p:nvPicPr>
        <p:blipFill>
          <a:blip r:embed="rId3"/>
          <a:stretch>
            <a:fillRect/>
          </a:stretch>
        </p:blipFill>
        <p:spPr>
          <a:xfrm>
            <a:off x="548640" y="2423160"/>
            <a:ext cx="274320" cy="274320"/>
          </a:xfrm>
          <a:prstGeom prst="rect">
            <a:avLst/>
          </a:prstGeom>
        </p:spPr>
      </p:pic>
      <p:sp>
        <p:nvSpPr>
          <p:cNvPr id="8" name="Text 5"/>
          <p:cNvSpPr/>
          <p:nvPr/>
        </p:nvSpPr>
        <p:spPr>
          <a:xfrm>
            <a:off x="1051560" y="2295144"/>
            <a:ext cx="3928872" cy="502920"/>
          </a:xfrm>
          <a:prstGeom prst="rect">
            <a:avLst/>
          </a:prstGeom>
          <a:noFill/>
          <a:ln/>
        </p:spPr>
        <p:txBody>
          <a:bodyPr wrap="square" lIns="0" tIns="0" rIns="0" bIns="0" rtlCol="0" anchor="ctr"/>
          <a:lstStyle/>
          <a:p>
            <a:pPr marL="0" indent="0" algn="l">
              <a:buNone/>
            </a:pPr>
            <a:r>
              <a:rPr lang="en-US" sz="1800" b="1" dirty="0">
                <a:solidFill>
                  <a:srgbClr val="1E2A52"/>
                </a:solidFill>
                <a:latin typeface="Cambria" pitchFamily="34" charset="0"/>
                <a:ea typeface="Cambria" pitchFamily="34" charset="-122"/>
                <a:cs typeface="Cambria" pitchFamily="34" charset="-120"/>
              </a:rPr>
              <a:t>Prevalence</a:t>
            </a:r>
            <a:endParaRPr lang="en-US" sz="1800" dirty="0"/>
          </a:p>
        </p:txBody>
      </p:sp>
      <p:sp>
        <p:nvSpPr>
          <p:cNvPr id="9" name="Shape 6"/>
          <p:cNvSpPr/>
          <p:nvPr/>
        </p:nvSpPr>
        <p:spPr>
          <a:xfrm>
            <a:off x="457200" y="2926080"/>
            <a:ext cx="4523232" cy="4160520"/>
          </a:xfrm>
          <a:prstGeom prst="roundRect">
            <a:avLst>
              <a:gd name="adj" fmla="val 1758"/>
            </a:avLst>
          </a:prstGeom>
          <a:solidFill>
            <a:srgbClr val="FFFFFF"/>
          </a:solidFill>
          <a:ln w="12700">
            <a:solidFill>
              <a:srgbClr val="E5DCCB"/>
            </a:solidFill>
            <a:prstDash val="solid"/>
          </a:ln>
          <a:effectLst>
            <a:outerShdw blurRad="101600" dist="38100" dir="5400000" algn="bl" rotWithShape="0">
              <a:srgbClr val="000000">
                <a:alpha val="12000"/>
              </a:srgbClr>
            </a:outerShdw>
          </a:effectLst>
        </p:spPr>
        <p:txBody>
          <a:bodyPr/>
          <a:lstStyle/>
          <a:p>
            <a:endParaRPr lang="en-GB"/>
          </a:p>
        </p:txBody>
      </p:sp>
      <p:sp>
        <p:nvSpPr>
          <p:cNvPr id="10" name="Text 7"/>
          <p:cNvSpPr/>
          <p:nvPr/>
        </p:nvSpPr>
        <p:spPr>
          <a:xfrm>
            <a:off x="685800" y="3108960"/>
            <a:ext cx="1895856" cy="594360"/>
          </a:xfrm>
          <a:prstGeom prst="rect">
            <a:avLst/>
          </a:prstGeom>
          <a:noFill/>
          <a:ln/>
        </p:spPr>
        <p:txBody>
          <a:bodyPr wrap="square" lIns="0" tIns="0" rIns="0" bIns="0" rtlCol="0" anchor="ctr"/>
          <a:lstStyle/>
          <a:p>
            <a:pPr marL="0" indent="0" algn="ctr">
              <a:buNone/>
            </a:pPr>
            <a:r>
              <a:rPr lang="en-US" sz="3400" b="1" dirty="0">
                <a:solidFill>
                  <a:srgbClr val="C1622D"/>
                </a:solidFill>
                <a:latin typeface="Cambria" pitchFamily="34" charset="0"/>
                <a:ea typeface="Cambria" pitchFamily="34" charset="-122"/>
                <a:cs typeface="Cambria" pitchFamily="34" charset="-120"/>
              </a:rPr>
              <a:t>42%</a:t>
            </a:r>
            <a:endParaRPr lang="en-US" sz="3400" dirty="0"/>
          </a:p>
        </p:txBody>
      </p:sp>
      <p:sp>
        <p:nvSpPr>
          <p:cNvPr id="11" name="Text 8"/>
          <p:cNvSpPr/>
          <p:nvPr/>
        </p:nvSpPr>
        <p:spPr>
          <a:xfrm>
            <a:off x="685800" y="3675888"/>
            <a:ext cx="1895856" cy="685800"/>
          </a:xfrm>
          <a:prstGeom prst="rect">
            <a:avLst/>
          </a:prstGeom>
          <a:noFill/>
          <a:ln/>
        </p:spPr>
        <p:txBody>
          <a:bodyPr wrap="square" lIns="0" tIns="0" rIns="0" bIns="0" rtlCol="0" anchor="ctr"/>
          <a:lstStyle/>
          <a:p>
            <a:pPr marL="0" indent="0" algn="ctr">
              <a:buNone/>
            </a:pPr>
            <a:r>
              <a:rPr lang="en-US" sz="950" dirty="0">
                <a:solidFill>
                  <a:srgbClr val="2B2B2B"/>
                </a:solidFill>
                <a:latin typeface="Calibri" pitchFamily="34" charset="0"/>
                <a:ea typeface="Calibri" pitchFamily="34" charset="-122"/>
                <a:cs typeface="Calibri" pitchFamily="34" charset="-120"/>
              </a:rPr>
              <a:t>reported depressive</a:t>
            </a:r>
            <a:endParaRPr lang="en-US" sz="950" dirty="0"/>
          </a:p>
          <a:p>
            <a:pPr marL="0" indent="0" algn="ctr">
              <a:buNone/>
            </a:pPr>
            <a:r>
              <a:rPr lang="en-US" sz="950" dirty="0">
                <a:solidFill>
                  <a:srgbClr val="2B2B2B"/>
                </a:solidFill>
                <a:latin typeface="Calibri" pitchFamily="34" charset="0"/>
                <a:ea typeface="Calibri" pitchFamily="34" charset="-122"/>
                <a:cs typeface="Calibri" pitchFamily="34" charset="-120"/>
              </a:rPr>
              <a:t>symptoms (Eastern Eye,</a:t>
            </a:r>
            <a:endParaRPr lang="en-US" sz="950" dirty="0"/>
          </a:p>
          <a:p>
            <a:pPr marL="0" indent="0" algn="ctr">
              <a:buNone/>
            </a:pPr>
            <a:r>
              <a:rPr lang="en-US" sz="950" dirty="0">
                <a:solidFill>
                  <a:srgbClr val="2B2B2B"/>
                </a:solidFill>
                <a:latin typeface="Calibri" pitchFamily="34" charset="0"/>
                <a:ea typeface="Calibri" pitchFamily="34" charset="-122"/>
                <a:cs typeface="Calibri" pitchFamily="34" charset="-120"/>
              </a:rPr>
              <a:t>2024)</a:t>
            </a:r>
            <a:endParaRPr lang="en-US" sz="950" dirty="0"/>
          </a:p>
        </p:txBody>
      </p:sp>
      <p:sp>
        <p:nvSpPr>
          <p:cNvPr id="12" name="Text 9"/>
          <p:cNvSpPr/>
          <p:nvPr/>
        </p:nvSpPr>
        <p:spPr>
          <a:xfrm>
            <a:off x="2855976" y="3108960"/>
            <a:ext cx="1895856" cy="594360"/>
          </a:xfrm>
          <a:prstGeom prst="rect">
            <a:avLst/>
          </a:prstGeom>
          <a:noFill/>
          <a:ln/>
        </p:spPr>
        <p:txBody>
          <a:bodyPr wrap="square" lIns="0" tIns="0" rIns="0" bIns="0" rtlCol="0" anchor="ctr"/>
          <a:lstStyle/>
          <a:p>
            <a:pPr marL="0" indent="0" algn="ctr">
              <a:buNone/>
            </a:pPr>
            <a:r>
              <a:rPr lang="en-US" sz="3400" b="1" dirty="0">
                <a:solidFill>
                  <a:srgbClr val="3E6E6A"/>
                </a:solidFill>
                <a:latin typeface="Cambria" pitchFamily="34" charset="0"/>
                <a:ea typeface="Cambria" pitchFamily="34" charset="-122"/>
                <a:cs typeface="Cambria" pitchFamily="34" charset="-120"/>
              </a:rPr>
              <a:t>29%</a:t>
            </a:r>
            <a:endParaRPr lang="en-US" sz="3400" dirty="0"/>
          </a:p>
        </p:txBody>
      </p:sp>
      <p:sp>
        <p:nvSpPr>
          <p:cNvPr id="13" name="Text 10"/>
          <p:cNvSpPr/>
          <p:nvPr/>
        </p:nvSpPr>
        <p:spPr>
          <a:xfrm>
            <a:off x="2855976" y="3675888"/>
            <a:ext cx="1895856" cy="685800"/>
          </a:xfrm>
          <a:prstGeom prst="rect">
            <a:avLst/>
          </a:prstGeom>
          <a:noFill/>
          <a:ln/>
        </p:spPr>
        <p:txBody>
          <a:bodyPr wrap="square" lIns="0" tIns="0" rIns="0" bIns="0" rtlCol="0" anchor="ctr"/>
          <a:lstStyle/>
          <a:p>
            <a:pPr marL="0" indent="0" algn="ctr">
              <a:buNone/>
            </a:pPr>
            <a:r>
              <a:rPr lang="en-US" sz="950" dirty="0">
                <a:solidFill>
                  <a:srgbClr val="2B2B2B"/>
                </a:solidFill>
                <a:latin typeface="Calibri" pitchFamily="34" charset="0"/>
                <a:ea typeface="Calibri" pitchFamily="34" charset="-122"/>
                <a:cs typeface="Calibri" pitchFamily="34" charset="-120"/>
              </a:rPr>
              <a:t>reported generalised</a:t>
            </a:r>
            <a:endParaRPr lang="en-US" sz="950" dirty="0"/>
          </a:p>
          <a:p>
            <a:pPr marL="0" indent="0" algn="ctr">
              <a:buNone/>
            </a:pPr>
            <a:r>
              <a:rPr lang="en-US" sz="950" dirty="0">
                <a:solidFill>
                  <a:srgbClr val="2B2B2B"/>
                </a:solidFill>
                <a:latin typeface="Calibri" pitchFamily="34" charset="0"/>
                <a:ea typeface="Calibri" pitchFamily="34" charset="-122"/>
                <a:cs typeface="Calibri" pitchFamily="34" charset="-120"/>
              </a:rPr>
              <a:t>anxiety symptoms</a:t>
            </a:r>
            <a:endParaRPr lang="en-US" sz="950" dirty="0"/>
          </a:p>
          <a:p>
            <a:pPr marL="0" indent="0" algn="ctr">
              <a:buNone/>
            </a:pPr>
            <a:r>
              <a:rPr lang="en-US" sz="950" dirty="0">
                <a:solidFill>
                  <a:srgbClr val="2B2B2B"/>
                </a:solidFill>
                <a:latin typeface="Calibri" pitchFamily="34" charset="0"/>
                <a:ea typeface="Calibri" pitchFamily="34" charset="-122"/>
                <a:cs typeface="Calibri" pitchFamily="34" charset="-120"/>
              </a:rPr>
              <a:t>(Eastern Eye, 2024)</a:t>
            </a:r>
            <a:endParaRPr lang="en-US" sz="950" dirty="0"/>
          </a:p>
        </p:txBody>
      </p:sp>
      <p:sp>
        <p:nvSpPr>
          <p:cNvPr id="14" name="Shape 11"/>
          <p:cNvSpPr/>
          <p:nvPr/>
        </p:nvSpPr>
        <p:spPr>
          <a:xfrm>
            <a:off x="685800" y="4407408"/>
            <a:ext cx="4066032" cy="0"/>
          </a:xfrm>
          <a:prstGeom prst="line">
            <a:avLst/>
          </a:prstGeom>
          <a:noFill/>
          <a:ln w="12700">
            <a:solidFill>
              <a:srgbClr val="E5DCCB"/>
            </a:solidFill>
            <a:prstDash val="solid"/>
          </a:ln>
        </p:spPr>
        <p:txBody>
          <a:bodyPr/>
          <a:lstStyle/>
          <a:p>
            <a:endParaRPr lang="en-GB"/>
          </a:p>
        </p:txBody>
      </p:sp>
      <p:sp>
        <p:nvSpPr>
          <p:cNvPr id="15" name="Text 12"/>
          <p:cNvSpPr/>
          <p:nvPr/>
        </p:nvSpPr>
        <p:spPr>
          <a:xfrm>
            <a:off x="685800" y="4526280"/>
            <a:ext cx="4066032" cy="777240"/>
          </a:xfrm>
          <a:prstGeom prst="rect">
            <a:avLst/>
          </a:prstGeom>
          <a:noFill/>
          <a:ln/>
        </p:spPr>
        <p:txBody>
          <a:bodyPr wrap="square" lIns="0" tIns="0" rIns="0" bIns="0" rtlCol="0" anchor="ctr"/>
          <a:lstStyle/>
          <a:p>
            <a:pPr marL="0" indent="0" algn="l">
              <a:lnSpc>
                <a:spcPts val="1300"/>
              </a:lnSpc>
              <a:buNone/>
            </a:pPr>
            <a:r>
              <a:rPr lang="en-US" sz="1050" b="1" dirty="0">
                <a:solidFill>
                  <a:srgbClr val="C1622D"/>
                </a:solidFill>
                <a:latin typeface="Calibri" pitchFamily="34" charset="0"/>
                <a:ea typeface="Calibri" pitchFamily="34" charset="-122"/>
                <a:cs typeface="Calibri" pitchFamily="34" charset="-120"/>
              </a:rPr>
              <a:t>6.5%</a:t>
            </a:r>
            <a:r>
              <a:rPr lang="en-US" sz="1050" dirty="0">
                <a:solidFill>
                  <a:srgbClr val="2B2B2B"/>
                </a:solidFill>
                <a:latin typeface="Calibri" pitchFamily="34" charset="0"/>
                <a:ea typeface="Calibri" pitchFamily="34" charset="-122"/>
                <a:cs typeface="Calibri" pitchFamily="34" charset="-120"/>
              </a:rPr>
              <a:t> of Asian people with common mental disorders accessed talking therapies, vs </a:t>
            </a:r>
            <a:r>
              <a:rPr lang="en-US" sz="1050" b="1" dirty="0">
                <a:solidFill>
                  <a:srgbClr val="3E6E6A"/>
                </a:solidFill>
                <a:latin typeface="Calibri" pitchFamily="34" charset="0"/>
                <a:ea typeface="Calibri" pitchFamily="34" charset="-122"/>
                <a:cs typeface="Calibri" pitchFamily="34" charset="-120"/>
              </a:rPr>
              <a:t>9.7%</a:t>
            </a:r>
            <a:r>
              <a:rPr lang="en-US" sz="1050" dirty="0">
                <a:solidFill>
                  <a:srgbClr val="2B2B2B"/>
                </a:solidFill>
                <a:latin typeface="Calibri" pitchFamily="34" charset="0"/>
                <a:ea typeface="Calibri" pitchFamily="34" charset="-122"/>
                <a:cs typeface="Calibri" pitchFamily="34" charset="-120"/>
              </a:rPr>
              <a:t> of White people (Health Unlocked, 2023).</a:t>
            </a:r>
            <a:endParaRPr lang="en-US" sz="1050" dirty="0"/>
          </a:p>
        </p:txBody>
      </p:sp>
      <p:sp>
        <p:nvSpPr>
          <p:cNvPr id="16" name="Text 13"/>
          <p:cNvSpPr/>
          <p:nvPr/>
        </p:nvSpPr>
        <p:spPr>
          <a:xfrm>
            <a:off x="685800" y="5349240"/>
            <a:ext cx="4066032" cy="960120"/>
          </a:xfrm>
          <a:prstGeom prst="rect">
            <a:avLst/>
          </a:prstGeom>
          <a:noFill/>
          <a:ln/>
        </p:spPr>
        <p:txBody>
          <a:bodyPr wrap="square" lIns="0" tIns="0" rIns="0" bIns="0" rtlCol="0" anchor="ctr"/>
          <a:lstStyle/>
          <a:p>
            <a:pPr marL="0" indent="0" algn="l">
              <a:lnSpc>
                <a:spcPts val="1300"/>
              </a:lnSpc>
              <a:buNone/>
            </a:pPr>
            <a:r>
              <a:rPr lang="en-US" sz="1050" b="1" dirty="0">
                <a:solidFill>
                  <a:srgbClr val="C1622D"/>
                </a:solidFill>
                <a:latin typeface="Calibri" pitchFamily="34" charset="0"/>
                <a:ea typeface="Calibri" pitchFamily="34" charset="-122"/>
                <a:cs typeface="Calibri" pitchFamily="34" charset="-120"/>
              </a:rPr>
              <a:t>3,133</a:t>
            </a:r>
            <a:r>
              <a:rPr lang="en-US" sz="1050" dirty="0">
                <a:solidFill>
                  <a:srgbClr val="2B2B2B"/>
                </a:solidFill>
                <a:latin typeface="Calibri" pitchFamily="34" charset="0"/>
                <a:ea typeface="Calibri" pitchFamily="34" charset="-122"/>
                <a:cs typeface="Calibri" pitchFamily="34" charset="-120"/>
              </a:rPr>
              <a:t> per 100,000 Asian people accessed NHS mental health, learning disability and autism services, vs </a:t>
            </a:r>
            <a:r>
              <a:rPr lang="en-US" sz="1050" b="1" dirty="0">
                <a:solidFill>
                  <a:srgbClr val="3E6E6A"/>
                </a:solidFill>
                <a:latin typeface="Calibri" pitchFamily="34" charset="0"/>
                <a:ea typeface="Calibri" pitchFamily="34" charset="-122"/>
                <a:cs typeface="Calibri" pitchFamily="34" charset="-120"/>
              </a:rPr>
              <a:t>4,820</a:t>
            </a:r>
            <a:r>
              <a:rPr lang="en-US" sz="1050" dirty="0">
                <a:solidFill>
                  <a:srgbClr val="2B2B2B"/>
                </a:solidFill>
                <a:latin typeface="Calibri" pitchFamily="34" charset="0"/>
                <a:ea typeface="Calibri" pitchFamily="34" charset="-122"/>
                <a:cs typeface="Calibri" pitchFamily="34" charset="-120"/>
              </a:rPr>
              <a:t> per 100,000 White people (GOV.UK, 2023).</a:t>
            </a:r>
            <a:endParaRPr lang="en-US" sz="1050" dirty="0"/>
          </a:p>
        </p:txBody>
      </p:sp>
      <p:sp>
        <p:nvSpPr>
          <p:cNvPr id="17" name="Text 14"/>
          <p:cNvSpPr/>
          <p:nvPr/>
        </p:nvSpPr>
        <p:spPr>
          <a:xfrm>
            <a:off x="685800" y="6263640"/>
            <a:ext cx="4066032" cy="777240"/>
          </a:xfrm>
          <a:prstGeom prst="rect">
            <a:avLst/>
          </a:prstGeom>
          <a:noFill/>
          <a:ln/>
        </p:spPr>
        <p:txBody>
          <a:bodyPr wrap="square" lIns="0" tIns="0" rIns="0" bIns="0" rtlCol="0" anchor="ctr"/>
          <a:lstStyle/>
          <a:p>
            <a:pPr marL="0" indent="0" algn="l">
              <a:lnSpc>
                <a:spcPts val="1150"/>
              </a:lnSpc>
              <a:buNone/>
            </a:pPr>
            <a:r>
              <a:rPr lang="en-US" sz="950" i="1" dirty="0">
                <a:solidFill>
                  <a:srgbClr val="555555"/>
                </a:solidFill>
                <a:latin typeface="Calibri" pitchFamily="34" charset="0"/>
                <a:ea typeface="Calibri" pitchFamily="34" charset="-122"/>
                <a:cs typeface="Calibri" pitchFamily="34" charset="-120"/>
              </a:rPr>
              <a:t>Older South Asian adults show depressive symptoms in 15.5% of cases, compared with 9.7% among White European peers (Amaanah Wellbeing, 2024). NHS data also show particularly poor talking-therapy outcomes for Bangladeshi service users (NHS Race and Health Observatory, 2023).</a:t>
            </a:r>
            <a:endParaRPr lang="en-US" sz="950" dirty="0"/>
          </a:p>
        </p:txBody>
      </p:sp>
      <p:sp>
        <p:nvSpPr>
          <p:cNvPr id="18" name="Shape 15"/>
          <p:cNvSpPr/>
          <p:nvPr/>
        </p:nvSpPr>
        <p:spPr>
          <a:xfrm>
            <a:off x="457200" y="7360920"/>
            <a:ext cx="457200" cy="457200"/>
          </a:xfrm>
          <a:prstGeom prst="ellipse">
            <a:avLst/>
          </a:prstGeom>
          <a:solidFill>
            <a:srgbClr val="C1622D"/>
          </a:solidFill>
          <a:ln/>
        </p:spPr>
        <p:txBody>
          <a:bodyPr/>
          <a:lstStyle/>
          <a:p>
            <a:endParaRPr lang="en-GB"/>
          </a:p>
        </p:txBody>
      </p:sp>
      <p:pic>
        <p:nvPicPr>
          <p:cNvPr id="19" name="Image 1" descr="preencoded.png"/>
          <p:cNvPicPr>
            <a:picLocks noChangeAspect="1"/>
          </p:cNvPicPr>
          <p:nvPr/>
        </p:nvPicPr>
        <p:blipFill>
          <a:blip r:embed="rId4"/>
          <a:stretch>
            <a:fillRect/>
          </a:stretch>
        </p:blipFill>
        <p:spPr>
          <a:xfrm>
            <a:off x="548640" y="7452360"/>
            <a:ext cx="274320" cy="274320"/>
          </a:xfrm>
          <a:prstGeom prst="rect">
            <a:avLst/>
          </a:prstGeom>
        </p:spPr>
      </p:pic>
      <p:sp>
        <p:nvSpPr>
          <p:cNvPr id="20" name="Text 16"/>
          <p:cNvSpPr/>
          <p:nvPr/>
        </p:nvSpPr>
        <p:spPr>
          <a:xfrm>
            <a:off x="1051560" y="7324344"/>
            <a:ext cx="3928872" cy="502920"/>
          </a:xfrm>
          <a:prstGeom prst="rect">
            <a:avLst/>
          </a:prstGeom>
          <a:noFill/>
          <a:ln/>
        </p:spPr>
        <p:txBody>
          <a:bodyPr wrap="square" lIns="0" tIns="0" rIns="0" bIns="0" rtlCol="0" anchor="ctr"/>
          <a:lstStyle/>
          <a:p>
            <a:pPr marL="0" indent="0" algn="l">
              <a:buNone/>
            </a:pPr>
            <a:r>
              <a:rPr lang="en-US" sz="1800" b="1" dirty="0">
                <a:solidFill>
                  <a:srgbClr val="1E2A52"/>
                </a:solidFill>
                <a:latin typeface="Cambria" pitchFamily="34" charset="0"/>
                <a:ea typeface="Cambria" pitchFamily="34" charset="-122"/>
                <a:cs typeface="Cambria" pitchFamily="34" charset="-120"/>
              </a:rPr>
              <a:t>Rationale</a:t>
            </a:r>
            <a:endParaRPr lang="en-US" sz="1800" dirty="0"/>
          </a:p>
        </p:txBody>
      </p:sp>
      <p:sp>
        <p:nvSpPr>
          <p:cNvPr id="21" name="Shape 17"/>
          <p:cNvSpPr/>
          <p:nvPr/>
        </p:nvSpPr>
        <p:spPr>
          <a:xfrm>
            <a:off x="457200" y="7955280"/>
            <a:ext cx="4523232" cy="1874520"/>
          </a:xfrm>
          <a:prstGeom prst="roundRect">
            <a:avLst>
              <a:gd name="adj" fmla="val 3902"/>
            </a:avLst>
          </a:prstGeom>
          <a:solidFill>
            <a:srgbClr val="FFFFFF"/>
          </a:solidFill>
          <a:ln w="12700">
            <a:solidFill>
              <a:srgbClr val="E5DCCB"/>
            </a:solidFill>
            <a:prstDash val="solid"/>
          </a:ln>
          <a:effectLst>
            <a:outerShdw blurRad="101600" dist="38100" dir="5400000" algn="bl" rotWithShape="0">
              <a:srgbClr val="000000">
                <a:alpha val="12000"/>
              </a:srgbClr>
            </a:outerShdw>
          </a:effectLst>
        </p:spPr>
        <p:txBody>
          <a:bodyPr/>
          <a:lstStyle/>
          <a:p>
            <a:endParaRPr lang="en-GB"/>
          </a:p>
        </p:txBody>
      </p:sp>
      <p:sp>
        <p:nvSpPr>
          <p:cNvPr id="22" name="Text 18"/>
          <p:cNvSpPr/>
          <p:nvPr/>
        </p:nvSpPr>
        <p:spPr>
          <a:xfrm>
            <a:off x="685800" y="8065008"/>
            <a:ext cx="4066032" cy="1655064"/>
          </a:xfrm>
          <a:prstGeom prst="rect">
            <a:avLst/>
          </a:prstGeom>
          <a:noFill/>
          <a:ln/>
        </p:spPr>
        <p:txBody>
          <a:bodyPr wrap="square" lIns="0" tIns="0" rIns="0" bIns="0" rtlCol="0" anchor="ctr"/>
          <a:lstStyle/>
          <a:p>
            <a:pPr marL="0" indent="0" algn="l">
              <a:lnSpc>
                <a:spcPts val="1100"/>
              </a:lnSpc>
              <a:buNone/>
            </a:pPr>
            <a:r>
              <a:rPr lang="en-US" sz="900" dirty="0">
                <a:solidFill>
                  <a:srgbClr val="2B2B2B"/>
                </a:solidFill>
                <a:latin typeface="Calibri" pitchFamily="34" charset="0"/>
                <a:ea typeface="Calibri" pitchFamily="34" charset="-122"/>
                <a:cs typeface="Calibri" pitchFamily="34" charset="-120"/>
              </a:rPr>
              <a:t>South Asian communities face high mental health need but remain among the least likely to access NHS support, and policy efforts have had limited effect (NHS Race and Health Observatory, 2023). Service users report poor communication from services, dual community and societal stigma, mistrust of professionals, and a perceived threat to cultural identity (Prajapati and Liebling, 2021). This study addresses the resulting evidence gap and centres South Asian voices.</a:t>
            </a:r>
            <a:endParaRPr lang="en-US" sz="900" dirty="0"/>
          </a:p>
        </p:txBody>
      </p:sp>
      <p:sp>
        <p:nvSpPr>
          <p:cNvPr id="23" name="Shape 19"/>
          <p:cNvSpPr/>
          <p:nvPr/>
        </p:nvSpPr>
        <p:spPr>
          <a:xfrm>
            <a:off x="5300472" y="2331720"/>
            <a:ext cx="457200" cy="457200"/>
          </a:xfrm>
          <a:prstGeom prst="ellipse">
            <a:avLst/>
          </a:prstGeom>
          <a:solidFill>
            <a:srgbClr val="C1622D"/>
          </a:solidFill>
          <a:ln/>
        </p:spPr>
        <p:txBody>
          <a:bodyPr/>
          <a:lstStyle/>
          <a:p>
            <a:endParaRPr lang="en-GB"/>
          </a:p>
        </p:txBody>
      </p:sp>
      <p:pic>
        <p:nvPicPr>
          <p:cNvPr id="24" name="Image 2" descr="preencoded.png"/>
          <p:cNvPicPr>
            <a:picLocks noChangeAspect="1"/>
          </p:cNvPicPr>
          <p:nvPr/>
        </p:nvPicPr>
        <p:blipFill>
          <a:blip r:embed="rId5"/>
          <a:stretch>
            <a:fillRect/>
          </a:stretch>
        </p:blipFill>
        <p:spPr>
          <a:xfrm>
            <a:off x="5391912" y="2423160"/>
            <a:ext cx="274320" cy="274320"/>
          </a:xfrm>
          <a:prstGeom prst="rect">
            <a:avLst/>
          </a:prstGeom>
        </p:spPr>
      </p:pic>
      <p:sp>
        <p:nvSpPr>
          <p:cNvPr id="25" name="Text 20"/>
          <p:cNvSpPr/>
          <p:nvPr/>
        </p:nvSpPr>
        <p:spPr>
          <a:xfrm>
            <a:off x="5894832" y="2295144"/>
            <a:ext cx="3928872" cy="502920"/>
          </a:xfrm>
          <a:prstGeom prst="rect">
            <a:avLst/>
          </a:prstGeom>
          <a:noFill/>
          <a:ln/>
        </p:spPr>
        <p:txBody>
          <a:bodyPr wrap="square" lIns="0" tIns="0" rIns="0" bIns="0" rtlCol="0" anchor="ctr"/>
          <a:lstStyle/>
          <a:p>
            <a:pPr marL="0" indent="0" algn="l">
              <a:buNone/>
            </a:pPr>
            <a:r>
              <a:rPr lang="en-US" sz="1800" b="1" dirty="0">
                <a:solidFill>
                  <a:srgbClr val="1E2A52"/>
                </a:solidFill>
                <a:latin typeface="Cambria" pitchFamily="34" charset="0"/>
                <a:ea typeface="Cambria" pitchFamily="34" charset="-122"/>
                <a:cs typeface="Cambria" pitchFamily="34" charset="-120"/>
              </a:rPr>
              <a:t>Research Question, Aim &amp; Objectives</a:t>
            </a:r>
            <a:endParaRPr lang="en-US" sz="1800" dirty="0"/>
          </a:p>
        </p:txBody>
      </p:sp>
      <p:sp>
        <p:nvSpPr>
          <p:cNvPr id="26" name="Shape 21"/>
          <p:cNvSpPr/>
          <p:nvPr/>
        </p:nvSpPr>
        <p:spPr>
          <a:xfrm>
            <a:off x="5300472" y="2926080"/>
            <a:ext cx="4523232" cy="4937760"/>
          </a:xfrm>
          <a:prstGeom prst="roundRect">
            <a:avLst>
              <a:gd name="adj" fmla="val 1617"/>
            </a:avLst>
          </a:prstGeom>
          <a:solidFill>
            <a:srgbClr val="FFFFFF"/>
          </a:solidFill>
          <a:ln w="12700">
            <a:solidFill>
              <a:srgbClr val="E5DCCB"/>
            </a:solidFill>
            <a:prstDash val="solid"/>
          </a:ln>
          <a:effectLst>
            <a:outerShdw blurRad="101600" dist="38100" dir="5400000" algn="bl" rotWithShape="0">
              <a:srgbClr val="000000">
                <a:alpha val="12000"/>
              </a:srgbClr>
            </a:outerShdw>
          </a:effectLst>
        </p:spPr>
        <p:txBody>
          <a:bodyPr/>
          <a:lstStyle/>
          <a:p>
            <a:endParaRPr lang="en-GB"/>
          </a:p>
        </p:txBody>
      </p:sp>
      <p:sp>
        <p:nvSpPr>
          <p:cNvPr id="27" name="Text 22"/>
          <p:cNvSpPr/>
          <p:nvPr/>
        </p:nvSpPr>
        <p:spPr>
          <a:xfrm>
            <a:off x="5529072" y="3090672"/>
            <a:ext cx="4066032" cy="274320"/>
          </a:xfrm>
          <a:prstGeom prst="rect">
            <a:avLst/>
          </a:prstGeom>
          <a:noFill/>
          <a:ln/>
        </p:spPr>
        <p:txBody>
          <a:bodyPr wrap="square" lIns="0" tIns="0" rIns="0" bIns="0" rtlCol="0" anchor="ctr"/>
          <a:lstStyle/>
          <a:p>
            <a:pPr marL="0" indent="0">
              <a:buNone/>
            </a:pPr>
            <a:r>
              <a:rPr lang="en-US" sz="1100" b="1" kern="0" spc="100" dirty="0">
                <a:solidFill>
                  <a:srgbClr val="C1622D"/>
                </a:solidFill>
                <a:latin typeface="Calibri" pitchFamily="34" charset="0"/>
                <a:ea typeface="Calibri" pitchFamily="34" charset="-122"/>
                <a:cs typeface="Calibri" pitchFamily="34" charset="-120"/>
              </a:rPr>
              <a:t>RESEARCH QUESTION</a:t>
            </a:r>
            <a:endParaRPr lang="en-US" sz="1100" dirty="0"/>
          </a:p>
        </p:txBody>
      </p:sp>
      <p:sp>
        <p:nvSpPr>
          <p:cNvPr id="28" name="Text 23"/>
          <p:cNvSpPr/>
          <p:nvPr/>
        </p:nvSpPr>
        <p:spPr>
          <a:xfrm>
            <a:off x="5529072" y="3364992"/>
            <a:ext cx="4066032" cy="777240"/>
          </a:xfrm>
          <a:prstGeom prst="rect">
            <a:avLst/>
          </a:prstGeom>
          <a:noFill/>
          <a:ln/>
        </p:spPr>
        <p:txBody>
          <a:bodyPr wrap="square" lIns="0" tIns="0" rIns="0" bIns="0" rtlCol="0" anchor="ctr"/>
          <a:lstStyle/>
          <a:p>
            <a:pPr marL="0" indent="0" algn="l">
              <a:lnSpc>
                <a:spcPts val="1500"/>
              </a:lnSpc>
              <a:buNone/>
            </a:pPr>
            <a:r>
              <a:rPr lang="en-US" sz="1200" i="1" dirty="0">
                <a:solidFill>
                  <a:srgbClr val="2B2B2B"/>
                </a:solidFill>
                <a:latin typeface="Calibri" pitchFamily="34" charset="0"/>
                <a:ea typeface="Calibri" pitchFamily="34" charset="-122"/>
                <a:cs typeface="Calibri" pitchFamily="34" charset="-120"/>
              </a:rPr>
              <a:t>What are the key barriers and facilitators to accessing mental health services among Indian, Pakistani and Bangladeshi communities in the UK?</a:t>
            </a:r>
            <a:endParaRPr lang="en-US" sz="1200" dirty="0"/>
          </a:p>
        </p:txBody>
      </p:sp>
      <p:sp>
        <p:nvSpPr>
          <p:cNvPr id="29" name="Shape 24"/>
          <p:cNvSpPr/>
          <p:nvPr/>
        </p:nvSpPr>
        <p:spPr>
          <a:xfrm>
            <a:off x="5529072" y="4224528"/>
            <a:ext cx="4066032" cy="0"/>
          </a:xfrm>
          <a:prstGeom prst="line">
            <a:avLst/>
          </a:prstGeom>
          <a:noFill/>
          <a:ln w="12700">
            <a:solidFill>
              <a:srgbClr val="E5DCCB"/>
            </a:solidFill>
            <a:prstDash val="solid"/>
          </a:ln>
        </p:spPr>
        <p:txBody>
          <a:bodyPr/>
          <a:lstStyle/>
          <a:p>
            <a:endParaRPr lang="en-GB"/>
          </a:p>
        </p:txBody>
      </p:sp>
      <p:sp>
        <p:nvSpPr>
          <p:cNvPr id="30" name="Text 25"/>
          <p:cNvSpPr/>
          <p:nvPr/>
        </p:nvSpPr>
        <p:spPr>
          <a:xfrm>
            <a:off x="5529072" y="4343400"/>
            <a:ext cx="4066032" cy="274320"/>
          </a:xfrm>
          <a:prstGeom prst="rect">
            <a:avLst/>
          </a:prstGeom>
          <a:noFill/>
          <a:ln/>
        </p:spPr>
        <p:txBody>
          <a:bodyPr wrap="square" lIns="0" tIns="0" rIns="0" bIns="0" rtlCol="0" anchor="ctr"/>
          <a:lstStyle/>
          <a:p>
            <a:pPr marL="0" indent="0">
              <a:buNone/>
            </a:pPr>
            <a:r>
              <a:rPr lang="en-US" sz="1100" b="1" kern="0" spc="100" dirty="0">
                <a:solidFill>
                  <a:srgbClr val="C1622D"/>
                </a:solidFill>
                <a:latin typeface="Calibri" pitchFamily="34" charset="0"/>
                <a:ea typeface="Calibri" pitchFamily="34" charset="-122"/>
                <a:cs typeface="Calibri" pitchFamily="34" charset="-120"/>
              </a:rPr>
              <a:t>AIM</a:t>
            </a:r>
            <a:endParaRPr lang="en-US" sz="1100" dirty="0"/>
          </a:p>
        </p:txBody>
      </p:sp>
      <p:sp>
        <p:nvSpPr>
          <p:cNvPr id="31" name="Text 26"/>
          <p:cNvSpPr/>
          <p:nvPr/>
        </p:nvSpPr>
        <p:spPr>
          <a:xfrm>
            <a:off x="5529072" y="4617720"/>
            <a:ext cx="4066032" cy="868680"/>
          </a:xfrm>
          <a:prstGeom prst="rect">
            <a:avLst/>
          </a:prstGeom>
          <a:noFill/>
          <a:ln/>
        </p:spPr>
        <p:txBody>
          <a:bodyPr wrap="square" lIns="0" tIns="0" rIns="0" bIns="0" rtlCol="0" anchor="ctr"/>
          <a:lstStyle/>
          <a:p>
            <a:pPr marL="0" indent="0" algn="l">
              <a:lnSpc>
                <a:spcPts val="1450"/>
              </a:lnSpc>
              <a:buNone/>
            </a:pPr>
            <a:r>
              <a:rPr lang="en-US" sz="1150" dirty="0">
                <a:solidFill>
                  <a:srgbClr val="2B2B2B"/>
                </a:solidFill>
                <a:latin typeface="Calibri" pitchFamily="34" charset="0"/>
                <a:ea typeface="Calibri" pitchFamily="34" charset="-122"/>
                <a:cs typeface="Calibri" pitchFamily="34" charset="-120"/>
              </a:rPr>
              <a:t>To explore the cultural, social and systemic factors that influence access to mental health services among South Asian communities in the UK, with a focus on stigma and cultural beliefs.</a:t>
            </a:r>
            <a:endParaRPr lang="en-US" sz="1150" dirty="0"/>
          </a:p>
        </p:txBody>
      </p:sp>
      <p:sp>
        <p:nvSpPr>
          <p:cNvPr id="32" name="Shape 27"/>
          <p:cNvSpPr/>
          <p:nvPr/>
        </p:nvSpPr>
        <p:spPr>
          <a:xfrm>
            <a:off x="5529072" y="5596128"/>
            <a:ext cx="4066032" cy="0"/>
          </a:xfrm>
          <a:prstGeom prst="line">
            <a:avLst/>
          </a:prstGeom>
          <a:noFill/>
          <a:ln w="12700">
            <a:solidFill>
              <a:srgbClr val="E5DCCB"/>
            </a:solidFill>
            <a:prstDash val="solid"/>
          </a:ln>
        </p:spPr>
        <p:txBody>
          <a:bodyPr/>
          <a:lstStyle/>
          <a:p>
            <a:endParaRPr lang="en-GB"/>
          </a:p>
        </p:txBody>
      </p:sp>
      <p:sp>
        <p:nvSpPr>
          <p:cNvPr id="33" name="Text 28"/>
          <p:cNvSpPr/>
          <p:nvPr/>
        </p:nvSpPr>
        <p:spPr>
          <a:xfrm>
            <a:off x="5529072" y="5715000"/>
            <a:ext cx="4066032" cy="274320"/>
          </a:xfrm>
          <a:prstGeom prst="rect">
            <a:avLst/>
          </a:prstGeom>
          <a:noFill/>
          <a:ln/>
        </p:spPr>
        <p:txBody>
          <a:bodyPr wrap="square" lIns="0" tIns="0" rIns="0" bIns="0" rtlCol="0" anchor="ctr"/>
          <a:lstStyle/>
          <a:p>
            <a:pPr marL="0" indent="0">
              <a:buNone/>
            </a:pPr>
            <a:r>
              <a:rPr lang="en-US" sz="1100" b="1" kern="0" spc="100" dirty="0">
                <a:solidFill>
                  <a:srgbClr val="C1622D"/>
                </a:solidFill>
                <a:latin typeface="Calibri" pitchFamily="34" charset="0"/>
                <a:ea typeface="Calibri" pitchFamily="34" charset="-122"/>
                <a:cs typeface="Calibri" pitchFamily="34" charset="-120"/>
              </a:rPr>
              <a:t>OBJECTIVES</a:t>
            </a:r>
            <a:endParaRPr lang="en-US" sz="1100" dirty="0"/>
          </a:p>
        </p:txBody>
      </p:sp>
      <p:sp>
        <p:nvSpPr>
          <p:cNvPr id="34" name="Text 29"/>
          <p:cNvSpPr/>
          <p:nvPr/>
        </p:nvSpPr>
        <p:spPr>
          <a:xfrm>
            <a:off x="5529072" y="5989320"/>
            <a:ext cx="4066032" cy="1737360"/>
          </a:xfrm>
          <a:prstGeom prst="rect">
            <a:avLst/>
          </a:prstGeom>
          <a:noFill/>
          <a:ln/>
        </p:spPr>
        <p:txBody>
          <a:bodyPr wrap="square" lIns="0" tIns="0" rIns="0" bIns="0" rtlCol="0" anchor="ctr"/>
          <a:lstStyle/>
          <a:p>
            <a:pPr marL="342900" indent="-342900" algn="l">
              <a:lnSpc>
                <a:spcPts val="1450"/>
              </a:lnSpc>
              <a:spcAft>
                <a:spcPts val="800"/>
              </a:spcAft>
              <a:buSzPct val="100000"/>
              <a:buChar char="❶"/>
            </a:pPr>
            <a:r>
              <a:rPr lang="en-US" sz="1100" dirty="0">
                <a:solidFill>
                  <a:srgbClr val="2B2B2B"/>
                </a:solidFill>
                <a:latin typeface="Calibri" pitchFamily="34" charset="0"/>
                <a:ea typeface="Calibri" pitchFamily="34" charset="-122"/>
                <a:cs typeface="Calibri" pitchFamily="34" charset="-120"/>
              </a:rPr>
              <a:t>Identify the cultural and stigma-related barriers that prevent or delay South Asian individuals from seeking mental health support.</a:t>
            </a:r>
            <a:endParaRPr lang="en-US" sz="1100" dirty="0"/>
          </a:p>
          <a:p>
            <a:pPr marL="342900" indent="-342900" algn="l">
              <a:lnSpc>
                <a:spcPts val="1450"/>
              </a:lnSpc>
              <a:spcAft>
                <a:spcPts val="800"/>
              </a:spcAft>
              <a:buSzPct val="100000"/>
              <a:buChar char="❷"/>
            </a:pPr>
            <a:r>
              <a:rPr lang="en-US" sz="1100" dirty="0">
                <a:solidFill>
                  <a:srgbClr val="2B2B2B"/>
                </a:solidFill>
                <a:latin typeface="Calibri" pitchFamily="34" charset="0"/>
                <a:ea typeface="Calibri" pitchFamily="34" charset="-122"/>
                <a:cs typeface="Calibri" pitchFamily="34" charset="-120"/>
              </a:rPr>
              <a:t>Examine the facilitators (cultural competence, language access, community trust) that support help-seeking and service engagement.</a:t>
            </a:r>
            <a:endParaRPr lang="en-US" sz="1100" dirty="0"/>
          </a:p>
          <a:p>
            <a:pPr marL="342900" indent="-342900" algn="l">
              <a:lnSpc>
                <a:spcPts val="1450"/>
              </a:lnSpc>
              <a:spcAft>
                <a:spcPts val="800"/>
              </a:spcAft>
              <a:buSzPct val="100000"/>
              <a:buChar char="❸"/>
            </a:pPr>
            <a:r>
              <a:rPr lang="en-US" sz="1100" dirty="0">
                <a:solidFill>
                  <a:srgbClr val="2B2B2B"/>
                </a:solidFill>
                <a:latin typeface="Calibri" pitchFamily="34" charset="0"/>
                <a:ea typeface="Calibri" pitchFamily="34" charset="-122"/>
                <a:cs typeface="Calibri" pitchFamily="34" charset="-120"/>
              </a:rPr>
              <a:t>Explore how generational and gender differences shape experiences of stigma and access within these communities.</a:t>
            </a:r>
            <a:endParaRPr lang="en-US" sz="1100" dirty="0"/>
          </a:p>
        </p:txBody>
      </p:sp>
      <p:sp>
        <p:nvSpPr>
          <p:cNvPr id="35" name="Shape 30"/>
          <p:cNvSpPr/>
          <p:nvPr/>
        </p:nvSpPr>
        <p:spPr>
          <a:xfrm>
            <a:off x="5300472" y="8138160"/>
            <a:ext cx="457200" cy="457200"/>
          </a:xfrm>
          <a:prstGeom prst="ellipse">
            <a:avLst/>
          </a:prstGeom>
          <a:solidFill>
            <a:srgbClr val="C1622D"/>
          </a:solidFill>
          <a:ln/>
        </p:spPr>
        <p:txBody>
          <a:bodyPr/>
          <a:lstStyle/>
          <a:p>
            <a:endParaRPr lang="en-GB"/>
          </a:p>
        </p:txBody>
      </p:sp>
      <p:pic>
        <p:nvPicPr>
          <p:cNvPr id="36" name="Image 3" descr="preencoded.png"/>
          <p:cNvPicPr>
            <a:picLocks noChangeAspect="1"/>
          </p:cNvPicPr>
          <p:nvPr/>
        </p:nvPicPr>
        <p:blipFill>
          <a:blip r:embed="rId6"/>
          <a:stretch>
            <a:fillRect/>
          </a:stretch>
        </p:blipFill>
        <p:spPr>
          <a:xfrm>
            <a:off x="5391912" y="8229600"/>
            <a:ext cx="274320" cy="274320"/>
          </a:xfrm>
          <a:prstGeom prst="rect">
            <a:avLst/>
          </a:prstGeom>
        </p:spPr>
      </p:pic>
      <p:sp>
        <p:nvSpPr>
          <p:cNvPr id="37" name="Text 31"/>
          <p:cNvSpPr/>
          <p:nvPr/>
        </p:nvSpPr>
        <p:spPr>
          <a:xfrm>
            <a:off x="5894832" y="8101584"/>
            <a:ext cx="3928872" cy="502920"/>
          </a:xfrm>
          <a:prstGeom prst="rect">
            <a:avLst/>
          </a:prstGeom>
          <a:noFill/>
          <a:ln/>
        </p:spPr>
        <p:txBody>
          <a:bodyPr wrap="square" lIns="0" tIns="0" rIns="0" bIns="0" rtlCol="0" anchor="ctr"/>
          <a:lstStyle/>
          <a:p>
            <a:pPr marL="0" indent="0" algn="l">
              <a:buNone/>
            </a:pPr>
            <a:r>
              <a:rPr lang="en-US" sz="1800" b="1" dirty="0">
                <a:solidFill>
                  <a:srgbClr val="1E2A52"/>
                </a:solidFill>
                <a:latin typeface="Cambria" pitchFamily="34" charset="0"/>
                <a:ea typeface="Cambria" pitchFamily="34" charset="-122"/>
                <a:cs typeface="Cambria" pitchFamily="34" charset="-120"/>
              </a:rPr>
              <a:t>Research Impact</a:t>
            </a:r>
            <a:endParaRPr lang="en-US" sz="1800" dirty="0"/>
          </a:p>
        </p:txBody>
      </p:sp>
      <p:sp>
        <p:nvSpPr>
          <p:cNvPr id="38" name="Shape 32"/>
          <p:cNvSpPr/>
          <p:nvPr/>
        </p:nvSpPr>
        <p:spPr>
          <a:xfrm>
            <a:off x="5300472" y="8732520"/>
            <a:ext cx="4523232" cy="1874520"/>
          </a:xfrm>
          <a:prstGeom prst="roundRect">
            <a:avLst>
              <a:gd name="adj" fmla="val 3902"/>
            </a:avLst>
          </a:prstGeom>
          <a:solidFill>
            <a:srgbClr val="FFFFFF"/>
          </a:solidFill>
          <a:ln w="12700">
            <a:solidFill>
              <a:srgbClr val="E5DCCB"/>
            </a:solidFill>
            <a:prstDash val="solid"/>
          </a:ln>
          <a:effectLst>
            <a:outerShdw blurRad="101600" dist="38100" dir="5400000" algn="bl" rotWithShape="0">
              <a:srgbClr val="000000">
                <a:alpha val="12000"/>
              </a:srgbClr>
            </a:outerShdw>
          </a:effectLst>
        </p:spPr>
        <p:txBody>
          <a:bodyPr/>
          <a:lstStyle/>
          <a:p>
            <a:endParaRPr lang="en-GB"/>
          </a:p>
        </p:txBody>
      </p:sp>
      <p:sp>
        <p:nvSpPr>
          <p:cNvPr id="39" name="Text 33"/>
          <p:cNvSpPr/>
          <p:nvPr/>
        </p:nvSpPr>
        <p:spPr>
          <a:xfrm>
            <a:off x="5529072" y="8823960"/>
            <a:ext cx="4066032" cy="1691640"/>
          </a:xfrm>
          <a:prstGeom prst="rect">
            <a:avLst/>
          </a:prstGeom>
          <a:noFill/>
          <a:ln/>
        </p:spPr>
        <p:txBody>
          <a:bodyPr wrap="square" lIns="0" tIns="0" rIns="0" bIns="0" rtlCol="0" anchor="ctr"/>
          <a:lstStyle/>
          <a:p>
            <a:pPr>
              <a:lnSpc>
                <a:spcPts val="1100"/>
              </a:lnSpc>
            </a:pPr>
            <a:r>
              <a:rPr lang="en-US" sz="900" dirty="0">
                <a:solidFill>
                  <a:srgbClr val="2B2B2B"/>
                </a:solidFill>
                <a:latin typeface="Calibri" pitchFamily="34" charset="0"/>
                <a:ea typeface="Calibri" pitchFamily="34" charset="-122"/>
                <a:cs typeface="Calibri" pitchFamily="34" charset="-120"/>
              </a:rPr>
              <a:t>Findings can inform NHS Talking Therapies and primary care in designing culturally competent pathways and stigma-sensitive staff training (NHS Race and Health Observatory, 2023), helping commissioners target out reach to underserved South Asian populations. Evidence-based steps, such as </a:t>
            </a:r>
            <a:r>
              <a:rPr lang="en-GB" sz="900" dirty="0">
                <a:solidFill>
                  <a:srgbClr val="2B2B2B"/>
                </a:solidFill>
                <a:latin typeface="Calibri" pitchFamily="34" charset="0"/>
                <a:ea typeface="Calibri" pitchFamily="34" charset="-122"/>
                <a:cs typeface="Calibri" pitchFamily="34" charset="-120"/>
              </a:rPr>
              <a:t>improving mental health literacy, fostering trust, and promoting multi-agency community collaboration (BMC Public Health, 2025), support NHS health inequality</a:t>
            </a:r>
            <a:r>
              <a:rPr lang="en-US" sz="900" dirty="0">
                <a:solidFill>
                  <a:srgbClr val="2B2B2B"/>
                </a:solidFill>
                <a:latin typeface="Calibri" pitchFamily="34" charset="0"/>
                <a:ea typeface="Calibri" pitchFamily="34" charset="-122"/>
                <a:cs typeface="Calibri" pitchFamily="34" charset="-120"/>
              </a:rPr>
              <a:t> goals and give South Asian communities a stronger voice in their own care.</a:t>
            </a:r>
            <a:endParaRPr lang="en-US" sz="900" dirty="0"/>
          </a:p>
        </p:txBody>
      </p:sp>
      <p:sp>
        <p:nvSpPr>
          <p:cNvPr id="40" name="Shape 34"/>
          <p:cNvSpPr/>
          <p:nvPr/>
        </p:nvSpPr>
        <p:spPr>
          <a:xfrm>
            <a:off x="10143744" y="2331720"/>
            <a:ext cx="457200" cy="457200"/>
          </a:xfrm>
          <a:prstGeom prst="ellipse">
            <a:avLst/>
          </a:prstGeom>
          <a:solidFill>
            <a:srgbClr val="C1622D"/>
          </a:solidFill>
          <a:ln/>
        </p:spPr>
        <p:txBody>
          <a:bodyPr/>
          <a:lstStyle/>
          <a:p>
            <a:endParaRPr lang="en-GB"/>
          </a:p>
        </p:txBody>
      </p:sp>
      <p:pic>
        <p:nvPicPr>
          <p:cNvPr id="41" name="Image 4" descr="preencoded.png"/>
          <p:cNvPicPr>
            <a:picLocks noChangeAspect="1"/>
          </p:cNvPicPr>
          <p:nvPr/>
        </p:nvPicPr>
        <p:blipFill>
          <a:blip r:embed="rId7"/>
          <a:stretch>
            <a:fillRect/>
          </a:stretch>
        </p:blipFill>
        <p:spPr>
          <a:xfrm>
            <a:off x="10235184" y="2423160"/>
            <a:ext cx="274320" cy="274320"/>
          </a:xfrm>
          <a:prstGeom prst="rect">
            <a:avLst/>
          </a:prstGeom>
        </p:spPr>
      </p:pic>
      <p:sp>
        <p:nvSpPr>
          <p:cNvPr id="42" name="Text 35"/>
          <p:cNvSpPr/>
          <p:nvPr/>
        </p:nvSpPr>
        <p:spPr>
          <a:xfrm>
            <a:off x="10738104" y="2295144"/>
            <a:ext cx="3928872" cy="502920"/>
          </a:xfrm>
          <a:prstGeom prst="rect">
            <a:avLst/>
          </a:prstGeom>
          <a:noFill/>
          <a:ln/>
        </p:spPr>
        <p:txBody>
          <a:bodyPr wrap="square" lIns="0" tIns="0" rIns="0" bIns="0" rtlCol="0" anchor="ctr"/>
          <a:lstStyle/>
          <a:p>
            <a:pPr marL="0" indent="0" algn="l">
              <a:buNone/>
            </a:pPr>
            <a:r>
              <a:rPr lang="en-US" sz="1800" b="1" dirty="0">
                <a:solidFill>
                  <a:srgbClr val="1E2A52"/>
                </a:solidFill>
                <a:latin typeface="Cambria" pitchFamily="34" charset="0"/>
                <a:ea typeface="Cambria" pitchFamily="34" charset="-122"/>
                <a:cs typeface="Cambria" pitchFamily="34" charset="-120"/>
              </a:rPr>
              <a:t>Key Themes from the Evidence</a:t>
            </a:r>
            <a:endParaRPr lang="en-US" sz="1800" dirty="0"/>
          </a:p>
        </p:txBody>
      </p:sp>
      <p:sp>
        <p:nvSpPr>
          <p:cNvPr id="43" name="Shape 36"/>
          <p:cNvSpPr/>
          <p:nvPr/>
        </p:nvSpPr>
        <p:spPr>
          <a:xfrm>
            <a:off x="10143744" y="2926080"/>
            <a:ext cx="4523232" cy="3246120"/>
          </a:xfrm>
          <a:prstGeom prst="roundRect">
            <a:avLst>
              <a:gd name="adj" fmla="val 2254"/>
            </a:avLst>
          </a:prstGeom>
          <a:solidFill>
            <a:srgbClr val="FFFFFF"/>
          </a:solidFill>
          <a:ln w="12700">
            <a:solidFill>
              <a:srgbClr val="E5DCCB"/>
            </a:solidFill>
            <a:prstDash val="solid"/>
          </a:ln>
          <a:effectLst>
            <a:outerShdw blurRad="101600" dist="38100" dir="5400000" algn="bl" rotWithShape="0">
              <a:srgbClr val="000000">
                <a:alpha val="12000"/>
              </a:srgbClr>
            </a:outerShdw>
          </a:effectLst>
        </p:spPr>
        <p:txBody>
          <a:bodyPr/>
          <a:lstStyle/>
          <a:p>
            <a:endParaRPr lang="en-GB"/>
          </a:p>
        </p:txBody>
      </p:sp>
      <p:sp>
        <p:nvSpPr>
          <p:cNvPr id="44" name="Shape 37"/>
          <p:cNvSpPr/>
          <p:nvPr/>
        </p:nvSpPr>
        <p:spPr>
          <a:xfrm>
            <a:off x="10372344" y="3127248"/>
            <a:ext cx="384048" cy="384048"/>
          </a:xfrm>
          <a:prstGeom prst="ellipse">
            <a:avLst/>
          </a:prstGeom>
          <a:solidFill>
            <a:srgbClr val="2E3F73"/>
          </a:solidFill>
          <a:ln/>
        </p:spPr>
        <p:txBody>
          <a:bodyPr/>
          <a:lstStyle/>
          <a:p>
            <a:endParaRPr lang="en-GB"/>
          </a:p>
        </p:txBody>
      </p:sp>
      <p:pic>
        <p:nvPicPr>
          <p:cNvPr id="45" name="Image 5" descr="preencoded.png"/>
          <p:cNvPicPr>
            <a:picLocks noChangeAspect="1"/>
          </p:cNvPicPr>
          <p:nvPr/>
        </p:nvPicPr>
        <p:blipFill>
          <a:blip r:embed="rId8"/>
          <a:stretch>
            <a:fillRect/>
          </a:stretch>
        </p:blipFill>
        <p:spPr>
          <a:xfrm>
            <a:off x="10454640" y="3209544"/>
            <a:ext cx="219456" cy="219456"/>
          </a:xfrm>
          <a:prstGeom prst="rect">
            <a:avLst/>
          </a:prstGeom>
        </p:spPr>
      </p:pic>
      <p:sp>
        <p:nvSpPr>
          <p:cNvPr id="46" name="Text 38"/>
          <p:cNvSpPr/>
          <p:nvPr/>
        </p:nvSpPr>
        <p:spPr>
          <a:xfrm>
            <a:off x="10893552" y="3090672"/>
            <a:ext cx="3563112" cy="274320"/>
          </a:xfrm>
          <a:prstGeom prst="rect">
            <a:avLst/>
          </a:prstGeom>
          <a:noFill/>
          <a:ln/>
        </p:spPr>
        <p:txBody>
          <a:bodyPr wrap="square" lIns="0" tIns="0" rIns="0" bIns="0" rtlCol="0" anchor="ctr"/>
          <a:lstStyle/>
          <a:p>
            <a:pPr marL="0" indent="0">
              <a:buNone/>
            </a:pPr>
            <a:r>
              <a:rPr lang="en-US" sz="1150" b="1" dirty="0">
                <a:solidFill>
                  <a:srgbClr val="1E2A52"/>
                </a:solidFill>
                <a:latin typeface="Calibri" pitchFamily="34" charset="0"/>
                <a:ea typeface="Calibri" pitchFamily="34" charset="-122"/>
                <a:cs typeface="Calibri" pitchFamily="34" charset="-120"/>
              </a:rPr>
              <a:t>Stigma &amp; Izzat (Family Honour)</a:t>
            </a:r>
            <a:endParaRPr lang="en-US" sz="1150" dirty="0"/>
          </a:p>
        </p:txBody>
      </p:sp>
      <p:sp>
        <p:nvSpPr>
          <p:cNvPr id="47" name="Text 39"/>
          <p:cNvSpPr/>
          <p:nvPr/>
        </p:nvSpPr>
        <p:spPr>
          <a:xfrm>
            <a:off x="10893552" y="3364992"/>
            <a:ext cx="3563112" cy="450342"/>
          </a:xfrm>
          <a:prstGeom prst="rect">
            <a:avLst/>
          </a:prstGeom>
          <a:noFill/>
          <a:ln/>
        </p:spPr>
        <p:txBody>
          <a:bodyPr wrap="square" lIns="0" tIns="0" rIns="0" bIns="0" rtlCol="0" anchor="ctr"/>
          <a:lstStyle/>
          <a:p>
            <a:pPr marL="0" indent="0">
              <a:lnSpc>
                <a:spcPts val="1200"/>
              </a:lnSpc>
              <a:buNone/>
            </a:pPr>
            <a:r>
              <a:rPr lang="en-US" sz="950" dirty="0">
                <a:solidFill>
                  <a:srgbClr val="2B2B2B"/>
                </a:solidFill>
                <a:latin typeface="Calibri" pitchFamily="34" charset="0"/>
                <a:ea typeface="Calibri" pitchFamily="34" charset="-122"/>
                <a:cs typeface="Calibri" pitchFamily="34" charset="-120"/>
              </a:rPr>
              <a:t>Disclosure risks shame and damage to family reputation; women fear being seen as unfit wives/mothers, men fear losing breadwinner status (Prajapati and Liebling, 2021).</a:t>
            </a:r>
            <a:endParaRPr lang="en-US" sz="950" dirty="0"/>
          </a:p>
        </p:txBody>
      </p:sp>
      <p:sp>
        <p:nvSpPr>
          <p:cNvPr id="48" name="Shape 40"/>
          <p:cNvSpPr/>
          <p:nvPr/>
        </p:nvSpPr>
        <p:spPr>
          <a:xfrm>
            <a:off x="10372344" y="3870198"/>
            <a:ext cx="384048" cy="384048"/>
          </a:xfrm>
          <a:prstGeom prst="ellipse">
            <a:avLst/>
          </a:prstGeom>
          <a:solidFill>
            <a:srgbClr val="2E3F73"/>
          </a:solidFill>
          <a:ln/>
        </p:spPr>
        <p:txBody>
          <a:bodyPr/>
          <a:lstStyle/>
          <a:p>
            <a:endParaRPr lang="en-GB"/>
          </a:p>
        </p:txBody>
      </p:sp>
      <p:pic>
        <p:nvPicPr>
          <p:cNvPr id="49" name="Image 6" descr="preencoded.png"/>
          <p:cNvPicPr>
            <a:picLocks noChangeAspect="1"/>
          </p:cNvPicPr>
          <p:nvPr/>
        </p:nvPicPr>
        <p:blipFill>
          <a:blip r:embed="rId9"/>
          <a:stretch>
            <a:fillRect/>
          </a:stretch>
        </p:blipFill>
        <p:spPr>
          <a:xfrm>
            <a:off x="10454640" y="3952494"/>
            <a:ext cx="219456" cy="219456"/>
          </a:xfrm>
          <a:prstGeom prst="rect">
            <a:avLst/>
          </a:prstGeom>
        </p:spPr>
      </p:pic>
      <p:sp>
        <p:nvSpPr>
          <p:cNvPr id="50" name="Text 41"/>
          <p:cNvSpPr/>
          <p:nvPr/>
        </p:nvSpPr>
        <p:spPr>
          <a:xfrm>
            <a:off x="10893552" y="3833622"/>
            <a:ext cx="3563112" cy="274320"/>
          </a:xfrm>
          <a:prstGeom prst="rect">
            <a:avLst/>
          </a:prstGeom>
          <a:noFill/>
          <a:ln/>
        </p:spPr>
        <p:txBody>
          <a:bodyPr wrap="square" lIns="0" tIns="0" rIns="0" bIns="0" rtlCol="0" anchor="ctr"/>
          <a:lstStyle/>
          <a:p>
            <a:pPr marL="0" indent="0">
              <a:buNone/>
            </a:pPr>
            <a:r>
              <a:rPr lang="en-US" sz="1150" b="1" dirty="0">
                <a:solidFill>
                  <a:srgbClr val="1E2A52"/>
                </a:solidFill>
                <a:latin typeface="Calibri" pitchFamily="34" charset="0"/>
                <a:ea typeface="Calibri" pitchFamily="34" charset="-122"/>
                <a:cs typeface="Calibri" pitchFamily="34" charset="-120"/>
              </a:rPr>
              <a:t>Mistrust of Professionals</a:t>
            </a:r>
            <a:endParaRPr lang="en-US" sz="1150" dirty="0"/>
          </a:p>
        </p:txBody>
      </p:sp>
      <p:sp>
        <p:nvSpPr>
          <p:cNvPr id="51" name="Text 42"/>
          <p:cNvSpPr/>
          <p:nvPr/>
        </p:nvSpPr>
        <p:spPr>
          <a:xfrm>
            <a:off x="10893552" y="4107942"/>
            <a:ext cx="3563112" cy="450342"/>
          </a:xfrm>
          <a:prstGeom prst="rect">
            <a:avLst/>
          </a:prstGeom>
          <a:noFill/>
          <a:ln/>
        </p:spPr>
        <p:txBody>
          <a:bodyPr wrap="square" lIns="0" tIns="0" rIns="0" bIns="0" rtlCol="0" anchor="ctr"/>
          <a:lstStyle/>
          <a:p>
            <a:pPr marL="0" indent="0">
              <a:lnSpc>
                <a:spcPts val="1200"/>
              </a:lnSpc>
              <a:buNone/>
            </a:pPr>
            <a:r>
              <a:rPr lang="en-US" sz="950" dirty="0">
                <a:solidFill>
                  <a:srgbClr val="2B2B2B"/>
                </a:solidFill>
                <a:latin typeface="Calibri" pitchFamily="34" charset="0"/>
                <a:ea typeface="Calibri" pitchFamily="34" charset="-122"/>
                <a:cs typeface="Calibri" pitchFamily="34" charset="-120"/>
              </a:rPr>
              <a:t>Service users navigate a “dilemma of trust” between White and Asian professionals, shaped by past experiences of poor cultural understanding (Prajapati and Liebling, 2021).</a:t>
            </a:r>
            <a:endParaRPr lang="en-US" sz="950" dirty="0"/>
          </a:p>
        </p:txBody>
      </p:sp>
      <p:sp>
        <p:nvSpPr>
          <p:cNvPr id="52" name="Shape 43"/>
          <p:cNvSpPr/>
          <p:nvPr/>
        </p:nvSpPr>
        <p:spPr>
          <a:xfrm>
            <a:off x="10372344" y="4613148"/>
            <a:ext cx="384048" cy="384048"/>
          </a:xfrm>
          <a:prstGeom prst="ellipse">
            <a:avLst/>
          </a:prstGeom>
          <a:solidFill>
            <a:srgbClr val="2E3F73"/>
          </a:solidFill>
          <a:ln/>
        </p:spPr>
        <p:txBody>
          <a:bodyPr/>
          <a:lstStyle/>
          <a:p>
            <a:endParaRPr lang="en-GB"/>
          </a:p>
        </p:txBody>
      </p:sp>
      <p:pic>
        <p:nvPicPr>
          <p:cNvPr id="53" name="Image 7" descr="preencoded.png"/>
          <p:cNvPicPr>
            <a:picLocks noChangeAspect="1"/>
          </p:cNvPicPr>
          <p:nvPr/>
        </p:nvPicPr>
        <p:blipFill>
          <a:blip r:embed="rId10"/>
          <a:stretch>
            <a:fillRect/>
          </a:stretch>
        </p:blipFill>
        <p:spPr>
          <a:xfrm>
            <a:off x="10454640" y="4695444"/>
            <a:ext cx="219456" cy="219456"/>
          </a:xfrm>
          <a:prstGeom prst="rect">
            <a:avLst/>
          </a:prstGeom>
        </p:spPr>
      </p:pic>
      <p:sp>
        <p:nvSpPr>
          <p:cNvPr id="54" name="Text 44"/>
          <p:cNvSpPr/>
          <p:nvPr/>
        </p:nvSpPr>
        <p:spPr>
          <a:xfrm>
            <a:off x="10893552" y="4576572"/>
            <a:ext cx="3563112" cy="274320"/>
          </a:xfrm>
          <a:prstGeom prst="rect">
            <a:avLst/>
          </a:prstGeom>
          <a:noFill/>
          <a:ln/>
        </p:spPr>
        <p:txBody>
          <a:bodyPr wrap="square" lIns="0" tIns="0" rIns="0" bIns="0" rtlCol="0" anchor="ctr"/>
          <a:lstStyle/>
          <a:p>
            <a:pPr marL="0" indent="0">
              <a:buNone/>
            </a:pPr>
            <a:r>
              <a:rPr lang="en-US" sz="1150" b="1" dirty="0">
                <a:solidFill>
                  <a:srgbClr val="1E2A52"/>
                </a:solidFill>
                <a:latin typeface="Calibri" pitchFamily="34" charset="0"/>
                <a:ea typeface="Calibri" pitchFamily="34" charset="-122"/>
                <a:cs typeface="Calibri" pitchFamily="34" charset="-120"/>
              </a:rPr>
              <a:t>Limited Mental Health Literacy</a:t>
            </a:r>
            <a:endParaRPr lang="en-US" sz="1150" dirty="0"/>
          </a:p>
        </p:txBody>
      </p:sp>
      <p:sp>
        <p:nvSpPr>
          <p:cNvPr id="55" name="Text 45"/>
          <p:cNvSpPr/>
          <p:nvPr/>
        </p:nvSpPr>
        <p:spPr>
          <a:xfrm>
            <a:off x="10893552" y="4850892"/>
            <a:ext cx="3563112" cy="450342"/>
          </a:xfrm>
          <a:prstGeom prst="rect">
            <a:avLst/>
          </a:prstGeom>
          <a:noFill/>
          <a:ln/>
        </p:spPr>
        <p:txBody>
          <a:bodyPr wrap="square" lIns="0" tIns="0" rIns="0" bIns="0" rtlCol="0" anchor="ctr"/>
          <a:lstStyle/>
          <a:p>
            <a:pPr marL="0" indent="0">
              <a:lnSpc>
                <a:spcPts val="1200"/>
              </a:lnSpc>
              <a:buNone/>
            </a:pPr>
            <a:r>
              <a:rPr lang="en-US" sz="950" dirty="0">
                <a:solidFill>
                  <a:srgbClr val="2B2B2B"/>
                </a:solidFill>
                <a:latin typeface="Calibri" pitchFamily="34" charset="0"/>
                <a:ea typeface="Calibri" pitchFamily="34" charset="-122"/>
                <a:cs typeface="Calibri" pitchFamily="34" charset="-120"/>
              </a:rPr>
              <a:t>Low awareness of available services and language barriers, especially among first-generation and older adults, delay help-seeking (BMC Public Health, 2025).</a:t>
            </a:r>
            <a:endParaRPr lang="en-US" sz="950" dirty="0"/>
          </a:p>
        </p:txBody>
      </p:sp>
      <p:sp>
        <p:nvSpPr>
          <p:cNvPr id="56" name="Shape 46"/>
          <p:cNvSpPr/>
          <p:nvPr/>
        </p:nvSpPr>
        <p:spPr>
          <a:xfrm>
            <a:off x="10372344" y="5356098"/>
            <a:ext cx="384048" cy="384048"/>
          </a:xfrm>
          <a:prstGeom prst="ellipse">
            <a:avLst/>
          </a:prstGeom>
          <a:solidFill>
            <a:srgbClr val="2E3F73"/>
          </a:solidFill>
          <a:ln/>
        </p:spPr>
        <p:txBody>
          <a:bodyPr/>
          <a:lstStyle/>
          <a:p>
            <a:endParaRPr lang="en-GB"/>
          </a:p>
        </p:txBody>
      </p:sp>
      <p:pic>
        <p:nvPicPr>
          <p:cNvPr id="57" name="Image 8" descr="preencoded.png"/>
          <p:cNvPicPr>
            <a:picLocks noChangeAspect="1"/>
          </p:cNvPicPr>
          <p:nvPr/>
        </p:nvPicPr>
        <p:blipFill>
          <a:blip r:embed="rId6"/>
          <a:stretch>
            <a:fillRect/>
          </a:stretch>
        </p:blipFill>
        <p:spPr>
          <a:xfrm>
            <a:off x="10454640" y="5438394"/>
            <a:ext cx="219456" cy="219456"/>
          </a:xfrm>
          <a:prstGeom prst="rect">
            <a:avLst/>
          </a:prstGeom>
        </p:spPr>
      </p:pic>
      <p:sp>
        <p:nvSpPr>
          <p:cNvPr id="58" name="Text 47"/>
          <p:cNvSpPr/>
          <p:nvPr/>
        </p:nvSpPr>
        <p:spPr>
          <a:xfrm>
            <a:off x="10893552" y="5319522"/>
            <a:ext cx="3563112" cy="274320"/>
          </a:xfrm>
          <a:prstGeom prst="rect">
            <a:avLst/>
          </a:prstGeom>
          <a:noFill/>
          <a:ln/>
        </p:spPr>
        <p:txBody>
          <a:bodyPr wrap="square" lIns="0" tIns="0" rIns="0" bIns="0" rtlCol="0" anchor="ctr"/>
          <a:lstStyle/>
          <a:p>
            <a:pPr marL="0" indent="0">
              <a:buNone/>
            </a:pPr>
            <a:r>
              <a:rPr lang="en-US" sz="1150" b="1" dirty="0">
                <a:solidFill>
                  <a:srgbClr val="1E2A52"/>
                </a:solidFill>
                <a:latin typeface="Calibri" pitchFamily="34" charset="0"/>
                <a:ea typeface="Calibri" pitchFamily="34" charset="-122"/>
                <a:cs typeface="Calibri" pitchFamily="34" charset="-120"/>
              </a:rPr>
              <a:t>Facilitators: Trust &amp; Faith</a:t>
            </a:r>
            <a:endParaRPr lang="en-US" sz="1150" dirty="0"/>
          </a:p>
        </p:txBody>
      </p:sp>
      <p:sp>
        <p:nvSpPr>
          <p:cNvPr id="59" name="Text 48"/>
          <p:cNvSpPr/>
          <p:nvPr/>
        </p:nvSpPr>
        <p:spPr>
          <a:xfrm>
            <a:off x="10893552" y="5593842"/>
            <a:ext cx="3563112" cy="450342"/>
          </a:xfrm>
          <a:prstGeom prst="rect">
            <a:avLst/>
          </a:prstGeom>
          <a:noFill/>
          <a:ln/>
        </p:spPr>
        <p:txBody>
          <a:bodyPr wrap="square" lIns="0" tIns="0" rIns="0" bIns="0" rtlCol="0" anchor="ctr"/>
          <a:lstStyle/>
          <a:p>
            <a:pPr marL="0" indent="0">
              <a:lnSpc>
                <a:spcPts val="1200"/>
              </a:lnSpc>
              <a:buNone/>
            </a:pPr>
            <a:r>
              <a:rPr lang="en-US" sz="950" dirty="0">
                <a:solidFill>
                  <a:srgbClr val="2B2B2B"/>
                </a:solidFill>
                <a:latin typeface="Calibri" pitchFamily="34" charset="0"/>
                <a:ea typeface="Calibri" pitchFamily="34" charset="-122"/>
                <a:cs typeface="Calibri" pitchFamily="34" charset="-120"/>
              </a:rPr>
              <a:t>Community-based organisations, faith-sensitive approaches and second-generation acculturation are linked to greater service engagement (Shukla, 2023).</a:t>
            </a:r>
            <a:endParaRPr lang="en-US" sz="950" dirty="0"/>
          </a:p>
        </p:txBody>
      </p:sp>
      <p:sp>
        <p:nvSpPr>
          <p:cNvPr id="60" name="Shape 49"/>
          <p:cNvSpPr/>
          <p:nvPr/>
        </p:nvSpPr>
        <p:spPr>
          <a:xfrm>
            <a:off x="10143744" y="6446520"/>
            <a:ext cx="457200" cy="457200"/>
          </a:xfrm>
          <a:prstGeom prst="ellipse">
            <a:avLst/>
          </a:prstGeom>
          <a:solidFill>
            <a:srgbClr val="C1622D"/>
          </a:solidFill>
          <a:ln/>
        </p:spPr>
        <p:txBody>
          <a:bodyPr/>
          <a:lstStyle/>
          <a:p>
            <a:endParaRPr lang="en-GB"/>
          </a:p>
        </p:txBody>
      </p:sp>
      <p:pic>
        <p:nvPicPr>
          <p:cNvPr id="61" name="Image 9" descr="preencoded.png"/>
          <p:cNvPicPr>
            <a:picLocks noChangeAspect="1"/>
          </p:cNvPicPr>
          <p:nvPr/>
        </p:nvPicPr>
        <p:blipFill>
          <a:blip r:embed="rId10"/>
          <a:stretch>
            <a:fillRect/>
          </a:stretch>
        </p:blipFill>
        <p:spPr>
          <a:xfrm>
            <a:off x="10235184" y="6537960"/>
            <a:ext cx="274320" cy="274320"/>
          </a:xfrm>
          <a:prstGeom prst="rect">
            <a:avLst/>
          </a:prstGeom>
        </p:spPr>
      </p:pic>
      <p:sp>
        <p:nvSpPr>
          <p:cNvPr id="62" name="Text 50"/>
          <p:cNvSpPr/>
          <p:nvPr/>
        </p:nvSpPr>
        <p:spPr>
          <a:xfrm>
            <a:off x="10738104" y="6409944"/>
            <a:ext cx="3928872" cy="502920"/>
          </a:xfrm>
          <a:prstGeom prst="rect">
            <a:avLst/>
          </a:prstGeom>
          <a:noFill/>
          <a:ln/>
        </p:spPr>
        <p:txBody>
          <a:bodyPr wrap="square" lIns="0" tIns="0" rIns="0" bIns="0" rtlCol="0" anchor="ctr"/>
          <a:lstStyle/>
          <a:p>
            <a:pPr marL="0" indent="0" algn="l">
              <a:buNone/>
            </a:pPr>
            <a:r>
              <a:rPr lang="en-US" sz="1800" b="1" dirty="0">
                <a:solidFill>
                  <a:srgbClr val="1E2A52"/>
                </a:solidFill>
                <a:latin typeface="Cambria" pitchFamily="34" charset="0"/>
                <a:ea typeface="Cambria" pitchFamily="34" charset="-122"/>
                <a:cs typeface="Cambria" pitchFamily="34" charset="-120"/>
              </a:rPr>
              <a:t>References</a:t>
            </a:r>
            <a:endParaRPr lang="en-US" sz="1800" dirty="0"/>
          </a:p>
        </p:txBody>
      </p:sp>
      <p:sp>
        <p:nvSpPr>
          <p:cNvPr id="63" name="Shape 51"/>
          <p:cNvSpPr/>
          <p:nvPr/>
        </p:nvSpPr>
        <p:spPr>
          <a:xfrm>
            <a:off x="10143744" y="7040880"/>
            <a:ext cx="4523232" cy="3246120"/>
          </a:xfrm>
          <a:prstGeom prst="roundRect">
            <a:avLst>
              <a:gd name="adj" fmla="val 2254"/>
            </a:avLst>
          </a:prstGeom>
          <a:solidFill>
            <a:srgbClr val="FFFFFF"/>
          </a:solidFill>
          <a:ln w="12700">
            <a:solidFill>
              <a:srgbClr val="E5DCCB"/>
            </a:solidFill>
            <a:prstDash val="solid"/>
          </a:ln>
          <a:effectLst>
            <a:outerShdw blurRad="101600" dist="38100" dir="5400000" algn="bl" rotWithShape="0">
              <a:srgbClr val="000000">
                <a:alpha val="12000"/>
              </a:srgbClr>
            </a:outerShdw>
          </a:effectLst>
        </p:spPr>
        <p:txBody>
          <a:bodyPr/>
          <a:lstStyle/>
          <a:p>
            <a:endParaRPr lang="en-GB"/>
          </a:p>
        </p:txBody>
      </p:sp>
      <p:sp>
        <p:nvSpPr>
          <p:cNvPr id="64" name="Text 52"/>
          <p:cNvSpPr/>
          <p:nvPr/>
        </p:nvSpPr>
        <p:spPr>
          <a:xfrm>
            <a:off x="10372344" y="7150608"/>
            <a:ext cx="4066032" cy="3026664"/>
          </a:xfrm>
          <a:prstGeom prst="rect">
            <a:avLst/>
          </a:prstGeom>
          <a:noFill/>
          <a:ln/>
        </p:spPr>
        <p:txBody>
          <a:bodyPr wrap="square" lIns="0" tIns="0" rIns="0" bIns="0" rtlCol="0" anchor="t"/>
          <a:lstStyle/>
          <a:p>
            <a:pPr marL="0" indent="0" algn="l">
              <a:lnSpc>
                <a:spcPts val="820"/>
              </a:lnSpc>
              <a:spcAft>
                <a:spcPts val="300"/>
              </a:spcAft>
              <a:buNone/>
            </a:pPr>
            <a:r>
              <a:rPr lang="en-US" sz="660" dirty="0">
                <a:solidFill>
                  <a:srgbClr val="2B2B2B"/>
                </a:solidFill>
                <a:latin typeface="Calibri" pitchFamily="34" charset="0"/>
                <a:ea typeface="Calibri" pitchFamily="34" charset="-122"/>
                <a:cs typeface="Calibri" pitchFamily="34" charset="-120"/>
              </a:rPr>
              <a:t>Amaanah Wellbeing (2024) Understanding South Asian mental health in the UK. Available at: amaanahwellbeing.co.uk (Accessed: 20 June 2026).</a:t>
            </a:r>
            <a:endParaRPr lang="en-US" sz="660" dirty="0"/>
          </a:p>
          <a:p>
            <a:pPr marL="0" indent="0" algn="l">
              <a:lnSpc>
                <a:spcPts val="820"/>
              </a:lnSpc>
              <a:spcAft>
                <a:spcPts val="300"/>
              </a:spcAft>
              <a:buNone/>
            </a:pPr>
            <a:r>
              <a:rPr lang="en-US" sz="660" dirty="0">
                <a:solidFill>
                  <a:srgbClr val="2B2B2B"/>
                </a:solidFill>
                <a:latin typeface="Calibri" pitchFamily="34" charset="0"/>
                <a:ea typeface="Calibri" pitchFamily="34" charset="-122"/>
                <a:cs typeface="Calibri" pitchFamily="34" charset="-120"/>
              </a:rPr>
              <a:t>Bradford District and Craven Mind (2024) Mental health support for South Asian communities. Available at: bdcmind.org.uk (Accessed: 20 June 2026).</a:t>
            </a:r>
            <a:endParaRPr lang="en-US" sz="660" dirty="0"/>
          </a:p>
          <a:p>
            <a:pPr marL="0" indent="0" algn="l">
              <a:lnSpc>
                <a:spcPts val="820"/>
              </a:lnSpc>
              <a:spcAft>
                <a:spcPts val="300"/>
              </a:spcAft>
              <a:buNone/>
            </a:pPr>
            <a:r>
              <a:rPr lang="en-US" sz="660" dirty="0">
                <a:solidFill>
                  <a:srgbClr val="2B2B2B"/>
                </a:solidFill>
                <a:latin typeface="Calibri" pitchFamily="34" charset="0"/>
                <a:ea typeface="Calibri" pitchFamily="34" charset="-122"/>
                <a:cs typeface="Calibri" pitchFamily="34" charset="-120"/>
              </a:rPr>
              <a:t>BMC Public Health (2025) 'A scoping review to identify opportunities and challenges for communities of South Asian origin in accessing mental health services and support in high-income countries', BMC Public Health, 25.</a:t>
            </a:r>
            <a:endParaRPr lang="en-US" sz="660" dirty="0"/>
          </a:p>
          <a:p>
            <a:pPr marL="0" indent="0" algn="l">
              <a:lnSpc>
                <a:spcPts val="820"/>
              </a:lnSpc>
              <a:spcAft>
                <a:spcPts val="300"/>
              </a:spcAft>
              <a:buNone/>
            </a:pPr>
            <a:r>
              <a:rPr lang="en-US" sz="660" dirty="0">
                <a:solidFill>
                  <a:srgbClr val="2B2B2B"/>
                </a:solidFill>
                <a:latin typeface="Calibri" pitchFamily="34" charset="0"/>
                <a:ea typeface="Calibri" pitchFamily="34" charset="-122"/>
                <a:cs typeface="Calibri" pitchFamily="34" charset="-120"/>
              </a:rPr>
              <a:t>Chowbey, P. and Harrop, D. (2023) 'Cultural psychiatry and South Asian women', BJPsych Bulletin.</a:t>
            </a:r>
            <a:endParaRPr lang="en-US" sz="660" dirty="0"/>
          </a:p>
          <a:p>
            <a:pPr marL="0" indent="0" algn="l">
              <a:lnSpc>
                <a:spcPts val="820"/>
              </a:lnSpc>
              <a:spcAft>
                <a:spcPts val="300"/>
              </a:spcAft>
              <a:buNone/>
            </a:pPr>
            <a:r>
              <a:rPr lang="en-US" sz="660" dirty="0">
                <a:solidFill>
                  <a:srgbClr val="2B2B2B"/>
                </a:solidFill>
                <a:latin typeface="Calibri" pitchFamily="34" charset="0"/>
                <a:ea typeface="Calibri" pitchFamily="34" charset="-122"/>
                <a:cs typeface="Calibri" pitchFamily="34" charset="-120"/>
              </a:rPr>
              <a:t>Cambridge Core (2026) 'Caught in the middle: reflections on mental health in South Asian women', BJPsych Bulletin.</a:t>
            </a:r>
            <a:endParaRPr lang="en-US" sz="660" dirty="0"/>
          </a:p>
          <a:p>
            <a:pPr marL="0" indent="0" algn="l">
              <a:lnSpc>
                <a:spcPts val="820"/>
              </a:lnSpc>
              <a:spcAft>
                <a:spcPts val="300"/>
              </a:spcAft>
              <a:buNone/>
            </a:pPr>
            <a:r>
              <a:rPr lang="en-US" sz="660" dirty="0">
                <a:solidFill>
                  <a:srgbClr val="2B2B2B"/>
                </a:solidFill>
                <a:latin typeface="Calibri" pitchFamily="34" charset="0"/>
                <a:ea typeface="Calibri" pitchFamily="34" charset="-122"/>
                <a:cs typeface="Calibri" pitchFamily="34" charset="-120"/>
              </a:rPr>
              <a:t>Eastern Eye (2024) South Asian mental health survey findings. London: Eastern Eye.</a:t>
            </a:r>
            <a:endParaRPr lang="en-US" sz="660" dirty="0"/>
          </a:p>
          <a:p>
            <a:pPr marL="0" indent="0" algn="l">
              <a:lnSpc>
                <a:spcPts val="820"/>
              </a:lnSpc>
              <a:spcAft>
                <a:spcPts val="300"/>
              </a:spcAft>
              <a:buNone/>
            </a:pPr>
            <a:r>
              <a:rPr lang="en-US" sz="660" dirty="0">
                <a:solidFill>
                  <a:srgbClr val="2B2B2B"/>
                </a:solidFill>
                <a:latin typeface="Calibri" pitchFamily="34" charset="0"/>
                <a:ea typeface="Calibri" pitchFamily="34" charset="-122"/>
                <a:cs typeface="Calibri" pitchFamily="34" charset="-120"/>
              </a:rPr>
              <a:t>GOV.UK (2023) Mental health services: ethnicity data. London: NHS Digital.</a:t>
            </a:r>
            <a:endParaRPr lang="en-US" sz="660" dirty="0"/>
          </a:p>
          <a:p>
            <a:pPr marL="0" indent="0" algn="l">
              <a:lnSpc>
                <a:spcPts val="820"/>
              </a:lnSpc>
              <a:spcAft>
                <a:spcPts val="300"/>
              </a:spcAft>
              <a:buNone/>
            </a:pPr>
            <a:r>
              <a:rPr lang="en-US" sz="660" dirty="0">
                <a:solidFill>
                  <a:srgbClr val="2B2B2B"/>
                </a:solidFill>
                <a:latin typeface="Calibri" pitchFamily="34" charset="0"/>
                <a:ea typeface="Calibri" pitchFamily="34" charset="-122"/>
                <a:cs typeface="Calibri" pitchFamily="34" charset="-120"/>
              </a:rPr>
              <a:t>Health Unlocked (2023) Access to talking therapies by ethnicity. London: NHS England.</a:t>
            </a:r>
            <a:endParaRPr lang="en-US" sz="660" dirty="0"/>
          </a:p>
          <a:p>
            <a:pPr marL="0" indent="0" algn="l">
              <a:lnSpc>
                <a:spcPts val="820"/>
              </a:lnSpc>
              <a:spcAft>
                <a:spcPts val="300"/>
              </a:spcAft>
              <a:buNone/>
            </a:pPr>
            <a:r>
              <a:rPr lang="en-US" sz="660" dirty="0">
                <a:solidFill>
                  <a:srgbClr val="2B2B2B"/>
                </a:solidFill>
                <a:latin typeface="Calibri" pitchFamily="34" charset="0"/>
                <a:ea typeface="Calibri" pitchFamily="34" charset="-122"/>
                <a:cs typeface="Calibri" pitchFamily="34" charset="-120"/>
              </a:rPr>
              <a:t>Inspire the Mind (2024) Maternal mental health: a South Asian community perspective.</a:t>
            </a:r>
            <a:endParaRPr lang="en-US" sz="660" dirty="0"/>
          </a:p>
          <a:p>
            <a:pPr marL="0" indent="0" algn="l">
              <a:lnSpc>
                <a:spcPts val="820"/>
              </a:lnSpc>
              <a:spcAft>
                <a:spcPts val="300"/>
              </a:spcAft>
              <a:buNone/>
            </a:pPr>
            <a:r>
              <a:rPr lang="en-US" sz="660" dirty="0">
                <a:solidFill>
                  <a:srgbClr val="2B2B2B"/>
                </a:solidFill>
                <a:latin typeface="Calibri" pitchFamily="34" charset="0"/>
                <a:ea typeface="Calibri" pitchFamily="34" charset="-122"/>
                <a:cs typeface="Calibri" pitchFamily="34" charset="-120"/>
              </a:rPr>
              <a:t>Iesohealth (2024) Overcoming the mental health stigma in South Asian communities.</a:t>
            </a:r>
            <a:endParaRPr lang="en-US" sz="660" dirty="0"/>
          </a:p>
          <a:p>
            <a:pPr marL="0" indent="0" algn="l">
              <a:lnSpc>
                <a:spcPts val="820"/>
              </a:lnSpc>
              <a:spcAft>
                <a:spcPts val="300"/>
              </a:spcAft>
              <a:buNone/>
            </a:pPr>
            <a:r>
              <a:rPr lang="en-US" sz="660" dirty="0">
                <a:solidFill>
                  <a:srgbClr val="2B2B2B"/>
                </a:solidFill>
                <a:latin typeface="Calibri" pitchFamily="34" charset="0"/>
                <a:ea typeface="Calibri" pitchFamily="34" charset="-122"/>
                <a:cs typeface="Calibri" pitchFamily="34" charset="-120"/>
              </a:rPr>
              <a:t>NHS Race and Health Observatory (2023) Ethnic inequalities in improving access to psychological therapies (IAPT). London: NCCMH.</a:t>
            </a:r>
            <a:endParaRPr lang="en-US" sz="660" dirty="0"/>
          </a:p>
          <a:p>
            <a:pPr marL="0" indent="0" algn="l">
              <a:lnSpc>
                <a:spcPts val="820"/>
              </a:lnSpc>
              <a:spcAft>
                <a:spcPts val="300"/>
              </a:spcAft>
              <a:buNone/>
            </a:pPr>
            <a:r>
              <a:rPr lang="en-US" sz="660" dirty="0">
                <a:solidFill>
                  <a:srgbClr val="2B2B2B"/>
                </a:solidFill>
                <a:latin typeface="Calibri" pitchFamily="34" charset="0"/>
                <a:ea typeface="Calibri" pitchFamily="34" charset="-122"/>
                <a:cs typeface="Calibri" pitchFamily="34" charset="-120"/>
              </a:rPr>
              <a:t>Prajapati, R. and Liebling, H. (2021) 'Accessing mental health services: a systematic review and meta-ethnography of South Asian service users in the UK', Journal of Racial and Ethnic Health Disparities, 9, pp. 598–619.</a:t>
            </a:r>
            <a:endParaRPr lang="en-US" sz="660" dirty="0"/>
          </a:p>
          <a:p>
            <a:pPr marL="0" indent="0" algn="l">
              <a:lnSpc>
                <a:spcPts val="820"/>
              </a:lnSpc>
              <a:spcAft>
                <a:spcPts val="300"/>
              </a:spcAft>
              <a:buNone/>
            </a:pPr>
            <a:r>
              <a:rPr lang="en-US" sz="660" dirty="0">
                <a:solidFill>
                  <a:srgbClr val="2B2B2B"/>
                </a:solidFill>
                <a:latin typeface="Calibri" pitchFamily="34" charset="0"/>
                <a:ea typeface="Calibri" pitchFamily="34" charset="-122"/>
                <a:cs typeface="Calibri" pitchFamily="34" charset="-120"/>
              </a:rPr>
              <a:t>Scientia News (2024) Second-generation South Asian identity and mental health.</a:t>
            </a:r>
            <a:endParaRPr lang="en-US" sz="660" dirty="0"/>
          </a:p>
          <a:p>
            <a:pPr marL="0" indent="0" algn="l">
              <a:lnSpc>
                <a:spcPts val="820"/>
              </a:lnSpc>
              <a:spcAft>
                <a:spcPts val="300"/>
              </a:spcAft>
              <a:buNone/>
            </a:pPr>
            <a:r>
              <a:rPr lang="en-US" sz="660" dirty="0">
                <a:solidFill>
                  <a:srgbClr val="2B2B2B"/>
                </a:solidFill>
                <a:latin typeface="Calibri" pitchFamily="34" charset="0"/>
                <a:ea typeface="Calibri" pitchFamily="34" charset="-122"/>
                <a:cs typeface="Calibri" pitchFamily="34" charset="-120"/>
              </a:rPr>
              <a:t>Shukla, J. (2023) 'The stigma of mental healthcare: a qualitative analysis of South Asians in the UK', European Psychiatry, 66(S1).</a:t>
            </a:r>
            <a:endParaRPr lang="en-US" sz="660" dirty="0"/>
          </a:p>
          <a:p>
            <a:pPr marL="0" indent="0" algn="l">
              <a:lnSpc>
                <a:spcPts val="820"/>
              </a:lnSpc>
              <a:spcAft>
                <a:spcPts val="300"/>
              </a:spcAft>
              <a:buNone/>
            </a:pPr>
            <a:r>
              <a:rPr lang="en-US" sz="660" dirty="0">
                <a:solidFill>
                  <a:srgbClr val="2B2B2B"/>
                </a:solidFill>
                <a:latin typeface="Calibri" pitchFamily="34" charset="0"/>
                <a:ea typeface="Calibri" pitchFamily="34" charset="-122"/>
                <a:cs typeface="Calibri" pitchFamily="34" charset="-120"/>
              </a:rPr>
              <a:t>South Asian Health Foundation (2024) Integrating faith and mental health support in South Asian communities.</a:t>
            </a:r>
            <a:endParaRPr lang="en-US" sz="660" dirty="0"/>
          </a:p>
          <a:p>
            <a:pPr marL="0" indent="0" algn="l">
              <a:lnSpc>
                <a:spcPts val="820"/>
              </a:lnSpc>
              <a:spcAft>
                <a:spcPts val="300"/>
              </a:spcAft>
              <a:buNone/>
            </a:pPr>
            <a:r>
              <a:rPr lang="en-US" sz="660" dirty="0">
                <a:solidFill>
                  <a:srgbClr val="2B2B2B"/>
                </a:solidFill>
                <a:latin typeface="Calibri" pitchFamily="34" charset="0"/>
                <a:ea typeface="Calibri" pitchFamily="34" charset="-122"/>
                <a:cs typeface="Calibri" pitchFamily="34" charset="-120"/>
              </a:rPr>
              <a:t>National Elf Service (2023) Socioeconomic stressors and South Asian mental health in the UK.</a:t>
            </a:r>
            <a:endParaRPr lang="en-US" sz="660" dirty="0"/>
          </a:p>
          <a:p>
            <a:pPr marL="0" indent="0" algn="l">
              <a:lnSpc>
                <a:spcPts val="820"/>
              </a:lnSpc>
              <a:spcAft>
                <a:spcPts val="300"/>
              </a:spcAft>
              <a:buNone/>
            </a:pPr>
            <a:r>
              <a:rPr lang="en-US" sz="660" dirty="0">
                <a:solidFill>
                  <a:srgbClr val="2B2B2B"/>
                </a:solidFill>
                <a:latin typeface="Calibri" pitchFamily="34" charset="0"/>
                <a:ea typeface="Calibri" pitchFamily="34" charset="-122"/>
                <a:cs typeface="Calibri" pitchFamily="34" charset="-120"/>
              </a:rPr>
              <a:t>PLOS Mental Health (2025) Support needs of South Asian adult survivors of childhood sexual abuse in the UK.</a:t>
            </a:r>
            <a:endParaRPr lang="en-US" sz="660" dirty="0"/>
          </a:p>
        </p:txBody>
      </p:sp>
      <p:sp>
        <p:nvSpPr>
          <p:cNvPr id="65" name="Shape 53"/>
          <p:cNvSpPr/>
          <p:nvPr/>
        </p:nvSpPr>
        <p:spPr>
          <a:xfrm>
            <a:off x="0" y="10323576"/>
            <a:ext cx="15124176" cy="365760"/>
          </a:xfrm>
          <a:prstGeom prst="rect">
            <a:avLst/>
          </a:prstGeom>
          <a:solidFill>
            <a:srgbClr val="1E2A52"/>
          </a:solidFill>
          <a:ln/>
        </p:spPr>
        <p:txBody>
          <a:bodyPr/>
          <a:lstStyle/>
          <a:p>
            <a:endParaRPr lang="en-GB"/>
          </a:p>
        </p:txBody>
      </p:sp>
      <p:sp>
        <p:nvSpPr>
          <p:cNvPr id="66" name="Text 54"/>
          <p:cNvSpPr/>
          <p:nvPr/>
        </p:nvSpPr>
        <p:spPr>
          <a:xfrm>
            <a:off x="457200" y="10341864"/>
            <a:ext cx="14209776" cy="292608"/>
          </a:xfrm>
          <a:prstGeom prst="rect">
            <a:avLst/>
          </a:prstGeom>
          <a:noFill/>
          <a:ln/>
        </p:spPr>
        <p:txBody>
          <a:bodyPr wrap="square" lIns="0" tIns="0" rIns="0" bIns="0" rtlCol="0" anchor="ctr"/>
          <a:lstStyle/>
          <a:p>
            <a:pPr marL="0" indent="0" algn="l">
              <a:buNone/>
            </a:pPr>
            <a:r>
              <a:rPr lang="en-US" sz="1000" dirty="0">
                <a:solidFill>
                  <a:srgbClr val="F4EDE4"/>
                </a:solidFill>
                <a:latin typeface="Calibri" pitchFamily="34" charset="0"/>
                <a:ea typeface="Calibri" pitchFamily="34" charset="-122"/>
                <a:cs typeface="Calibri" pitchFamily="34" charset="-120"/>
              </a:rPr>
              <a:t>Poster Presentation : MSc Public Health and Social Care in Practice</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160</TotalTime>
  <Words>1001</Words>
  <Application>Microsoft Office PowerPoint</Application>
  <PresentationFormat>Custom</PresentationFormat>
  <Paragraphs>56</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Cambria</vt:lpstr>
      <vt:lpstr>Office Theme</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Ripon Kumar kar</cp:lastModifiedBy>
  <cp:revision>4</cp:revision>
  <dcterms:created xsi:type="dcterms:W3CDTF">2026-06-22T16:34:00Z</dcterms:created>
  <dcterms:modified xsi:type="dcterms:W3CDTF">2026-07-05T11:29:46Z</dcterms:modified>
</cp:coreProperties>
</file>