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8288000" cy="10287000"/>
  <p:notesSz cx="6858000" cy="9144000"/>
  <p:embeddedFontLst>
    <p:embeddedFont>
      <p:font typeface="Nourd Bold" panose="020B0604020202020204" charset="0"/>
      <p:regular r:id="rId17"/>
    </p:embeddedFont>
    <p:embeddedFont>
      <p:font typeface="Open Sans" panose="020B0606030504020204" pitchFamily="34" charset="0"/>
      <p:regular r:id="rId18"/>
    </p:embeddedFont>
    <p:embeddedFont>
      <p:font typeface="Rubik Bold" panose="020B0604020202020204" charset="-79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314A6A-6DFC-BF67-5FC5-B47D9C1D9FC9}" v="11" dt="2026-08-04T13:56:55.962"/>
    <p1510:client id="{E91482D4-A14B-471F-8A75-A48656192F59}" v="5" dt="2026-08-04T15:23:02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1776" autoAdjust="0"/>
    <p:restoredTop sz="94622" autoAdjust="0"/>
  </p:normalViewPr>
  <p:slideViewPr>
    <p:cSldViewPr>
      <p:cViewPr varScale="1">
        <p:scale>
          <a:sx n="37" d="100"/>
          <a:sy n="37" d="100"/>
        </p:scale>
        <p:origin x="53" y="8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san Daniel Fullah (2509521)" userId="f00c4f87-4752-4950-88ac-df35314dc51e" providerId="ADAL" clId="{C7068664-B677-497D-A1E4-4D54AAB4656F}"/>
    <pc:docChg chg="undo custSel modSld">
      <pc:chgData name="Hassan Daniel Fullah (2509521)" userId="f00c4f87-4752-4950-88ac-df35314dc51e" providerId="ADAL" clId="{C7068664-B677-497D-A1E4-4D54AAB4656F}" dt="2026-08-04T15:19:10.301" v="163" actId="1035"/>
      <pc:docMkLst>
        <pc:docMk/>
      </pc:docMkLst>
      <pc:sldChg chg="modSp mod">
        <pc:chgData name="Hassan Daniel Fullah (2509521)" userId="f00c4f87-4752-4950-88ac-df35314dc51e" providerId="ADAL" clId="{C7068664-B677-497D-A1E4-4D54AAB4656F}" dt="2026-08-04T15:03:23.140" v="4" actId="2711"/>
        <pc:sldMkLst>
          <pc:docMk/>
          <pc:sldMk cId="0" sldId="257"/>
        </pc:sldMkLst>
        <pc:spChg chg="mod">
          <ac:chgData name="Hassan Daniel Fullah (2509521)" userId="f00c4f87-4752-4950-88ac-df35314dc51e" providerId="ADAL" clId="{C7068664-B677-497D-A1E4-4D54AAB4656F}" dt="2026-08-04T15:03:04.732" v="2" actId="255"/>
          <ac:spMkLst>
            <pc:docMk/>
            <pc:sldMk cId="0" sldId="257"/>
            <ac:spMk id="7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1:59.132" v="1" actId="2711"/>
          <ac:spMkLst>
            <pc:docMk/>
            <pc:sldMk cId="0" sldId="257"/>
            <ac:spMk id="10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3:23.140" v="4" actId="2711"/>
          <ac:spMkLst>
            <pc:docMk/>
            <pc:sldMk cId="0" sldId="257"/>
            <ac:spMk id="25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05:52.088" v="10" actId="2711"/>
        <pc:sldMkLst>
          <pc:docMk/>
          <pc:sldMk cId="0" sldId="258"/>
        </pc:sldMkLst>
        <pc:spChg chg="mod">
          <ac:chgData name="Hassan Daniel Fullah (2509521)" userId="f00c4f87-4752-4950-88ac-df35314dc51e" providerId="ADAL" clId="{C7068664-B677-497D-A1E4-4D54AAB4656F}" dt="2026-08-04T15:05:23.742" v="6" actId="2711"/>
          <ac:spMkLst>
            <pc:docMk/>
            <pc:sldMk cId="0" sldId="258"/>
            <ac:spMk id="6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5:40.806" v="8" actId="2711"/>
          <ac:spMkLst>
            <pc:docMk/>
            <pc:sldMk cId="0" sldId="258"/>
            <ac:spMk id="9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5:52.088" v="10" actId="2711"/>
          <ac:spMkLst>
            <pc:docMk/>
            <pc:sldMk cId="0" sldId="258"/>
            <ac:spMk id="11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06:13.698" v="12" actId="2711"/>
        <pc:sldMkLst>
          <pc:docMk/>
          <pc:sldMk cId="0" sldId="259"/>
        </pc:sldMkLst>
        <pc:spChg chg="mod">
          <ac:chgData name="Hassan Daniel Fullah (2509521)" userId="f00c4f87-4752-4950-88ac-df35314dc51e" providerId="ADAL" clId="{C7068664-B677-497D-A1E4-4D54AAB4656F}" dt="2026-08-04T15:06:13.698" v="12" actId="2711"/>
          <ac:spMkLst>
            <pc:docMk/>
            <pc:sldMk cId="0" sldId="259"/>
            <ac:spMk id="9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09:29.769" v="36" actId="255"/>
        <pc:sldMkLst>
          <pc:docMk/>
          <pc:sldMk cId="0" sldId="260"/>
        </pc:sldMkLst>
        <pc:spChg chg="mod">
          <ac:chgData name="Hassan Daniel Fullah (2509521)" userId="f00c4f87-4752-4950-88ac-df35314dc51e" providerId="ADAL" clId="{C7068664-B677-497D-A1E4-4D54AAB4656F}" dt="2026-08-04T15:09:29.769" v="36" actId="255"/>
          <ac:spMkLst>
            <pc:docMk/>
            <pc:sldMk cId="0" sldId="260"/>
            <ac:spMk id="20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8:14.106" v="27" actId="255"/>
          <ac:spMkLst>
            <pc:docMk/>
            <pc:sldMk cId="0" sldId="260"/>
            <ac:spMk id="21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7:46.376" v="23" actId="255"/>
          <ac:spMkLst>
            <pc:docMk/>
            <pc:sldMk cId="0" sldId="260"/>
            <ac:spMk id="22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7:54.362" v="25" actId="255"/>
          <ac:spMkLst>
            <pc:docMk/>
            <pc:sldMk cId="0" sldId="260"/>
            <ac:spMk id="23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11:17.801" v="54" actId="255"/>
        <pc:sldMkLst>
          <pc:docMk/>
          <pc:sldMk cId="0" sldId="261"/>
        </pc:sldMkLst>
        <pc:spChg chg="mod">
          <ac:chgData name="Hassan Daniel Fullah (2509521)" userId="f00c4f87-4752-4950-88ac-df35314dc51e" providerId="ADAL" clId="{C7068664-B677-497D-A1E4-4D54AAB4656F}" dt="2026-08-04T15:10:08.046" v="44" actId="1076"/>
          <ac:spMkLst>
            <pc:docMk/>
            <pc:sldMk cId="0" sldId="261"/>
            <ac:spMk id="10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0:11.982" v="45" actId="1076"/>
          <ac:spMkLst>
            <pc:docMk/>
            <pc:sldMk cId="0" sldId="261"/>
            <ac:spMk id="11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9:50.321" v="38" actId="1076"/>
          <ac:spMkLst>
            <pc:docMk/>
            <pc:sldMk cId="0" sldId="261"/>
            <ac:spMk id="12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09:53.308" v="39" actId="1076"/>
          <ac:spMkLst>
            <pc:docMk/>
            <pc:sldMk cId="0" sldId="261"/>
            <ac:spMk id="13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1:17.801" v="54" actId="255"/>
          <ac:spMkLst>
            <pc:docMk/>
            <pc:sldMk cId="0" sldId="261"/>
            <ac:spMk id="15" creationId="{00000000-0000-0000-0000-000000000000}"/>
          </ac:spMkLst>
        </pc:spChg>
        <pc:grpChg chg="mod">
          <ac:chgData name="Hassan Daniel Fullah (2509521)" userId="f00c4f87-4752-4950-88ac-df35314dc51e" providerId="ADAL" clId="{C7068664-B677-497D-A1E4-4D54AAB4656F}" dt="2026-08-04T15:10:23.962" v="47" actId="14100"/>
          <ac:grpSpMkLst>
            <pc:docMk/>
            <pc:sldMk cId="0" sldId="261"/>
            <ac:grpSpMk id="2" creationId="{00000000-0000-0000-0000-000000000000}"/>
          </ac:grpSpMkLst>
        </pc:grpChg>
        <pc:grpChg chg="mod">
          <ac:chgData name="Hassan Daniel Fullah (2509521)" userId="f00c4f87-4752-4950-88ac-df35314dc51e" providerId="ADAL" clId="{C7068664-B677-497D-A1E4-4D54AAB4656F}" dt="2026-08-04T15:09:46.972" v="37" actId="1076"/>
          <ac:grpSpMkLst>
            <pc:docMk/>
            <pc:sldMk cId="0" sldId="261"/>
            <ac:grpSpMk id="7" creationId="{00000000-0000-0000-0000-000000000000}"/>
          </ac:grpSpMkLst>
        </pc:grpChg>
      </pc:sldChg>
      <pc:sldChg chg="modSp mod">
        <pc:chgData name="Hassan Daniel Fullah (2509521)" userId="f00c4f87-4752-4950-88ac-df35314dc51e" providerId="ADAL" clId="{C7068664-B677-497D-A1E4-4D54AAB4656F}" dt="2026-08-04T15:11:54.874" v="55" actId="2711"/>
        <pc:sldMkLst>
          <pc:docMk/>
          <pc:sldMk cId="0" sldId="262"/>
        </pc:sldMkLst>
        <pc:spChg chg="mod">
          <ac:chgData name="Hassan Daniel Fullah (2509521)" userId="f00c4f87-4752-4950-88ac-df35314dc51e" providerId="ADAL" clId="{C7068664-B677-497D-A1E4-4D54AAB4656F}" dt="2026-08-04T15:11:54.874" v="55" actId="2711"/>
          <ac:spMkLst>
            <pc:docMk/>
            <pc:sldMk cId="0" sldId="262"/>
            <ac:spMk id="9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13:49.631" v="67" actId="255"/>
        <pc:sldMkLst>
          <pc:docMk/>
          <pc:sldMk cId="0" sldId="263"/>
        </pc:sldMkLst>
        <pc:spChg chg="mod">
          <ac:chgData name="Hassan Daniel Fullah (2509521)" userId="f00c4f87-4752-4950-88ac-df35314dc51e" providerId="ADAL" clId="{C7068664-B677-497D-A1E4-4D54AAB4656F}" dt="2026-08-04T15:12:28.634" v="59" actId="255"/>
          <ac:spMkLst>
            <pc:docMk/>
            <pc:sldMk cId="0" sldId="263"/>
            <ac:spMk id="12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3:14.811" v="63" actId="255"/>
          <ac:spMkLst>
            <pc:docMk/>
            <pc:sldMk cId="0" sldId="263"/>
            <ac:spMk id="15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3:33.305" v="65" actId="255"/>
          <ac:spMkLst>
            <pc:docMk/>
            <pc:sldMk cId="0" sldId="263"/>
            <ac:spMk id="16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3:49.631" v="67" actId="255"/>
          <ac:spMkLst>
            <pc:docMk/>
            <pc:sldMk cId="0" sldId="263"/>
            <ac:spMk id="17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14:13.871" v="68" actId="2711"/>
        <pc:sldMkLst>
          <pc:docMk/>
          <pc:sldMk cId="0" sldId="264"/>
        </pc:sldMkLst>
        <pc:spChg chg="mod">
          <ac:chgData name="Hassan Daniel Fullah (2509521)" userId="f00c4f87-4752-4950-88ac-df35314dc51e" providerId="ADAL" clId="{C7068664-B677-497D-A1E4-4D54AAB4656F}" dt="2026-08-04T15:14:13.871" v="68" actId="2711"/>
          <ac:spMkLst>
            <pc:docMk/>
            <pc:sldMk cId="0" sldId="264"/>
            <ac:spMk id="18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14:48.255" v="71" actId="2711"/>
        <pc:sldMkLst>
          <pc:docMk/>
          <pc:sldMk cId="0" sldId="265"/>
        </pc:sldMkLst>
        <pc:spChg chg="mod">
          <ac:chgData name="Hassan Daniel Fullah (2509521)" userId="f00c4f87-4752-4950-88ac-df35314dc51e" providerId="ADAL" clId="{C7068664-B677-497D-A1E4-4D54AAB4656F}" dt="2026-08-04T15:14:48.255" v="71" actId="2711"/>
          <ac:spMkLst>
            <pc:docMk/>
            <pc:sldMk cId="0" sldId="265"/>
            <ac:spMk id="8" creationId="{00000000-0000-0000-0000-000000000000}"/>
          </ac:spMkLst>
        </pc:spChg>
      </pc:sldChg>
      <pc:sldChg chg="modSp mod">
        <pc:chgData name="Hassan Daniel Fullah (2509521)" userId="f00c4f87-4752-4950-88ac-df35314dc51e" providerId="ADAL" clId="{C7068664-B677-497D-A1E4-4D54AAB4656F}" dt="2026-08-04T15:19:10.301" v="163" actId="1035"/>
        <pc:sldMkLst>
          <pc:docMk/>
          <pc:sldMk cId="0" sldId="266"/>
        </pc:sldMkLst>
        <pc:spChg chg="mod">
          <ac:chgData name="Hassan Daniel Fullah (2509521)" userId="f00c4f87-4752-4950-88ac-df35314dc51e" providerId="ADAL" clId="{C7068664-B677-497D-A1E4-4D54AAB4656F}" dt="2026-08-04T15:18:29.271" v="137" actId="1035"/>
          <ac:spMkLst>
            <pc:docMk/>
            <pc:sldMk cId="0" sldId="266"/>
            <ac:spMk id="2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7:55.405" v="109" actId="1035"/>
          <ac:spMkLst>
            <pc:docMk/>
            <pc:sldMk cId="0" sldId="266"/>
            <ac:spMk id="3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17.016" v="124" actId="1035"/>
          <ac:spMkLst>
            <pc:docMk/>
            <pc:sldMk cId="0" sldId="266"/>
            <ac:spMk id="4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51.550" v="157" actId="1035"/>
          <ac:spMkLst>
            <pc:docMk/>
            <pc:sldMk cId="0" sldId="266"/>
            <ac:spMk id="5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02.682" v="114" actId="1035"/>
          <ac:spMkLst>
            <pc:docMk/>
            <pc:sldMk cId="0" sldId="266"/>
            <ac:spMk id="8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09.567" v="118" actId="1035"/>
          <ac:spMkLst>
            <pc:docMk/>
            <pc:sldMk cId="0" sldId="266"/>
            <ac:spMk id="9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25.050" v="129" actId="1035"/>
          <ac:spMkLst>
            <pc:docMk/>
            <pc:sldMk cId="0" sldId="266"/>
            <ac:spMk id="10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48.601" v="153" actId="1035"/>
          <ac:spMkLst>
            <pc:docMk/>
            <pc:sldMk cId="0" sldId="266"/>
            <ac:spMk id="11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35.495" v="143" actId="1035"/>
          <ac:spMkLst>
            <pc:docMk/>
            <pc:sldMk cId="0" sldId="266"/>
            <ac:spMk id="12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41.091" v="148" actId="1036"/>
          <ac:spMkLst>
            <pc:docMk/>
            <pc:sldMk cId="0" sldId="266"/>
            <ac:spMk id="13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8:59.121" v="161" actId="1035"/>
          <ac:spMkLst>
            <pc:docMk/>
            <pc:sldMk cId="0" sldId="266"/>
            <ac:spMk id="14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9:10.301" v="163" actId="1035"/>
          <ac:spMkLst>
            <pc:docMk/>
            <pc:sldMk cId="0" sldId="266"/>
            <ac:spMk id="15" creationId="{00000000-0000-0000-0000-000000000000}"/>
          </ac:spMkLst>
        </pc:spChg>
        <pc:spChg chg="mod">
          <ac:chgData name="Hassan Daniel Fullah (2509521)" userId="f00c4f87-4752-4950-88ac-df35314dc51e" providerId="ADAL" clId="{C7068664-B677-497D-A1E4-4D54AAB4656F}" dt="2026-08-04T15:17:51.677" v="105" actId="1035"/>
          <ac:spMkLst>
            <pc:docMk/>
            <pc:sldMk cId="0" sldId="266"/>
            <ac:spMk id="16" creationId="{00000000-0000-0000-0000-000000000000}"/>
          </ac:spMkLst>
        </pc:spChg>
      </pc:sldChg>
    </pc:docChg>
  </pc:docChgLst>
  <pc:docChgLst>
    <pc:chgData name="Hassan Daniel Fullah (2509521)" userId="S::2509521@student.uwtsd.ac.uk::f00c4f87-4752-4950-88ac-df35314dc51e" providerId="AD" clId="Web-{09314A6A-6DFC-BF67-5FC5-B47D9C1D9FC9}"/>
    <pc:docChg chg="modSld">
      <pc:chgData name="Hassan Daniel Fullah (2509521)" userId="S::2509521@student.uwtsd.ac.uk::f00c4f87-4752-4950-88ac-df35314dc51e" providerId="AD" clId="Web-{09314A6A-6DFC-BF67-5FC5-B47D9C1D9FC9}" dt="2026-08-04T13:56:55.962" v="9" actId="14100"/>
      <pc:docMkLst>
        <pc:docMk/>
      </pc:docMkLst>
      <pc:sldChg chg="modSp">
        <pc:chgData name="Hassan Daniel Fullah (2509521)" userId="S::2509521@student.uwtsd.ac.uk::f00c4f87-4752-4950-88ac-df35314dc51e" providerId="AD" clId="Web-{09314A6A-6DFC-BF67-5FC5-B47D9C1D9FC9}" dt="2026-08-04T13:55:55.319" v="7" actId="14100"/>
        <pc:sldMkLst>
          <pc:docMk/>
          <pc:sldMk cId="0" sldId="261"/>
        </pc:sldMkLst>
        <pc:spChg chg="mod">
          <ac:chgData name="Hassan Daniel Fullah (2509521)" userId="S::2509521@student.uwtsd.ac.uk::f00c4f87-4752-4950-88ac-df35314dc51e" providerId="AD" clId="Web-{09314A6A-6DFC-BF67-5FC5-B47D9C1D9FC9}" dt="2026-08-04T13:55:34.271" v="3" actId="20577"/>
          <ac:spMkLst>
            <pc:docMk/>
            <pc:sldMk cId="0" sldId="261"/>
            <ac:spMk id="14" creationId="{00000000-0000-0000-0000-000000000000}"/>
          </ac:spMkLst>
        </pc:spChg>
        <pc:spChg chg="mod">
          <ac:chgData name="Hassan Daniel Fullah (2509521)" userId="S::2509521@student.uwtsd.ac.uk::f00c4f87-4752-4950-88ac-df35314dc51e" providerId="AD" clId="Web-{09314A6A-6DFC-BF67-5FC5-B47D9C1D9FC9}" dt="2026-08-04T13:55:44.037" v="6" actId="14100"/>
          <ac:spMkLst>
            <pc:docMk/>
            <pc:sldMk cId="0" sldId="261"/>
            <ac:spMk id="15" creationId="{00000000-0000-0000-0000-000000000000}"/>
          </ac:spMkLst>
        </pc:spChg>
        <pc:grpChg chg="mod">
          <ac:chgData name="Hassan Daniel Fullah (2509521)" userId="S::2509521@student.uwtsd.ac.uk::f00c4f87-4752-4950-88ac-df35314dc51e" providerId="AD" clId="Web-{09314A6A-6DFC-BF67-5FC5-B47D9C1D9FC9}" dt="2026-08-04T13:55:55.319" v="7" actId="14100"/>
          <ac:grpSpMkLst>
            <pc:docMk/>
            <pc:sldMk cId="0" sldId="261"/>
            <ac:grpSpMk id="2" creationId="{00000000-0000-0000-0000-000000000000}"/>
          </ac:grpSpMkLst>
        </pc:grpChg>
      </pc:sldChg>
      <pc:sldChg chg="modSp">
        <pc:chgData name="Hassan Daniel Fullah (2509521)" userId="S::2509521@student.uwtsd.ac.uk::f00c4f87-4752-4950-88ac-df35314dc51e" providerId="AD" clId="Web-{09314A6A-6DFC-BF67-5FC5-B47D9C1D9FC9}" dt="2026-08-04T13:56:55.962" v="9" actId="14100"/>
        <pc:sldMkLst>
          <pc:docMk/>
          <pc:sldMk cId="0" sldId="264"/>
        </pc:sldMkLst>
        <pc:spChg chg="mod">
          <ac:chgData name="Hassan Daniel Fullah (2509521)" userId="S::2509521@student.uwtsd.ac.uk::f00c4f87-4752-4950-88ac-df35314dc51e" providerId="AD" clId="Web-{09314A6A-6DFC-BF67-5FC5-B47D9C1D9FC9}" dt="2026-08-04T13:56:55.962" v="9" actId="14100"/>
          <ac:spMkLst>
            <pc:docMk/>
            <pc:sldMk cId="0" sldId="264"/>
            <ac:spMk id="18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66" b="-6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231242" y="-1214457"/>
            <a:ext cx="18750485" cy="5976957"/>
            <a:chOff x="0" y="0"/>
            <a:chExt cx="4938399" cy="157417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38399" cy="1574178"/>
            </a:xfrm>
            <a:custGeom>
              <a:avLst/>
              <a:gdLst/>
              <a:ahLst/>
              <a:cxnLst/>
              <a:rect l="l" t="t" r="r" b="b"/>
              <a:pathLst>
                <a:path w="4938399" h="1574178">
                  <a:moveTo>
                    <a:pt x="0" y="0"/>
                  </a:moveTo>
                  <a:lnTo>
                    <a:pt x="4938399" y="0"/>
                  </a:lnTo>
                  <a:lnTo>
                    <a:pt x="4938399" y="1574178"/>
                  </a:lnTo>
                  <a:lnTo>
                    <a:pt x="0" y="1574178"/>
                  </a:lnTo>
                  <a:close/>
                </a:path>
              </a:pathLst>
            </a:custGeom>
            <a:solidFill>
              <a:srgbClr val="B0B29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4938399" cy="1583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436800" y="867242"/>
            <a:ext cx="13484907" cy="2283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902"/>
              </a:lnSpc>
            </a:pPr>
            <a:r>
              <a:rPr lang="en-US" sz="6213" b="1" spc="503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AGROPRODUCE: SUSTAINABLE AGRICULTURAL ENTERPRISE BUSINESS PLAN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436800" y="3474575"/>
            <a:ext cx="14675221" cy="80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420"/>
              </a:lnSpc>
            </a:pPr>
            <a:r>
              <a:rPr lang="en-US" sz="4791" b="1">
                <a:solidFill>
                  <a:srgbClr val="414231"/>
                </a:solidFill>
                <a:latin typeface="Nourd Bold"/>
                <a:ea typeface="Nourd Bold"/>
                <a:cs typeface="Nourd Bold"/>
                <a:sym typeface="Nourd Bold"/>
              </a:rPr>
              <a:t>Community Interest Company – Berkshire, UK</a:t>
            </a:r>
          </a:p>
        </p:txBody>
      </p:sp>
      <p:grpSp>
        <p:nvGrpSpPr>
          <p:cNvPr id="8" name="Group 8"/>
          <p:cNvGrpSpPr/>
          <p:nvPr/>
        </p:nvGrpSpPr>
        <p:grpSpPr>
          <a:xfrm rot="-5400000">
            <a:off x="-4500517" y="4500517"/>
            <a:ext cx="10381185" cy="1380150"/>
            <a:chOff x="0" y="0"/>
            <a:chExt cx="2734139" cy="3634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734139" cy="363496"/>
            </a:xfrm>
            <a:custGeom>
              <a:avLst/>
              <a:gdLst/>
              <a:ahLst/>
              <a:cxnLst/>
              <a:rect l="l" t="t" r="r" b="b"/>
              <a:pathLst>
                <a:path w="2734139" h="363496">
                  <a:moveTo>
                    <a:pt x="0" y="0"/>
                  </a:moveTo>
                  <a:lnTo>
                    <a:pt x="2734139" y="0"/>
                  </a:lnTo>
                  <a:lnTo>
                    <a:pt x="2734139" y="363496"/>
                  </a:lnTo>
                  <a:lnTo>
                    <a:pt x="0" y="363496"/>
                  </a:lnTo>
                  <a:close/>
                </a:path>
              </a:pathLst>
            </a:custGeom>
            <a:solidFill>
              <a:srgbClr val="BA9A2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2734139" cy="3730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 rot="-5400000">
            <a:off x="-2763588" y="4215430"/>
            <a:ext cx="6872821" cy="499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01"/>
              </a:lnSpc>
              <a:spcBef>
                <a:spcPct val="0"/>
              </a:spcBef>
            </a:pPr>
            <a:r>
              <a:rPr lang="en-US" sz="2985" b="1" spc="167">
                <a:solidFill>
                  <a:srgbClr val="414231"/>
                </a:solidFill>
                <a:latin typeface="Nourd Bold"/>
                <a:ea typeface="Nourd Bold"/>
                <a:cs typeface="Nourd Bold"/>
                <a:sym typeface="Nourd Bold"/>
              </a:rPr>
              <a:t>JULY 28, 2026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-231242" y="8390134"/>
            <a:ext cx="8174751" cy="1321138"/>
            <a:chOff x="0" y="0"/>
            <a:chExt cx="2153021" cy="34795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153021" cy="347954"/>
            </a:xfrm>
            <a:custGeom>
              <a:avLst/>
              <a:gdLst/>
              <a:ahLst/>
              <a:cxnLst/>
              <a:rect l="l" t="t" r="r" b="b"/>
              <a:pathLst>
                <a:path w="2153021" h="347954">
                  <a:moveTo>
                    <a:pt x="25570" y="0"/>
                  </a:moveTo>
                  <a:lnTo>
                    <a:pt x="2127451" y="0"/>
                  </a:lnTo>
                  <a:cubicBezTo>
                    <a:pt x="2141573" y="0"/>
                    <a:pt x="2153021" y="11448"/>
                    <a:pt x="2153021" y="25570"/>
                  </a:cubicBezTo>
                  <a:lnTo>
                    <a:pt x="2153021" y="322384"/>
                  </a:lnTo>
                  <a:cubicBezTo>
                    <a:pt x="2153021" y="329165"/>
                    <a:pt x="2150327" y="335669"/>
                    <a:pt x="2145531" y="340465"/>
                  </a:cubicBezTo>
                  <a:cubicBezTo>
                    <a:pt x="2140736" y="345260"/>
                    <a:pt x="2134232" y="347954"/>
                    <a:pt x="2127451" y="347954"/>
                  </a:cubicBezTo>
                  <a:lnTo>
                    <a:pt x="25570" y="347954"/>
                  </a:lnTo>
                  <a:cubicBezTo>
                    <a:pt x="18789" y="347954"/>
                    <a:pt x="12285" y="345260"/>
                    <a:pt x="7489" y="340465"/>
                  </a:cubicBezTo>
                  <a:cubicBezTo>
                    <a:pt x="2694" y="335669"/>
                    <a:pt x="0" y="329165"/>
                    <a:pt x="0" y="322384"/>
                  </a:cubicBezTo>
                  <a:lnTo>
                    <a:pt x="0" y="25570"/>
                  </a:lnTo>
                  <a:cubicBezTo>
                    <a:pt x="0" y="18789"/>
                    <a:pt x="2694" y="12285"/>
                    <a:pt x="7489" y="7489"/>
                  </a:cubicBezTo>
                  <a:cubicBezTo>
                    <a:pt x="12285" y="2694"/>
                    <a:pt x="18789" y="0"/>
                    <a:pt x="25570" y="0"/>
                  </a:cubicBezTo>
                  <a:close/>
                </a:path>
              </a:pathLst>
            </a:custGeom>
            <a:solidFill>
              <a:srgbClr val="6264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2153021" cy="3574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038225" y="8648229"/>
            <a:ext cx="664473" cy="862097"/>
          </a:xfrm>
          <a:custGeom>
            <a:avLst/>
            <a:gdLst/>
            <a:ahLst/>
            <a:cxnLst/>
            <a:rect l="l" t="t" r="r" b="b"/>
            <a:pathLst>
              <a:path w="664473" h="862097">
                <a:moveTo>
                  <a:pt x="0" y="0"/>
                </a:moveTo>
                <a:lnTo>
                  <a:pt x="664473" y="0"/>
                </a:lnTo>
                <a:lnTo>
                  <a:pt x="664473" y="862097"/>
                </a:lnTo>
                <a:lnTo>
                  <a:pt x="0" y="8620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845573" y="8804368"/>
            <a:ext cx="5917158" cy="524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68"/>
              </a:lnSpc>
              <a:spcBef>
                <a:spcPct val="0"/>
              </a:spcBef>
            </a:pPr>
            <a:r>
              <a:rPr lang="en-US" sz="3185" b="1" u="none" strike="noStrike" spc="178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AGROPRODUCE CIC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77338"/>
            <a:ext cx="18361643" cy="3499817"/>
          </a:xfrm>
          <a:custGeom>
            <a:avLst/>
            <a:gdLst/>
            <a:ahLst/>
            <a:cxnLst/>
            <a:rect l="l" t="t" r="r" b="b"/>
            <a:pathLst>
              <a:path w="18361643" h="3499817">
                <a:moveTo>
                  <a:pt x="0" y="0"/>
                </a:moveTo>
                <a:lnTo>
                  <a:pt x="18361643" y="0"/>
                </a:lnTo>
                <a:lnTo>
                  <a:pt x="18361643" y="3499818"/>
                </a:lnTo>
                <a:lnTo>
                  <a:pt x="0" y="34998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9" b="-16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655653" y="3813005"/>
            <a:ext cx="3998481" cy="2905667"/>
            <a:chOff x="0" y="0"/>
            <a:chExt cx="1053098" cy="76527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53098" cy="765278"/>
            </a:xfrm>
            <a:custGeom>
              <a:avLst/>
              <a:gdLst/>
              <a:ahLst/>
              <a:cxnLst/>
              <a:rect l="l" t="t" r="r" b="b"/>
              <a:pathLst>
                <a:path w="1053098" h="765278">
                  <a:moveTo>
                    <a:pt x="60023" y="0"/>
                  </a:moveTo>
                  <a:lnTo>
                    <a:pt x="993075" y="0"/>
                  </a:lnTo>
                  <a:cubicBezTo>
                    <a:pt x="1008994" y="0"/>
                    <a:pt x="1024261" y="6324"/>
                    <a:pt x="1035518" y="17580"/>
                  </a:cubicBezTo>
                  <a:cubicBezTo>
                    <a:pt x="1046774" y="28837"/>
                    <a:pt x="1053098" y="44104"/>
                    <a:pt x="1053098" y="60023"/>
                  </a:cubicBezTo>
                  <a:lnTo>
                    <a:pt x="1053098" y="705256"/>
                  </a:lnTo>
                  <a:cubicBezTo>
                    <a:pt x="1053098" y="721175"/>
                    <a:pt x="1046774" y="736442"/>
                    <a:pt x="1035518" y="747698"/>
                  </a:cubicBezTo>
                  <a:cubicBezTo>
                    <a:pt x="1024261" y="758955"/>
                    <a:pt x="1008994" y="765278"/>
                    <a:pt x="993075" y="765278"/>
                  </a:cubicBezTo>
                  <a:lnTo>
                    <a:pt x="60023" y="765278"/>
                  </a:lnTo>
                  <a:cubicBezTo>
                    <a:pt x="44104" y="765278"/>
                    <a:pt x="28837" y="758955"/>
                    <a:pt x="17580" y="747698"/>
                  </a:cubicBezTo>
                  <a:cubicBezTo>
                    <a:pt x="6324" y="736442"/>
                    <a:pt x="0" y="721175"/>
                    <a:pt x="0" y="705256"/>
                  </a:cubicBezTo>
                  <a:lnTo>
                    <a:pt x="0" y="60023"/>
                  </a:lnTo>
                  <a:cubicBezTo>
                    <a:pt x="0" y="44104"/>
                    <a:pt x="6324" y="28837"/>
                    <a:pt x="17580" y="17580"/>
                  </a:cubicBezTo>
                  <a:cubicBezTo>
                    <a:pt x="28837" y="6324"/>
                    <a:pt x="44104" y="0"/>
                    <a:pt x="60023" y="0"/>
                  </a:cubicBezTo>
                  <a:close/>
                </a:path>
              </a:pathLst>
            </a:custGeom>
            <a:solidFill>
              <a:srgbClr val="A6A88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053098" cy="774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19653" y="3803480"/>
            <a:ext cx="5302067" cy="1253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61"/>
              </a:lnSpc>
            </a:pPr>
            <a:r>
              <a:rPr lang="en-US" sz="4169" b="1">
                <a:solidFill>
                  <a:srgbClr val="62644A"/>
                </a:solidFill>
                <a:latin typeface="Rubik Bold"/>
                <a:ea typeface="Rubik Bold"/>
                <a:cs typeface="Rubik Bold"/>
                <a:sym typeface="Rubik Bold"/>
              </a:rPr>
              <a:t>AgroProduce: Our Mission &amp; Vision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19653" y="5955232"/>
            <a:ext cx="5099744" cy="1755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 err="1">
                <a:solidFill>
                  <a:srgbClr val="414231"/>
                </a:solidFill>
                <a:latin typeface="Open Sans"/>
                <a:ea typeface="Open Sans"/>
                <a:cs typeface="Open Sans"/>
                <a:sym typeface="Open Sans"/>
              </a:rPr>
              <a:t>Agro</a:t>
            </a:r>
            <a:r>
              <a:rPr lang="en-US" sz="2000" dirty="0">
                <a:solidFill>
                  <a:srgbClr val="414231"/>
                </a:solidFill>
                <a:latin typeface="Open Sans"/>
                <a:ea typeface="Open Sans"/>
                <a:cs typeface="Open Sans"/>
                <a:sym typeface="Open Sans"/>
              </a:rPr>
              <a:t> Produce is a Community Interest Company based in Berkshire, UK, dedicated to </a:t>
            </a:r>
            <a:r>
              <a:rPr lang="en-US" sz="2000" dirty="0">
                <a:solidFill>
                  <a:srgbClr val="414231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growing</a:t>
            </a:r>
            <a:r>
              <a:rPr lang="en-US" sz="2000" dirty="0">
                <a:solidFill>
                  <a:srgbClr val="414231"/>
                </a:solidFill>
                <a:latin typeface="Open Sans"/>
                <a:ea typeface="Open Sans"/>
                <a:cs typeface="Open Sans"/>
                <a:sym typeface="Open Sans"/>
              </a:rPr>
              <a:t> sustainable seasonal produce and ethically reared livestock. All profits are reinvested into environmental stewardship and ensuring affordable, nutritious food is accessible to local communities</a:t>
            </a:r>
            <a:r>
              <a:rPr lang="en-US" sz="1200" dirty="0">
                <a:solidFill>
                  <a:srgbClr val="414231"/>
                </a:solidFill>
                <a:latin typeface="Open Sans"/>
                <a:ea typeface="Open Sans"/>
                <a:cs typeface="Open Sans"/>
                <a:sym typeface="Open Sans"/>
              </a:rPr>
              <a:t>.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74928" y="747311"/>
            <a:ext cx="11812114" cy="2532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893"/>
              </a:lnSpc>
            </a:pPr>
            <a:r>
              <a:rPr lang="en-US" sz="9076" b="1" spc="816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EXECUTIVE SUMMARY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058881" y="4173418"/>
            <a:ext cx="3135932" cy="307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78"/>
              </a:lnSpc>
            </a:pPr>
            <a:r>
              <a:rPr lang="en-US" sz="1999" b="1">
                <a:solidFill>
                  <a:srgbClr val="FFFFFF"/>
                </a:solidFill>
                <a:latin typeface="Rubik Bold"/>
                <a:ea typeface="Rubik Bold"/>
                <a:cs typeface="Rubik Bold"/>
                <a:sym typeface="Rubik Bold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058881" y="4562786"/>
            <a:ext cx="3135932" cy="1755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Sustainable seasonal vegetables, soft &amp; orchard fruits, herbs, eggs, lamb, and honey — all grown using regenerative 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methods</a:t>
            </a:r>
            <a:r>
              <a:rPr lang="en-US" sz="20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with full traceability from field to door</a:t>
            </a:r>
            <a:r>
              <a:rPr lang="en-US" sz="12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8655653" y="6997039"/>
            <a:ext cx="3998481" cy="2905667"/>
            <a:chOff x="0" y="0"/>
            <a:chExt cx="1053098" cy="76527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53098" cy="765278"/>
            </a:xfrm>
            <a:custGeom>
              <a:avLst/>
              <a:gdLst/>
              <a:ahLst/>
              <a:cxnLst/>
              <a:rect l="l" t="t" r="r" b="b"/>
              <a:pathLst>
                <a:path w="1053098" h="765278">
                  <a:moveTo>
                    <a:pt x="60023" y="0"/>
                  </a:moveTo>
                  <a:lnTo>
                    <a:pt x="993075" y="0"/>
                  </a:lnTo>
                  <a:cubicBezTo>
                    <a:pt x="1008994" y="0"/>
                    <a:pt x="1024261" y="6324"/>
                    <a:pt x="1035518" y="17580"/>
                  </a:cubicBezTo>
                  <a:cubicBezTo>
                    <a:pt x="1046774" y="28837"/>
                    <a:pt x="1053098" y="44104"/>
                    <a:pt x="1053098" y="60023"/>
                  </a:cubicBezTo>
                  <a:lnTo>
                    <a:pt x="1053098" y="705256"/>
                  </a:lnTo>
                  <a:cubicBezTo>
                    <a:pt x="1053098" y="721175"/>
                    <a:pt x="1046774" y="736442"/>
                    <a:pt x="1035518" y="747698"/>
                  </a:cubicBezTo>
                  <a:cubicBezTo>
                    <a:pt x="1024261" y="758955"/>
                    <a:pt x="1008994" y="765278"/>
                    <a:pt x="993075" y="765278"/>
                  </a:cubicBezTo>
                  <a:lnTo>
                    <a:pt x="60023" y="765278"/>
                  </a:lnTo>
                  <a:cubicBezTo>
                    <a:pt x="44104" y="765278"/>
                    <a:pt x="28837" y="758955"/>
                    <a:pt x="17580" y="747698"/>
                  </a:cubicBezTo>
                  <a:cubicBezTo>
                    <a:pt x="6324" y="736442"/>
                    <a:pt x="0" y="721175"/>
                    <a:pt x="0" y="705256"/>
                  </a:cubicBezTo>
                  <a:lnTo>
                    <a:pt x="0" y="60023"/>
                  </a:lnTo>
                  <a:cubicBezTo>
                    <a:pt x="0" y="44104"/>
                    <a:pt x="6324" y="28837"/>
                    <a:pt x="17580" y="17580"/>
                  </a:cubicBezTo>
                  <a:cubicBezTo>
                    <a:pt x="28837" y="6324"/>
                    <a:pt x="44104" y="0"/>
                    <a:pt x="60023" y="0"/>
                  </a:cubicBezTo>
                  <a:close/>
                </a:path>
              </a:pathLst>
            </a:custGeom>
            <a:solidFill>
              <a:srgbClr val="A6A88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9525"/>
              <a:ext cx="1053098" cy="774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058881" y="7357453"/>
            <a:ext cx="3135932" cy="307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78"/>
              </a:lnSpc>
              <a:spcBef>
                <a:spcPct val="0"/>
              </a:spcBef>
            </a:pPr>
            <a:r>
              <a:rPr lang="en-US" sz="1999" b="1" u="none" strike="noStrike">
                <a:solidFill>
                  <a:srgbClr val="FFFFFF"/>
                </a:solidFill>
                <a:latin typeface="Rubik Bold"/>
                <a:ea typeface="Rubik Bold"/>
                <a:cs typeface="Rubik Bold"/>
                <a:sym typeface="Rubik Bold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058881" y="7746821"/>
            <a:ext cx="3135932" cy="1973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Financial targets: Break-even reached at Month 4. Year 1 projected revenue: £62,000. Year 2 projected revenue: £95,000. Revenue driven by household deliveries, wholesale, and farmers' markets.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3030249" y="3813005"/>
            <a:ext cx="3998481" cy="2905667"/>
            <a:chOff x="0" y="0"/>
            <a:chExt cx="1053098" cy="76527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53098" cy="765278"/>
            </a:xfrm>
            <a:custGeom>
              <a:avLst/>
              <a:gdLst/>
              <a:ahLst/>
              <a:cxnLst/>
              <a:rect l="l" t="t" r="r" b="b"/>
              <a:pathLst>
                <a:path w="1053098" h="765278">
                  <a:moveTo>
                    <a:pt x="60023" y="0"/>
                  </a:moveTo>
                  <a:lnTo>
                    <a:pt x="993075" y="0"/>
                  </a:lnTo>
                  <a:cubicBezTo>
                    <a:pt x="1008994" y="0"/>
                    <a:pt x="1024261" y="6324"/>
                    <a:pt x="1035518" y="17580"/>
                  </a:cubicBezTo>
                  <a:cubicBezTo>
                    <a:pt x="1046774" y="28837"/>
                    <a:pt x="1053098" y="44104"/>
                    <a:pt x="1053098" y="60023"/>
                  </a:cubicBezTo>
                  <a:lnTo>
                    <a:pt x="1053098" y="705256"/>
                  </a:lnTo>
                  <a:cubicBezTo>
                    <a:pt x="1053098" y="721175"/>
                    <a:pt x="1046774" y="736442"/>
                    <a:pt x="1035518" y="747698"/>
                  </a:cubicBezTo>
                  <a:cubicBezTo>
                    <a:pt x="1024261" y="758955"/>
                    <a:pt x="1008994" y="765278"/>
                    <a:pt x="993075" y="765278"/>
                  </a:cubicBezTo>
                  <a:lnTo>
                    <a:pt x="60023" y="765278"/>
                  </a:lnTo>
                  <a:cubicBezTo>
                    <a:pt x="44104" y="765278"/>
                    <a:pt x="28837" y="758955"/>
                    <a:pt x="17580" y="747698"/>
                  </a:cubicBezTo>
                  <a:cubicBezTo>
                    <a:pt x="6324" y="736442"/>
                    <a:pt x="0" y="721175"/>
                    <a:pt x="0" y="705256"/>
                  </a:cubicBezTo>
                  <a:lnTo>
                    <a:pt x="0" y="60023"/>
                  </a:lnTo>
                  <a:cubicBezTo>
                    <a:pt x="0" y="44104"/>
                    <a:pt x="6324" y="28837"/>
                    <a:pt x="17580" y="17580"/>
                  </a:cubicBezTo>
                  <a:cubicBezTo>
                    <a:pt x="28837" y="6324"/>
                    <a:pt x="44104" y="0"/>
                    <a:pt x="60023" y="0"/>
                  </a:cubicBezTo>
                  <a:close/>
                </a:path>
              </a:pathLst>
            </a:custGeom>
            <a:solidFill>
              <a:srgbClr val="A6A88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1053098" cy="774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3433477" y="4173418"/>
            <a:ext cx="3135932" cy="307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78"/>
              </a:lnSpc>
            </a:pPr>
            <a:r>
              <a:rPr lang="en-US" sz="1999" b="1">
                <a:solidFill>
                  <a:srgbClr val="FFFFFF"/>
                </a:solidFill>
                <a:latin typeface="Rubik Bold"/>
                <a:ea typeface="Rubik Bold"/>
                <a:cs typeface="Rubik Bold"/>
                <a:sym typeface="Rubik Bold"/>
              </a:rPr>
              <a:t>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433477" y="4562786"/>
            <a:ext cx="3135932" cy="1755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Total funding request: £65,000. Breakdown: £40,000 private investor, £15,000 DEFRA grant, £10,000 founder contribution. Funds cover land lease, infrastructure, and first-year operations.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3030249" y="6997039"/>
            <a:ext cx="3998481" cy="2905667"/>
            <a:chOff x="0" y="0"/>
            <a:chExt cx="1053098" cy="76527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53098" cy="765278"/>
            </a:xfrm>
            <a:custGeom>
              <a:avLst/>
              <a:gdLst/>
              <a:ahLst/>
              <a:cxnLst/>
              <a:rect l="l" t="t" r="r" b="b"/>
              <a:pathLst>
                <a:path w="1053098" h="765278">
                  <a:moveTo>
                    <a:pt x="60023" y="0"/>
                  </a:moveTo>
                  <a:lnTo>
                    <a:pt x="993075" y="0"/>
                  </a:lnTo>
                  <a:cubicBezTo>
                    <a:pt x="1008994" y="0"/>
                    <a:pt x="1024261" y="6324"/>
                    <a:pt x="1035518" y="17580"/>
                  </a:cubicBezTo>
                  <a:cubicBezTo>
                    <a:pt x="1046774" y="28837"/>
                    <a:pt x="1053098" y="44104"/>
                    <a:pt x="1053098" y="60023"/>
                  </a:cubicBezTo>
                  <a:lnTo>
                    <a:pt x="1053098" y="705256"/>
                  </a:lnTo>
                  <a:cubicBezTo>
                    <a:pt x="1053098" y="721175"/>
                    <a:pt x="1046774" y="736442"/>
                    <a:pt x="1035518" y="747698"/>
                  </a:cubicBezTo>
                  <a:cubicBezTo>
                    <a:pt x="1024261" y="758955"/>
                    <a:pt x="1008994" y="765278"/>
                    <a:pt x="993075" y="765278"/>
                  </a:cubicBezTo>
                  <a:lnTo>
                    <a:pt x="60023" y="765278"/>
                  </a:lnTo>
                  <a:cubicBezTo>
                    <a:pt x="44104" y="765278"/>
                    <a:pt x="28837" y="758955"/>
                    <a:pt x="17580" y="747698"/>
                  </a:cubicBezTo>
                  <a:cubicBezTo>
                    <a:pt x="6324" y="736442"/>
                    <a:pt x="0" y="721175"/>
                    <a:pt x="0" y="705256"/>
                  </a:cubicBezTo>
                  <a:lnTo>
                    <a:pt x="0" y="60023"/>
                  </a:lnTo>
                  <a:cubicBezTo>
                    <a:pt x="0" y="44104"/>
                    <a:pt x="6324" y="28837"/>
                    <a:pt x="17580" y="17580"/>
                  </a:cubicBezTo>
                  <a:cubicBezTo>
                    <a:pt x="28837" y="6324"/>
                    <a:pt x="44104" y="0"/>
                    <a:pt x="60023" y="0"/>
                  </a:cubicBezTo>
                  <a:close/>
                </a:path>
              </a:pathLst>
            </a:custGeom>
            <a:solidFill>
              <a:srgbClr val="A6A88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9525"/>
              <a:ext cx="1053098" cy="774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13433477" y="7357453"/>
            <a:ext cx="3135932" cy="307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78"/>
              </a:lnSpc>
              <a:spcBef>
                <a:spcPct val="0"/>
              </a:spcBef>
            </a:pPr>
            <a:r>
              <a:rPr lang="en-US" sz="1999" b="1" u="none" strike="noStrike">
                <a:solidFill>
                  <a:srgbClr val="FFFFFF"/>
                </a:solidFill>
                <a:latin typeface="Rubik Bold"/>
                <a:ea typeface="Rubik Bold"/>
                <a:cs typeface="Rubik Bold"/>
                <a:sym typeface="Rubik Bold"/>
              </a:rPr>
              <a:t>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433477" y="7746821"/>
            <a:ext cx="3135932" cy="1973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CIC model ensures profits are reinvested into the 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  <a:sym typeface="Open Sans"/>
              </a:rPr>
              <a:t>environment</a:t>
            </a:r>
            <a:r>
              <a:rPr lang="en-US" sz="20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and affordable food access. 15% of produce donated to food banks. Target: 30% carbon emission reduction vs. industry average.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19653" y="7956371"/>
            <a:ext cx="5099744" cy="1101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414231"/>
                </a:solidFill>
                <a:latin typeface="Open Sans"/>
                <a:ea typeface="Open Sans"/>
                <a:cs typeface="Open Sans"/>
                <a:sym typeface="Open Sans"/>
              </a:rPr>
              <a:t>Our competitive advantages include zero food miles, regenerative farming practices, and a strong social mission — making </a:t>
            </a:r>
            <a:r>
              <a:rPr lang="en-US" sz="2000" dirty="0" err="1">
                <a:solidFill>
                  <a:srgbClr val="414231"/>
                </a:solidFill>
                <a:latin typeface="Open Sans"/>
                <a:ea typeface="Open Sans"/>
                <a:cs typeface="Open Sans"/>
                <a:sym typeface="Open Sans"/>
              </a:rPr>
              <a:t>AgroProduce</a:t>
            </a:r>
            <a:r>
              <a:rPr lang="en-US" sz="2000" dirty="0">
                <a:solidFill>
                  <a:srgbClr val="414231"/>
                </a:solidFill>
                <a:latin typeface="Open Sans"/>
                <a:ea typeface="Open Sans"/>
                <a:cs typeface="Open Sans"/>
                <a:sym typeface="Open Sans"/>
              </a:rPr>
              <a:t> a unique and impactful enterprise in the South East of England.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77338"/>
            <a:ext cx="18361643" cy="3499817"/>
          </a:xfrm>
          <a:custGeom>
            <a:avLst/>
            <a:gdLst/>
            <a:ahLst/>
            <a:cxnLst/>
            <a:rect l="l" t="t" r="r" b="b"/>
            <a:pathLst>
              <a:path w="18361643" h="3499817">
                <a:moveTo>
                  <a:pt x="0" y="0"/>
                </a:moveTo>
                <a:lnTo>
                  <a:pt x="18361643" y="0"/>
                </a:lnTo>
                <a:lnTo>
                  <a:pt x="18361643" y="3499818"/>
                </a:lnTo>
                <a:lnTo>
                  <a:pt x="0" y="34998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9" b="-16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908391" y="7534323"/>
            <a:ext cx="1926274" cy="1926274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9653" y="3813005"/>
            <a:ext cx="2626373" cy="962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33"/>
              </a:lnSpc>
            </a:pPr>
            <a:r>
              <a:rPr lang="en-US" sz="3221" b="1">
                <a:solidFill>
                  <a:srgbClr val="5C3619"/>
                </a:solidFill>
                <a:latin typeface="Rubik Bold"/>
                <a:ea typeface="Rubik Bold"/>
                <a:cs typeface="Rubik Bold"/>
                <a:sym typeface="Rubik Bold"/>
              </a:rPr>
              <a:t>Our</a:t>
            </a:r>
          </a:p>
          <a:p>
            <a:pPr marL="0" lvl="0" indent="0" algn="l">
              <a:lnSpc>
                <a:spcPts val="3833"/>
              </a:lnSpc>
            </a:pPr>
            <a:r>
              <a:rPr lang="en-US" sz="3221" b="1">
                <a:solidFill>
                  <a:srgbClr val="5C3619"/>
                </a:solidFill>
                <a:latin typeface="Rubik Bold"/>
                <a:ea typeface="Rubik Bold"/>
                <a:cs typeface="Rubik Bold"/>
                <a:sym typeface="Rubik Bold"/>
              </a:rPr>
              <a:t>Products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9653" y="5241839"/>
            <a:ext cx="4179207" cy="1973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 err="1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Agro</a:t>
            </a:r>
            <a:r>
              <a:rPr lang="en-US" sz="2000" dirty="0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 Produce offers a rich variety of seasonal vegetables, soft and orchard fruits, fresh herbs, </a:t>
            </a:r>
            <a:r>
              <a:rPr lang="en-US" sz="2000" dirty="0">
                <a:solidFill>
                  <a:srgbClr val="392110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  <a:sym typeface="Open Sans"/>
              </a:rPr>
              <a:t>free-range</a:t>
            </a:r>
            <a:r>
              <a:rPr lang="en-US" sz="2000" dirty="0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 eggs, ethically reared lamb, raw honey, and handmade jams. All produce is grown using regenerative methods, ensuring full traceability from soil to table with zero food miles.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74928" y="518711"/>
            <a:ext cx="14396971" cy="1574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728"/>
              </a:lnSpc>
            </a:pPr>
            <a:r>
              <a:rPr lang="en-US" sz="9498" b="1" spc="854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BUSINESS CONCEPT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908391" y="3813005"/>
            <a:ext cx="2626373" cy="962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33"/>
              </a:lnSpc>
            </a:pPr>
            <a:r>
              <a:rPr lang="en-US" sz="3221" b="1">
                <a:solidFill>
                  <a:srgbClr val="5C3619"/>
                </a:solidFill>
                <a:latin typeface="Rubik Bold"/>
                <a:ea typeface="Rubik Bold"/>
                <a:cs typeface="Rubik Bold"/>
                <a:sym typeface="Rubik Bold"/>
              </a:rPr>
              <a:t>Our</a:t>
            </a:r>
          </a:p>
          <a:p>
            <a:pPr marL="0" lvl="0" indent="0" algn="l">
              <a:lnSpc>
                <a:spcPts val="3833"/>
              </a:lnSpc>
            </a:pPr>
            <a:r>
              <a:rPr lang="en-US" sz="3221" b="1">
                <a:solidFill>
                  <a:srgbClr val="5C3619"/>
                </a:solidFill>
                <a:latin typeface="Rubik Bold"/>
                <a:ea typeface="Rubik Bold"/>
                <a:cs typeface="Rubik Bold"/>
                <a:sym typeface="Rubik Bold"/>
              </a:rPr>
              <a:t>Services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908391" y="5241839"/>
            <a:ext cx="4179207" cy="1755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We offer weekly produce delivery boxes for households, wholesale supply </a:t>
            </a:r>
            <a:r>
              <a:rPr lang="en-US" sz="2000" dirty="0">
                <a:solidFill>
                  <a:srgbClr val="392110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  <a:sym typeface="Open Sans"/>
              </a:rPr>
              <a:t>to</a:t>
            </a:r>
            <a:r>
              <a:rPr lang="en-US" sz="2000" dirty="0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 local cafés and schools, and regular donations to food banks. Farm visits and community engagement sessions invite the public to connect with sustainable growing practices firsthand.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297128" y="3813005"/>
            <a:ext cx="2626373" cy="962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33"/>
              </a:lnSpc>
            </a:pPr>
            <a:r>
              <a:rPr lang="en-US" sz="3221" b="1">
                <a:solidFill>
                  <a:srgbClr val="5C3619"/>
                </a:solidFill>
                <a:latin typeface="Rubik Bold"/>
                <a:ea typeface="Rubik Bold"/>
                <a:cs typeface="Rubik Bold"/>
                <a:sym typeface="Rubik Bold"/>
              </a:rPr>
              <a:t>Closed-Loop</a:t>
            </a:r>
          </a:p>
          <a:p>
            <a:pPr marL="0" lvl="0" indent="0" algn="l">
              <a:lnSpc>
                <a:spcPts val="3833"/>
              </a:lnSpc>
            </a:pPr>
            <a:r>
              <a:rPr lang="en-US" sz="3221" b="1">
                <a:solidFill>
                  <a:srgbClr val="5C3619"/>
                </a:solidFill>
                <a:latin typeface="Rubik Bold"/>
                <a:ea typeface="Rubik Bold"/>
                <a:cs typeface="Rubik Bold"/>
                <a:sym typeface="Rubik Bold"/>
              </a:rPr>
              <a:t>System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297128" y="5241839"/>
            <a:ext cx="4179207" cy="1973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Our closed-loop sustainability model </a:t>
            </a:r>
            <a:r>
              <a:rPr lang="en-US" sz="2000" dirty="0" err="1">
                <a:solidFill>
                  <a:srgbClr val="392110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  <a:sym typeface="Open Sans"/>
              </a:rPr>
              <a:t>minimises</a:t>
            </a:r>
            <a:r>
              <a:rPr lang="en-US" sz="2000" dirty="0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 waste at every stage. Organic matter is composted and returned to the soil, water is harvested and recycled via drip irrigation, and all packaging is home-compostable. This ensures a near-zero-waste operation from farm to doorstep</a:t>
            </a:r>
            <a:r>
              <a:rPr lang="en-US" sz="1200" dirty="0">
                <a:solidFill>
                  <a:srgbClr val="392110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2301764" y="7534323"/>
            <a:ext cx="1926274" cy="1926274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19653" y="7534323"/>
            <a:ext cx="1926274" cy="1926274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68603" y="667485"/>
            <a:ext cx="1999411" cy="2011868"/>
          </a:xfrm>
          <a:custGeom>
            <a:avLst/>
            <a:gdLst/>
            <a:ahLst/>
            <a:cxnLst/>
            <a:rect l="l" t="t" r="r" b="b"/>
            <a:pathLst>
              <a:path w="1999411" h="2011868">
                <a:moveTo>
                  <a:pt x="0" y="0"/>
                </a:moveTo>
                <a:lnTo>
                  <a:pt x="1999411" y="0"/>
                </a:lnTo>
                <a:lnTo>
                  <a:pt x="1999411" y="2011868"/>
                </a:lnTo>
                <a:lnTo>
                  <a:pt x="0" y="20118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789505" y="3164456"/>
            <a:ext cx="9872039" cy="5486784"/>
          </a:xfrm>
          <a:custGeom>
            <a:avLst/>
            <a:gdLst/>
            <a:ahLst/>
            <a:cxnLst/>
            <a:rect l="l" t="t" r="r" b="b"/>
            <a:pathLst>
              <a:path w="9872039" h="5486784">
                <a:moveTo>
                  <a:pt x="0" y="0"/>
                </a:moveTo>
                <a:lnTo>
                  <a:pt x="9872040" y="0"/>
                </a:lnTo>
                <a:lnTo>
                  <a:pt x="9872040" y="5486784"/>
                </a:lnTo>
                <a:lnTo>
                  <a:pt x="0" y="54867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84" r="-1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163089" y="3736229"/>
            <a:ext cx="3092778" cy="653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80"/>
              </a:lnSpc>
            </a:pPr>
            <a:r>
              <a:rPr lang="en-US" sz="4268" b="1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Our Goals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-776799" y="3164456"/>
            <a:ext cx="10987599" cy="5486784"/>
            <a:chOff x="0" y="0"/>
            <a:chExt cx="2893853" cy="14450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93853" cy="1445079"/>
            </a:xfrm>
            <a:custGeom>
              <a:avLst/>
              <a:gdLst/>
              <a:ahLst/>
              <a:cxnLst/>
              <a:rect l="l" t="t" r="r" b="b"/>
              <a:pathLst>
                <a:path w="2893853" h="1445079">
                  <a:moveTo>
                    <a:pt x="19024" y="0"/>
                  </a:moveTo>
                  <a:lnTo>
                    <a:pt x="2874829" y="0"/>
                  </a:lnTo>
                  <a:cubicBezTo>
                    <a:pt x="2879874" y="0"/>
                    <a:pt x="2884713" y="2004"/>
                    <a:pt x="2888281" y="5572"/>
                  </a:cubicBezTo>
                  <a:cubicBezTo>
                    <a:pt x="2891849" y="9140"/>
                    <a:pt x="2893853" y="13979"/>
                    <a:pt x="2893853" y="19024"/>
                  </a:cubicBezTo>
                  <a:lnTo>
                    <a:pt x="2893853" y="1426055"/>
                  </a:lnTo>
                  <a:cubicBezTo>
                    <a:pt x="2893853" y="1436561"/>
                    <a:pt x="2885336" y="1445079"/>
                    <a:pt x="2874829" y="1445079"/>
                  </a:cubicBezTo>
                  <a:lnTo>
                    <a:pt x="19024" y="1445079"/>
                  </a:lnTo>
                  <a:cubicBezTo>
                    <a:pt x="13979" y="1445079"/>
                    <a:pt x="9140" y="1443075"/>
                    <a:pt x="5572" y="1439507"/>
                  </a:cubicBezTo>
                  <a:cubicBezTo>
                    <a:pt x="2004" y="1435939"/>
                    <a:pt x="0" y="1431100"/>
                    <a:pt x="0" y="1426055"/>
                  </a:cubicBezTo>
                  <a:lnTo>
                    <a:pt x="0" y="19024"/>
                  </a:lnTo>
                  <a:cubicBezTo>
                    <a:pt x="0" y="8517"/>
                    <a:pt x="8517" y="0"/>
                    <a:pt x="19024" y="0"/>
                  </a:cubicBezTo>
                  <a:close/>
                </a:path>
              </a:pathLst>
            </a:custGeom>
            <a:solidFill>
              <a:srgbClr val="BA9A2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2893853" cy="14546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187315" y="1179153"/>
            <a:ext cx="14188135" cy="16511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389"/>
              </a:lnSpc>
            </a:pPr>
            <a:r>
              <a:rPr lang="en-US" sz="9991" b="1" spc="-409">
                <a:solidFill>
                  <a:srgbClr val="403F3F"/>
                </a:solidFill>
                <a:latin typeface="Nourd Bold"/>
                <a:ea typeface="Nourd Bold"/>
                <a:cs typeface="Nourd Bold"/>
                <a:sym typeface="Nourd Bold"/>
              </a:rPr>
              <a:t>SMART OBJECTIVES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0100" y="3536204"/>
            <a:ext cx="7989405" cy="4496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Short-Term (Year 1):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Land lease &amp; certifications by Month 2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150 households &amp; 10 local businesses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</a:t>
            </a:r>
            <a:r>
              <a:rPr lang="en-US" sz="2619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Break-even</a:t>
            </a: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 at Month 4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15% produce donated to food banks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Cut carbon emissions 30% vs industry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Long-Term (3–5 Years):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Expand to 15 acres, organic certification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3 full-time jobs + community allotments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Supply 80% of Reading's independent retailers</a:t>
            </a:r>
          </a:p>
          <a:p>
            <a:pPr marL="0" lvl="0" indent="0" algn="l">
              <a:lnSpc>
                <a:spcPts val="3222"/>
              </a:lnSpc>
            </a:pPr>
            <a:r>
              <a:rPr lang="en-US" sz="2619" b="1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• Regional regenerative farming leader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1726971" y="8107512"/>
            <a:ext cx="7732254" cy="1087455"/>
            <a:chOff x="0" y="0"/>
            <a:chExt cx="2153021" cy="30279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153021" cy="302798"/>
            </a:xfrm>
            <a:custGeom>
              <a:avLst/>
              <a:gdLst/>
              <a:ahLst/>
              <a:cxnLst/>
              <a:rect l="l" t="t" r="r" b="b"/>
              <a:pathLst>
                <a:path w="2153021" h="302798">
                  <a:moveTo>
                    <a:pt x="27034" y="0"/>
                  </a:moveTo>
                  <a:lnTo>
                    <a:pt x="2125987" y="0"/>
                  </a:lnTo>
                  <a:cubicBezTo>
                    <a:pt x="2133157" y="0"/>
                    <a:pt x="2140033" y="2848"/>
                    <a:pt x="2145103" y="7918"/>
                  </a:cubicBezTo>
                  <a:cubicBezTo>
                    <a:pt x="2150173" y="12988"/>
                    <a:pt x="2153021" y="19864"/>
                    <a:pt x="2153021" y="27034"/>
                  </a:cubicBezTo>
                  <a:lnTo>
                    <a:pt x="2153021" y="275765"/>
                  </a:lnTo>
                  <a:cubicBezTo>
                    <a:pt x="2153021" y="282934"/>
                    <a:pt x="2150173" y="289811"/>
                    <a:pt x="2145103" y="294880"/>
                  </a:cubicBezTo>
                  <a:cubicBezTo>
                    <a:pt x="2140033" y="299950"/>
                    <a:pt x="2133157" y="302798"/>
                    <a:pt x="2125987" y="302798"/>
                  </a:cubicBezTo>
                  <a:lnTo>
                    <a:pt x="27034" y="302798"/>
                  </a:lnTo>
                  <a:cubicBezTo>
                    <a:pt x="19864" y="302798"/>
                    <a:pt x="12988" y="299950"/>
                    <a:pt x="7918" y="294880"/>
                  </a:cubicBezTo>
                  <a:cubicBezTo>
                    <a:pt x="2848" y="289811"/>
                    <a:pt x="0" y="282934"/>
                    <a:pt x="0" y="275765"/>
                  </a:cubicBezTo>
                  <a:lnTo>
                    <a:pt x="0" y="27034"/>
                  </a:lnTo>
                  <a:cubicBezTo>
                    <a:pt x="0" y="19864"/>
                    <a:pt x="2848" y="12988"/>
                    <a:pt x="7918" y="7918"/>
                  </a:cubicBezTo>
                  <a:cubicBezTo>
                    <a:pt x="12988" y="2848"/>
                    <a:pt x="19864" y="0"/>
                    <a:pt x="27034" y="0"/>
                  </a:cubicBezTo>
                  <a:close/>
                </a:path>
              </a:pathLst>
            </a:custGeom>
            <a:solidFill>
              <a:srgbClr val="6264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2153021" cy="3123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2116875" y="8279562"/>
            <a:ext cx="580041" cy="752554"/>
          </a:xfrm>
          <a:custGeom>
            <a:avLst/>
            <a:gdLst/>
            <a:ahLst/>
            <a:cxnLst/>
            <a:rect l="l" t="t" r="r" b="b"/>
            <a:pathLst>
              <a:path w="580041" h="752554">
                <a:moveTo>
                  <a:pt x="0" y="0"/>
                </a:moveTo>
                <a:lnTo>
                  <a:pt x="580042" y="0"/>
                </a:lnTo>
                <a:lnTo>
                  <a:pt x="580042" y="752554"/>
                </a:lnTo>
                <a:lnTo>
                  <a:pt x="0" y="7525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2821637" y="8419334"/>
            <a:ext cx="5039157" cy="380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43"/>
              </a:lnSpc>
              <a:spcBef>
                <a:spcPct val="0"/>
              </a:spcBef>
            </a:pPr>
            <a:r>
              <a:rPr lang="en-US" sz="2271" b="1" u="none" strike="noStrike" spc="127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ALDENAIRE &amp; PARTNERS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63846" y="1811507"/>
            <a:ext cx="6589987" cy="6589987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8F7F6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550591" y="3440931"/>
            <a:ext cx="3107091" cy="3107091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A88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642673" y="2134473"/>
            <a:ext cx="945142" cy="1041479"/>
          </a:xfrm>
          <a:custGeom>
            <a:avLst/>
            <a:gdLst/>
            <a:ahLst/>
            <a:cxnLst/>
            <a:rect l="l" t="t" r="r" b="b"/>
            <a:pathLst>
              <a:path w="945142" h="1041479">
                <a:moveTo>
                  <a:pt x="0" y="0"/>
                </a:moveTo>
                <a:lnTo>
                  <a:pt x="945142" y="0"/>
                </a:lnTo>
                <a:lnTo>
                  <a:pt x="945142" y="1041479"/>
                </a:lnTo>
                <a:lnTo>
                  <a:pt x="0" y="10414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932066" y="4081420"/>
            <a:ext cx="1601349" cy="1797433"/>
          </a:xfrm>
          <a:custGeom>
            <a:avLst/>
            <a:gdLst/>
            <a:ahLst/>
            <a:cxnLst/>
            <a:rect l="l" t="t" r="r" b="b"/>
            <a:pathLst>
              <a:path w="1601349" h="1797433">
                <a:moveTo>
                  <a:pt x="0" y="0"/>
                </a:moveTo>
                <a:lnTo>
                  <a:pt x="1601350" y="0"/>
                </a:lnTo>
                <a:lnTo>
                  <a:pt x="1601350" y="1797433"/>
                </a:lnTo>
                <a:lnTo>
                  <a:pt x="0" y="17974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1332855" y="4137626"/>
            <a:ext cx="1675903" cy="1846333"/>
          </a:xfrm>
          <a:custGeom>
            <a:avLst/>
            <a:gdLst/>
            <a:ahLst/>
            <a:cxnLst/>
            <a:rect l="l" t="t" r="r" b="b"/>
            <a:pathLst>
              <a:path w="1675903" h="1846333">
                <a:moveTo>
                  <a:pt x="0" y="0"/>
                </a:moveTo>
                <a:lnTo>
                  <a:pt x="1675903" y="0"/>
                </a:lnTo>
                <a:lnTo>
                  <a:pt x="1675903" y="1846333"/>
                </a:lnTo>
                <a:lnTo>
                  <a:pt x="0" y="184633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522794" y="3938346"/>
            <a:ext cx="2134689" cy="1429234"/>
          </a:xfrm>
          <a:custGeom>
            <a:avLst/>
            <a:gdLst/>
            <a:ahLst/>
            <a:cxnLst/>
            <a:rect l="l" t="t" r="r" b="b"/>
            <a:pathLst>
              <a:path w="2134689" h="1429234">
                <a:moveTo>
                  <a:pt x="0" y="0"/>
                </a:moveTo>
                <a:lnTo>
                  <a:pt x="2134689" y="0"/>
                </a:lnTo>
                <a:lnTo>
                  <a:pt x="2134689" y="1429234"/>
                </a:lnTo>
                <a:lnTo>
                  <a:pt x="0" y="14292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771251" y="6917068"/>
            <a:ext cx="933770" cy="1061242"/>
          </a:xfrm>
          <a:custGeom>
            <a:avLst/>
            <a:gdLst/>
            <a:ahLst/>
            <a:cxnLst/>
            <a:rect l="l" t="t" r="r" b="b"/>
            <a:pathLst>
              <a:path w="933770" h="1061242">
                <a:moveTo>
                  <a:pt x="0" y="0"/>
                </a:moveTo>
                <a:lnTo>
                  <a:pt x="933770" y="0"/>
                </a:lnTo>
                <a:lnTo>
                  <a:pt x="933770" y="1061242"/>
                </a:lnTo>
                <a:lnTo>
                  <a:pt x="0" y="10612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-192379" y="-352483"/>
            <a:ext cx="6051934" cy="5230343"/>
            <a:chOff x="0" y="0"/>
            <a:chExt cx="1692066" cy="146235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692066" cy="1462356"/>
            </a:xfrm>
            <a:custGeom>
              <a:avLst/>
              <a:gdLst/>
              <a:ahLst/>
              <a:cxnLst/>
              <a:rect l="l" t="t" r="r" b="b"/>
              <a:pathLst>
                <a:path w="1692066" h="1462356">
                  <a:moveTo>
                    <a:pt x="0" y="0"/>
                  </a:moveTo>
                  <a:lnTo>
                    <a:pt x="1692066" y="0"/>
                  </a:lnTo>
                  <a:lnTo>
                    <a:pt x="1692066" y="1462356"/>
                  </a:lnTo>
                  <a:lnTo>
                    <a:pt x="0" y="1462356"/>
                  </a:lnTo>
                  <a:close/>
                </a:path>
              </a:pathLst>
            </a:custGeom>
            <a:blipFill>
              <a:blip r:embed="rId7"/>
              <a:stretch>
                <a:fillRect l="-28" r="-2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-832595" y="4620886"/>
            <a:ext cx="6692151" cy="6390014"/>
            <a:chOff x="0" y="0"/>
            <a:chExt cx="1762542" cy="168296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762542" cy="1682967"/>
            </a:xfrm>
            <a:custGeom>
              <a:avLst/>
              <a:gdLst/>
              <a:ahLst/>
              <a:cxnLst/>
              <a:rect l="l" t="t" r="r" b="b"/>
              <a:pathLst>
                <a:path w="1762542" h="1682967">
                  <a:moveTo>
                    <a:pt x="31235" y="0"/>
                  </a:moveTo>
                  <a:lnTo>
                    <a:pt x="1731306" y="0"/>
                  </a:lnTo>
                  <a:cubicBezTo>
                    <a:pt x="1739590" y="0"/>
                    <a:pt x="1747535" y="3291"/>
                    <a:pt x="1753393" y="9149"/>
                  </a:cubicBezTo>
                  <a:cubicBezTo>
                    <a:pt x="1759251" y="15006"/>
                    <a:pt x="1762542" y="22951"/>
                    <a:pt x="1762542" y="31235"/>
                  </a:cubicBezTo>
                  <a:lnTo>
                    <a:pt x="1762542" y="1651732"/>
                  </a:lnTo>
                  <a:cubicBezTo>
                    <a:pt x="1762542" y="1668982"/>
                    <a:pt x="1748557" y="1682967"/>
                    <a:pt x="1731306" y="1682967"/>
                  </a:cubicBezTo>
                  <a:lnTo>
                    <a:pt x="31235" y="1682967"/>
                  </a:lnTo>
                  <a:cubicBezTo>
                    <a:pt x="22951" y="1682967"/>
                    <a:pt x="15006" y="1679676"/>
                    <a:pt x="9149" y="1673818"/>
                  </a:cubicBezTo>
                  <a:cubicBezTo>
                    <a:pt x="3291" y="1667960"/>
                    <a:pt x="0" y="1660016"/>
                    <a:pt x="0" y="1651732"/>
                  </a:cubicBezTo>
                  <a:lnTo>
                    <a:pt x="0" y="31235"/>
                  </a:lnTo>
                  <a:cubicBezTo>
                    <a:pt x="0" y="22951"/>
                    <a:pt x="3291" y="15006"/>
                    <a:pt x="9149" y="9149"/>
                  </a:cubicBezTo>
                  <a:cubicBezTo>
                    <a:pt x="15006" y="3291"/>
                    <a:pt x="22951" y="0"/>
                    <a:pt x="31235" y="0"/>
                  </a:cubicBezTo>
                  <a:close/>
                </a:path>
              </a:pathLst>
            </a:custGeom>
            <a:solidFill>
              <a:srgbClr val="6264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9525"/>
              <a:ext cx="1762542" cy="16924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875531" y="5039785"/>
            <a:ext cx="3718743" cy="43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77"/>
              </a:lnSpc>
            </a:pPr>
            <a:r>
              <a:rPr lang="en-US" sz="2837" b="1">
                <a:solidFill>
                  <a:srgbClr val="F8F7F6"/>
                </a:solidFill>
                <a:latin typeface="Rubik Bold"/>
                <a:ea typeface="Rubik Bold"/>
                <a:cs typeface="Rubik Bold"/>
                <a:sym typeface="Rubik Bold"/>
              </a:rPr>
              <a:t>Market Analysis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75531" y="7102387"/>
            <a:ext cx="4182815" cy="2191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>
                <a:solidFill>
                  <a:srgbClr val="F8F7F6"/>
                </a:solidFill>
                <a:latin typeface="Open Sans"/>
                <a:ea typeface="Open Sans"/>
                <a:cs typeface="Open Sans"/>
                <a:sym typeface="Open Sans"/>
              </a:rPr>
              <a:t>72% of Berkshire residents prefer locally sourced produce. 1 in 5 households face food poverty, creating demand for affordable, ethical food. Organic sales in South East England grew 8% in 2024–2025, reflecting strong consumer appetite for sustainable options. </a:t>
            </a:r>
            <a:r>
              <a:rPr lang="en-US" sz="2000" dirty="0" err="1">
                <a:solidFill>
                  <a:srgbClr val="F8F7F6"/>
                </a:solidFill>
                <a:latin typeface="Open Sans"/>
                <a:ea typeface="Open Sans"/>
                <a:cs typeface="Open Sans"/>
                <a:sym typeface="Open Sans"/>
              </a:rPr>
              <a:t>Agro</a:t>
            </a:r>
            <a:r>
              <a:rPr lang="en-US" sz="2000" dirty="0">
                <a:solidFill>
                  <a:srgbClr val="F8F7F6"/>
                </a:solidFill>
                <a:latin typeface="Open Sans"/>
                <a:ea typeface="Open Sans"/>
                <a:cs typeface="Open Sans"/>
                <a:sym typeface="Open Sans"/>
              </a:rPr>
              <a:t> Produce is positioned to capture this growing market</a:t>
            </a:r>
            <a:r>
              <a:rPr lang="en-US" sz="1200" dirty="0">
                <a:solidFill>
                  <a:srgbClr val="F8F7F6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53402" y="1268800"/>
            <a:ext cx="2410874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46"/>
              </a:lnSpc>
            </a:pPr>
            <a:r>
              <a:rPr lang="en-US" sz="2000" b="1" dirty="0">
                <a:solidFill>
                  <a:srgbClr val="62644A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Eco-Conscious</a:t>
            </a:r>
            <a:r>
              <a:rPr lang="en-US" sz="1299" b="1" dirty="0">
                <a:solidFill>
                  <a:srgbClr val="62644A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 Households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36570" y="8726976"/>
            <a:ext cx="2410874" cy="202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46"/>
              </a:lnSpc>
            </a:pPr>
            <a:r>
              <a:rPr lang="en-US" sz="2000" b="1" dirty="0">
                <a:solidFill>
                  <a:srgbClr val="62644A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Cafés &amp; Schools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602860" y="4928317"/>
            <a:ext cx="1656440" cy="779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46"/>
              </a:lnSpc>
            </a:pPr>
            <a:r>
              <a:rPr lang="en-US" sz="2000" b="1" dirty="0">
                <a:solidFill>
                  <a:srgbClr val="62644A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Low-Income Families &amp; Community Groups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008699" y="4928317"/>
            <a:ext cx="1702747" cy="587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546"/>
              </a:lnSpc>
            </a:pPr>
            <a:r>
              <a:rPr lang="en-US" sz="2000" b="1" dirty="0">
                <a:solidFill>
                  <a:srgbClr val="62644A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Supermarkets &amp; Wholesalers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64526" y="2298505"/>
            <a:ext cx="9360705" cy="5895164"/>
            <a:chOff x="0" y="-9525"/>
            <a:chExt cx="2222219" cy="112619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22219" cy="1116666"/>
            </a:xfrm>
            <a:custGeom>
              <a:avLst/>
              <a:gdLst/>
              <a:ahLst/>
              <a:cxnLst/>
              <a:rect l="l" t="t" r="r" b="b"/>
              <a:pathLst>
                <a:path w="2222219" h="1116666">
                  <a:moveTo>
                    <a:pt x="24774" y="0"/>
                  </a:moveTo>
                  <a:lnTo>
                    <a:pt x="2197445" y="0"/>
                  </a:lnTo>
                  <a:cubicBezTo>
                    <a:pt x="2204015" y="0"/>
                    <a:pt x="2210317" y="2610"/>
                    <a:pt x="2214963" y="7256"/>
                  </a:cubicBezTo>
                  <a:cubicBezTo>
                    <a:pt x="2219609" y="11902"/>
                    <a:pt x="2222219" y="18204"/>
                    <a:pt x="2222219" y="24774"/>
                  </a:cubicBezTo>
                  <a:lnTo>
                    <a:pt x="2222219" y="1091891"/>
                  </a:lnTo>
                  <a:cubicBezTo>
                    <a:pt x="2222219" y="1098462"/>
                    <a:pt x="2219609" y="1104763"/>
                    <a:pt x="2214963" y="1109409"/>
                  </a:cubicBezTo>
                  <a:cubicBezTo>
                    <a:pt x="2210317" y="1114055"/>
                    <a:pt x="2204015" y="1116666"/>
                    <a:pt x="2197445" y="1116666"/>
                  </a:cubicBezTo>
                  <a:lnTo>
                    <a:pt x="24774" y="1116666"/>
                  </a:lnTo>
                  <a:cubicBezTo>
                    <a:pt x="18204" y="1116666"/>
                    <a:pt x="11902" y="1114055"/>
                    <a:pt x="7256" y="1109409"/>
                  </a:cubicBezTo>
                  <a:cubicBezTo>
                    <a:pt x="2610" y="1104763"/>
                    <a:pt x="0" y="1098462"/>
                    <a:pt x="0" y="1091891"/>
                  </a:cubicBezTo>
                  <a:lnTo>
                    <a:pt x="0" y="24774"/>
                  </a:lnTo>
                  <a:cubicBezTo>
                    <a:pt x="0" y="18204"/>
                    <a:pt x="2610" y="11902"/>
                    <a:pt x="7256" y="7256"/>
                  </a:cubicBezTo>
                  <a:cubicBezTo>
                    <a:pt x="11902" y="2610"/>
                    <a:pt x="18204" y="0"/>
                    <a:pt x="24774" y="0"/>
                  </a:cubicBezTo>
                  <a:close/>
                </a:path>
              </a:pathLst>
            </a:custGeom>
            <a:solidFill>
              <a:srgbClr val="BA9A21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2222219" cy="11261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265306" y="727306"/>
            <a:ext cx="1550581" cy="1602369"/>
          </a:xfrm>
          <a:custGeom>
            <a:avLst/>
            <a:gdLst/>
            <a:ahLst/>
            <a:cxnLst/>
            <a:rect l="l" t="t" r="r" b="b"/>
            <a:pathLst>
              <a:path w="1550581" h="1602369">
                <a:moveTo>
                  <a:pt x="0" y="0"/>
                </a:moveTo>
                <a:lnTo>
                  <a:pt x="1550581" y="0"/>
                </a:lnTo>
                <a:lnTo>
                  <a:pt x="1550581" y="1602368"/>
                </a:lnTo>
                <a:lnTo>
                  <a:pt x="0" y="16023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6180" y="1285246"/>
            <a:ext cx="8920339" cy="801328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47219" y="8193669"/>
            <a:ext cx="7959425" cy="1726579"/>
            <a:chOff x="0" y="0"/>
            <a:chExt cx="2096310" cy="45473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096309" cy="454737"/>
            </a:xfrm>
            <a:custGeom>
              <a:avLst/>
              <a:gdLst/>
              <a:ahLst/>
              <a:cxnLst/>
              <a:rect l="l" t="t" r="r" b="b"/>
              <a:pathLst>
                <a:path w="2096309" h="454737">
                  <a:moveTo>
                    <a:pt x="26262" y="0"/>
                  </a:moveTo>
                  <a:lnTo>
                    <a:pt x="2070047" y="0"/>
                  </a:lnTo>
                  <a:cubicBezTo>
                    <a:pt x="2077012" y="0"/>
                    <a:pt x="2083692" y="2767"/>
                    <a:pt x="2088617" y="7692"/>
                  </a:cubicBezTo>
                  <a:cubicBezTo>
                    <a:pt x="2093543" y="12617"/>
                    <a:pt x="2096309" y="19297"/>
                    <a:pt x="2096309" y="26262"/>
                  </a:cubicBezTo>
                  <a:lnTo>
                    <a:pt x="2096309" y="428475"/>
                  </a:lnTo>
                  <a:cubicBezTo>
                    <a:pt x="2096309" y="435440"/>
                    <a:pt x="2093543" y="442120"/>
                    <a:pt x="2088617" y="447045"/>
                  </a:cubicBezTo>
                  <a:cubicBezTo>
                    <a:pt x="2083692" y="451970"/>
                    <a:pt x="2077012" y="454737"/>
                    <a:pt x="2070047" y="454737"/>
                  </a:cubicBezTo>
                  <a:lnTo>
                    <a:pt x="26262" y="454737"/>
                  </a:lnTo>
                  <a:cubicBezTo>
                    <a:pt x="19297" y="454737"/>
                    <a:pt x="12617" y="451970"/>
                    <a:pt x="7692" y="447045"/>
                  </a:cubicBezTo>
                  <a:cubicBezTo>
                    <a:pt x="2767" y="442120"/>
                    <a:pt x="0" y="435440"/>
                    <a:pt x="0" y="428475"/>
                  </a:cubicBezTo>
                  <a:lnTo>
                    <a:pt x="0" y="26262"/>
                  </a:lnTo>
                  <a:cubicBezTo>
                    <a:pt x="0" y="19297"/>
                    <a:pt x="2767" y="12617"/>
                    <a:pt x="7692" y="7692"/>
                  </a:cubicBezTo>
                  <a:cubicBezTo>
                    <a:pt x="12617" y="2767"/>
                    <a:pt x="19297" y="0"/>
                    <a:pt x="26262" y="0"/>
                  </a:cubicBezTo>
                  <a:close/>
                </a:path>
              </a:pathLst>
            </a:custGeom>
            <a:ln w="38100" cap="rnd">
              <a:solidFill>
                <a:srgbClr val="5454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9525"/>
              <a:ext cx="2096310" cy="464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926191" y="8751266"/>
            <a:ext cx="578602" cy="806922"/>
          </a:xfrm>
          <a:custGeom>
            <a:avLst/>
            <a:gdLst/>
            <a:ahLst/>
            <a:cxnLst/>
            <a:rect l="l" t="t" r="r" b="b"/>
            <a:pathLst>
              <a:path w="513626" h="806922">
                <a:moveTo>
                  <a:pt x="0" y="0"/>
                </a:moveTo>
                <a:lnTo>
                  <a:pt x="513626" y="0"/>
                </a:lnTo>
                <a:lnTo>
                  <a:pt x="513626" y="806923"/>
                </a:lnTo>
                <a:lnTo>
                  <a:pt x="0" y="8069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461640" y="8782945"/>
            <a:ext cx="911888" cy="806922"/>
          </a:xfrm>
          <a:custGeom>
            <a:avLst/>
            <a:gdLst/>
            <a:ahLst/>
            <a:cxnLst/>
            <a:rect l="l" t="t" r="r" b="b"/>
            <a:pathLst>
              <a:path w="911888" h="806922">
                <a:moveTo>
                  <a:pt x="0" y="0"/>
                </a:moveTo>
                <a:lnTo>
                  <a:pt x="911887" y="0"/>
                </a:lnTo>
                <a:lnTo>
                  <a:pt x="911887" y="806923"/>
                </a:lnTo>
                <a:lnTo>
                  <a:pt x="0" y="8069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057456" y="8719589"/>
            <a:ext cx="738946" cy="870279"/>
          </a:xfrm>
          <a:custGeom>
            <a:avLst/>
            <a:gdLst/>
            <a:ahLst/>
            <a:cxnLst/>
            <a:rect l="l" t="t" r="r" b="b"/>
            <a:pathLst>
              <a:path w="738946" h="870279">
                <a:moveTo>
                  <a:pt x="0" y="0"/>
                </a:moveTo>
                <a:lnTo>
                  <a:pt x="738945" y="0"/>
                </a:lnTo>
                <a:lnTo>
                  <a:pt x="738945" y="870279"/>
                </a:lnTo>
                <a:lnTo>
                  <a:pt x="0" y="8702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719619" y="8719588"/>
            <a:ext cx="899064" cy="870279"/>
          </a:xfrm>
          <a:custGeom>
            <a:avLst/>
            <a:gdLst/>
            <a:ahLst/>
            <a:cxnLst/>
            <a:rect l="l" t="t" r="r" b="b"/>
            <a:pathLst>
              <a:path w="899064" h="870279">
                <a:moveTo>
                  <a:pt x="0" y="0"/>
                </a:moveTo>
                <a:lnTo>
                  <a:pt x="899064" y="0"/>
                </a:lnTo>
                <a:lnTo>
                  <a:pt x="899064" y="870279"/>
                </a:lnTo>
                <a:lnTo>
                  <a:pt x="0" y="8702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175363" y="2705228"/>
            <a:ext cx="4160601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80"/>
              </a:lnSpc>
            </a:pPr>
            <a:r>
              <a:rPr lang="en-US" sz="4250" b="1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SWOT Analysis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48" y="3384216"/>
            <a:ext cx="7390352" cy="43719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STRENGTHS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CIC mission &amp; social purpose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Full farm-to-door traceability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Strong community partnerships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Low overhead model</a:t>
            </a:r>
          </a:p>
          <a:p>
            <a:pPr marL="0" lvl="0" indent="0" algn="just">
              <a:lnSpc>
                <a:spcPts val="1679"/>
              </a:lnSpc>
            </a:pPr>
            <a:endParaRPr lang="en-US" sz="2400" dirty="0">
              <a:solidFill>
                <a:srgbClr val="403F3F"/>
              </a:solidFill>
              <a:latin typeface="Arial" panose="020B0604020202020204" pitchFamily="34" charset="0"/>
              <a:ea typeface="Open Sans"/>
              <a:cs typeface="Arial" panose="020B0604020202020204" pitchFamily="34" charset="0"/>
              <a:sym typeface="Open Sans"/>
            </a:endParaRP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WEAKNESSES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Initial production capacity limits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Seasonal supply constraints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Smaller marketing budget</a:t>
            </a:r>
          </a:p>
          <a:p>
            <a:pPr marL="0" lvl="0" indent="0" algn="just">
              <a:lnSpc>
                <a:spcPts val="1679"/>
              </a:lnSpc>
            </a:pPr>
            <a:endParaRPr lang="en-US" sz="2400" dirty="0">
              <a:solidFill>
                <a:srgbClr val="403F3F"/>
              </a:solidFill>
              <a:latin typeface="Arial" panose="020B0604020202020204" pitchFamily="34" charset="0"/>
              <a:ea typeface="Open Sans"/>
              <a:cs typeface="Arial" panose="020B0604020202020204" pitchFamily="34" charset="0"/>
              <a:sym typeface="Open Sans"/>
            </a:endParaRP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OPPORTUNITIES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Government &amp; DEFRA grants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Corporate sustainability contracts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Growing zero-waste consumer trends</a:t>
            </a:r>
          </a:p>
          <a:p>
            <a:pPr marL="0" lvl="0" indent="0" algn="just">
              <a:lnSpc>
                <a:spcPts val="1679"/>
              </a:lnSpc>
            </a:pPr>
            <a:endParaRPr lang="en-US" sz="2400" dirty="0">
              <a:solidFill>
                <a:srgbClr val="403F3F"/>
              </a:solidFill>
              <a:latin typeface="Arial" panose="020B0604020202020204" pitchFamily="34" charset="0"/>
              <a:ea typeface="Open Sans"/>
              <a:cs typeface="Arial" panose="020B0604020202020204" pitchFamily="34" charset="0"/>
              <a:sym typeface="Open Sans"/>
            </a:endParaRP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THREATS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Extreme weather &amp; climate risk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Rising input &amp; energy costs</a:t>
            </a:r>
          </a:p>
          <a:p>
            <a:pPr marL="0" lvl="0" indent="0" algn="just">
              <a:lnSpc>
                <a:spcPts val="1679"/>
              </a:lnSpc>
            </a:pPr>
            <a:r>
              <a:rPr lang="en-US" sz="24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• Supermarket local produce ranges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730836"/>
            <a:ext cx="1871645" cy="1871645"/>
          </a:xfrm>
          <a:custGeom>
            <a:avLst/>
            <a:gdLst/>
            <a:ahLst/>
            <a:cxnLst/>
            <a:rect l="l" t="t" r="r" b="b"/>
            <a:pathLst>
              <a:path w="1871645" h="1871645">
                <a:moveTo>
                  <a:pt x="0" y="0"/>
                </a:moveTo>
                <a:lnTo>
                  <a:pt x="1871645" y="0"/>
                </a:lnTo>
                <a:lnTo>
                  <a:pt x="1871645" y="1871645"/>
                </a:lnTo>
                <a:lnTo>
                  <a:pt x="0" y="187164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789505" y="3164456"/>
            <a:ext cx="9872039" cy="5486784"/>
          </a:xfrm>
          <a:custGeom>
            <a:avLst/>
            <a:gdLst/>
            <a:ahLst/>
            <a:cxnLst/>
            <a:rect l="l" t="t" r="r" b="b"/>
            <a:pathLst>
              <a:path w="9872039" h="5486784">
                <a:moveTo>
                  <a:pt x="0" y="0"/>
                </a:moveTo>
                <a:lnTo>
                  <a:pt x="9872040" y="0"/>
                </a:lnTo>
                <a:lnTo>
                  <a:pt x="9872040" y="5486784"/>
                </a:lnTo>
                <a:lnTo>
                  <a:pt x="0" y="54867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84" r="-1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163089" y="3726704"/>
            <a:ext cx="3092778" cy="4993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02"/>
              </a:lnSpc>
            </a:pPr>
            <a:r>
              <a:rPr lang="en-US" sz="3195" b="1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Strategy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-776799" y="3164456"/>
            <a:ext cx="10987599" cy="5486784"/>
            <a:chOff x="0" y="0"/>
            <a:chExt cx="2893853" cy="14450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93853" cy="1445079"/>
            </a:xfrm>
            <a:custGeom>
              <a:avLst/>
              <a:gdLst/>
              <a:ahLst/>
              <a:cxnLst/>
              <a:rect l="l" t="t" r="r" b="b"/>
              <a:pathLst>
                <a:path w="2893853" h="1445079">
                  <a:moveTo>
                    <a:pt x="19024" y="0"/>
                  </a:moveTo>
                  <a:lnTo>
                    <a:pt x="2874829" y="0"/>
                  </a:lnTo>
                  <a:cubicBezTo>
                    <a:pt x="2879874" y="0"/>
                    <a:pt x="2884713" y="2004"/>
                    <a:pt x="2888281" y="5572"/>
                  </a:cubicBezTo>
                  <a:cubicBezTo>
                    <a:pt x="2891849" y="9140"/>
                    <a:pt x="2893853" y="13979"/>
                    <a:pt x="2893853" y="19024"/>
                  </a:cubicBezTo>
                  <a:lnTo>
                    <a:pt x="2893853" y="1426055"/>
                  </a:lnTo>
                  <a:cubicBezTo>
                    <a:pt x="2893853" y="1436561"/>
                    <a:pt x="2885336" y="1445079"/>
                    <a:pt x="2874829" y="1445079"/>
                  </a:cubicBezTo>
                  <a:lnTo>
                    <a:pt x="19024" y="1445079"/>
                  </a:lnTo>
                  <a:cubicBezTo>
                    <a:pt x="13979" y="1445079"/>
                    <a:pt x="9140" y="1443075"/>
                    <a:pt x="5572" y="1439507"/>
                  </a:cubicBezTo>
                  <a:cubicBezTo>
                    <a:pt x="2004" y="1435939"/>
                    <a:pt x="0" y="1431100"/>
                    <a:pt x="0" y="1426055"/>
                  </a:cubicBezTo>
                  <a:lnTo>
                    <a:pt x="0" y="19024"/>
                  </a:lnTo>
                  <a:cubicBezTo>
                    <a:pt x="0" y="8517"/>
                    <a:pt x="8517" y="0"/>
                    <a:pt x="19024" y="0"/>
                  </a:cubicBezTo>
                  <a:close/>
                </a:path>
              </a:pathLst>
            </a:custGeom>
            <a:solidFill>
              <a:srgbClr val="BA9A2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2893853" cy="14546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187315" y="1207728"/>
            <a:ext cx="14188135" cy="1238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022"/>
              </a:lnSpc>
            </a:pPr>
            <a:r>
              <a:rPr lang="en-US" sz="7479" b="1" spc="-306">
                <a:solidFill>
                  <a:srgbClr val="403F3F"/>
                </a:solidFill>
                <a:latin typeface="Nourd Bold"/>
                <a:ea typeface="Nourd Bold"/>
                <a:cs typeface="Nourd Bold"/>
                <a:sym typeface="Nourd Bold"/>
              </a:rPr>
              <a:t>MARKETING MIX (4PS)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0100" y="3536204"/>
            <a:ext cx="7989405" cy="4205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Product: Seasonal, plastic-free &amp; fully traceable produce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Product: Sustainability-focused, home-compostable packaging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Price: Competitive organic pricing for all customers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Price: 20% discount for low-income households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Price: Bulk wholesale rates for businesses &amp; schools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Place: Farmers' markets &amp; farm gate collection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Place: Online weekly delivery boxes &amp; wholesale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Promotion: Social media campaigns &amp; school outreach</a:t>
            </a:r>
          </a:p>
          <a:p>
            <a:pPr marL="0" lvl="0" indent="0" algn="l">
              <a:lnSpc>
                <a:spcPts val="2953"/>
              </a:lnSpc>
            </a:pPr>
            <a:r>
              <a:rPr lang="en-US" sz="2401" b="1" dirty="0">
                <a:solidFill>
                  <a:srgbClr val="403F3F"/>
                </a:solidFill>
                <a:latin typeface="Arial" panose="020B0604020202020204" pitchFamily="34" charset="0"/>
                <a:ea typeface="Rubik Bold"/>
                <a:cs typeface="Arial" panose="020B0604020202020204" pitchFamily="34" charset="0"/>
                <a:sym typeface="Rubik Bold"/>
              </a:rPr>
              <a:t>Promotion: Referral rewards &amp; local press coverage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1726971" y="8107512"/>
            <a:ext cx="7732254" cy="1087455"/>
            <a:chOff x="0" y="0"/>
            <a:chExt cx="2153021" cy="30279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153021" cy="302798"/>
            </a:xfrm>
            <a:custGeom>
              <a:avLst/>
              <a:gdLst/>
              <a:ahLst/>
              <a:cxnLst/>
              <a:rect l="l" t="t" r="r" b="b"/>
              <a:pathLst>
                <a:path w="2153021" h="302798">
                  <a:moveTo>
                    <a:pt x="27034" y="0"/>
                  </a:moveTo>
                  <a:lnTo>
                    <a:pt x="2125987" y="0"/>
                  </a:lnTo>
                  <a:cubicBezTo>
                    <a:pt x="2133157" y="0"/>
                    <a:pt x="2140033" y="2848"/>
                    <a:pt x="2145103" y="7918"/>
                  </a:cubicBezTo>
                  <a:cubicBezTo>
                    <a:pt x="2150173" y="12988"/>
                    <a:pt x="2153021" y="19864"/>
                    <a:pt x="2153021" y="27034"/>
                  </a:cubicBezTo>
                  <a:lnTo>
                    <a:pt x="2153021" y="275765"/>
                  </a:lnTo>
                  <a:cubicBezTo>
                    <a:pt x="2153021" y="282934"/>
                    <a:pt x="2150173" y="289811"/>
                    <a:pt x="2145103" y="294880"/>
                  </a:cubicBezTo>
                  <a:cubicBezTo>
                    <a:pt x="2140033" y="299950"/>
                    <a:pt x="2133157" y="302798"/>
                    <a:pt x="2125987" y="302798"/>
                  </a:cubicBezTo>
                  <a:lnTo>
                    <a:pt x="27034" y="302798"/>
                  </a:lnTo>
                  <a:cubicBezTo>
                    <a:pt x="19864" y="302798"/>
                    <a:pt x="12988" y="299950"/>
                    <a:pt x="7918" y="294880"/>
                  </a:cubicBezTo>
                  <a:cubicBezTo>
                    <a:pt x="2848" y="289811"/>
                    <a:pt x="0" y="282934"/>
                    <a:pt x="0" y="275765"/>
                  </a:cubicBezTo>
                  <a:lnTo>
                    <a:pt x="0" y="27034"/>
                  </a:lnTo>
                  <a:cubicBezTo>
                    <a:pt x="0" y="19864"/>
                    <a:pt x="2848" y="12988"/>
                    <a:pt x="7918" y="7918"/>
                  </a:cubicBezTo>
                  <a:cubicBezTo>
                    <a:pt x="12988" y="2848"/>
                    <a:pt x="19864" y="0"/>
                    <a:pt x="27034" y="0"/>
                  </a:cubicBezTo>
                  <a:close/>
                </a:path>
              </a:pathLst>
            </a:custGeom>
            <a:solidFill>
              <a:srgbClr val="6264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2153021" cy="3123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2116875" y="8279562"/>
            <a:ext cx="580041" cy="752554"/>
          </a:xfrm>
          <a:custGeom>
            <a:avLst/>
            <a:gdLst/>
            <a:ahLst/>
            <a:cxnLst/>
            <a:rect l="l" t="t" r="r" b="b"/>
            <a:pathLst>
              <a:path w="580041" h="752554">
                <a:moveTo>
                  <a:pt x="0" y="0"/>
                </a:moveTo>
                <a:lnTo>
                  <a:pt x="580042" y="0"/>
                </a:lnTo>
                <a:lnTo>
                  <a:pt x="580042" y="752554"/>
                </a:lnTo>
                <a:lnTo>
                  <a:pt x="0" y="7525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2821637" y="8428859"/>
            <a:ext cx="5039157" cy="3407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89"/>
              </a:lnSpc>
              <a:spcBef>
                <a:spcPct val="0"/>
              </a:spcBef>
            </a:pPr>
            <a:r>
              <a:rPr lang="en-US" sz="2081" b="1" u="none" strike="noStrike" spc="116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ALDENAIRE &amp; PARTNERS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8948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3643" y="0"/>
            <a:ext cx="18361643" cy="3499817"/>
          </a:xfrm>
          <a:custGeom>
            <a:avLst/>
            <a:gdLst/>
            <a:ahLst/>
            <a:cxnLst/>
            <a:rect l="l" t="t" r="r" b="b"/>
            <a:pathLst>
              <a:path w="18361643" h="3499817">
                <a:moveTo>
                  <a:pt x="0" y="0"/>
                </a:moveTo>
                <a:lnTo>
                  <a:pt x="18361643" y="0"/>
                </a:lnTo>
                <a:lnTo>
                  <a:pt x="18361643" y="3499817"/>
                </a:lnTo>
                <a:lnTo>
                  <a:pt x="0" y="34998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9" b="-16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087710" y="6284795"/>
            <a:ext cx="2289924" cy="2289924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776880" y="6284795"/>
            <a:ext cx="2289924" cy="228992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486253" y="6294407"/>
            <a:ext cx="2289924" cy="2289924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199078" y="6294407"/>
            <a:ext cx="2289924" cy="2289924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519653" y="3803480"/>
            <a:ext cx="3700746" cy="1253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61"/>
              </a:lnSpc>
            </a:pPr>
            <a:r>
              <a:rPr lang="en-US" sz="4169" b="1">
                <a:solidFill>
                  <a:srgbClr val="F8F7F6"/>
                </a:solidFill>
                <a:latin typeface="Rubik Bold"/>
                <a:ea typeface="Rubik Bold"/>
                <a:cs typeface="Rubik Bold"/>
                <a:sym typeface="Rubik Bold"/>
              </a:rPr>
              <a:t>Our Leadership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19653" y="5124450"/>
            <a:ext cx="13396850" cy="6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79"/>
              </a:lnSpc>
            </a:pPr>
            <a:r>
              <a:rPr lang="en-US" sz="2000" dirty="0" err="1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AgroProduce</a:t>
            </a: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 is led by a passionate and experienced team committed to sustainable agriculture, community impact, and ethical food production. Together they bring expertise in farming, operations, and community engagement to drive the business forward.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33736" y="1123950"/>
            <a:ext cx="11812114" cy="1281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893"/>
              </a:lnSpc>
            </a:pPr>
            <a:r>
              <a:rPr lang="en-US" sz="9076" b="1" spc="816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THE TEAM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527364" y="8679270"/>
            <a:ext cx="1878830" cy="2865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47"/>
              </a:lnSpc>
            </a:pPr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4274627" y="8679270"/>
            <a:ext cx="1916091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47"/>
              </a:lnSpc>
            </a:pPr>
            <a:r>
              <a:rPr lang="en-US" sz="2000" b="1" dirty="0">
                <a:solidFill>
                  <a:srgbClr val="F8F7F6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Hassan D. Fuller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963797" y="8679270"/>
            <a:ext cx="1916091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47"/>
              </a:lnSpc>
            </a:pPr>
            <a:r>
              <a:rPr lang="en-US" sz="2000" b="1" dirty="0">
                <a:solidFill>
                  <a:srgbClr val="F8F7F6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Pauline Shoemaker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684211" y="8679270"/>
            <a:ext cx="1916091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47"/>
              </a:lnSpc>
            </a:pPr>
            <a:r>
              <a:rPr lang="en-US" sz="2000" b="1" dirty="0">
                <a:solidFill>
                  <a:srgbClr val="F8F7F6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Mattew </a:t>
            </a:r>
            <a:r>
              <a:rPr lang="en-US" sz="2000" b="1" dirty="0" err="1">
                <a:solidFill>
                  <a:srgbClr val="F8F7F6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Badaboom</a:t>
            </a:r>
            <a:endParaRPr lang="en-US" sz="2000" b="1" dirty="0">
              <a:solidFill>
                <a:srgbClr val="F8F7F6"/>
              </a:solidFill>
              <a:latin typeface="Arial" panose="020B0604020202020204" pitchFamily="34" charset="0"/>
              <a:ea typeface="Open Sans Bold"/>
              <a:cs typeface="Arial" panose="020B0604020202020204" pitchFamily="34" charset="0"/>
              <a:sym typeface="Open Sans Bol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64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929" y="0"/>
            <a:ext cx="4586986" cy="2907105"/>
            <a:chOff x="0" y="0"/>
            <a:chExt cx="128248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1136962" y="6679222"/>
            <a:ext cx="5855743" cy="624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64"/>
              </a:lnSpc>
            </a:pPr>
            <a:r>
              <a:rPr lang="en-US" sz="4171" b="1">
                <a:solidFill>
                  <a:srgbClr val="DFDBD5"/>
                </a:solidFill>
                <a:latin typeface="Rubik Bold"/>
                <a:ea typeface="Rubik Bold"/>
                <a:cs typeface="Rubik Bold"/>
                <a:sym typeface="Rubik Bold"/>
              </a:rPr>
              <a:t>Year 1 Timeline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21448" y="6629359"/>
            <a:ext cx="8750715" cy="2541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00"/>
              </a:lnSpc>
            </a:pPr>
            <a:r>
              <a:rPr lang="en-US" sz="9083" b="1" spc="817">
                <a:solidFill>
                  <a:srgbClr val="DFDBD5"/>
                </a:solidFill>
                <a:latin typeface="Nourd Bold"/>
                <a:ea typeface="Nourd Bold"/>
                <a:cs typeface="Nourd Bold"/>
                <a:sym typeface="Nourd Bold"/>
              </a:rPr>
              <a:t>KEY</a:t>
            </a:r>
          </a:p>
          <a:p>
            <a:pPr marL="0" lvl="0" indent="0" algn="l">
              <a:lnSpc>
                <a:spcPts val="9900"/>
              </a:lnSpc>
            </a:pPr>
            <a:r>
              <a:rPr lang="en-US" sz="9083" b="1" spc="817">
                <a:solidFill>
                  <a:srgbClr val="DFDBD5"/>
                </a:solidFill>
                <a:latin typeface="Nourd Bold"/>
                <a:ea typeface="Nourd Bold"/>
                <a:cs typeface="Nourd Bold"/>
                <a:sym typeface="Nourd Bold"/>
              </a:rPr>
              <a:t>MILESTONES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27042" y="0"/>
            <a:ext cx="4586986" cy="2907105"/>
            <a:chOff x="0" y="0"/>
            <a:chExt cx="128248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20929" y="2907105"/>
            <a:ext cx="4586986" cy="2907105"/>
            <a:chOff x="0" y="0"/>
            <a:chExt cx="128248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527042" y="2907105"/>
            <a:ext cx="4586986" cy="2907105"/>
            <a:chOff x="0" y="0"/>
            <a:chExt cx="128248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5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688970" y="2907105"/>
            <a:ext cx="4586986" cy="2907105"/>
            <a:chOff x="0" y="0"/>
            <a:chExt cx="128248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6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701014" y="0"/>
            <a:ext cx="4586986" cy="2907105"/>
            <a:chOff x="0" y="0"/>
            <a:chExt cx="128248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7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101984" y="2907105"/>
            <a:ext cx="4586986" cy="2907105"/>
            <a:chOff x="0" y="0"/>
            <a:chExt cx="128248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8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213168" y="7653020"/>
            <a:ext cx="7701780" cy="1393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Month 1: Land lease signed &amp; CIC registration completed.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Month 2: Infrastructure built, first crops planted in the ground.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Month 3: Website launched, first farmers' market appearance.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Month 4: Break-even reached, food bank donations begin.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Month 6: 5 wholesale contracts secured with local businesses.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Month 12: Full harvest cycle complete, expansion plan reviewed</a:t>
            </a:r>
            <a:r>
              <a:rPr lang="en-US" sz="1299" dirty="0">
                <a:solidFill>
                  <a:srgbClr val="F8F7F6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9101984" y="0"/>
            <a:ext cx="4586986" cy="2907105"/>
            <a:chOff x="0" y="0"/>
            <a:chExt cx="128248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282480" cy="812800"/>
            </a:xfrm>
            <a:custGeom>
              <a:avLst/>
              <a:gdLst/>
              <a:ahLst/>
              <a:cxnLst/>
              <a:rect l="l" t="t" r="r" b="b"/>
              <a:pathLst>
                <a:path w="1282480" h="812800">
                  <a:moveTo>
                    <a:pt x="0" y="0"/>
                  </a:moveTo>
                  <a:lnTo>
                    <a:pt x="1282480" y="0"/>
                  </a:lnTo>
                  <a:lnTo>
                    <a:pt x="128248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9"/>
              <a:stretch>
                <a:fillRect l="-199" r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3044" y="987102"/>
            <a:ext cx="8990894" cy="8312795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 flipH="1">
            <a:off x="1190207" y="1496164"/>
            <a:ext cx="2011889" cy="1507088"/>
          </a:xfrm>
          <a:custGeom>
            <a:avLst/>
            <a:gdLst/>
            <a:ahLst/>
            <a:cxnLst/>
            <a:rect l="l" t="t" r="r" b="b"/>
            <a:pathLst>
              <a:path w="2011889" h="1507088">
                <a:moveTo>
                  <a:pt x="2011889" y="0"/>
                </a:moveTo>
                <a:lnTo>
                  <a:pt x="0" y="0"/>
                </a:lnTo>
                <a:lnTo>
                  <a:pt x="0" y="1507088"/>
                </a:lnTo>
                <a:lnTo>
                  <a:pt x="2011889" y="1507088"/>
                </a:lnTo>
                <a:lnTo>
                  <a:pt x="2011889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-776799" y="3354956"/>
            <a:ext cx="5945901" cy="5086734"/>
            <a:chOff x="0" y="0"/>
            <a:chExt cx="1565999" cy="13397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65999" cy="1339716"/>
            </a:xfrm>
            <a:custGeom>
              <a:avLst/>
              <a:gdLst/>
              <a:ahLst/>
              <a:cxnLst/>
              <a:rect l="l" t="t" r="r" b="b"/>
              <a:pathLst>
                <a:path w="1565999" h="1339716">
                  <a:moveTo>
                    <a:pt x="35156" y="0"/>
                  </a:moveTo>
                  <a:lnTo>
                    <a:pt x="1530843" y="0"/>
                  </a:lnTo>
                  <a:cubicBezTo>
                    <a:pt x="1550259" y="0"/>
                    <a:pt x="1565999" y="15740"/>
                    <a:pt x="1565999" y="35156"/>
                  </a:cubicBezTo>
                  <a:lnTo>
                    <a:pt x="1565999" y="1304560"/>
                  </a:lnTo>
                  <a:cubicBezTo>
                    <a:pt x="1565999" y="1323976"/>
                    <a:pt x="1550259" y="1339716"/>
                    <a:pt x="1530843" y="1339716"/>
                  </a:cubicBezTo>
                  <a:lnTo>
                    <a:pt x="35156" y="1339716"/>
                  </a:lnTo>
                  <a:cubicBezTo>
                    <a:pt x="15740" y="1339716"/>
                    <a:pt x="0" y="1323976"/>
                    <a:pt x="0" y="1304560"/>
                  </a:cubicBezTo>
                  <a:lnTo>
                    <a:pt x="0" y="35156"/>
                  </a:lnTo>
                  <a:cubicBezTo>
                    <a:pt x="0" y="15740"/>
                    <a:pt x="15740" y="0"/>
                    <a:pt x="35156" y="0"/>
                  </a:cubicBezTo>
                  <a:close/>
                </a:path>
              </a:pathLst>
            </a:custGeom>
            <a:solidFill>
              <a:srgbClr val="BA9A2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9525"/>
              <a:ext cx="1565999" cy="13492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163089" y="3736229"/>
            <a:ext cx="3092778" cy="1291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80"/>
              </a:lnSpc>
            </a:pPr>
            <a:r>
              <a:rPr lang="en-US" sz="4268" b="1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Financial Plan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63089" y="5105400"/>
            <a:ext cx="3474513" cy="2084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Funding: £40k private investor, £15k DEFRA grant, £10k founder equity.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Year 1 Costs: £62,000 (Fixed £43,200 + Variable £18,800)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Break-even: 2,250 units/month at Month 4</a:t>
            </a:r>
          </a:p>
          <a:p>
            <a:pPr marL="0" lvl="0" indent="0" algn="just">
              <a:lnSpc>
                <a:spcPts val="1819"/>
              </a:lnSpc>
            </a:pPr>
            <a:r>
              <a:rPr lang="en-US" sz="2000" dirty="0">
                <a:solidFill>
                  <a:srgbClr val="403F3F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Revenue split shown in chart </a:t>
            </a:r>
            <a:r>
              <a:rPr lang="en-US" sz="2000" dirty="0">
                <a:solidFill>
                  <a:srgbClr val="403F3F"/>
                </a:solidFill>
                <a:latin typeface="Open Sans"/>
                <a:ea typeface="Open Sans"/>
                <a:cs typeface="Open Sans"/>
                <a:sym typeface="Open Sans"/>
              </a:rPr>
              <a:t>→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64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434310" y="4610100"/>
            <a:ext cx="1603359" cy="1203668"/>
          </a:xfrm>
          <a:custGeom>
            <a:avLst/>
            <a:gdLst/>
            <a:ahLst/>
            <a:cxnLst/>
            <a:rect l="l" t="t" r="r" b="b"/>
            <a:pathLst>
              <a:path w="1603359" h="1203668">
                <a:moveTo>
                  <a:pt x="0" y="0"/>
                </a:moveTo>
                <a:lnTo>
                  <a:pt x="1603359" y="0"/>
                </a:lnTo>
                <a:lnTo>
                  <a:pt x="1603359" y="1203668"/>
                </a:lnTo>
                <a:lnTo>
                  <a:pt x="0" y="12036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780702" y="4610100"/>
            <a:ext cx="1455688" cy="1463040"/>
          </a:xfrm>
          <a:custGeom>
            <a:avLst/>
            <a:gdLst/>
            <a:ahLst/>
            <a:cxnLst/>
            <a:rect l="l" t="t" r="r" b="b"/>
            <a:pathLst>
              <a:path w="1455688" h="1463040">
                <a:moveTo>
                  <a:pt x="0" y="0"/>
                </a:moveTo>
                <a:lnTo>
                  <a:pt x="1455688" y="0"/>
                </a:lnTo>
                <a:lnTo>
                  <a:pt x="1455688" y="1463040"/>
                </a:lnTo>
                <a:lnTo>
                  <a:pt x="0" y="14630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8002944" y="4610100"/>
            <a:ext cx="984744" cy="1449477"/>
          </a:xfrm>
          <a:custGeom>
            <a:avLst/>
            <a:gdLst/>
            <a:ahLst/>
            <a:cxnLst/>
            <a:rect l="l" t="t" r="r" b="b"/>
            <a:pathLst>
              <a:path w="984744" h="1449477">
                <a:moveTo>
                  <a:pt x="0" y="0"/>
                </a:moveTo>
                <a:lnTo>
                  <a:pt x="984744" y="0"/>
                </a:lnTo>
                <a:lnTo>
                  <a:pt x="984744" y="1449477"/>
                </a:lnTo>
                <a:lnTo>
                  <a:pt x="0" y="144947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617507" y="4533900"/>
            <a:ext cx="1200180" cy="1767640"/>
          </a:xfrm>
          <a:custGeom>
            <a:avLst/>
            <a:gdLst/>
            <a:ahLst/>
            <a:cxnLst/>
            <a:rect l="l" t="t" r="r" b="b"/>
            <a:pathLst>
              <a:path w="1200180" h="1767640">
                <a:moveTo>
                  <a:pt x="0" y="0"/>
                </a:moveTo>
                <a:lnTo>
                  <a:pt x="1200179" y="0"/>
                </a:lnTo>
                <a:lnTo>
                  <a:pt x="1200179" y="1767641"/>
                </a:lnTo>
                <a:lnTo>
                  <a:pt x="0" y="176764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-77338"/>
            <a:ext cx="18361643" cy="3138379"/>
          </a:xfrm>
          <a:custGeom>
            <a:avLst/>
            <a:gdLst/>
            <a:ahLst/>
            <a:cxnLst/>
            <a:rect l="l" t="t" r="r" b="b"/>
            <a:pathLst>
              <a:path w="18361643" h="3138379">
                <a:moveTo>
                  <a:pt x="0" y="0"/>
                </a:moveTo>
                <a:lnTo>
                  <a:pt x="18361643" y="0"/>
                </a:lnTo>
                <a:lnTo>
                  <a:pt x="18361643" y="3138379"/>
                </a:lnTo>
                <a:lnTo>
                  <a:pt x="0" y="313837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193" b="-119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495105" y="3613491"/>
            <a:ext cx="2380896" cy="1157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551"/>
              </a:lnSpc>
            </a:pPr>
            <a:r>
              <a:rPr lang="en-US" sz="3825" b="1">
                <a:solidFill>
                  <a:srgbClr val="F8F7F6"/>
                </a:solidFill>
                <a:latin typeface="Rubik Bold"/>
                <a:ea typeface="Rubik Bold"/>
                <a:cs typeface="Rubik Bold"/>
                <a:sym typeface="Rubik Bold"/>
              </a:rPr>
              <a:t>Our Practices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6239" y="6134100"/>
            <a:ext cx="1814931" cy="468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73"/>
              </a:lnSpc>
            </a:pPr>
            <a:r>
              <a:rPr lang="en-US" sz="1574" b="1" dirty="0">
                <a:solidFill>
                  <a:srgbClr val="F8F7F6"/>
                </a:solidFill>
                <a:latin typeface="Rubik Bold"/>
                <a:ea typeface="Rubik Bold"/>
                <a:cs typeface="Rubik Bold"/>
                <a:sym typeface="Rubik Bold"/>
              </a:rPr>
              <a:t>Regenerative Farming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66847" y="6667500"/>
            <a:ext cx="1814931" cy="369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790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Crop rotation and green manuring restore soil health naturally. Natural pest control eliminates chemical inputs. Composting and home-compostable packaging close the production loop.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583809" y="6286500"/>
            <a:ext cx="1814931" cy="240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73"/>
              </a:lnSpc>
            </a:pPr>
            <a:r>
              <a:rPr lang="en-US" sz="1574" b="1" dirty="0">
                <a:solidFill>
                  <a:srgbClr val="F8F7F6"/>
                </a:solidFill>
                <a:latin typeface="Rubik Bold"/>
                <a:ea typeface="Rubik Bold"/>
                <a:cs typeface="Rubik Bold"/>
                <a:sym typeface="Rubik Bold"/>
              </a:rPr>
              <a:t>Water &amp; Energy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583809" y="6896100"/>
            <a:ext cx="1814931" cy="3001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790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Rainwater harvesting and drip irrigation reduce water waste. Solar panels power site operations. Electric delivery bikes ensure zero-emission local deliveries across Berkshire.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51930" y="6210300"/>
            <a:ext cx="1814931" cy="240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73"/>
              </a:lnSpc>
            </a:pPr>
            <a:r>
              <a:rPr lang="en-US" sz="1574" b="1" dirty="0">
                <a:solidFill>
                  <a:srgbClr val="F8F7F6"/>
                </a:solidFill>
                <a:latin typeface="Rubik Bold"/>
                <a:ea typeface="Rubik Bold"/>
                <a:cs typeface="Rubik Bold"/>
                <a:sym typeface="Rubik Bold"/>
              </a:rPr>
              <a:t>Technology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451930" y="6864140"/>
            <a:ext cx="1814931" cy="323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790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Soil sensors monitor crop health in real time. Cloud-based records ensure full traceability. Shopify manages online orders and Xero handles transparent financial accounting.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324136" y="6362700"/>
            <a:ext cx="1814931" cy="240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73"/>
              </a:lnSpc>
            </a:pPr>
            <a:r>
              <a:rPr lang="en-US" sz="1574" b="1" dirty="0">
                <a:solidFill>
                  <a:srgbClr val="F8F7F6"/>
                </a:solidFill>
                <a:latin typeface="Rubik Bold"/>
                <a:ea typeface="Rubik Bold"/>
                <a:cs typeface="Rubik Bold"/>
                <a:sym typeface="Rubik Bold"/>
              </a:rPr>
              <a:t>People &amp; HR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324136" y="6743700"/>
            <a:ext cx="1814931" cy="3463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790"/>
              </a:lnSpc>
            </a:pP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3 core full-time staff supported by seasonal assistants. Local hiring </a:t>
            </a:r>
            <a:r>
              <a:rPr lang="en-US" sz="2000" dirty="0" err="1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prioritised</a:t>
            </a: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 to benefit the Berkshire community. Annual training </a:t>
            </a:r>
            <a:r>
              <a:rPr lang="en-US" sz="2000" dirty="0" err="1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programme</a:t>
            </a: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Rubik"/>
                <a:cs typeface="Arial" panose="020B0604020202020204" pitchFamily="34" charset="0"/>
                <a:sym typeface="Rubik"/>
              </a:rPr>
              <a:t> ensures continuous skills development.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66847" y="3467100"/>
            <a:ext cx="10372220" cy="931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790"/>
              </a:lnSpc>
            </a:pPr>
            <a:r>
              <a:rPr lang="en-US" sz="2000" dirty="0" err="1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AgroProduce</a:t>
            </a: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 operates on fully regenerative principles — combining traditional farming wisdom with modern technology to deliver sustainable, traceable produce while </a:t>
            </a:r>
            <a:r>
              <a:rPr lang="en-US" sz="2000" dirty="0" err="1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minimising</a:t>
            </a:r>
            <a:r>
              <a:rPr lang="en-US" sz="2000" dirty="0">
                <a:solidFill>
                  <a:srgbClr val="F8F7F6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rPr>
              <a:t> environmental impact. Our team of dedicated staff and seasonal workers ensures efficient, community-rooted operations year-round.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74928" y="585386"/>
            <a:ext cx="14470614" cy="978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68"/>
              </a:lnSpc>
            </a:pPr>
            <a:r>
              <a:rPr lang="en-US" sz="6021" b="1" spc="541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OPERATIONS &amp; SUSTAINABILITY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B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34381" y="6899837"/>
            <a:ext cx="1765879" cy="1931430"/>
          </a:xfrm>
          <a:custGeom>
            <a:avLst/>
            <a:gdLst/>
            <a:ahLst/>
            <a:cxnLst/>
            <a:rect l="l" t="t" r="r" b="b"/>
            <a:pathLst>
              <a:path w="1765879" h="1931430">
                <a:moveTo>
                  <a:pt x="0" y="0"/>
                </a:moveTo>
                <a:lnTo>
                  <a:pt x="1765879" y="0"/>
                </a:lnTo>
                <a:lnTo>
                  <a:pt x="1765879" y="1931429"/>
                </a:lnTo>
                <a:lnTo>
                  <a:pt x="0" y="19314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56108" y="3166647"/>
            <a:ext cx="18661585" cy="3577053"/>
            <a:chOff x="0" y="0"/>
            <a:chExt cx="4914985" cy="9421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14985" cy="942105"/>
            </a:xfrm>
            <a:custGeom>
              <a:avLst/>
              <a:gdLst/>
              <a:ahLst/>
              <a:cxnLst/>
              <a:rect l="l" t="t" r="r" b="b"/>
              <a:pathLst>
                <a:path w="4914985" h="942105">
                  <a:moveTo>
                    <a:pt x="0" y="0"/>
                  </a:moveTo>
                  <a:lnTo>
                    <a:pt x="4914985" y="0"/>
                  </a:lnTo>
                  <a:lnTo>
                    <a:pt x="4914985" y="942105"/>
                  </a:lnTo>
                  <a:lnTo>
                    <a:pt x="0" y="942105"/>
                  </a:lnTo>
                  <a:close/>
                </a:path>
              </a:pathLst>
            </a:custGeom>
            <a:solidFill>
              <a:srgbClr val="B0B29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4914985" cy="9516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904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9471685" y="3638274"/>
            <a:ext cx="915389" cy="1007245"/>
          </a:xfrm>
          <a:custGeom>
            <a:avLst/>
            <a:gdLst/>
            <a:ahLst/>
            <a:cxnLst/>
            <a:rect l="l" t="t" r="r" b="b"/>
            <a:pathLst>
              <a:path w="915389" h="1007245">
                <a:moveTo>
                  <a:pt x="0" y="0"/>
                </a:moveTo>
                <a:lnTo>
                  <a:pt x="915390" y="0"/>
                </a:lnTo>
                <a:lnTo>
                  <a:pt x="915390" y="1007245"/>
                </a:lnTo>
                <a:lnTo>
                  <a:pt x="0" y="10072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389513" y="3538043"/>
            <a:ext cx="1597796" cy="1079438"/>
          </a:xfrm>
          <a:custGeom>
            <a:avLst/>
            <a:gdLst/>
            <a:ahLst/>
            <a:cxnLst/>
            <a:rect l="l" t="t" r="r" b="b"/>
            <a:pathLst>
              <a:path w="1597796" h="1079438">
                <a:moveTo>
                  <a:pt x="0" y="0"/>
                </a:moveTo>
                <a:lnTo>
                  <a:pt x="1597796" y="0"/>
                </a:lnTo>
                <a:lnTo>
                  <a:pt x="1597796" y="1079437"/>
                </a:lnTo>
                <a:lnTo>
                  <a:pt x="0" y="10794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0" y="-77338"/>
            <a:ext cx="18361643" cy="3138379"/>
          </a:xfrm>
          <a:custGeom>
            <a:avLst/>
            <a:gdLst/>
            <a:ahLst/>
            <a:cxnLst/>
            <a:rect l="l" t="t" r="r" b="b"/>
            <a:pathLst>
              <a:path w="18361643" h="3138379">
                <a:moveTo>
                  <a:pt x="0" y="0"/>
                </a:moveTo>
                <a:lnTo>
                  <a:pt x="18361643" y="0"/>
                </a:lnTo>
                <a:lnTo>
                  <a:pt x="18361643" y="3138379"/>
                </a:lnTo>
                <a:lnTo>
                  <a:pt x="0" y="313837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193" b="-119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384147" y="4866997"/>
            <a:ext cx="1149693" cy="1152006"/>
          </a:xfrm>
          <a:custGeom>
            <a:avLst/>
            <a:gdLst/>
            <a:ahLst/>
            <a:cxnLst/>
            <a:rect l="l" t="t" r="r" b="b"/>
            <a:pathLst>
              <a:path w="1149693" h="1152006">
                <a:moveTo>
                  <a:pt x="0" y="0"/>
                </a:moveTo>
                <a:lnTo>
                  <a:pt x="1149693" y="0"/>
                </a:lnTo>
                <a:lnTo>
                  <a:pt x="1149693" y="1152007"/>
                </a:lnTo>
                <a:lnTo>
                  <a:pt x="0" y="11520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648238" y="4921023"/>
            <a:ext cx="977894" cy="1118261"/>
          </a:xfrm>
          <a:custGeom>
            <a:avLst/>
            <a:gdLst/>
            <a:ahLst/>
            <a:cxnLst/>
            <a:rect l="l" t="t" r="r" b="b"/>
            <a:pathLst>
              <a:path w="977894" h="1118261">
                <a:moveTo>
                  <a:pt x="0" y="0"/>
                </a:moveTo>
                <a:lnTo>
                  <a:pt x="977894" y="0"/>
                </a:lnTo>
                <a:lnTo>
                  <a:pt x="977894" y="1118261"/>
                </a:lnTo>
                <a:lnTo>
                  <a:pt x="0" y="111826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973454" y="3952237"/>
            <a:ext cx="2400446" cy="1754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r>
              <a:rPr lang="en-US" sz="2000" b="1" u="none" strike="noStrike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Year 2: +5 acres, soft fruit orchards, community training </a:t>
            </a:r>
            <a:r>
              <a:rPr lang="en-US" sz="2000" b="1" u="none" strike="noStrike" dirty="0" err="1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programmes</a:t>
            </a:r>
            <a:endParaRPr lang="en-US" sz="2000" b="1" u="none" strike="noStrike" dirty="0">
              <a:solidFill>
                <a:srgbClr val="403F3F"/>
              </a:solidFill>
              <a:latin typeface="Rubik Bold"/>
              <a:ea typeface="Rubik Bold"/>
              <a:cs typeface="Rubik Bold"/>
              <a:sym typeface="Rubik Bold"/>
            </a:endParaRPr>
          </a:p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endParaRPr lang="en-US" sz="2000" b="1" dirty="0">
              <a:solidFill>
                <a:srgbClr val="403F3F"/>
              </a:solidFill>
              <a:latin typeface="Rubik Bold"/>
              <a:ea typeface="Rubik Bold"/>
              <a:cs typeface="Rubik Bold"/>
              <a:sym typeface="Rubik Bold"/>
            </a:endParaRPr>
          </a:p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endParaRPr lang="en-US" sz="2000" b="1" u="none" strike="noStrike" dirty="0">
              <a:solidFill>
                <a:srgbClr val="403F3F"/>
              </a:solidFill>
              <a:latin typeface="Rubik Bold"/>
              <a:ea typeface="Rubik Bold"/>
              <a:cs typeface="Rubik Bold"/>
              <a:sym typeface="Rubik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4144" y="5328127"/>
            <a:ext cx="3472755" cy="446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r>
              <a:rPr lang="en-US" sz="2000" b="1" u="none" strike="noStrike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Regional regenerative farming hub established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75900" y="8452549"/>
            <a:ext cx="4160601" cy="43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77"/>
              </a:lnSpc>
            </a:pPr>
            <a:r>
              <a:rPr lang="en-US" sz="2837" b="1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Thank You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5900" y="9077100"/>
            <a:ext cx="3561990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r>
              <a:rPr lang="en-US" sz="1200" b="1" u="none" strike="noStrike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hello@agroproduce.co.uk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996019" y="5328127"/>
            <a:ext cx="2217508" cy="882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endParaRPr lang="en-US" sz="2000" b="1" u="none" strike="noStrike" dirty="0">
              <a:solidFill>
                <a:srgbClr val="403F3F"/>
              </a:solidFill>
              <a:latin typeface="Rubik Bold"/>
              <a:ea typeface="Rubik Bold"/>
              <a:cs typeface="Rubik Bold"/>
              <a:sym typeface="Rubik Bold"/>
            </a:endParaRPr>
          </a:p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r>
              <a:rPr lang="en-US" sz="2000" b="1" u="none" strike="noStrike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Year 4–5: "Grow Your Own" subscriptions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4144" y="3995624"/>
            <a:ext cx="3472755" cy="664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r>
              <a:rPr lang="en-US" sz="2000" b="1" u="none" strike="noStrike" dirty="0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Year 3: Onsite processing, organic certification, apprenticeships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9959" y="7976673"/>
            <a:ext cx="4889341" cy="12894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77"/>
              </a:lnSpc>
              <a:spcBef>
                <a:spcPct val="0"/>
              </a:spcBef>
            </a:pPr>
            <a:r>
              <a:rPr lang="en-US" sz="2837" b="1" u="none" strike="noStrike">
                <a:solidFill>
                  <a:srgbClr val="403F3F"/>
                </a:solidFill>
                <a:latin typeface="Rubik Bold"/>
                <a:ea typeface="Rubik Bold"/>
                <a:cs typeface="Rubik Bold"/>
                <a:sym typeface="Rubik Bold"/>
              </a:rPr>
              <a:t>We welcome your questions and follow-up discussion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74928" y="566336"/>
            <a:ext cx="14470614" cy="1065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690"/>
              </a:lnSpc>
            </a:pPr>
            <a:r>
              <a:rPr lang="en-US" sz="6485" b="1" spc="583">
                <a:solidFill>
                  <a:srgbClr val="F8F7F6"/>
                </a:solidFill>
                <a:latin typeface="Nourd Bold"/>
                <a:ea typeface="Nourd Bold"/>
                <a:cs typeface="Nourd Bold"/>
                <a:sym typeface="Nourd Bold"/>
              </a:rPr>
              <a:t>EXPANSION PLAN &amp; CLOSING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f829915c6c5efae8aaa14c017889e8d5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0c93cb1482c6c41672232ce03bb9a8cf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87F91829-12EC-4881-BBF3-7DDB75EB4F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28A5088-28AD-4D27-A9BE-57F73D8B8E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DD9A944-28EC-4B6C-A7C5-F13376100249}">
  <ds:schemaRefs>
    <ds:schemaRef ds:uri="http://purl.org/dc/dcmitype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b4f9f7ee-5770-4a14-8925-17f3d16e50b7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1085</Words>
  <Application>Microsoft Office PowerPoint</Application>
  <PresentationFormat>Custom</PresentationFormat>
  <Paragraphs>119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Nourd Bold</vt:lpstr>
      <vt:lpstr>Rubik Bold</vt:lpstr>
      <vt:lpstr>Arial</vt:lpstr>
      <vt:lpstr>Open Sans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AgroProduce Sustainable Enterprise Plan</dc:title>
  <dc:creator>SAMSUNG</dc:creator>
  <cp:lastModifiedBy>Hassan Daniel Fullah (2509521)</cp:lastModifiedBy>
  <cp:revision>3</cp:revision>
  <dcterms:created xsi:type="dcterms:W3CDTF">2006-08-16T00:00:00Z</dcterms:created>
  <dcterms:modified xsi:type="dcterms:W3CDTF">2026-08-04T15:23:02Z</dcterms:modified>
  <dc:identifier>DAHQriswd8Q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