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9.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10.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1.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2.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3.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14.xml" ContentType="application/vnd.openxmlformats-officedocument.theme+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15.xml" ContentType="application/vnd.openxmlformats-officedocument.theme+xml"/>
  <Override PartName="/ppt/theme/theme1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2" r:id="rId4"/>
    <p:sldMasterId id="2147483663" r:id="rId5"/>
    <p:sldMasterId id="2147483666" r:id="rId6"/>
    <p:sldMasterId id="2147483668" r:id="rId7"/>
    <p:sldMasterId id="2147483669" r:id="rId8"/>
    <p:sldMasterId id="2147483672" r:id="rId9"/>
    <p:sldMasterId id="2147483674" r:id="rId10"/>
    <p:sldMasterId id="2147483676" r:id="rId11"/>
    <p:sldMasterId id="2147483680" r:id="rId12"/>
    <p:sldMasterId id="2147483692" r:id="rId13"/>
    <p:sldMasterId id="2147483704" r:id="rId14"/>
    <p:sldMasterId id="2147483724" r:id="rId15"/>
    <p:sldMasterId id="2147483712" r:id="rId16"/>
    <p:sldMasterId id="2147483728" r:id="rId17"/>
    <p:sldMasterId id="2147483740" r:id="rId18"/>
  </p:sldMasterIdLst>
  <p:notesMasterIdLst>
    <p:notesMasterId r:id="rId53"/>
  </p:notesMasterIdLst>
  <p:sldIdLst>
    <p:sldId id="257" r:id="rId19"/>
    <p:sldId id="368" r:id="rId20"/>
    <p:sldId id="404" r:id="rId21"/>
    <p:sldId id="618" r:id="rId22"/>
    <p:sldId id="1463" r:id="rId23"/>
    <p:sldId id="269" r:id="rId24"/>
    <p:sldId id="369" r:id="rId25"/>
    <p:sldId id="370" r:id="rId26"/>
    <p:sldId id="406" r:id="rId27"/>
    <p:sldId id="390" r:id="rId28"/>
    <p:sldId id="371" r:id="rId29"/>
    <p:sldId id="261" r:id="rId30"/>
    <p:sldId id="379" r:id="rId31"/>
    <p:sldId id="392" r:id="rId32"/>
    <p:sldId id="372" r:id="rId33"/>
    <p:sldId id="389" r:id="rId34"/>
    <p:sldId id="375" r:id="rId35"/>
    <p:sldId id="373" r:id="rId36"/>
    <p:sldId id="393" r:id="rId37"/>
    <p:sldId id="409" r:id="rId38"/>
    <p:sldId id="410" r:id="rId39"/>
    <p:sldId id="383" r:id="rId40"/>
    <p:sldId id="377" r:id="rId41"/>
    <p:sldId id="394" r:id="rId42"/>
    <p:sldId id="366" r:id="rId43"/>
    <p:sldId id="387" r:id="rId44"/>
    <p:sldId id="402" r:id="rId45"/>
    <p:sldId id="413" r:id="rId46"/>
    <p:sldId id="411" r:id="rId47"/>
    <p:sldId id="388" r:id="rId48"/>
    <p:sldId id="334" r:id="rId49"/>
    <p:sldId id="695" r:id="rId50"/>
    <p:sldId id="1460" r:id="rId51"/>
    <p:sldId id="1462" r:id="rId5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031"/>
    <p:restoredTop sz="62376" autoAdjust="0"/>
  </p:normalViewPr>
  <p:slideViewPr>
    <p:cSldViewPr snapToGrid="0" snapToObjects="1">
      <p:cViewPr varScale="1">
        <p:scale>
          <a:sx n="50" d="100"/>
          <a:sy n="50" d="100"/>
        </p:scale>
        <p:origin x="1176" y="54"/>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8.xml"/><Relationship Id="rId39" Type="http://schemas.openxmlformats.org/officeDocument/2006/relationships/slide" Target="slides/slide21.xml"/><Relationship Id="rId21" Type="http://schemas.openxmlformats.org/officeDocument/2006/relationships/slide" Target="slides/slide3.xml"/><Relationship Id="rId34" Type="http://schemas.openxmlformats.org/officeDocument/2006/relationships/slide" Target="slides/slide16.xml"/><Relationship Id="rId42" Type="http://schemas.openxmlformats.org/officeDocument/2006/relationships/slide" Target="slides/slide24.xml"/><Relationship Id="rId47" Type="http://schemas.openxmlformats.org/officeDocument/2006/relationships/slide" Target="slides/slide29.xml"/><Relationship Id="rId50" Type="http://schemas.openxmlformats.org/officeDocument/2006/relationships/slide" Target="slides/slide32.xml"/><Relationship Id="rId55" Type="http://schemas.openxmlformats.org/officeDocument/2006/relationships/viewProps" Target="viewProps.xml"/><Relationship Id="rId7" Type="http://schemas.openxmlformats.org/officeDocument/2006/relationships/slideMaster" Target="slideMasters/slideMaster4.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7.xml"/><Relationship Id="rId33" Type="http://schemas.openxmlformats.org/officeDocument/2006/relationships/slide" Target="slides/slide15.xml"/><Relationship Id="rId38" Type="http://schemas.openxmlformats.org/officeDocument/2006/relationships/slide" Target="slides/slide20.xml"/><Relationship Id="rId46" Type="http://schemas.openxmlformats.org/officeDocument/2006/relationships/slide" Target="slides/slide28.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 Target="slides/slide2.xml"/><Relationship Id="rId29" Type="http://schemas.openxmlformats.org/officeDocument/2006/relationships/slide" Target="slides/slide11.xml"/><Relationship Id="rId41" Type="http://schemas.openxmlformats.org/officeDocument/2006/relationships/slide" Target="slides/slide23.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6.xml"/><Relationship Id="rId32" Type="http://schemas.openxmlformats.org/officeDocument/2006/relationships/slide" Target="slides/slide14.xml"/><Relationship Id="rId37" Type="http://schemas.openxmlformats.org/officeDocument/2006/relationships/slide" Target="slides/slide19.xml"/><Relationship Id="rId40" Type="http://schemas.openxmlformats.org/officeDocument/2006/relationships/slide" Target="slides/slide22.xml"/><Relationship Id="rId45" Type="http://schemas.openxmlformats.org/officeDocument/2006/relationships/slide" Target="slides/slide27.xml"/><Relationship Id="rId53"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5.xml"/><Relationship Id="rId28" Type="http://schemas.openxmlformats.org/officeDocument/2006/relationships/slide" Target="slides/slide10.xml"/><Relationship Id="rId36" Type="http://schemas.openxmlformats.org/officeDocument/2006/relationships/slide" Target="slides/slide18.xml"/><Relationship Id="rId49" Type="http://schemas.openxmlformats.org/officeDocument/2006/relationships/slide" Target="slides/slide31.xml"/><Relationship Id="rId57" Type="http://schemas.openxmlformats.org/officeDocument/2006/relationships/tableStyles" Target="tableStyles.xml"/><Relationship Id="rId10" Type="http://schemas.openxmlformats.org/officeDocument/2006/relationships/slideMaster" Target="slideMasters/slideMaster7.xml"/><Relationship Id="rId19" Type="http://schemas.openxmlformats.org/officeDocument/2006/relationships/slide" Target="slides/slide1.xml"/><Relationship Id="rId31" Type="http://schemas.openxmlformats.org/officeDocument/2006/relationships/slide" Target="slides/slide13.xml"/><Relationship Id="rId44" Type="http://schemas.openxmlformats.org/officeDocument/2006/relationships/slide" Target="slides/slide26.xml"/><Relationship Id="rId52" Type="http://schemas.openxmlformats.org/officeDocument/2006/relationships/slide" Target="slides/slide34.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4.xml"/><Relationship Id="rId27" Type="http://schemas.openxmlformats.org/officeDocument/2006/relationships/slide" Target="slides/slide9.xml"/><Relationship Id="rId30" Type="http://schemas.openxmlformats.org/officeDocument/2006/relationships/slide" Target="slides/slide12.xml"/><Relationship Id="rId35" Type="http://schemas.openxmlformats.org/officeDocument/2006/relationships/slide" Target="slides/slide17.xml"/><Relationship Id="rId43" Type="http://schemas.openxmlformats.org/officeDocument/2006/relationships/slide" Target="slides/slide25.xml"/><Relationship Id="rId48" Type="http://schemas.openxmlformats.org/officeDocument/2006/relationships/slide" Target="slides/slide30.xml"/><Relationship Id="rId56" Type="http://schemas.openxmlformats.org/officeDocument/2006/relationships/theme" Target="theme/theme1.xml"/><Relationship Id="rId8" Type="http://schemas.openxmlformats.org/officeDocument/2006/relationships/slideMaster" Target="slideMasters/slideMaster5.xml"/><Relationship Id="rId51" Type="http://schemas.openxmlformats.org/officeDocument/2006/relationships/slide" Target="slides/slide33.xml"/><Relationship Id="rId3" Type="http://schemas.openxmlformats.org/officeDocument/2006/relationships/customXml" Target="../customXml/item3.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B6D3AC5-F70C-4B49-B6AE-D5D5625CCD5E}" type="doc">
      <dgm:prSet loTypeId="urn:microsoft.com/office/officeart/2008/layout/LinedList" loCatId="list" qsTypeId="urn:microsoft.com/office/officeart/2005/8/quickstyle/simple5" qsCatId="simple" csTypeId="urn:microsoft.com/office/officeart/2005/8/colors/colorful5" csCatId="colorful" phldr="1"/>
      <dgm:spPr/>
      <dgm:t>
        <a:bodyPr/>
        <a:lstStyle/>
        <a:p>
          <a:endParaRPr lang="en-US"/>
        </a:p>
      </dgm:t>
    </dgm:pt>
    <dgm:pt modelId="{3BA6896C-A1C1-4C44-8669-E8C28FEF2510}">
      <dgm:prSet/>
      <dgm:spPr/>
      <dgm:t>
        <a:bodyPr/>
        <a:lstStyle/>
        <a:p>
          <a:r>
            <a:rPr lang="en-GB" b="1" i="0"/>
            <a:t>Situation Analysis</a:t>
          </a:r>
          <a:endParaRPr lang="en-US"/>
        </a:p>
      </dgm:t>
    </dgm:pt>
    <dgm:pt modelId="{8B7987F3-C7DF-42D8-8372-8400416E611A}" type="parTrans" cxnId="{6F13D953-F5DE-48B3-899A-B95DEB50C2CA}">
      <dgm:prSet/>
      <dgm:spPr/>
      <dgm:t>
        <a:bodyPr/>
        <a:lstStyle/>
        <a:p>
          <a:endParaRPr lang="en-US"/>
        </a:p>
      </dgm:t>
    </dgm:pt>
    <dgm:pt modelId="{A7B18533-68EF-4D69-AB0F-F7AF0EA8C29E}" type="sibTrans" cxnId="{6F13D953-F5DE-48B3-899A-B95DEB50C2CA}">
      <dgm:prSet/>
      <dgm:spPr/>
      <dgm:t>
        <a:bodyPr/>
        <a:lstStyle/>
        <a:p>
          <a:endParaRPr lang="en-US"/>
        </a:p>
      </dgm:t>
    </dgm:pt>
    <dgm:pt modelId="{AD09CA97-7DCE-406B-878D-F0EB2C2D1EE2}">
      <dgm:prSet/>
      <dgm:spPr/>
      <dgm:t>
        <a:bodyPr/>
        <a:lstStyle/>
        <a:p>
          <a:r>
            <a:rPr lang="en-GB" b="1" i="0"/>
            <a:t>Objectives</a:t>
          </a:r>
          <a:endParaRPr lang="en-US"/>
        </a:p>
      </dgm:t>
    </dgm:pt>
    <dgm:pt modelId="{F7813AEA-610C-4A7F-9FA0-B5203CE865AC}" type="parTrans" cxnId="{0ED440F2-89CE-45A2-8FBB-2B48A3DB7EE4}">
      <dgm:prSet/>
      <dgm:spPr/>
      <dgm:t>
        <a:bodyPr/>
        <a:lstStyle/>
        <a:p>
          <a:endParaRPr lang="en-US"/>
        </a:p>
      </dgm:t>
    </dgm:pt>
    <dgm:pt modelId="{4F7BFD7D-D889-495D-BECD-81352E3EEBCE}" type="sibTrans" cxnId="{0ED440F2-89CE-45A2-8FBB-2B48A3DB7EE4}">
      <dgm:prSet/>
      <dgm:spPr/>
      <dgm:t>
        <a:bodyPr/>
        <a:lstStyle/>
        <a:p>
          <a:endParaRPr lang="en-US"/>
        </a:p>
      </dgm:t>
    </dgm:pt>
    <dgm:pt modelId="{17187D8E-F65D-4E30-A070-84FD7D0A1FAF}">
      <dgm:prSet/>
      <dgm:spPr/>
      <dgm:t>
        <a:bodyPr/>
        <a:lstStyle/>
        <a:p>
          <a:r>
            <a:rPr lang="en-GB" b="1" i="0"/>
            <a:t>Strategy</a:t>
          </a:r>
          <a:endParaRPr lang="en-US"/>
        </a:p>
      </dgm:t>
    </dgm:pt>
    <dgm:pt modelId="{BF3509BD-8097-4FC4-946E-E74A7BAB4C75}" type="parTrans" cxnId="{39B420FA-2D29-4203-98B0-08CE255EC554}">
      <dgm:prSet/>
      <dgm:spPr/>
      <dgm:t>
        <a:bodyPr/>
        <a:lstStyle/>
        <a:p>
          <a:endParaRPr lang="en-US"/>
        </a:p>
      </dgm:t>
    </dgm:pt>
    <dgm:pt modelId="{1348D35C-EA49-49B4-9B35-A340AFD1C725}" type="sibTrans" cxnId="{39B420FA-2D29-4203-98B0-08CE255EC554}">
      <dgm:prSet/>
      <dgm:spPr/>
      <dgm:t>
        <a:bodyPr/>
        <a:lstStyle/>
        <a:p>
          <a:endParaRPr lang="en-US"/>
        </a:p>
      </dgm:t>
    </dgm:pt>
    <dgm:pt modelId="{016FD52B-5A84-449D-8D98-777CA0608B50}">
      <dgm:prSet/>
      <dgm:spPr/>
      <dgm:t>
        <a:bodyPr/>
        <a:lstStyle/>
        <a:p>
          <a:r>
            <a:rPr lang="en-GB" b="1" i="0"/>
            <a:t>Tactics</a:t>
          </a:r>
          <a:endParaRPr lang="en-US"/>
        </a:p>
      </dgm:t>
    </dgm:pt>
    <dgm:pt modelId="{284D3B4E-312B-4422-8F24-C19085D14CAC}" type="parTrans" cxnId="{6C8FA7FF-DBDC-403C-A78E-659316A02BB4}">
      <dgm:prSet/>
      <dgm:spPr/>
      <dgm:t>
        <a:bodyPr/>
        <a:lstStyle/>
        <a:p>
          <a:endParaRPr lang="en-US"/>
        </a:p>
      </dgm:t>
    </dgm:pt>
    <dgm:pt modelId="{EF092508-84C8-4092-A139-005EA88CCCBB}" type="sibTrans" cxnId="{6C8FA7FF-DBDC-403C-A78E-659316A02BB4}">
      <dgm:prSet/>
      <dgm:spPr/>
      <dgm:t>
        <a:bodyPr/>
        <a:lstStyle/>
        <a:p>
          <a:endParaRPr lang="en-US"/>
        </a:p>
      </dgm:t>
    </dgm:pt>
    <dgm:pt modelId="{BFC2230B-D05C-45F0-BF33-7CA7B4EF8EBD}">
      <dgm:prSet/>
      <dgm:spPr/>
      <dgm:t>
        <a:bodyPr/>
        <a:lstStyle/>
        <a:p>
          <a:r>
            <a:rPr lang="en-GB" b="1" i="0"/>
            <a:t>Action</a:t>
          </a:r>
          <a:endParaRPr lang="en-US"/>
        </a:p>
      </dgm:t>
    </dgm:pt>
    <dgm:pt modelId="{86C1D1E8-FA12-47A7-B6ED-5B90AE4D0CEC}" type="parTrans" cxnId="{63AD8EC3-B3F1-408D-A3E0-1329E4C2AD91}">
      <dgm:prSet/>
      <dgm:spPr/>
      <dgm:t>
        <a:bodyPr/>
        <a:lstStyle/>
        <a:p>
          <a:endParaRPr lang="en-US"/>
        </a:p>
      </dgm:t>
    </dgm:pt>
    <dgm:pt modelId="{A6E711BE-8E04-4539-A26E-F6DA90838FB9}" type="sibTrans" cxnId="{63AD8EC3-B3F1-408D-A3E0-1329E4C2AD91}">
      <dgm:prSet/>
      <dgm:spPr/>
      <dgm:t>
        <a:bodyPr/>
        <a:lstStyle/>
        <a:p>
          <a:endParaRPr lang="en-US"/>
        </a:p>
      </dgm:t>
    </dgm:pt>
    <dgm:pt modelId="{93E9D2D3-FC29-415F-A00D-4C7E4EB33416}">
      <dgm:prSet/>
      <dgm:spPr/>
      <dgm:t>
        <a:bodyPr/>
        <a:lstStyle/>
        <a:p>
          <a:r>
            <a:rPr lang="en-GB" b="1" i="0"/>
            <a:t>Control</a:t>
          </a:r>
          <a:endParaRPr lang="en-US"/>
        </a:p>
      </dgm:t>
    </dgm:pt>
    <dgm:pt modelId="{CDAB2225-A6AE-46EB-9D74-C6E8D43FB70E}" type="parTrans" cxnId="{63B7853D-23DB-451D-9BD5-850674B826B6}">
      <dgm:prSet/>
      <dgm:spPr/>
      <dgm:t>
        <a:bodyPr/>
        <a:lstStyle/>
        <a:p>
          <a:endParaRPr lang="en-US"/>
        </a:p>
      </dgm:t>
    </dgm:pt>
    <dgm:pt modelId="{E5F7E505-EE8A-4817-99DF-F5FE8B592B50}" type="sibTrans" cxnId="{63B7853D-23DB-451D-9BD5-850674B826B6}">
      <dgm:prSet/>
      <dgm:spPr/>
      <dgm:t>
        <a:bodyPr/>
        <a:lstStyle/>
        <a:p>
          <a:endParaRPr lang="en-US"/>
        </a:p>
      </dgm:t>
    </dgm:pt>
    <dgm:pt modelId="{8FFE5DD5-B86A-4E6C-8E55-A14823670A9E}" type="pres">
      <dgm:prSet presAssocID="{8B6D3AC5-F70C-4B49-B6AE-D5D5625CCD5E}" presName="vert0" presStyleCnt="0">
        <dgm:presLayoutVars>
          <dgm:dir/>
          <dgm:animOne val="branch"/>
          <dgm:animLvl val="lvl"/>
        </dgm:presLayoutVars>
      </dgm:prSet>
      <dgm:spPr/>
    </dgm:pt>
    <dgm:pt modelId="{44BEA400-1A97-4B54-8EDF-1E6F5B94DE9C}" type="pres">
      <dgm:prSet presAssocID="{3BA6896C-A1C1-4C44-8669-E8C28FEF2510}" presName="thickLine" presStyleLbl="alignNode1" presStyleIdx="0" presStyleCnt="6"/>
      <dgm:spPr/>
    </dgm:pt>
    <dgm:pt modelId="{340EBA08-4368-4C73-B0DF-6C276608491C}" type="pres">
      <dgm:prSet presAssocID="{3BA6896C-A1C1-4C44-8669-E8C28FEF2510}" presName="horz1" presStyleCnt="0"/>
      <dgm:spPr/>
    </dgm:pt>
    <dgm:pt modelId="{80516C52-56EF-47A9-AA9F-27E60BE1FC5C}" type="pres">
      <dgm:prSet presAssocID="{3BA6896C-A1C1-4C44-8669-E8C28FEF2510}" presName="tx1" presStyleLbl="revTx" presStyleIdx="0" presStyleCnt="6"/>
      <dgm:spPr/>
    </dgm:pt>
    <dgm:pt modelId="{20904B5A-25DE-4B0F-BF4A-BC850DEF69B8}" type="pres">
      <dgm:prSet presAssocID="{3BA6896C-A1C1-4C44-8669-E8C28FEF2510}" presName="vert1" presStyleCnt="0"/>
      <dgm:spPr/>
    </dgm:pt>
    <dgm:pt modelId="{321A89CE-5594-4106-8A86-68698E3FEF82}" type="pres">
      <dgm:prSet presAssocID="{AD09CA97-7DCE-406B-878D-F0EB2C2D1EE2}" presName="thickLine" presStyleLbl="alignNode1" presStyleIdx="1" presStyleCnt="6"/>
      <dgm:spPr/>
    </dgm:pt>
    <dgm:pt modelId="{8A496268-6EDB-4677-8C2E-D3C7E7FEC5B5}" type="pres">
      <dgm:prSet presAssocID="{AD09CA97-7DCE-406B-878D-F0EB2C2D1EE2}" presName="horz1" presStyleCnt="0"/>
      <dgm:spPr/>
    </dgm:pt>
    <dgm:pt modelId="{4150B5C2-4A86-4836-BFCB-2B57F8C7DA81}" type="pres">
      <dgm:prSet presAssocID="{AD09CA97-7DCE-406B-878D-F0EB2C2D1EE2}" presName="tx1" presStyleLbl="revTx" presStyleIdx="1" presStyleCnt="6"/>
      <dgm:spPr/>
    </dgm:pt>
    <dgm:pt modelId="{6BD28106-5D79-4B79-935A-9557DF8DC3DE}" type="pres">
      <dgm:prSet presAssocID="{AD09CA97-7DCE-406B-878D-F0EB2C2D1EE2}" presName="vert1" presStyleCnt="0"/>
      <dgm:spPr/>
    </dgm:pt>
    <dgm:pt modelId="{3B506FBA-8ECD-4F47-8F74-223E9621C479}" type="pres">
      <dgm:prSet presAssocID="{17187D8E-F65D-4E30-A070-84FD7D0A1FAF}" presName="thickLine" presStyleLbl="alignNode1" presStyleIdx="2" presStyleCnt="6"/>
      <dgm:spPr/>
    </dgm:pt>
    <dgm:pt modelId="{6033934D-5E59-43BC-9198-20A723641A3E}" type="pres">
      <dgm:prSet presAssocID="{17187D8E-F65D-4E30-A070-84FD7D0A1FAF}" presName="horz1" presStyleCnt="0"/>
      <dgm:spPr/>
    </dgm:pt>
    <dgm:pt modelId="{25B8DCA5-D615-4E0B-8322-074801FC5D49}" type="pres">
      <dgm:prSet presAssocID="{17187D8E-F65D-4E30-A070-84FD7D0A1FAF}" presName="tx1" presStyleLbl="revTx" presStyleIdx="2" presStyleCnt="6"/>
      <dgm:spPr/>
    </dgm:pt>
    <dgm:pt modelId="{DED725C5-12D9-4EB1-838E-941C9ABCA778}" type="pres">
      <dgm:prSet presAssocID="{17187D8E-F65D-4E30-A070-84FD7D0A1FAF}" presName="vert1" presStyleCnt="0"/>
      <dgm:spPr/>
    </dgm:pt>
    <dgm:pt modelId="{5F047E92-9A68-4C8D-AAC4-1C38D601E9B9}" type="pres">
      <dgm:prSet presAssocID="{016FD52B-5A84-449D-8D98-777CA0608B50}" presName="thickLine" presStyleLbl="alignNode1" presStyleIdx="3" presStyleCnt="6"/>
      <dgm:spPr/>
    </dgm:pt>
    <dgm:pt modelId="{1F839407-B32B-45A4-AF8E-2CD36FD3B023}" type="pres">
      <dgm:prSet presAssocID="{016FD52B-5A84-449D-8D98-777CA0608B50}" presName="horz1" presStyleCnt="0"/>
      <dgm:spPr/>
    </dgm:pt>
    <dgm:pt modelId="{AD046DFA-126C-43EE-A383-7CF616665D38}" type="pres">
      <dgm:prSet presAssocID="{016FD52B-5A84-449D-8D98-777CA0608B50}" presName="tx1" presStyleLbl="revTx" presStyleIdx="3" presStyleCnt="6"/>
      <dgm:spPr/>
    </dgm:pt>
    <dgm:pt modelId="{397EBC7D-038E-49D0-A304-D5AFC5D9DEA7}" type="pres">
      <dgm:prSet presAssocID="{016FD52B-5A84-449D-8D98-777CA0608B50}" presName="vert1" presStyleCnt="0"/>
      <dgm:spPr/>
    </dgm:pt>
    <dgm:pt modelId="{B0E6BB67-258C-4D2C-B9D7-E2CACD892E68}" type="pres">
      <dgm:prSet presAssocID="{BFC2230B-D05C-45F0-BF33-7CA7B4EF8EBD}" presName="thickLine" presStyleLbl="alignNode1" presStyleIdx="4" presStyleCnt="6"/>
      <dgm:spPr/>
    </dgm:pt>
    <dgm:pt modelId="{00157DE6-5246-40E8-9E8C-334002FAFEC5}" type="pres">
      <dgm:prSet presAssocID="{BFC2230B-D05C-45F0-BF33-7CA7B4EF8EBD}" presName="horz1" presStyleCnt="0"/>
      <dgm:spPr/>
    </dgm:pt>
    <dgm:pt modelId="{E072C5D1-92AC-4B2E-8E88-66FB988C9D71}" type="pres">
      <dgm:prSet presAssocID="{BFC2230B-D05C-45F0-BF33-7CA7B4EF8EBD}" presName="tx1" presStyleLbl="revTx" presStyleIdx="4" presStyleCnt="6"/>
      <dgm:spPr/>
    </dgm:pt>
    <dgm:pt modelId="{15D94390-FA09-4509-9F69-F503253A7294}" type="pres">
      <dgm:prSet presAssocID="{BFC2230B-D05C-45F0-BF33-7CA7B4EF8EBD}" presName="vert1" presStyleCnt="0"/>
      <dgm:spPr/>
    </dgm:pt>
    <dgm:pt modelId="{F57F7AC0-A66F-4FAA-AD9C-F66033581F79}" type="pres">
      <dgm:prSet presAssocID="{93E9D2D3-FC29-415F-A00D-4C7E4EB33416}" presName="thickLine" presStyleLbl="alignNode1" presStyleIdx="5" presStyleCnt="6"/>
      <dgm:spPr/>
    </dgm:pt>
    <dgm:pt modelId="{53CDE5BB-B0EF-4F73-B2F0-8B0B592B3C49}" type="pres">
      <dgm:prSet presAssocID="{93E9D2D3-FC29-415F-A00D-4C7E4EB33416}" presName="horz1" presStyleCnt="0"/>
      <dgm:spPr/>
    </dgm:pt>
    <dgm:pt modelId="{027D2013-1D71-4030-B24A-DC0E71EC690B}" type="pres">
      <dgm:prSet presAssocID="{93E9D2D3-FC29-415F-A00D-4C7E4EB33416}" presName="tx1" presStyleLbl="revTx" presStyleIdx="5" presStyleCnt="6"/>
      <dgm:spPr/>
    </dgm:pt>
    <dgm:pt modelId="{0D249647-FCD9-41FB-B6A5-C6D463F0AE6B}" type="pres">
      <dgm:prSet presAssocID="{93E9D2D3-FC29-415F-A00D-4C7E4EB33416}" presName="vert1" presStyleCnt="0"/>
      <dgm:spPr/>
    </dgm:pt>
  </dgm:ptLst>
  <dgm:cxnLst>
    <dgm:cxn modelId="{5022A238-C409-4D4B-ADFC-51F6DDF494B2}" type="presOf" srcId="{93E9D2D3-FC29-415F-A00D-4C7E4EB33416}" destId="{027D2013-1D71-4030-B24A-DC0E71EC690B}" srcOrd="0" destOrd="0" presId="urn:microsoft.com/office/officeart/2008/layout/LinedList"/>
    <dgm:cxn modelId="{AB776B3B-C806-48AE-BB2F-F7AE09C789A9}" type="presOf" srcId="{BFC2230B-D05C-45F0-BF33-7CA7B4EF8EBD}" destId="{E072C5D1-92AC-4B2E-8E88-66FB988C9D71}" srcOrd="0" destOrd="0" presId="urn:microsoft.com/office/officeart/2008/layout/LinedList"/>
    <dgm:cxn modelId="{63B7853D-23DB-451D-9BD5-850674B826B6}" srcId="{8B6D3AC5-F70C-4B49-B6AE-D5D5625CCD5E}" destId="{93E9D2D3-FC29-415F-A00D-4C7E4EB33416}" srcOrd="5" destOrd="0" parTransId="{CDAB2225-A6AE-46EB-9D74-C6E8D43FB70E}" sibTransId="{E5F7E505-EE8A-4817-99DF-F5FE8B592B50}"/>
    <dgm:cxn modelId="{D0706B43-9ABD-40AE-B9AC-1009F99C7276}" type="presOf" srcId="{3BA6896C-A1C1-4C44-8669-E8C28FEF2510}" destId="{80516C52-56EF-47A9-AA9F-27E60BE1FC5C}" srcOrd="0" destOrd="0" presId="urn:microsoft.com/office/officeart/2008/layout/LinedList"/>
    <dgm:cxn modelId="{6F13D953-F5DE-48B3-899A-B95DEB50C2CA}" srcId="{8B6D3AC5-F70C-4B49-B6AE-D5D5625CCD5E}" destId="{3BA6896C-A1C1-4C44-8669-E8C28FEF2510}" srcOrd="0" destOrd="0" parTransId="{8B7987F3-C7DF-42D8-8372-8400416E611A}" sibTransId="{A7B18533-68EF-4D69-AB0F-F7AF0EA8C29E}"/>
    <dgm:cxn modelId="{7D9A0894-C047-484E-AF3F-3DDF8AE52DBA}" type="presOf" srcId="{8B6D3AC5-F70C-4B49-B6AE-D5D5625CCD5E}" destId="{8FFE5DD5-B86A-4E6C-8E55-A14823670A9E}" srcOrd="0" destOrd="0" presId="urn:microsoft.com/office/officeart/2008/layout/LinedList"/>
    <dgm:cxn modelId="{EC2A23A0-98F5-4BB5-B9DF-8E930D912892}" type="presOf" srcId="{AD09CA97-7DCE-406B-878D-F0EB2C2D1EE2}" destId="{4150B5C2-4A86-4836-BFCB-2B57F8C7DA81}" srcOrd="0" destOrd="0" presId="urn:microsoft.com/office/officeart/2008/layout/LinedList"/>
    <dgm:cxn modelId="{FB3E89A4-B9B5-4139-81BB-7A2946F22EF5}" type="presOf" srcId="{17187D8E-F65D-4E30-A070-84FD7D0A1FAF}" destId="{25B8DCA5-D615-4E0B-8322-074801FC5D49}" srcOrd="0" destOrd="0" presId="urn:microsoft.com/office/officeart/2008/layout/LinedList"/>
    <dgm:cxn modelId="{63AD8EC3-B3F1-408D-A3E0-1329E4C2AD91}" srcId="{8B6D3AC5-F70C-4B49-B6AE-D5D5625CCD5E}" destId="{BFC2230B-D05C-45F0-BF33-7CA7B4EF8EBD}" srcOrd="4" destOrd="0" parTransId="{86C1D1E8-FA12-47A7-B6ED-5B90AE4D0CEC}" sibTransId="{A6E711BE-8E04-4539-A26E-F6DA90838FB9}"/>
    <dgm:cxn modelId="{C802ACEC-CF68-412F-8FFB-BE63A59663BE}" type="presOf" srcId="{016FD52B-5A84-449D-8D98-777CA0608B50}" destId="{AD046DFA-126C-43EE-A383-7CF616665D38}" srcOrd="0" destOrd="0" presId="urn:microsoft.com/office/officeart/2008/layout/LinedList"/>
    <dgm:cxn modelId="{0ED440F2-89CE-45A2-8FBB-2B48A3DB7EE4}" srcId="{8B6D3AC5-F70C-4B49-B6AE-D5D5625CCD5E}" destId="{AD09CA97-7DCE-406B-878D-F0EB2C2D1EE2}" srcOrd="1" destOrd="0" parTransId="{F7813AEA-610C-4A7F-9FA0-B5203CE865AC}" sibTransId="{4F7BFD7D-D889-495D-BECD-81352E3EEBCE}"/>
    <dgm:cxn modelId="{39B420FA-2D29-4203-98B0-08CE255EC554}" srcId="{8B6D3AC5-F70C-4B49-B6AE-D5D5625CCD5E}" destId="{17187D8E-F65D-4E30-A070-84FD7D0A1FAF}" srcOrd="2" destOrd="0" parTransId="{BF3509BD-8097-4FC4-946E-E74A7BAB4C75}" sibTransId="{1348D35C-EA49-49B4-9B35-A340AFD1C725}"/>
    <dgm:cxn modelId="{6C8FA7FF-DBDC-403C-A78E-659316A02BB4}" srcId="{8B6D3AC5-F70C-4B49-B6AE-D5D5625CCD5E}" destId="{016FD52B-5A84-449D-8D98-777CA0608B50}" srcOrd="3" destOrd="0" parTransId="{284D3B4E-312B-4422-8F24-C19085D14CAC}" sibTransId="{EF092508-84C8-4092-A139-005EA88CCCBB}"/>
    <dgm:cxn modelId="{48C74B3D-7C95-4973-9080-1581CDE317EE}" type="presParOf" srcId="{8FFE5DD5-B86A-4E6C-8E55-A14823670A9E}" destId="{44BEA400-1A97-4B54-8EDF-1E6F5B94DE9C}" srcOrd="0" destOrd="0" presId="urn:microsoft.com/office/officeart/2008/layout/LinedList"/>
    <dgm:cxn modelId="{E187C52B-94D4-4F11-9A0D-B2C0434B44F2}" type="presParOf" srcId="{8FFE5DD5-B86A-4E6C-8E55-A14823670A9E}" destId="{340EBA08-4368-4C73-B0DF-6C276608491C}" srcOrd="1" destOrd="0" presId="urn:microsoft.com/office/officeart/2008/layout/LinedList"/>
    <dgm:cxn modelId="{E69DBA2D-2255-4EEC-A89C-A2F63425E522}" type="presParOf" srcId="{340EBA08-4368-4C73-B0DF-6C276608491C}" destId="{80516C52-56EF-47A9-AA9F-27E60BE1FC5C}" srcOrd="0" destOrd="0" presId="urn:microsoft.com/office/officeart/2008/layout/LinedList"/>
    <dgm:cxn modelId="{DB5476FD-0038-49AA-8FD4-42D1B78433B2}" type="presParOf" srcId="{340EBA08-4368-4C73-B0DF-6C276608491C}" destId="{20904B5A-25DE-4B0F-BF4A-BC850DEF69B8}" srcOrd="1" destOrd="0" presId="urn:microsoft.com/office/officeart/2008/layout/LinedList"/>
    <dgm:cxn modelId="{F547A96F-6571-4744-A26C-60FD059A4905}" type="presParOf" srcId="{8FFE5DD5-B86A-4E6C-8E55-A14823670A9E}" destId="{321A89CE-5594-4106-8A86-68698E3FEF82}" srcOrd="2" destOrd="0" presId="urn:microsoft.com/office/officeart/2008/layout/LinedList"/>
    <dgm:cxn modelId="{AE2DD494-F8CA-40B2-8C27-6E54541729E8}" type="presParOf" srcId="{8FFE5DD5-B86A-4E6C-8E55-A14823670A9E}" destId="{8A496268-6EDB-4677-8C2E-D3C7E7FEC5B5}" srcOrd="3" destOrd="0" presId="urn:microsoft.com/office/officeart/2008/layout/LinedList"/>
    <dgm:cxn modelId="{12D515F2-507B-466A-9F2A-22DCF22D18C3}" type="presParOf" srcId="{8A496268-6EDB-4677-8C2E-D3C7E7FEC5B5}" destId="{4150B5C2-4A86-4836-BFCB-2B57F8C7DA81}" srcOrd="0" destOrd="0" presId="urn:microsoft.com/office/officeart/2008/layout/LinedList"/>
    <dgm:cxn modelId="{1CCECD4B-BEFD-4F23-9595-BCA76CBE8566}" type="presParOf" srcId="{8A496268-6EDB-4677-8C2E-D3C7E7FEC5B5}" destId="{6BD28106-5D79-4B79-935A-9557DF8DC3DE}" srcOrd="1" destOrd="0" presId="urn:microsoft.com/office/officeart/2008/layout/LinedList"/>
    <dgm:cxn modelId="{B3D9CB7B-7522-4C2B-BB98-F36A32EBED97}" type="presParOf" srcId="{8FFE5DD5-B86A-4E6C-8E55-A14823670A9E}" destId="{3B506FBA-8ECD-4F47-8F74-223E9621C479}" srcOrd="4" destOrd="0" presId="urn:microsoft.com/office/officeart/2008/layout/LinedList"/>
    <dgm:cxn modelId="{8FE643CD-7DE5-407A-B556-7CE343CF2E9D}" type="presParOf" srcId="{8FFE5DD5-B86A-4E6C-8E55-A14823670A9E}" destId="{6033934D-5E59-43BC-9198-20A723641A3E}" srcOrd="5" destOrd="0" presId="urn:microsoft.com/office/officeart/2008/layout/LinedList"/>
    <dgm:cxn modelId="{A4DFBCA4-2A1B-40FF-90A3-44D00C394AAF}" type="presParOf" srcId="{6033934D-5E59-43BC-9198-20A723641A3E}" destId="{25B8DCA5-D615-4E0B-8322-074801FC5D49}" srcOrd="0" destOrd="0" presId="urn:microsoft.com/office/officeart/2008/layout/LinedList"/>
    <dgm:cxn modelId="{F8162E33-8248-4C8D-A8B1-F7AD7B228D6C}" type="presParOf" srcId="{6033934D-5E59-43BC-9198-20A723641A3E}" destId="{DED725C5-12D9-4EB1-838E-941C9ABCA778}" srcOrd="1" destOrd="0" presId="urn:microsoft.com/office/officeart/2008/layout/LinedList"/>
    <dgm:cxn modelId="{BEC56947-3E83-4DE7-B185-9EF3A2C2300A}" type="presParOf" srcId="{8FFE5DD5-B86A-4E6C-8E55-A14823670A9E}" destId="{5F047E92-9A68-4C8D-AAC4-1C38D601E9B9}" srcOrd="6" destOrd="0" presId="urn:microsoft.com/office/officeart/2008/layout/LinedList"/>
    <dgm:cxn modelId="{64FD4BB9-B591-4317-BF64-D41F2401A40D}" type="presParOf" srcId="{8FFE5DD5-B86A-4E6C-8E55-A14823670A9E}" destId="{1F839407-B32B-45A4-AF8E-2CD36FD3B023}" srcOrd="7" destOrd="0" presId="urn:microsoft.com/office/officeart/2008/layout/LinedList"/>
    <dgm:cxn modelId="{23CA101E-8B34-4C0F-9542-C0853B2E8328}" type="presParOf" srcId="{1F839407-B32B-45A4-AF8E-2CD36FD3B023}" destId="{AD046DFA-126C-43EE-A383-7CF616665D38}" srcOrd="0" destOrd="0" presId="urn:microsoft.com/office/officeart/2008/layout/LinedList"/>
    <dgm:cxn modelId="{64522B28-2578-442E-BEC7-7A7ABD388F86}" type="presParOf" srcId="{1F839407-B32B-45A4-AF8E-2CD36FD3B023}" destId="{397EBC7D-038E-49D0-A304-D5AFC5D9DEA7}" srcOrd="1" destOrd="0" presId="urn:microsoft.com/office/officeart/2008/layout/LinedList"/>
    <dgm:cxn modelId="{D0CF15E5-C89E-4023-A799-DC06CEAE6358}" type="presParOf" srcId="{8FFE5DD5-B86A-4E6C-8E55-A14823670A9E}" destId="{B0E6BB67-258C-4D2C-B9D7-E2CACD892E68}" srcOrd="8" destOrd="0" presId="urn:microsoft.com/office/officeart/2008/layout/LinedList"/>
    <dgm:cxn modelId="{AED2D000-B412-4E9F-9245-C630828E3C3B}" type="presParOf" srcId="{8FFE5DD5-B86A-4E6C-8E55-A14823670A9E}" destId="{00157DE6-5246-40E8-9E8C-334002FAFEC5}" srcOrd="9" destOrd="0" presId="urn:microsoft.com/office/officeart/2008/layout/LinedList"/>
    <dgm:cxn modelId="{58293DA1-A6F9-4BA0-A04D-B0E9B0A34280}" type="presParOf" srcId="{00157DE6-5246-40E8-9E8C-334002FAFEC5}" destId="{E072C5D1-92AC-4B2E-8E88-66FB988C9D71}" srcOrd="0" destOrd="0" presId="urn:microsoft.com/office/officeart/2008/layout/LinedList"/>
    <dgm:cxn modelId="{C4C68EB7-B0CB-43CA-88D1-02455A931188}" type="presParOf" srcId="{00157DE6-5246-40E8-9E8C-334002FAFEC5}" destId="{15D94390-FA09-4509-9F69-F503253A7294}" srcOrd="1" destOrd="0" presId="urn:microsoft.com/office/officeart/2008/layout/LinedList"/>
    <dgm:cxn modelId="{AC683651-7910-47E3-A7A7-D68FAB1A4701}" type="presParOf" srcId="{8FFE5DD5-B86A-4E6C-8E55-A14823670A9E}" destId="{F57F7AC0-A66F-4FAA-AD9C-F66033581F79}" srcOrd="10" destOrd="0" presId="urn:microsoft.com/office/officeart/2008/layout/LinedList"/>
    <dgm:cxn modelId="{5D754AF2-E9E7-4BBD-B731-97613F4D8EE9}" type="presParOf" srcId="{8FFE5DD5-B86A-4E6C-8E55-A14823670A9E}" destId="{53CDE5BB-B0EF-4F73-B2F0-8B0B592B3C49}" srcOrd="11" destOrd="0" presId="urn:microsoft.com/office/officeart/2008/layout/LinedList"/>
    <dgm:cxn modelId="{E8AA6E72-5B4A-437C-99EA-64B764FA5FF9}" type="presParOf" srcId="{53CDE5BB-B0EF-4F73-B2F0-8B0B592B3C49}" destId="{027D2013-1D71-4030-B24A-DC0E71EC690B}" srcOrd="0" destOrd="0" presId="urn:microsoft.com/office/officeart/2008/layout/LinedList"/>
    <dgm:cxn modelId="{7024075C-FD2A-48A3-BCEE-884349D29142}" type="presParOf" srcId="{53CDE5BB-B0EF-4F73-B2F0-8B0B592B3C49}" destId="{0D249647-FCD9-41FB-B6A5-C6D463F0AE6B}"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BEA400-1A97-4B54-8EDF-1E6F5B94DE9C}">
      <dsp:nvSpPr>
        <dsp:cNvPr id="0" name=""/>
        <dsp:cNvSpPr/>
      </dsp:nvSpPr>
      <dsp:spPr>
        <a:xfrm>
          <a:off x="0" y="1848"/>
          <a:ext cx="2629120"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80516C52-56EF-47A9-AA9F-27E60BE1FC5C}">
      <dsp:nvSpPr>
        <dsp:cNvPr id="0" name=""/>
        <dsp:cNvSpPr/>
      </dsp:nvSpPr>
      <dsp:spPr>
        <a:xfrm>
          <a:off x="0" y="1848"/>
          <a:ext cx="2629120" cy="630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i="0" kern="1200"/>
            <a:t>Situation Analysis</a:t>
          </a:r>
          <a:endParaRPr lang="en-US" sz="2500" kern="1200"/>
        </a:p>
      </dsp:txBody>
      <dsp:txXfrm>
        <a:off x="0" y="1848"/>
        <a:ext cx="2629120" cy="630287"/>
      </dsp:txXfrm>
    </dsp:sp>
    <dsp:sp modelId="{321A89CE-5594-4106-8A86-68698E3FEF82}">
      <dsp:nvSpPr>
        <dsp:cNvPr id="0" name=""/>
        <dsp:cNvSpPr/>
      </dsp:nvSpPr>
      <dsp:spPr>
        <a:xfrm>
          <a:off x="0" y="632135"/>
          <a:ext cx="2629120" cy="0"/>
        </a:xfrm>
        <a:prstGeom prst="line">
          <a:avLst/>
        </a:prstGeom>
        <a:gradFill rotWithShape="0">
          <a:gsLst>
            <a:gs pos="0">
              <a:schemeClr val="accent5">
                <a:hueOff val="-1351709"/>
                <a:satOff val="-3484"/>
                <a:lumOff val="-2353"/>
                <a:alphaOff val="0"/>
                <a:satMod val="103000"/>
                <a:lumMod val="102000"/>
                <a:tint val="94000"/>
              </a:schemeClr>
            </a:gs>
            <a:gs pos="50000">
              <a:schemeClr val="accent5">
                <a:hueOff val="-1351709"/>
                <a:satOff val="-3484"/>
                <a:lumOff val="-2353"/>
                <a:alphaOff val="0"/>
                <a:satMod val="110000"/>
                <a:lumMod val="100000"/>
                <a:shade val="100000"/>
              </a:schemeClr>
            </a:gs>
            <a:gs pos="100000">
              <a:schemeClr val="accent5">
                <a:hueOff val="-1351709"/>
                <a:satOff val="-3484"/>
                <a:lumOff val="-2353"/>
                <a:alphaOff val="0"/>
                <a:lumMod val="99000"/>
                <a:satMod val="120000"/>
                <a:shade val="78000"/>
              </a:schemeClr>
            </a:gs>
          </a:gsLst>
          <a:lin ang="5400000" scaled="0"/>
        </a:gradFill>
        <a:ln w="6350" cap="flat" cmpd="sng" algn="ctr">
          <a:solidFill>
            <a:schemeClr val="accent5">
              <a:hueOff val="-1351709"/>
              <a:satOff val="-3484"/>
              <a:lumOff val="-2353"/>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4150B5C2-4A86-4836-BFCB-2B57F8C7DA81}">
      <dsp:nvSpPr>
        <dsp:cNvPr id="0" name=""/>
        <dsp:cNvSpPr/>
      </dsp:nvSpPr>
      <dsp:spPr>
        <a:xfrm>
          <a:off x="0" y="632135"/>
          <a:ext cx="2629120" cy="630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i="0" kern="1200"/>
            <a:t>Objectives</a:t>
          </a:r>
          <a:endParaRPr lang="en-US" sz="2500" kern="1200"/>
        </a:p>
      </dsp:txBody>
      <dsp:txXfrm>
        <a:off x="0" y="632135"/>
        <a:ext cx="2629120" cy="630287"/>
      </dsp:txXfrm>
    </dsp:sp>
    <dsp:sp modelId="{3B506FBA-8ECD-4F47-8F74-223E9621C479}">
      <dsp:nvSpPr>
        <dsp:cNvPr id="0" name=""/>
        <dsp:cNvSpPr/>
      </dsp:nvSpPr>
      <dsp:spPr>
        <a:xfrm>
          <a:off x="0" y="1262422"/>
          <a:ext cx="2629120" cy="0"/>
        </a:xfrm>
        <a:prstGeom prst="line">
          <a:avLst/>
        </a:prstGeom>
        <a:gradFill rotWithShape="0">
          <a:gsLst>
            <a:gs pos="0">
              <a:schemeClr val="accent5">
                <a:hueOff val="-2703417"/>
                <a:satOff val="-6968"/>
                <a:lumOff val="-4706"/>
                <a:alphaOff val="0"/>
                <a:satMod val="103000"/>
                <a:lumMod val="102000"/>
                <a:tint val="94000"/>
              </a:schemeClr>
            </a:gs>
            <a:gs pos="50000">
              <a:schemeClr val="accent5">
                <a:hueOff val="-2703417"/>
                <a:satOff val="-6968"/>
                <a:lumOff val="-4706"/>
                <a:alphaOff val="0"/>
                <a:satMod val="110000"/>
                <a:lumMod val="100000"/>
                <a:shade val="100000"/>
              </a:schemeClr>
            </a:gs>
            <a:gs pos="100000">
              <a:schemeClr val="accent5">
                <a:hueOff val="-2703417"/>
                <a:satOff val="-6968"/>
                <a:lumOff val="-4706"/>
                <a:alphaOff val="0"/>
                <a:lumMod val="99000"/>
                <a:satMod val="120000"/>
                <a:shade val="78000"/>
              </a:schemeClr>
            </a:gs>
          </a:gsLst>
          <a:lin ang="5400000" scaled="0"/>
        </a:gradFill>
        <a:ln w="6350" cap="flat" cmpd="sng" algn="ctr">
          <a:solidFill>
            <a:schemeClr val="accent5">
              <a:hueOff val="-2703417"/>
              <a:satOff val="-6968"/>
              <a:lumOff val="-4706"/>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25B8DCA5-D615-4E0B-8322-074801FC5D49}">
      <dsp:nvSpPr>
        <dsp:cNvPr id="0" name=""/>
        <dsp:cNvSpPr/>
      </dsp:nvSpPr>
      <dsp:spPr>
        <a:xfrm>
          <a:off x="0" y="1262422"/>
          <a:ext cx="2629120" cy="630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i="0" kern="1200"/>
            <a:t>Strategy</a:t>
          </a:r>
          <a:endParaRPr lang="en-US" sz="2500" kern="1200"/>
        </a:p>
      </dsp:txBody>
      <dsp:txXfrm>
        <a:off x="0" y="1262422"/>
        <a:ext cx="2629120" cy="630287"/>
      </dsp:txXfrm>
    </dsp:sp>
    <dsp:sp modelId="{5F047E92-9A68-4C8D-AAC4-1C38D601E9B9}">
      <dsp:nvSpPr>
        <dsp:cNvPr id="0" name=""/>
        <dsp:cNvSpPr/>
      </dsp:nvSpPr>
      <dsp:spPr>
        <a:xfrm>
          <a:off x="0" y="1892709"/>
          <a:ext cx="2629120" cy="0"/>
        </a:xfrm>
        <a:prstGeom prst="line">
          <a:avLst/>
        </a:prstGeom>
        <a:gradFill rotWithShape="0">
          <a:gsLst>
            <a:gs pos="0">
              <a:schemeClr val="accent5">
                <a:hueOff val="-4055126"/>
                <a:satOff val="-10451"/>
                <a:lumOff val="-7059"/>
                <a:alphaOff val="0"/>
                <a:satMod val="103000"/>
                <a:lumMod val="102000"/>
                <a:tint val="94000"/>
              </a:schemeClr>
            </a:gs>
            <a:gs pos="50000">
              <a:schemeClr val="accent5">
                <a:hueOff val="-4055126"/>
                <a:satOff val="-10451"/>
                <a:lumOff val="-7059"/>
                <a:alphaOff val="0"/>
                <a:satMod val="110000"/>
                <a:lumMod val="100000"/>
                <a:shade val="100000"/>
              </a:schemeClr>
            </a:gs>
            <a:gs pos="100000">
              <a:schemeClr val="accent5">
                <a:hueOff val="-4055126"/>
                <a:satOff val="-10451"/>
                <a:lumOff val="-7059"/>
                <a:alphaOff val="0"/>
                <a:lumMod val="99000"/>
                <a:satMod val="120000"/>
                <a:shade val="78000"/>
              </a:schemeClr>
            </a:gs>
          </a:gsLst>
          <a:lin ang="5400000" scaled="0"/>
        </a:gradFill>
        <a:ln w="6350" cap="flat" cmpd="sng" algn="ctr">
          <a:solidFill>
            <a:schemeClr val="accent5">
              <a:hueOff val="-4055126"/>
              <a:satOff val="-10451"/>
              <a:lumOff val="-7059"/>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D046DFA-126C-43EE-A383-7CF616665D38}">
      <dsp:nvSpPr>
        <dsp:cNvPr id="0" name=""/>
        <dsp:cNvSpPr/>
      </dsp:nvSpPr>
      <dsp:spPr>
        <a:xfrm>
          <a:off x="0" y="1892709"/>
          <a:ext cx="2629120" cy="630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i="0" kern="1200"/>
            <a:t>Tactics</a:t>
          </a:r>
          <a:endParaRPr lang="en-US" sz="2500" kern="1200"/>
        </a:p>
      </dsp:txBody>
      <dsp:txXfrm>
        <a:off x="0" y="1892709"/>
        <a:ext cx="2629120" cy="630287"/>
      </dsp:txXfrm>
    </dsp:sp>
    <dsp:sp modelId="{B0E6BB67-258C-4D2C-B9D7-E2CACD892E68}">
      <dsp:nvSpPr>
        <dsp:cNvPr id="0" name=""/>
        <dsp:cNvSpPr/>
      </dsp:nvSpPr>
      <dsp:spPr>
        <a:xfrm>
          <a:off x="0" y="2522996"/>
          <a:ext cx="2629120" cy="0"/>
        </a:xfrm>
        <a:prstGeom prst="line">
          <a:avLst/>
        </a:prstGeom>
        <a:gradFill rotWithShape="0">
          <a:gsLst>
            <a:gs pos="0">
              <a:schemeClr val="accent5">
                <a:hueOff val="-5406834"/>
                <a:satOff val="-13935"/>
                <a:lumOff val="-9412"/>
                <a:alphaOff val="0"/>
                <a:satMod val="103000"/>
                <a:lumMod val="102000"/>
                <a:tint val="94000"/>
              </a:schemeClr>
            </a:gs>
            <a:gs pos="50000">
              <a:schemeClr val="accent5">
                <a:hueOff val="-5406834"/>
                <a:satOff val="-13935"/>
                <a:lumOff val="-9412"/>
                <a:alphaOff val="0"/>
                <a:satMod val="110000"/>
                <a:lumMod val="100000"/>
                <a:shade val="100000"/>
              </a:schemeClr>
            </a:gs>
            <a:gs pos="100000">
              <a:schemeClr val="accent5">
                <a:hueOff val="-5406834"/>
                <a:satOff val="-13935"/>
                <a:lumOff val="-9412"/>
                <a:alphaOff val="0"/>
                <a:lumMod val="99000"/>
                <a:satMod val="120000"/>
                <a:shade val="78000"/>
              </a:schemeClr>
            </a:gs>
          </a:gsLst>
          <a:lin ang="5400000" scaled="0"/>
        </a:gradFill>
        <a:ln w="6350" cap="flat" cmpd="sng" algn="ctr">
          <a:solidFill>
            <a:schemeClr val="accent5">
              <a:hueOff val="-5406834"/>
              <a:satOff val="-13935"/>
              <a:lumOff val="-9412"/>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E072C5D1-92AC-4B2E-8E88-66FB988C9D71}">
      <dsp:nvSpPr>
        <dsp:cNvPr id="0" name=""/>
        <dsp:cNvSpPr/>
      </dsp:nvSpPr>
      <dsp:spPr>
        <a:xfrm>
          <a:off x="0" y="2522996"/>
          <a:ext cx="2629120" cy="630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i="0" kern="1200"/>
            <a:t>Action</a:t>
          </a:r>
          <a:endParaRPr lang="en-US" sz="2500" kern="1200"/>
        </a:p>
      </dsp:txBody>
      <dsp:txXfrm>
        <a:off x="0" y="2522996"/>
        <a:ext cx="2629120" cy="630287"/>
      </dsp:txXfrm>
    </dsp:sp>
    <dsp:sp modelId="{F57F7AC0-A66F-4FAA-AD9C-F66033581F79}">
      <dsp:nvSpPr>
        <dsp:cNvPr id="0" name=""/>
        <dsp:cNvSpPr/>
      </dsp:nvSpPr>
      <dsp:spPr>
        <a:xfrm>
          <a:off x="0" y="3153283"/>
          <a:ext cx="2629120" cy="0"/>
        </a:xfrm>
        <a:prstGeom prst="line">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w="6350" cap="flat" cmpd="sng" algn="ctr">
          <a:solidFill>
            <a:schemeClr val="accent5">
              <a:hueOff val="-6758543"/>
              <a:satOff val="-17419"/>
              <a:lumOff val="-11765"/>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027D2013-1D71-4030-B24A-DC0E71EC690B}">
      <dsp:nvSpPr>
        <dsp:cNvPr id="0" name=""/>
        <dsp:cNvSpPr/>
      </dsp:nvSpPr>
      <dsp:spPr>
        <a:xfrm>
          <a:off x="0" y="3153283"/>
          <a:ext cx="2629120" cy="630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i="0" kern="1200"/>
            <a:t>Control</a:t>
          </a:r>
          <a:endParaRPr lang="en-US" sz="2500" kern="1200"/>
        </a:p>
      </dsp:txBody>
      <dsp:txXfrm>
        <a:off x="0" y="3153283"/>
        <a:ext cx="2629120" cy="63028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2/3/2023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youtube.com/watch?v=S9r6h6Cda7M"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investopedia.com/terms/c/corporate-culture.asp" TargetMode="External"/><Relationship Id="rId2" Type="http://schemas.openxmlformats.org/officeDocument/2006/relationships/slide" Target="../slides/slide10.xml"/><Relationship Id="rId1" Type="http://schemas.openxmlformats.org/officeDocument/2006/relationships/notesMaster" Target="../notesMasters/notesMaster1.xml"/><Relationship Id="rId6" Type="http://schemas.openxmlformats.org/officeDocument/2006/relationships/hyperlink" Target="https://www.investopedia.com/terms/c/corporategovernance.asp" TargetMode="External"/><Relationship Id="rId5" Type="http://schemas.openxmlformats.org/officeDocument/2006/relationships/hyperlink" Target="https://www.investopedia.com/articles/basics/03/022803.asp" TargetMode="External"/><Relationship Id="rId4" Type="http://schemas.openxmlformats.org/officeDocument/2006/relationships/hyperlink" Target="https://www.investopedia.com/terms/s/strategic-management.asp"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file:///C:\Users\Laure\OneDrive\Desktop\Lecturing%20File%20UWTSD\Organisational%20Consultancy\Additional%20Reading\1.3.1%20Porter%20Article%20to%20go%20with%20video%20on%205%20forces.pdf"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youtube.com/watch?v=mYF2_FBCvXw"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2.deloitte.com/content/dam/Deloitte/us/Documents/strategy/us-corporate-and-business-unit-strategy-sales-sheet_012214.pdf"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8" Type="http://schemas.openxmlformats.org/officeDocument/2006/relationships/hyperlink" Target="https://www.marketing91.com/distribution-definition/" TargetMode="External"/><Relationship Id="rId3" Type="http://schemas.openxmlformats.org/officeDocument/2006/relationships/hyperlink" Target="https://www.marketing91.com/people-marketing-mix/" TargetMode="External"/><Relationship Id="rId7" Type="http://schemas.openxmlformats.org/officeDocument/2006/relationships/hyperlink" Target="https://www.marketing91.com/purchasing-process/" TargetMode="External"/><Relationship Id="rId2" Type="http://schemas.openxmlformats.org/officeDocument/2006/relationships/slide" Target="../slides/slide23.xml"/><Relationship Id="rId1" Type="http://schemas.openxmlformats.org/officeDocument/2006/relationships/notesMaster" Target="../notesMasters/notesMaster1.xml"/><Relationship Id="rId6" Type="http://schemas.openxmlformats.org/officeDocument/2006/relationships/hyperlink" Target="https://www.marketing91.com/how-to-make-your-business-more-efficient-by-upgrading-technology/" TargetMode="External"/><Relationship Id="rId5" Type="http://schemas.openxmlformats.org/officeDocument/2006/relationships/hyperlink" Target="https://www.marketing91.com/target-marketing-explained/" TargetMode="External"/><Relationship Id="rId4" Type="http://schemas.openxmlformats.org/officeDocument/2006/relationships/hyperlink" Target="https://www.marketing91.com/vals-values-attitude-lifestyle/" TargetMode="External"/><Relationship Id="rId9" Type="http://schemas.openxmlformats.org/officeDocument/2006/relationships/hyperlink" Target="https://www.marketing91.com/what-is-disposable-income/" TargetMode="Externa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home.kpmg/xx/en/home/insights/2021/10/market-overviews.html"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smartinsights.com/digital-marketing-strategy/sostac-plan-example/" TargetMode="External"/><Relationship Id="rId2" Type="http://schemas.openxmlformats.org/officeDocument/2006/relationships/slide" Target="../slides/slide25.xml"/><Relationship Id="rId1" Type="http://schemas.openxmlformats.org/officeDocument/2006/relationships/notesMaster" Target="../notesMasters/notesMaster1.xml"/><Relationship Id="rId4" Type="http://schemas.openxmlformats.org/officeDocument/2006/relationships/hyperlink" Target="http://prsmith.org/" TargetMode="Externa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smartinsights.com/digital-marketing-strategy/customer-acquisition-strategy/new-media-options/"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600" b="1" dirty="0"/>
              <a:t>GROUP B REQUIRE THE WEEK 6 MENTIMETRE QUIZ</a:t>
            </a:r>
          </a:p>
        </p:txBody>
      </p:sp>
      <p:sp>
        <p:nvSpPr>
          <p:cNvPr id="4" name="Slide Number Placeholder 3"/>
          <p:cNvSpPr>
            <a:spLocks noGrp="1"/>
          </p:cNvSpPr>
          <p:nvPr>
            <p:ph type="sldNum" sz="quarter" idx="5"/>
          </p:nvPr>
        </p:nvSpPr>
        <p:spPr/>
        <p:txBody>
          <a:bodyPr/>
          <a:lstStyle/>
          <a:p>
            <a:fld id="{05FFDD11-B3EC-214B-B984-1798BFAD033A}" type="slidenum">
              <a:rPr lang="en-US" smtClean="0"/>
              <a:t>2</a:t>
            </a:fld>
            <a:endParaRPr lang="en-US"/>
          </a:p>
        </p:txBody>
      </p:sp>
    </p:spTree>
    <p:extLst>
      <p:ext uri="{BB962C8B-B14F-4D97-AF65-F5344CB8AC3E}">
        <p14:creationId xmlns:p14="http://schemas.microsoft.com/office/powerpoint/2010/main" val="9884516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a Team work together in breakout rooms and complete this activity. You have 15 minutes. </a:t>
            </a:r>
          </a:p>
          <a:p>
            <a:endParaRPr lang="en-GB" dirty="0"/>
          </a:p>
          <a:p>
            <a:r>
              <a:rPr lang="en-GB" b="1" dirty="0"/>
              <a:t>Post the different hotels in the announcements on teams, or into each group individually</a:t>
            </a:r>
          </a:p>
        </p:txBody>
      </p:sp>
      <p:sp>
        <p:nvSpPr>
          <p:cNvPr id="4" name="Slide Number Placeholder 3"/>
          <p:cNvSpPr>
            <a:spLocks noGrp="1"/>
          </p:cNvSpPr>
          <p:nvPr>
            <p:ph type="sldNum" sz="quarter" idx="5"/>
          </p:nvPr>
        </p:nvSpPr>
        <p:spPr/>
        <p:txBody>
          <a:bodyPr/>
          <a:lstStyle/>
          <a:p>
            <a:fld id="{05FFDD11-B3EC-214B-B984-1798BFAD033A}" type="slidenum">
              <a:rPr lang="en-US" smtClean="0"/>
              <a:t>5</a:t>
            </a:fld>
            <a:endParaRPr lang="en-US"/>
          </a:p>
        </p:txBody>
      </p:sp>
    </p:spTree>
    <p:extLst>
      <p:ext uri="{BB962C8B-B14F-4D97-AF65-F5344CB8AC3E}">
        <p14:creationId xmlns:p14="http://schemas.microsoft.com/office/powerpoint/2010/main" val="1452560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6</a:t>
            </a:fld>
            <a:endParaRPr lang="en-GB"/>
          </a:p>
        </p:txBody>
      </p:sp>
    </p:spTree>
    <p:extLst>
      <p:ext uri="{BB962C8B-B14F-4D97-AF65-F5344CB8AC3E}">
        <p14:creationId xmlns:p14="http://schemas.microsoft.com/office/powerpoint/2010/main" val="21051356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7</a:t>
            </a:fld>
            <a:endParaRPr lang="en-US"/>
          </a:p>
        </p:txBody>
      </p:sp>
    </p:spTree>
    <p:extLst>
      <p:ext uri="{BB962C8B-B14F-4D97-AF65-F5344CB8AC3E}">
        <p14:creationId xmlns:p14="http://schemas.microsoft.com/office/powerpoint/2010/main" val="38750342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8</a:t>
            </a:fld>
            <a:endParaRPr lang="en-US"/>
          </a:p>
        </p:txBody>
      </p:sp>
    </p:spTree>
    <p:extLst>
      <p:ext uri="{BB962C8B-B14F-4D97-AF65-F5344CB8AC3E}">
        <p14:creationId xmlns:p14="http://schemas.microsoft.com/office/powerpoint/2010/main" val="19862725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10 minutes</a:t>
            </a:r>
          </a:p>
          <a:p>
            <a:endParaRPr lang="en-GB" dirty="0"/>
          </a:p>
          <a:p>
            <a:r>
              <a:rPr lang="en-GB" dirty="0"/>
              <a:t>Group discussion</a:t>
            </a:r>
          </a:p>
        </p:txBody>
      </p:sp>
      <p:sp>
        <p:nvSpPr>
          <p:cNvPr id="4" name="Slide Number Placeholder 3"/>
          <p:cNvSpPr>
            <a:spLocks noGrp="1"/>
          </p:cNvSpPr>
          <p:nvPr>
            <p:ph type="sldNum" sz="quarter" idx="5"/>
          </p:nvPr>
        </p:nvSpPr>
        <p:spPr/>
        <p:txBody>
          <a:bodyPr/>
          <a:lstStyle/>
          <a:p>
            <a:fld id="{15829D03-4EFF-4A4A-B663-173065EF01C9}" type="slidenum">
              <a:rPr lang="en-GB" smtClean="0"/>
              <a:t>9</a:t>
            </a:fld>
            <a:endParaRPr lang="en-GB"/>
          </a:p>
        </p:txBody>
      </p:sp>
    </p:spTree>
    <p:extLst>
      <p:ext uri="{BB962C8B-B14F-4D97-AF65-F5344CB8AC3E}">
        <p14:creationId xmlns:p14="http://schemas.microsoft.com/office/powerpoint/2010/main" val="37339914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200" b="0" i="0" u="none" strike="noStrike" baseline="0" dirty="0">
                <a:latin typeface="PalatinoLTStd-Roman"/>
              </a:rPr>
              <a:t>The organization design framework portrayed in this slide is called the</a:t>
            </a:r>
          </a:p>
          <a:p>
            <a:pPr algn="l"/>
            <a:r>
              <a:rPr lang="en-US" sz="1200" b="0" i="0" u="none" strike="noStrike" baseline="0" dirty="0">
                <a:latin typeface="PalatinoLTStd-Roman"/>
              </a:rPr>
              <a:t>“Star Model™.” In the Star Model™, design policies fall into five categories.</a:t>
            </a:r>
          </a:p>
          <a:p>
            <a:pPr algn="l"/>
            <a:endParaRPr lang="en-US" sz="1200" b="0" i="0" u="none" strike="noStrike" baseline="0" dirty="0">
              <a:latin typeface="PalatinoLTStd-Roman"/>
            </a:endParaRPr>
          </a:p>
          <a:p>
            <a:pPr algn="l"/>
            <a:r>
              <a:rPr lang="en-US" sz="1200" b="0" i="0" u="none" strike="noStrike" baseline="0" dirty="0">
                <a:latin typeface="PalatinoLTStd-Roman"/>
              </a:rPr>
              <a:t>The </a:t>
            </a:r>
            <a:r>
              <a:rPr lang="en-US" sz="1200" b="1" i="0" u="none" strike="noStrike" baseline="0" dirty="0">
                <a:latin typeface="PalatinoLTStd-Roman"/>
              </a:rPr>
              <a:t>first</a:t>
            </a:r>
            <a:r>
              <a:rPr lang="en-US" sz="1200" b="0" i="0" u="none" strike="noStrike" baseline="0" dirty="0">
                <a:latin typeface="PalatinoLTStd-Roman"/>
              </a:rPr>
              <a:t> is </a:t>
            </a:r>
            <a:r>
              <a:rPr lang="en-US" sz="1200" b="0" i="1" u="none" strike="noStrike" baseline="0" dirty="0">
                <a:latin typeface="PalatinoLTStd-Italic"/>
              </a:rPr>
              <a:t>strategy</a:t>
            </a:r>
            <a:r>
              <a:rPr lang="en-US" sz="1200" b="0" i="0" u="none" strike="noStrike" baseline="0" dirty="0">
                <a:latin typeface="PalatinoLTStd-Roman"/>
              </a:rPr>
              <a:t>, which determines direction.</a:t>
            </a:r>
          </a:p>
          <a:p>
            <a:pPr algn="l"/>
            <a:r>
              <a:rPr lang="en-US" sz="1200" b="0" i="0" u="none" strike="noStrike" baseline="0" dirty="0">
                <a:latin typeface="PalatinoLTStd-Roman"/>
              </a:rPr>
              <a:t>The </a:t>
            </a:r>
            <a:r>
              <a:rPr lang="en-US" sz="1200" b="1" i="0" u="none" strike="noStrike" baseline="0" dirty="0">
                <a:latin typeface="PalatinoLTStd-Roman"/>
              </a:rPr>
              <a:t>second</a:t>
            </a:r>
            <a:r>
              <a:rPr lang="en-US" sz="1200" b="0" i="0" u="none" strike="noStrike" baseline="0" dirty="0">
                <a:latin typeface="PalatinoLTStd-Roman"/>
              </a:rPr>
              <a:t> is </a:t>
            </a:r>
            <a:r>
              <a:rPr lang="en-US" sz="1200" b="0" i="1" u="none" strike="noStrike" baseline="0" dirty="0">
                <a:latin typeface="PalatinoLTStd-Italic"/>
              </a:rPr>
              <a:t>structure, </a:t>
            </a:r>
            <a:r>
              <a:rPr lang="en-US" sz="1200" b="0" i="0" u="none" strike="noStrike" baseline="0" dirty="0">
                <a:latin typeface="PalatinoLTStd-Roman"/>
              </a:rPr>
              <a:t>which determines the location of decision-making power. </a:t>
            </a:r>
          </a:p>
          <a:p>
            <a:pPr algn="l"/>
            <a:r>
              <a:rPr lang="en-US" sz="1200" b="0" i="0" u="none" strike="noStrike" baseline="0" dirty="0">
                <a:latin typeface="PalatinoLTStd-Roman"/>
              </a:rPr>
              <a:t>The </a:t>
            </a:r>
            <a:r>
              <a:rPr lang="en-US" sz="1200" b="1" i="0" u="none" strike="noStrike" baseline="0" dirty="0">
                <a:latin typeface="PalatinoLTStd-Roman"/>
              </a:rPr>
              <a:t>third</a:t>
            </a:r>
            <a:r>
              <a:rPr lang="en-US" sz="1200" b="0" i="0" u="none" strike="noStrike" baseline="0" dirty="0">
                <a:latin typeface="PalatinoLTStd-Roman"/>
              </a:rPr>
              <a:t> is </a:t>
            </a:r>
            <a:r>
              <a:rPr lang="en-US" sz="1200" b="0" i="1" u="none" strike="noStrike" baseline="0" dirty="0" err="1">
                <a:latin typeface="PalatinoLTStd-Italic"/>
              </a:rPr>
              <a:t>processes,</a:t>
            </a:r>
            <a:r>
              <a:rPr lang="en-US" sz="1200" b="0" i="0" u="none" strike="noStrike" baseline="0" dirty="0" err="1">
                <a:latin typeface="PalatinoLTStd-Roman"/>
              </a:rPr>
              <a:t>which</a:t>
            </a:r>
            <a:r>
              <a:rPr lang="en-US" sz="1200" b="0" i="0" u="none" strike="noStrike" baseline="0" dirty="0">
                <a:latin typeface="PalatinoLTStd-Roman"/>
              </a:rPr>
              <a:t> have to do with the flow of information; they are the means of responding to information technologies. </a:t>
            </a:r>
          </a:p>
          <a:p>
            <a:pPr algn="l"/>
            <a:r>
              <a:rPr lang="en-US" sz="1200" b="0" i="0" u="none" strike="noStrike" baseline="0" dirty="0">
                <a:latin typeface="PalatinoLTStd-Roman"/>
              </a:rPr>
              <a:t>The </a:t>
            </a:r>
            <a:r>
              <a:rPr lang="en-US" sz="1200" b="1" i="0" u="none" strike="noStrike" baseline="0" dirty="0">
                <a:latin typeface="PalatinoLTStd-Roman"/>
              </a:rPr>
              <a:t>fourth</a:t>
            </a:r>
            <a:r>
              <a:rPr lang="en-US" sz="1200" b="0" i="0" u="none" strike="noStrike" baseline="0" dirty="0">
                <a:latin typeface="PalatinoLTStd-Roman"/>
              </a:rPr>
              <a:t> is </a:t>
            </a:r>
            <a:r>
              <a:rPr lang="en-US" sz="1200" b="0" i="1" u="none" strike="noStrike" baseline="0" dirty="0">
                <a:latin typeface="PalatinoLTStd-Italic"/>
              </a:rPr>
              <a:t>rewards </a:t>
            </a:r>
            <a:r>
              <a:rPr lang="en-US" sz="1200" b="0" i="0" u="none" strike="noStrike" baseline="0" dirty="0">
                <a:latin typeface="PalatinoLTStd-Roman"/>
              </a:rPr>
              <a:t>and reward systems, which influence the motivation of people to perform and address organizational goals. </a:t>
            </a:r>
          </a:p>
          <a:p>
            <a:pPr algn="l"/>
            <a:r>
              <a:rPr lang="en-US" sz="1200" b="0" i="0" u="none" strike="noStrike" baseline="0" dirty="0">
                <a:latin typeface="PalatinoLTStd-Roman"/>
              </a:rPr>
              <a:t>The </a:t>
            </a:r>
            <a:r>
              <a:rPr lang="en-US" sz="1200" b="1" i="0" u="none" strike="noStrike" baseline="0" dirty="0">
                <a:latin typeface="PalatinoLTStd-Roman"/>
              </a:rPr>
              <a:t>fifth</a:t>
            </a:r>
            <a:r>
              <a:rPr lang="en-US" sz="1200" b="0" i="0" u="none" strike="noStrike" baseline="0" dirty="0">
                <a:latin typeface="PalatinoLTStd-Roman"/>
              </a:rPr>
              <a:t> category of the model is made up of </a:t>
            </a:r>
            <a:r>
              <a:rPr lang="en-US" sz="1200" b="0" i="0" u="none" strike="noStrike" baseline="0" dirty="0" err="1">
                <a:latin typeface="PalatinoLTStd-Roman"/>
              </a:rPr>
              <a:t>policiesrelating</a:t>
            </a:r>
            <a:r>
              <a:rPr lang="en-US" sz="1200" b="0" i="0" u="none" strike="noStrike" baseline="0" dirty="0">
                <a:latin typeface="PalatinoLTStd-Roman"/>
              </a:rPr>
              <a:t> to </a:t>
            </a:r>
            <a:r>
              <a:rPr lang="en-US" sz="1200" b="0" i="1" u="none" strike="noStrike" baseline="0" dirty="0">
                <a:latin typeface="PalatinoLTStd-Italic"/>
              </a:rPr>
              <a:t>people </a:t>
            </a:r>
            <a:r>
              <a:rPr lang="en-US" sz="1200" b="0" i="0" u="none" strike="noStrike" baseline="0" dirty="0">
                <a:latin typeface="PalatinoLTStd-Roman"/>
              </a:rPr>
              <a:t>(human resource policies), which influence and frequently define the employees’ mind-sets and skills.</a:t>
            </a:r>
            <a:endParaRPr lang="en-GB" dirty="0"/>
          </a:p>
          <a:p>
            <a:endParaRPr lang="en-GB" dirty="0"/>
          </a:p>
          <a:p>
            <a:pPr algn="l"/>
            <a:r>
              <a:rPr lang="en-US" b="0" i="0" dirty="0">
                <a:solidFill>
                  <a:srgbClr val="111111"/>
                </a:solidFill>
                <a:effectLst/>
                <a:latin typeface="SourceSansPro"/>
              </a:rPr>
              <a:t>The 7S Model specifies seven factors that are classified as "hard" and "soft" elements. Hard elements are easily identified and influenced by management, while soft elements are fuzzier, more intangible, and influenced by </a:t>
            </a:r>
            <a:r>
              <a:rPr lang="en-US" b="0" i="0" u="sng" dirty="0">
                <a:solidFill>
                  <a:srgbClr val="2C40D0"/>
                </a:solidFill>
                <a:effectLst/>
                <a:latin typeface="SourceSansPro"/>
                <a:hlinkClick r:id="rId3"/>
              </a:rPr>
              <a:t>corporate culture</a:t>
            </a:r>
            <a:r>
              <a:rPr lang="en-US" b="0" i="0" dirty="0">
                <a:solidFill>
                  <a:srgbClr val="111111"/>
                </a:solidFill>
                <a:effectLst/>
                <a:latin typeface="SourceSansPro"/>
              </a:rPr>
              <a:t>. The hard elements are as follows:</a:t>
            </a:r>
          </a:p>
          <a:p>
            <a:pPr algn="l"/>
            <a:endParaRPr lang="en-US" b="0" i="0" dirty="0">
              <a:solidFill>
                <a:srgbClr val="111111"/>
              </a:solidFill>
              <a:effectLst/>
              <a:latin typeface="SourceSansPro"/>
            </a:endParaRPr>
          </a:p>
          <a:p>
            <a:pPr algn="l">
              <a:buFont typeface="Arial" panose="020B0604020202020204" pitchFamily="34" charset="0"/>
              <a:buChar char="•"/>
            </a:pPr>
            <a:r>
              <a:rPr lang="en-US" b="0" i="0" u="sng" dirty="0">
                <a:solidFill>
                  <a:srgbClr val="2C40D0"/>
                </a:solidFill>
                <a:effectLst/>
                <a:latin typeface="SourceSansPro"/>
                <a:hlinkClick r:id="rId4"/>
              </a:rPr>
              <a:t>Strategy</a:t>
            </a:r>
            <a:endParaRPr lang="en-US" b="0" i="0" dirty="0">
              <a:solidFill>
                <a:srgbClr val="111111"/>
              </a:solidFill>
              <a:effectLst/>
              <a:latin typeface="SourceSansPro"/>
            </a:endParaRPr>
          </a:p>
          <a:p>
            <a:pPr algn="l">
              <a:buFont typeface="Arial" panose="020B0604020202020204" pitchFamily="34" charset="0"/>
              <a:buChar char="•"/>
            </a:pPr>
            <a:r>
              <a:rPr lang="en-US" b="0" i="0" u="sng" dirty="0">
                <a:solidFill>
                  <a:srgbClr val="2C40D0"/>
                </a:solidFill>
                <a:effectLst/>
                <a:latin typeface="SourceSansPro"/>
                <a:hlinkClick r:id="rId5"/>
              </a:rPr>
              <a:t>Structure</a:t>
            </a:r>
            <a:endParaRPr lang="en-US" b="0" i="0" dirty="0">
              <a:solidFill>
                <a:srgbClr val="111111"/>
              </a:solidFill>
              <a:effectLst/>
              <a:latin typeface="SourceSansPro"/>
            </a:endParaRPr>
          </a:p>
          <a:p>
            <a:pPr algn="l">
              <a:buFont typeface="Arial" panose="020B0604020202020204" pitchFamily="34" charset="0"/>
              <a:buChar char="•"/>
            </a:pPr>
            <a:r>
              <a:rPr lang="en-US" b="0" i="0" u="sng" dirty="0">
                <a:solidFill>
                  <a:srgbClr val="2C40D0"/>
                </a:solidFill>
                <a:effectLst/>
                <a:latin typeface="SourceSansPro"/>
                <a:hlinkClick r:id="rId6"/>
              </a:rPr>
              <a:t>Systems</a:t>
            </a:r>
            <a:endParaRPr lang="en-US" b="0" i="0" dirty="0">
              <a:solidFill>
                <a:srgbClr val="111111"/>
              </a:solidFill>
              <a:effectLst/>
              <a:latin typeface="SourceSansPro"/>
            </a:endParaRPr>
          </a:p>
          <a:p>
            <a:pPr algn="l"/>
            <a:r>
              <a:rPr lang="en-US" b="0" i="0" dirty="0">
                <a:solidFill>
                  <a:srgbClr val="111111"/>
                </a:solidFill>
                <a:effectLst/>
                <a:latin typeface="SourceSansPro"/>
              </a:rPr>
              <a:t>The soft elements are as follows:</a:t>
            </a:r>
          </a:p>
          <a:p>
            <a:pPr algn="l">
              <a:buFont typeface="Arial" panose="020B0604020202020204" pitchFamily="34" charset="0"/>
              <a:buChar char="•"/>
            </a:pPr>
            <a:r>
              <a:rPr lang="en-US" b="0" i="0" dirty="0">
                <a:solidFill>
                  <a:srgbClr val="111111"/>
                </a:solidFill>
                <a:effectLst/>
                <a:latin typeface="SourceSansPro"/>
              </a:rPr>
              <a:t>Shared values</a:t>
            </a:r>
          </a:p>
          <a:p>
            <a:pPr algn="l">
              <a:buFont typeface="Arial" panose="020B0604020202020204" pitchFamily="34" charset="0"/>
              <a:buChar char="•"/>
            </a:pPr>
            <a:r>
              <a:rPr lang="en-US" b="0" i="0" dirty="0">
                <a:solidFill>
                  <a:srgbClr val="111111"/>
                </a:solidFill>
                <a:effectLst/>
                <a:latin typeface="SourceSansPro"/>
              </a:rPr>
              <a:t>Skills</a:t>
            </a:r>
          </a:p>
          <a:p>
            <a:pPr algn="l">
              <a:buFont typeface="Arial" panose="020B0604020202020204" pitchFamily="34" charset="0"/>
              <a:buChar char="•"/>
            </a:pPr>
            <a:r>
              <a:rPr lang="en-US" b="0" i="0" dirty="0">
                <a:solidFill>
                  <a:srgbClr val="111111"/>
                </a:solidFill>
                <a:effectLst/>
                <a:latin typeface="SourceSansPro"/>
              </a:rPr>
              <a:t>Style</a:t>
            </a:r>
          </a:p>
          <a:p>
            <a:pPr algn="l">
              <a:buFont typeface="Arial" panose="020B0604020202020204" pitchFamily="34" charset="0"/>
              <a:buChar char="•"/>
            </a:pPr>
            <a:r>
              <a:rPr lang="en-US" b="0" i="0" dirty="0">
                <a:solidFill>
                  <a:srgbClr val="111111"/>
                </a:solidFill>
                <a:effectLst/>
                <a:latin typeface="SourceSansPro"/>
              </a:rPr>
              <a:t>Staff</a:t>
            </a:r>
          </a:p>
          <a:p>
            <a:pPr algn="l"/>
            <a:endParaRPr lang="en-US" b="0" i="0" dirty="0">
              <a:solidFill>
                <a:srgbClr val="111111"/>
              </a:solidFill>
              <a:effectLst/>
              <a:latin typeface="SourceSansPro"/>
            </a:endParaRPr>
          </a:p>
          <a:p>
            <a:pPr algn="l"/>
            <a:r>
              <a:rPr lang="en-US" b="0" i="0" dirty="0">
                <a:solidFill>
                  <a:srgbClr val="111111"/>
                </a:solidFill>
                <a:effectLst/>
                <a:latin typeface="SourceSansPro"/>
              </a:rPr>
              <a:t>The framework is used as a strategic planning tool by organizations to show how seemingly disparate aspects of a company are, in fact, interrelated and reliant upon one another to achieve overall success. </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10</a:t>
            </a:fld>
            <a:endParaRPr lang="en-US"/>
          </a:p>
        </p:txBody>
      </p:sp>
    </p:spTree>
    <p:extLst>
      <p:ext uri="{BB962C8B-B14F-4D97-AF65-F5344CB8AC3E}">
        <p14:creationId xmlns:p14="http://schemas.microsoft.com/office/powerpoint/2010/main" val="8851286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9910701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1.3.1 Porter Article to go with video on 5 forces.pdf</a:t>
            </a:r>
            <a:endParaRPr lang="en-US" dirty="0"/>
          </a:p>
          <a:p>
            <a:endParaRPr lang="en-US" dirty="0"/>
          </a:p>
          <a:p>
            <a:pPr algn="l" fontAlgn="auto"/>
            <a:r>
              <a:rPr lang="en-US" b="0" i="0" dirty="0">
                <a:effectLst/>
                <a:latin typeface="Source Serif Pro" panose="02040603050405020204" pitchFamily="18" charset="0"/>
              </a:rPr>
              <a:t>The combined forces of reduced business travel and reduced tourism have tremendously impacted the hospitality industry or HOTELS due to this COVID pandemic. This reaction passage considers the recent market conditions in the light of Porter 5 forces. As Porter said in one of his articles in HBR " To find answers we need to look beyond the immediate market signals to the two fundamental factors that determine the profitability - Industry Structure and the sustainable competitive advantage".</a:t>
            </a:r>
          </a:p>
          <a:p>
            <a:pPr algn="l" fontAlgn="auto"/>
            <a:r>
              <a:rPr lang="en-US" b="0" i="0" dirty="0">
                <a:effectLst/>
                <a:latin typeface="Source Serif Pro" panose="02040603050405020204" pitchFamily="18" charset="0"/>
              </a:rPr>
              <a:t>Let's consider the mid-tier hotels like the Sheraton, Best Western, Hyatt, Marriott, etc." The point to consider here is that mid-tier hotels have their unique core competence and their business strategy that makes them successful or unsuccessful. </a:t>
            </a:r>
          </a:p>
          <a:p>
            <a:pPr algn="l" fontAlgn="auto"/>
            <a:r>
              <a:rPr lang="en-US" b="1" i="0" dirty="0">
                <a:effectLst/>
                <a:latin typeface="Source Serif Pro" panose="02040603050405020204" pitchFamily="18" charset="0"/>
              </a:rPr>
              <a:t>Force 1) - Entry Barriers or Economic Moat (as Warren Buffet loves to call it). </a:t>
            </a:r>
            <a:endParaRPr lang="en-US" b="0" i="0" dirty="0">
              <a:effectLst/>
              <a:latin typeface="Source Serif Pro" panose="02040603050405020204" pitchFamily="18" charset="0"/>
            </a:endParaRPr>
          </a:p>
          <a:p>
            <a:pPr algn="l" fontAlgn="auto"/>
            <a:r>
              <a:rPr lang="en-US" b="0" i="0" dirty="0">
                <a:effectLst/>
                <a:latin typeface="Source Serif Pro" panose="02040603050405020204" pitchFamily="18" charset="0"/>
              </a:rPr>
              <a:t>The initial investment in the hotel industry is high and it creates a unique entry barrier to the new entrants. But the internet has reduced this entry barrier and we will discuss this in threat of substitutes. Internet has not only reduced the upfront investment cost but also a sizeable percentage of marketing and advertising costs. Even a bed and breakfast (B&amp;B) now offers an attractive website to lure away its customers. Switching costs are usually NIL for customers. A vital barrier is the differentiation where a hotel can differentiate itself based on location (like ocean-facing etc.), Another barrier can be Hotels claiming the staff being trained in cleanliness and a guarantee to provide a clean COVID-free environment. </a:t>
            </a:r>
          </a:p>
          <a:p>
            <a:pPr algn="l" fontAlgn="auto"/>
            <a:r>
              <a:rPr lang="en-US" b="1" i="0" dirty="0">
                <a:effectLst/>
                <a:latin typeface="Source Serif Pro" panose="02040603050405020204" pitchFamily="18" charset="0"/>
              </a:rPr>
              <a:t>Force 2) - Threat of substitutes</a:t>
            </a:r>
            <a:endParaRPr lang="en-US" b="0" i="0" dirty="0">
              <a:effectLst/>
              <a:latin typeface="Source Serif Pro" panose="02040603050405020204" pitchFamily="18" charset="0"/>
            </a:endParaRPr>
          </a:p>
          <a:p>
            <a:pPr algn="l" fontAlgn="auto"/>
            <a:r>
              <a:rPr lang="en-US" b="0" i="0" dirty="0">
                <a:effectLst/>
                <a:latin typeface="Source Serif Pro" panose="02040603050405020204" pitchFamily="18" charset="0"/>
              </a:rPr>
              <a:t>Usually, where there is a hotel, there are other hotels nearby. They are in all price ranges, with varying degrees of services and amenities. Try a search on Expedia or Costco for a hotel in Cancun, you will get a list of a wide variety of hotels from small B&amp;Bs to all-inclusive to exotic hotels on the same street. Internet has also increased the substitute threats inviting new competitive models like Air BnB. Given its potency, internet presence for existing hotels is vital. </a:t>
            </a:r>
          </a:p>
          <a:p>
            <a:pPr algn="l" fontAlgn="auto"/>
            <a:r>
              <a:rPr lang="en-US" b="1" i="0" dirty="0">
                <a:effectLst/>
                <a:latin typeface="Source Serif Pro" panose="02040603050405020204" pitchFamily="18" charset="0"/>
              </a:rPr>
              <a:t>Force 3) - Bargaining Power of Suppliers</a:t>
            </a:r>
            <a:endParaRPr lang="en-US" b="0" i="0" dirty="0">
              <a:effectLst/>
              <a:latin typeface="Source Serif Pro" panose="02040603050405020204" pitchFamily="18" charset="0"/>
            </a:endParaRPr>
          </a:p>
          <a:p>
            <a:pPr algn="l" fontAlgn="auto"/>
            <a:r>
              <a:rPr lang="en-US" b="0" i="0" dirty="0">
                <a:effectLst/>
                <a:latin typeface="Source Serif Pro" panose="02040603050405020204" pitchFamily="18" charset="0"/>
              </a:rPr>
              <a:t>This is not a substantial threat to the hotel industry in my view. There could be threats in pockets due to the aging population, millennial migration, the hotel industry is generally good at filling open job positions, and mitigation supplier risks at all levels. </a:t>
            </a:r>
          </a:p>
          <a:p>
            <a:pPr algn="l" fontAlgn="auto"/>
            <a:r>
              <a:rPr lang="en-US" b="1" i="0" dirty="0">
                <a:effectLst/>
                <a:latin typeface="Source Serif Pro" panose="02040603050405020204" pitchFamily="18" charset="0"/>
              </a:rPr>
              <a:t>Force 4) - Bargaining Power of Customers</a:t>
            </a:r>
            <a:endParaRPr lang="en-US" b="0" i="0" dirty="0">
              <a:effectLst/>
              <a:latin typeface="Source Serif Pro" panose="02040603050405020204" pitchFamily="18" charset="0"/>
            </a:endParaRPr>
          </a:p>
          <a:p>
            <a:pPr algn="l" fontAlgn="auto"/>
            <a:r>
              <a:rPr lang="en-US" b="0" i="0" dirty="0">
                <a:effectLst/>
                <a:latin typeface="Source Serif Pro" panose="02040603050405020204" pitchFamily="18" charset="0"/>
              </a:rPr>
              <a:t>Consumers traveling regularly are very savvy customers. It has become very easy to explore online and find the most competitive option that best suits the pocket. The internet has also eliminated the need for "middle-man" needed to book travel services now. Lately, with the advent of the internet and educated buyers, the bargaining power has shifted in favor of the end customer. </a:t>
            </a:r>
          </a:p>
          <a:p>
            <a:pPr algn="l" fontAlgn="auto"/>
            <a:r>
              <a:rPr lang="en-US" b="1" i="0" dirty="0">
                <a:effectLst/>
                <a:latin typeface="Source Serif Pro" panose="02040603050405020204" pitchFamily="18" charset="0"/>
              </a:rPr>
              <a:t>Force 5) - Competitive Force - Rivalry among existing competitors </a:t>
            </a:r>
            <a:endParaRPr lang="en-US" b="0" i="0" dirty="0">
              <a:effectLst/>
              <a:latin typeface="Source Serif Pro" panose="02040603050405020204" pitchFamily="18" charset="0"/>
            </a:endParaRPr>
          </a:p>
          <a:p>
            <a:pPr algn="l" fontAlgn="auto"/>
            <a:r>
              <a:rPr lang="en-US" b="0" i="0" dirty="0">
                <a:effectLst/>
                <a:latin typeface="Source Serif Pro" panose="02040603050405020204" pitchFamily="18" charset="0"/>
              </a:rPr>
              <a:t>The rivalry in the hotel industry is fierce. When customers search for a good hotel online, it reduces the competition and the differences between the competitors. Customers will almost always look for the best price with the best amenities. With more options and more information available customers also pick alternate locations if that meets the price budget and a different itinerary (for </a:t>
            </a:r>
            <a:r>
              <a:rPr lang="en-US" b="0" i="0" dirty="0" err="1">
                <a:effectLst/>
                <a:latin typeface="Source Serif Pro" panose="02040603050405020204" pitchFamily="18" charset="0"/>
              </a:rPr>
              <a:t>eg</a:t>
            </a:r>
            <a:r>
              <a:rPr lang="en-US" b="0" i="0" dirty="0">
                <a:effectLst/>
                <a:latin typeface="Source Serif Pro" panose="02040603050405020204" pitchFamily="18" charset="0"/>
              </a:rPr>
              <a:t> - staying a nearby town at a much lower cost, than paying a premium for an ocean view, if that is not a priority). </a:t>
            </a:r>
          </a:p>
          <a:p>
            <a:pPr algn="l" fontAlgn="auto"/>
            <a:r>
              <a:rPr lang="en-US" b="0" i="0" dirty="0">
                <a:effectLst/>
                <a:latin typeface="Source Serif Pro" panose="02040603050405020204" pitchFamily="18" charset="0"/>
              </a:rPr>
              <a:t>Other Forces to consider:-</a:t>
            </a:r>
          </a:p>
          <a:p>
            <a:pPr algn="l" fontAlgn="auto"/>
            <a:r>
              <a:rPr lang="en-US" b="0" i="0" dirty="0">
                <a:effectLst/>
                <a:latin typeface="Source Serif Pro" panose="02040603050405020204" pitchFamily="18" charset="0"/>
              </a:rPr>
              <a:t>a) Government Forces - Govt can provide additional tax benefits to boost the hospitality industry in the coming months once COVID vaccinations are in place.</a:t>
            </a:r>
          </a:p>
          <a:p>
            <a:pPr algn="l" fontAlgn="auto"/>
            <a:r>
              <a:rPr lang="en-US" b="0" i="0" dirty="0">
                <a:effectLst/>
                <a:latin typeface="Source Serif Pro" panose="02040603050405020204" pitchFamily="18" charset="0"/>
              </a:rPr>
              <a:t>b) Complements - Hotels can combine services with businesses and provide loyalty services to long-term business affiliates, foreign travelers. etc.</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15</a:t>
            </a:fld>
            <a:endParaRPr lang="en-US"/>
          </a:p>
        </p:txBody>
      </p:sp>
    </p:spTree>
    <p:extLst>
      <p:ext uri="{BB962C8B-B14F-4D97-AF65-F5344CB8AC3E}">
        <p14:creationId xmlns:p14="http://schemas.microsoft.com/office/powerpoint/2010/main" val="36584093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The Five Competitive Forces That Shape Strategy - YouTube</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16</a:t>
            </a:fld>
            <a:endParaRPr lang="en-US"/>
          </a:p>
        </p:txBody>
      </p:sp>
    </p:spTree>
    <p:extLst>
      <p:ext uri="{BB962C8B-B14F-4D97-AF65-F5344CB8AC3E}">
        <p14:creationId xmlns:p14="http://schemas.microsoft.com/office/powerpoint/2010/main" val="9682132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17</a:t>
            </a:fld>
            <a:endParaRPr lang="en-US"/>
          </a:p>
        </p:txBody>
      </p:sp>
    </p:spTree>
    <p:extLst>
      <p:ext uri="{BB962C8B-B14F-4D97-AF65-F5344CB8AC3E}">
        <p14:creationId xmlns:p14="http://schemas.microsoft.com/office/powerpoint/2010/main" val="27314167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Where a SWOT can help focus discussion on future choices and the extent to which organisation is capable of supporting strategies.</a:t>
            </a:r>
          </a:p>
          <a:p>
            <a:endParaRPr lang="en-US" dirty="0"/>
          </a:p>
          <a:p>
            <a:pPr algn="l" fontAlgn="base"/>
            <a:r>
              <a:rPr lang="en-US" b="0" i="0" dirty="0">
                <a:solidFill>
                  <a:srgbClr val="333333"/>
                </a:solidFill>
                <a:effectLst/>
                <a:latin typeface="ProximaNova-n4"/>
              </a:rPr>
              <a:t>TOWS Analysis is an extension of the classic analytics tool, SWOT Analysis.</a:t>
            </a:r>
          </a:p>
          <a:p>
            <a:pPr algn="l" fontAlgn="base"/>
            <a:r>
              <a:rPr lang="en-US" b="0" i="0" dirty="0">
                <a:solidFill>
                  <a:srgbClr val="333333"/>
                </a:solidFill>
                <a:effectLst/>
                <a:latin typeface="ProximaNova-n4"/>
              </a:rPr>
              <a:t>TOWS and SWOT are acronyms for different arrangements of the words: Strengths, Weaknesses, Opportunities and Threats. But, while SWOT tends to focus on brainstorming all points that fall under these four headings, TOWS takes it to the next step.</a:t>
            </a:r>
          </a:p>
          <a:p>
            <a:pPr algn="l" fontAlgn="base"/>
            <a:r>
              <a:rPr lang="en-US" b="0" i="0" dirty="0">
                <a:solidFill>
                  <a:srgbClr val="333333"/>
                </a:solidFill>
                <a:effectLst/>
                <a:latin typeface="ProximaNova-n4"/>
              </a:rPr>
              <a:t>You can use both tools in combination to assess and refine your organizational or departmental strategy. You can also use them to think about a process, a marketing campaign, or even your own career.</a:t>
            </a:r>
          </a:p>
          <a:p>
            <a:pPr algn="l" fontAlgn="base"/>
            <a:endParaRPr lang="en-US" b="0" i="0" dirty="0">
              <a:solidFill>
                <a:srgbClr val="333333"/>
              </a:solidFill>
              <a:effectLst/>
              <a:latin typeface="ProximaNova-n4"/>
            </a:endParaRPr>
          </a:p>
          <a:p>
            <a:pPr algn="l" fontAlgn="base"/>
            <a:r>
              <a:rPr lang="en-US" b="0" i="0" dirty="0">
                <a:solidFill>
                  <a:srgbClr val="333333"/>
                </a:solidFill>
                <a:effectLst/>
                <a:latin typeface="ProximaNova-n4"/>
              </a:rPr>
              <a:t>It helps you ask, and answer, the following questions:</a:t>
            </a:r>
          </a:p>
          <a:p>
            <a:pPr algn="l" fontAlgn="base">
              <a:buFont typeface="Arial" panose="020B0604020202020204" pitchFamily="34" charset="0"/>
              <a:buChar char="•"/>
            </a:pPr>
            <a:r>
              <a:rPr lang="en-US" b="0" i="0" dirty="0">
                <a:solidFill>
                  <a:srgbClr val="333333"/>
                </a:solidFill>
                <a:effectLst/>
                <a:latin typeface="ProximaNova-n4"/>
              </a:rPr>
              <a:t>How can we make the most of our strengths?</a:t>
            </a:r>
          </a:p>
          <a:p>
            <a:pPr algn="l" fontAlgn="base">
              <a:buFont typeface="Arial" panose="020B0604020202020204" pitchFamily="34" charset="0"/>
              <a:buChar char="•"/>
            </a:pPr>
            <a:r>
              <a:rPr lang="en-US" b="0" i="0" dirty="0">
                <a:solidFill>
                  <a:srgbClr val="333333"/>
                </a:solidFill>
                <a:effectLst/>
                <a:latin typeface="ProximaNova-n4"/>
              </a:rPr>
              <a:t>How do we circumvent our weaknesses?</a:t>
            </a:r>
          </a:p>
          <a:p>
            <a:pPr algn="l" fontAlgn="base">
              <a:buFont typeface="Arial" panose="020B0604020202020204" pitchFamily="34" charset="0"/>
              <a:buChar char="•"/>
            </a:pPr>
            <a:r>
              <a:rPr lang="en-US" b="0" i="0" dirty="0">
                <a:solidFill>
                  <a:srgbClr val="333333"/>
                </a:solidFill>
                <a:effectLst/>
                <a:latin typeface="ProximaNova-n4"/>
              </a:rPr>
              <a:t>How can we capitalize on external opportunities?</a:t>
            </a:r>
          </a:p>
          <a:p>
            <a:pPr algn="l" fontAlgn="base">
              <a:buFont typeface="Arial" panose="020B0604020202020204" pitchFamily="34" charset="0"/>
              <a:buChar char="•"/>
            </a:pPr>
            <a:r>
              <a:rPr lang="en-US" b="0" i="0" dirty="0">
                <a:solidFill>
                  <a:srgbClr val="333333"/>
                </a:solidFill>
                <a:effectLst/>
                <a:latin typeface="ProximaNova-n4"/>
              </a:rPr>
              <a:t>How should we best manage threats?</a:t>
            </a:r>
          </a:p>
          <a:p>
            <a:pPr algn="l" fontAlgn="base"/>
            <a:endParaRPr lang="en-US" b="0" i="0" dirty="0">
              <a:solidFill>
                <a:srgbClr val="333333"/>
              </a:solidFill>
              <a:effectLst/>
              <a:latin typeface="ProximaNova-n4"/>
            </a:endParaRPr>
          </a:p>
          <a:p>
            <a:pPr algn="l" fontAlgn="base"/>
            <a:r>
              <a:rPr lang="en-US" b="0" i="0" dirty="0">
                <a:solidFill>
                  <a:srgbClr val="333333"/>
                </a:solidFill>
                <a:effectLst/>
                <a:latin typeface="ProximaNova-n4"/>
              </a:rPr>
              <a:t>How does it work? </a:t>
            </a:r>
          </a:p>
          <a:p>
            <a:pPr algn="l" fontAlgn="base"/>
            <a:endParaRPr lang="en-US" b="0" i="0" dirty="0">
              <a:solidFill>
                <a:srgbClr val="333333"/>
              </a:solidFill>
              <a:effectLst/>
              <a:latin typeface="ProximaNova-n4"/>
            </a:endParaRPr>
          </a:p>
          <a:p>
            <a:pPr algn="l" fontAlgn="base"/>
            <a:r>
              <a:rPr lang="en-GB" b="1" dirty="0">
                <a:effectLst/>
                <a:latin typeface="inherit"/>
              </a:rPr>
              <a:t>SO</a:t>
            </a:r>
            <a:endParaRPr lang="en-GB" dirty="0">
              <a:effectLst/>
              <a:latin typeface="inherit"/>
            </a:endParaRPr>
          </a:p>
          <a:p>
            <a:pPr algn="l" fontAlgn="base"/>
            <a:r>
              <a:rPr lang="en-GB" i="1" dirty="0">
                <a:effectLst/>
                <a:latin typeface="inherit"/>
              </a:rPr>
              <a:t>"Maxi-Maxi Strategy"</a:t>
            </a:r>
            <a:endParaRPr lang="en-GB" dirty="0">
              <a:effectLst/>
              <a:latin typeface="inherit"/>
            </a:endParaRPr>
          </a:p>
          <a:p>
            <a:pPr algn="l" fontAlgn="base"/>
            <a:r>
              <a:rPr lang="en-GB" dirty="0">
                <a:effectLst/>
                <a:latin typeface="inherit"/>
              </a:rPr>
              <a:t>Strategies that use strengths to maximize opportunities.</a:t>
            </a:r>
          </a:p>
          <a:p>
            <a:pPr algn="l" fontAlgn="base"/>
            <a:r>
              <a:rPr lang="en-GB" b="1" dirty="0">
                <a:effectLst/>
                <a:latin typeface="inherit"/>
              </a:rPr>
              <a:t>ST</a:t>
            </a:r>
            <a:endParaRPr lang="en-GB" dirty="0">
              <a:effectLst/>
              <a:latin typeface="inherit"/>
            </a:endParaRPr>
          </a:p>
          <a:p>
            <a:pPr algn="l" fontAlgn="base"/>
            <a:r>
              <a:rPr lang="en-GB" i="1" dirty="0">
                <a:effectLst/>
                <a:latin typeface="inherit"/>
              </a:rPr>
              <a:t>"Maxi-Mini Strategy"</a:t>
            </a:r>
            <a:endParaRPr lang="en-GB" dirty="0">
              <a:effectLst/>
              <a:latin typeface="inherit"/>
            </a:endParaRPr>
          </a:p>
          <a:p>
            <a:pPr algn="l" fontAlgn="base"/>
            <a:r>
              <a:rPr lang="en-GB" dirty="0">
                <a:effectLst/>
                <a:latin typeface="inherit"/>
              </a:rPr>
              <a:t>Strategies that use strengths to minimize threats.</a:t>
            </a:r>
          </a:p>
          <a:p>
            <a:pPr algn="l" fontAlgn="base"/>
            <a:r>
              <a:rPr lang="en-GB" b="1" dirty="0">
                <a:effectLst/>
                <a:latin typeface="inherit"/>
              </a:rPr>
              <a:t>Internal Weaknesses (W)WO</a:t>
            </a:r>
            <a:endParaRPr lang="en-GB" dirty="0">
              <a:effectLst/>
              <a:latin typeface="inherit"/>
            </a:endParaRPr>
          </a:p>
          <a:p>
            <a:pPr algn="l" fontAlgn="base"/>
            <a:r>
              <a:rPr lang="en-GB" i="1" dirty="0">
                <a:effectLst/>
                <a:latin typeface="inherit"/>
              </a:rPr>
              <a:t>"Mini-Maxi Strategy"</a:t>
            </a:r>
            <a:endParaRPr lang="en-GB" dirty="0">
              <a:effectLst/>
              <a:latin typeface="inherit"/>
            </a:endParaRPr>
          </a:p>
          <a:p>
            <a:pPr algn="l" fontAlgn="base"/>
            <a:r>
              <a:rPr lang="en-GB" dirty="0">
                <a:effectLst/>
                <a:latin typeface="inherit"/>
              </a:rPr>
              <a:t>Strategies that minimize weaknesses by taking advantage of opportunities.</a:t>
            </a:r>
          </a:p>
          <a:p>
            <a:pPr algn="l" fontAlgn="base"/>
            <a:r>
              <a:rPr lang="en-GB" b="1" dirty="0">
                <a:effectLst/>
                <a:latin typeface="inherit"/>
              </a:rPr>
              <a:t>WT</a:t>
            </a:r>
            <a:endParaRPr lang="en-GB" dirty="0">
              <a:effectLst/>
              <a:latin typeface="inherit"/>
            </a:endParaRPr>
          </a:p>
          <a:p>
            <a:pPr algn="l" fontAlgn="base"/>
            <a:r>
              <a:rPr lang="en-GB" i="1" dirty="0">
                <a:effectLst/>
                <a:latin typeface="inherit"/>
              </a:rPr>
              <a:t>"Mini-Mini Strategy"</a:t>
            </a:r>
            <a:endParaRPr lang="en-GB" dirty="0">
              <a:effectLst/>
              <a:latin typeface="inherit"/>
            </a:endParaRPr>
          </a:p>
          <a:p>
            <a:pPr algn="l" fontAlgn="base"/>
            <a:r>
              <a:rPr lang="en-GB" dirty="0">
                <a:effectLst/>
                <a:latin typeface="inherit"/>
              </a:rPr>
              <a:t>Strategies that minimize weaknesses and avoid threats.</a:t>
            </a:r>
          </a:p>
          <a:p>
            <a:pPr algn="l" fontAlgn="base"/>
            <a:endParaRPr lang="en-US" b="0" i="0" dirty="0">
              <a:solidFill>
                <a:srgbClr val="333333"/>
              </a:solidFill>
              <a:effectLst/>
              <a:latin typeface="ProximaNova-n4"/>
            </a:endParaRPr>
          </a:p>
          <a:p>
            <a:r>
              <a:rPr lang="en-US" dirty="0"/>
              <a:t> </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18</a:t>
            </a:fld>
            <a:endParaRPr lang="en-US"/>
          </a:p>
        </p:txBody>
      </p:sp>
    </p:spTree>
    <p:extLst>
      <p:ext uri="{BB962C8B-B14F-4D97-AF65-F5344CB8AC3E}">
        <p14:creationId xmlns:p14="http://schemas.microsoft.com/office/powerpoint/2010/main" val="13117389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spokes person from a group to present findings</a:t>
            </a:r>
          </a:p>
        </p:txBody>
      </p:sp>
      <p:sp>
        <p:nvSpPr>
          <p:cNvPr id="4" name="Slide Number Placeholder 3"/>
          <p:cNvSpPr>
            <a:spLocks noGrp="1"/>
          </p:cNvSpPr>
          <p:nvPr>
            <p:ph type="sldNum" sz="quarter" idx="5"/>
          </p:nvPr>
        </p:nvSpPr>
        <p:spPr/>
        <p:txBody>
          <a:bodyPr/>
          <a:lstStyle/>
          <a:p>
            <a:fld id="{15829D03-4EFF-4A4A-B663-173065EF01C9}" type="slidenum">
              <a:rPr lang="en-GB" smtClean="0"/>
              <a:t>20</a:t>
            </a:fld>
            <a:endParaRPr lang="en-GB"/>
          </a:p>
        </p:txBody>
      </p:sp>
    </p:spTree>
    <p:extLst>
      <p:ext uri="{BB962C8B-B14F-4D97-AF65-F5344CB8AC3E}">
        <p14:creationId xmlns:p14="http://schemas.microsoft.com/office/powerpoint/2010/main" val="6369367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hlinkClick r:id="rId3"/>
              </a:rPr>
              <a:t>us-corporate-and-business-unit-strategy-sales-sheet_012214.pdf (deloitte.com)</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555555"/>
                </a:solidFill>
                <a:effectLst/>
                <a:latin typeface="Helvetica Neue"/>
              </a:rPr>
              <a:t>A.G. </a:t>
            </a:r>
            <a:r>
              <a:rPr lang="en-US" b="0" i="0" dirty="0" err="1">
                <a:solidFill>
                  <a:srgbClr val="555555"/>
                </a:solidFill>
                <a:effectLst/>
                <a:latin typeface="Helvetica Neue"/>
              </a:rPr>
              <a:t>Lafley</a:t>
            </a:r>
            <a:r>
              <a:rPr lang="en-US" b="0" i="0" dirty="0">
                <a:solidFill>
                  <a:srgbClr val="555555"/>
                </a:solidFill>
                <a:effectLst/>
                <a:latin typeface="Helvetica Neue"/>
              </a:rPr>
              <a:t> and Roger Martin’s Strategic choice framework (2014)</a:t>
            </a:r>
            <a:endParaRPr lang="en-US" dirty="0"/>
          </a:p>
          <a:p>
            <a:endParaRPr lang="en-GB" dirty="0"/>
          </a:p>
          <a:p>
            <a:r>
              <a:rPr lang="en-US" dirty="0"/>
              <a:t>Using the Strategic Choice Cascade (figure 1) as a guide, we can help your team discuss, evaluate, and align around the choices that matter most to your business.</a:t>
            </a:r>
            <a:endParaRPr lang="en-GB" dirty="0"/>
          </a:p>
          <a:p>
            <a:endParaRPr lang="en-GB" b="1" dirty="0"/>
          </a:p>
          <a:p>
            <a:r>
              <a:rPr lang="en-GB" b="1" dirty="0"/>
              <a:t>What is our winning aspiration?</a:t>
            </a:r>
          </a:p>
          <a:p>
            <a:r>
              <a:rPr lang="en-US" dirty="0"/>
              <a:t>Define the purpose and (financial) objective of the organization</a:t>
            </a:r>
            <a:endParaRPr lang="en-US" b="1" dirty="0"/>
          </a:p>
          <a:p>
            <a:r>
              <a:rPr lang="en-US" b="1" dirty="0"/>
              <a:t>Where will we play?</a:t>
            </a:r>
          </a:p>
          <a:p>
            <a:r>
              <a:rPr lang="en-US" dirty="0"/>
              <a:t>Fundamentally answers the question: where do we compete? What set of customers, with what product, in what geography do you want to play and focus your resources? This requires a map to consider size, growth and attractiveness of segments</a:t>
            </a:r>
          </a:p>
          <a:p>
            <a:r>
              <a:rPr lang="en-US" b="1" dirty="0"/>
              <a:t>How will we win?</a:t>
            </a:r>
          </a:p>
          <a:p>
            <a:r>
              <a:rPr lang="en-US" dirty="0"/>
              <a:t>Winning with customers; why do they choose us, core value proposition </a:t>
            </a:r>
          </a:p>
          <a:p>
            <a:endParaRPr lang="en-US" dirty="0"/>
          </a:p>
          <a:p>
            <a:r>
              <a:rPr lang="en-US" b="1" dirty="0"/>
              <a:t>What capabilities must be in place?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capabilities choice, relates to the range and quality of activities that will enable a company to win where it chooses to play. Capabilities are the map of activities and competencies that critically underpin specific where-to-play and how-to-win choices</a:t>
            </a:r>
          </a:p>
          <a:p>
            <a:r>
              <a:rPr lang="en-US" b="1" dirty="0"/>
              <a:t>What management systems are required?</a:t>
            </a:r>
          </a:p>
          <a:p>
            <a:r>
              <a:rPr lang="en-US" dirty="0"/>
              <a:t>Manage what matters: without enabling management systems, the strategy remains a wish list</a:t>
            </a:r>
          </a:p>
        </p:txBody>
      </p:sp>
      <p:sp>
        <p:nvSpPr>
          <p:cNvPr id="4" name="Slide Number Placeholder 3"/>
          <p:cNvSpPr>
            <a:spLocks noGrp="1"/>
          </p:cNvSpPr>
          <p:nvPr>
            <p:ph type="sldNum" sz="quarter" idx="5"/>
          </p:nvPr>
        </p:nvSpPr>
        <p:spPr/>
        <p:txBody>
          <a:bodyPr/>
          <a:lstStyle/>
          <a:p>
            <a:fld id="{05FFDD11-B3EC-214B-B984-1798BFAD033A}" type="slidenum">
              <a:rPr lang="en-US" smtClean="0"/>
              <a:t>22</a:t>
            </a:fld>
            <a:endParaRPr lang="en-US"/>
          </a:p>
        </p:txBody>
      </p:sp>
    </p:spTree>
    <p:extLst>
      <p:ext uri="{BB962C8B-B14F-4D97-AF65-F5344CB8AC3E}">
        <p14:creationId xmlns:p14="http://schemas.microsoft.com/office/powerpoint/2010/main" val="40045832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222222"/>
                </a:solidFill>
                <a:effectLst/>
                <a:latin typeface="graphikweb-regular"/>
              </a:rPr>
              <a:t>The framework can also be used to understand the patterns of capital, trade, the flow of </a:t>
            </a:r>
            <a:r>
              <a:rPr lang="en-US" b="0" i="0" u="none" strike="noStrike" dirty="0">
                <a:solidFill>
                  <a:srgbClr val="0000FF"/>
                </a:solidFill>
                <a:effectLst/>
                <a:latin typeface="graphikweb-regular"/>
                <a:hlinkClick r:id="rId3"/>
              </a:rPr>
              <a:t>people</a:t>
            </a:r>
            <a:r>
              <a:rPr lang="en-US" b="0" i="0" dirty="0">
                <a:solidFill>
                  <a:srgbClr val="222222"/>
                </a:solidFill>
                <a:effectLst/>
                <a:latin typeface="graphikweb-regular"/>
              </a:rPr>
              <a:t>, and information that work as crucial factors for the organization. The CAGE Framework emphasizes the fact that the different types of distances and differences matter to the different extents depending on the industry domains. For example, the cultural differences affect the product preferences of the customer whereas geographic differences affect the aspects of cost of transportation if the company manufactures heavy or bulky products.</a:t>
            </a:r>
          </a:p>
          <a:p>
            <a:pPr algn="just"/>
            <a:endParaRPr lang="en-US" b="0" i="0" dirty="0">
              <a:solidFill>
                <a:srgbClr val="222222"/>
              </a:solidFill>
              <a:effectLst/>
              <a:latin typeface="graphikweb-regular"/>
            </a:endParaRPr>
          </a:p>
          <a:p>
            <a:pPr algn="just"/>
            <a:r>
              <a:rPr lang="en-US" b="1" i="0" dirty="0">
                <a:solidFill>
                  <a:srgbClr val="222222"/>
                </a:solidFill>
                <a:effectLst/>
                <a:latin typeface="graphikweb-regular"/>
              </a:rPr>
              <a:t>Cultural distance </a:t>
            </a:r>
          </a:p>
          <a:p>
            <a:pPr algn="just"/>
            <a:r>
              <a:rPr lang="en-US" b="0" i="0" dirty="0">
                <a:solidFill>
                  <a:srgbClr val="222222"/>
                </a:solidFill>
                <a:effectLst/>
                <a:latin typeface="graphikweb-regular"/>
              </a:rPr>
              <a:t>Is the first and foremost facet of the CAGE analysis and it is also one of the most perplexing ones for the management of the company. It is invisible in nature but it has a huge impact on the </a:t>
            </a:r>
            <a:r>
              <a:rPr lang="en-US" b="0" i="0" u="none" strike="noStrike" dirty="0">
                <a:solidFill>
                  <a:srgbClr val="0000FF"/>
                </a:solidFill>
                <a:effectLst/>
                <a:latin typeface="graphikweb-regular"/>
                <a:hlinkClick r:id="rId4"/>
              </a:rPr>
              <a:t>values</a:t>
            </a:r>
            <a:r>
              <a:rPr lang="en-US" b="0" i="0" dirty="0">
                <a:solidFill>
                  <a:srgbClr val="222222"/>
                </a:solidFill>
                <a:effectLst/>
                <a:latin typeface="graphikweb-regular"/>
              </a:rPr>
              <a:t> and behaviors of the people of the country that affects the international strategy and sales of the firm. Quite many researches from all over the world have done research on the significant cultural differences amongst the various countries and here are its dimensions.</a:t>
            </a:r>
          </a:p>
          <a:p>
            <a:pPr algn="just"/>
            <a:endParaRPr lang="en-US" b="0" i="0" dirty="0">
              <a:solidFill>
                <a:srgbClr val="222222"/>
              </a:solidFill>
              <a:effectLst/>
              <a:latin typeface="graphikweb-regular"/>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US" b="1" dirty="0"/>
              <a:t>Administrative distance</a:t>
            </a:r>
          </a:p>
          <a:p>
            <a:pPr algn="just"/>
            <a:r>
              <a:rPr lang="en-US" b="0" i="0" dirty="0">
                <a:solidFill>
                  <a:srgbClr val="222222"/>
                </a:solidFill>
                <a:effectLst/>
                <a:latin typeface="graphikweb-regular"/>
              </a:rPr>
              <a:t>This facet of the CAGE analysis harps on the aspect of the historical and present legal and political association between the two countries. It helps to determine whether the relationship or association between the native country of the company and the particular international country will favor the business operations and the international expansion strategy or will act as an obstacle. The laws and regulations of the country can have a serious effect on the trade practices between the countries.</a:t>
            </a:r>
          </a:p>
          <a:p>
            <a:pPr algn="just"/>
            <a:endParaRPr lang="en-US" b="0" i="0" dirty="0">
              <a:solidFill>
                <a:srgbClr val="222222"/>
              </a:solidFill>
              <a:effectLst/>
              <a:latin typeface="graphikweb-regular"/>
            </a:endParaRPr>
          </a:p>
          <a:p>
            <a:pPr algn="just"/>
            <a:r>
              <a:rPr lang="en-US" b="1" i="0" dirty="0">
                <a:solidFill>
                  <a:srgbClr val="222222"/>
                </a:solidFill>
                <a:effectLst/>
                <a:latin typeface="graphikweb-regular"/>
              </a:rPr>
              <a:t>Geographic Distance</a:t>
            </a:r>
          </a:p>
          <a:p>
            <a:pPr algn="just"/>
            <a:r>
              <a:rPr lang="en-US" b="0" i="0" dirty="0">
                <a:solidFill>
                  <a:srgbClr val="222222"/>
                </a:solidFill>
                <a:effectLst/>
                <a:latin typeface="graphikweb-regular"/>
              </a:rPr>
              <a:t>The Geographic distance determines the physical aspect of distance between the two countries such as the size of the country, the nature of transportation and information, climatic conditions, and more. It also harps of the geographic distance between the two countries in terms of miles or kilometers that separates the company from the </a:t>
            </a:r>
            <a:r>
              <a:rPr lang="en-US" b="0" i="0" u="none" strike="noStrike" dirty="0">
                <a:solidFill>
                  <a:srgbClr val="0000FF"/>
                </a:solidFill>
                <a:effectLst/>
                <a:latin typeface="graphikweb-regular"/>
                <a:hlinkClick r:id="rId5"/>
              </a:rPr>
              <a:t>target market</a:t>
            </a:r>
            <a:r>
              <a:rPr lang="en-US" b="0" i="0" dirty="0">
                <a:solidFill>
                  <a:srgbClr val="222222"/>
                </a:solidFill>
                <a:effectLst/>
                <a:latin typeface="graphikweb-regular"/>
              </a:rPr>
              <a:t> or suppliers. However, the factors of the internet, social media, and </a:t>
            </a:r>
            <a:r>
              <a:rPr lang="en-US" b="0" i="0" u="none" strike="noStrike" dirty="0">
                <a:solidFill>
                  <a:srgbClr val="0000FF"/>
                </a:solidFill>
                <a:effectLst/>
                <a:latin typeface="graphikweb-regular"/>
                <a:hlinkClick r:id="rId6"/>
              </a:rPr>
              <a:t>technology</a:t>
            </a:r>
            <a:r>
              <a:rPr lang="en-US" b="0" i="0" dirty="0">
                <a:solidFill>
                  <a:srgbClr val="222222"/>
                </a:solidFill>
                <a:effectLst/>
                <a:latin typeface="graphikweb-regular"/>
              </a:rPr>
              <a:t> have shrunk the distance of transportation time and now with the facility of digital products and services, the constraint of geographic distance has been almost eliminated.</a:t>
            </a:r>
          </a:p>
          <a:p>
            <a:pPr algn="just"/>
            <a:endParaRPr lang="en-US" b="0" i="0" dirty="0">
              <a:solidFill>
                <a:srgbClr val="222222"/>
              </a:solidFill>
              <a:effectLst/>
              <a:latin typeface="graphikweb-regular"/>
            </a:endParaRPr>
          </a:p>
          <a:p>
            <a:pPr algn="just"/>
            <a:r>
              <a:rPr lang="en-US" b="1" i="0" dirty="0">
                <a:solidFill>
                  <a:srgbClr val="222222"/>
                </a:solidFill>
                <a:effectLst/>
                <a:latin typeface="graphikweb-regular"/>
              </a:rPr>
              <a:t>Economic Analysis</a:t>
            </a:r>
          </a:p>
          <a:p>
            <a:pPr algn="just"/>
            <a:r>
              <a:rPr lang="en-US" b="0" i="0" dirty="0">
                <a:solidFill>
                  <a:srgbClr val="222222"/>
                </a:solidFill>
                <a:effectLst/>
                <a:latin typeface="graphikweb-regular"/>
              </a:rPr>
              <a:t>The fourth and last aspect of the CAGE analysis talks about the differences between the countries relating to income, the </a:t>
            </a:r>
            <a:r>
              <a:rPr lang="en-US" b="0" i="0" u="none" strike="noStrike" dirty="0">
                <a:solidFill>
                  <a:srgbClr val="0000FF"/>
                </a:solidFill>
                <a:effectLst/>
                <a:latin typeface="graphikweb-regular"/>
                <a:hlinkClick r:id="rId7"/>
              </a:rPr>
              <a:t>purchasing</a:t>
            </a:r>
            <a:r>
              <a:rPr lang="en-US" b="0" i="0" dirty="0">
                <a:solidFill>
                  <a:srgbClr val="222222"/>
                </a:solidFill>
                <a:effectLst/>
                <a:latin typeface="graphikweb-regular"/>
              </a:rPr>
              <a:t> power of the target market, </a:t>
            </a:r>
            <a:r>
              <a:rPr lang="en-US" b="0" i="0" u="none" strike="noStrike" dirty="0">
                <a:solidFill>
                  <a:srgbClr val="0000FF"/>
                </a:solidFill>
                <a:effectLst/>
                <a:latin typeface="graphikweb-regular"/>
                <a:hlinkClick r:id="rId8"/>
              </a:rPr>
              <a:t>distribution</a:t>
            </a:r>
            <a:r>
              <a:rPr lang="en-US" b="0" i="0" dirty="0">
                <a:solidFill>
                  <a:srgbClr val="222222"/>
                </a:solidFill>
                <a:effectLst/>
                <a:latin typeface="graphikweb-regular"/>
              </a:rPr>
              <a:t> of wealth, and </a:t>
            </a:r>
            <a:r>
              <a:rPr lang="en-US" b="0" i="0" u="none" strike="noStrike" dirty="0">
                <a:solidFill>
                  <a:srgbClr val="0000FF"/>
                </a:solidFill>
                <a:effectLst/>
                <a:latin typeface="graphikweb-regular"/>
                <a:hlinkClick r:id="rId9"/>
              </a:rPr>
              <a:t>disposable income</a:t>
            </a:r>
            <a:r>
              <a:rPr lang="en-US" b="0" i="0" dirty="0">
                <a:solidFill>
                  <a:srgbClr val="222222"/>
                </a:solidFill>
                <a:effectLst/>
                <a:latin typeface="graphikweb-regular"/>
              </a:rPr>
              <a:t> levels. It can work as one of the biggest obstacles for the company to expand its business operations on the international level in particular countries.</a:t>
            </a:r>
          </a:p>
          <a:p>
            <a:pPr algn="just"/>
            <a:endParaRPr lang="en-US" b="0" i="0" dirty="0">
              <a:solidFill>
                <a:srgbClr val="222222"/>
              </a:solidFill>
              <a:effectLst/>
              <a:latin typeface="graphikweb-regular"/>
            </a:endParaRP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23</a:t>
            </a:fld>
            <a:endParaRPr lang="en-US"/>
          </a:p>
        </p:txBody>
      </p:sp>
    </p:spTree>
    <p:extLst>
      <p:ext uri="{BB962C8B-B14F-4D97-AF65-F5344CB8AC3E}">
        <p14:creationId xmlns:p14="http://schemas.microsoft.com/office/powerpoint/2010/main" val="27576510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333333"/>
                </a:solidFill>
                <a:effectLst/>
                <a:latin typeface="Open Sans" panose="020B0606030504020204" pitchFamily="34" charset="0"/>
              </a:rPr>
              <a:t>The Six Pillars can be adapted to suit every sector and the unique challenges of your industry. The Six Pillars provide a 360 degree practical view across your business and an interlocking approach to </a:t>
            </a:r>
            <a:r>
              <a:rPr lang="en-US" b="0" i="0" dirty="0" err="1">
                <a:solidFill>
                  <a:srgbClr val="333333"/>
                </a:solidFill>
                <a:effectLst/>
                <a:latin typeface="Open Sans" panose="020B0606030504020204" pitchFamily="34" charset="0"/>
              </a:rPr>
              <a:t>achieiving</a:t>
            </a:r>
            <a:r>
              <a:rPr lang="en-US" b="0" i="0" dirty="0">
                <a:solidFill>
                  <a:srgbClr val="333333"/>
                </a:solidFill>
                <a:effectLst/>
                <a:latin typeface="Open Sans" panose="020B0606030504020204" pitchFamily="34" charset="0"/>
              </a:rPr>
              <a:t> excellence in customer experience. This is used by consulting group KPMG. </a:t>
            </a:r>
          </a:p>
          <a:p>
            <a:r>
              <a:rPr lang="en-US" b="1" i="0" dirty="0" err="1">
                <a:solidFill>
                  <a:srgbClr val="333333"/>
                </a:solidFill>
                <a:effectLst/>
                <a:latin typeface="Open Sans" panose="020B0606030504020204" pitchFamily="34" charset="0"/>
              </a:rPr>
              <a:t>Personalisation</a:t>
            </a:r>
            <a:endParaRPr lang="en-US" b="1" i="0" dirty="0">
              <a:solidFill>
                <a:srgbClr val="333333"/>
              </a:solidFill>
              <a:effectLst/>
              <a:latin typeface="Open Sans" panose="020B0606030504020204" pitchFamily="34" charset="0"/>
            </a:endParaRPr>
          </a:p>
          <a:p>
            <a:r>
              <a:rPr lang="en-US" b="1" i="0" dirty="0">
                <a:solidFill>
                  <a:srgbClr val="333333"/>
                </a:solidFill>
                <a:effectLst/>
                <a:latin typeface="Open Sans" panose="020B0606030504020204" pitchFamily="34" charset="0"/>
              </a:rPr>
              <a:t>Integrity</a:t>
            </a:r>
          </a:p>
          <a:p>
            <a:r>
              <a:rPr lang="en-US" b="1" i="0" dirty="0">
                <a:solidFill>
                  <a:srgbClr val="333333"/>
                </a:solidFill>
                <a:effectLst/>
                <a:latin typeface="Open Sans" panose="020B0606030504020204" pitchFamily="34" charset="0"/>
              </a:rPr>
              <a:t>Expectations </a:t>
            </a:r>
          </a:p>
          <a:p>
            <a:r>
              <a:rPr lang="en-US" b="1" i="0" dirty="0">
                <a:solidFill>
                  <a:srgbClr val="333333"/>
                </a:solidFill>
                <a:effectLst/>
                <a:latin typeface="Open Sans" panose="020B0606030504020204" pitchFamily="34" charset="0"/>
              </a:rPr>
              <a:t>Resolutions </a:t>
            </a:r>
          </a:p>
          <a:p>
            <a:r>
              <a:rPr lang="en-US" b="1" i="0" dirty="0">
                <a:solidFill>
                  <a:srgbClr val="333333"/>
                </a:solidFill>
                <a:effectLst/>
                <a:latin typeface="Open Sans" panose="020B0606030504020204" pitchFamily="34" charset="0"/>
              </a:rPr>
              <a:t>Time and Effort </a:t>
            </a:r>
          </a:p>
          <a:p>
            <a:r>
              <a:rPr lang="en-US" b="1" i="0" dirty="0">
                <a:solidFill>
                  <a:srgbClr val="333333"/>
                </a:solidFill>
                <a:effectLst/>
                <a:latin typeface="Open Sans" panose="020B0606030504020204" pitchFamily="34" charset="0"/>
              </a:rPr>
              <a:t>Empathy </a:t>
            </a:r>
          </a:p>
          <a:p>
            <a:endParaRPr lang="en-US" b="0" i="0" dirty="0">
              <a:solidFill>
                <a:srgbClr val="333333"/>
              </a:solidFill>
              <a:effectLst/>
              <a:latin typeface="Open Sans" panose="020B0606030504020204" pitchFamily="34" charset="0"/>
            </a:endParaRPr>
          </a:p>
          <a:p>
            <a:r>
              <a:rPr lang="en-GB" dirty="0">
                <a:hlinkClick r:id="rId3"/>
              </a:rPr>
              <a:t>Market overviews - KPMG Global (</a:t>
            </a:r>
            <a:r>
              <a:rPr lang="en-GB" dirty="0" err="1">
                <a:hlinkClick r:id="rId3"/>
              </a:rPr>
              <a:t>home.kpmg</a:t>
            </a:r>
            <a:r>
              <a:rPr lang="en-GB" dirty="0">
                <a:hlinkClick r:id="rId3"/>
              </a:rPr>
              <a:t>)</a:t>
            </a:r>
            <a:endParaRPr lang="en-US" b="0" i="0" dirty="0">
              <a:solidFill>
                <a:srgbClr val="333333"/>
              </a:solidFill>
              <a:effectLst/>
              <a:latin typeface="Open Sans" panose="020B0606030504020204" pitchFamily="34" charset="0"/>
            </a:endParaRPr>
          </a:p>
          <a:p>
            <a:endParaRPr lang="en-US" b="0" i="0" dirty="0">
              <a:solidFill>
                <a:srgbClr val="333333"/>
              </a:solidFill>
              <a:effectLs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24</a:t>
            </a:fld>
            <a:endParaRPr lang="en-US"/>
          </a:p>
        </p:txBody>
      </p:sp>
    </p:spTree>
    <p:extLst>
      <p:ext uri="{BB962C8B-B14F-4D97-AF65-F5344CB8AC3E}">
        <p14:creationId xmlns:p14="http://schemas.microsoft.com/office/powerpoint/2010/main" val="353474601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How to use the SOSTAC® planning model and the RACE Framework (smartinsights.com)</a:t>
            </a:r>
            <a:r>
              <a:rPr lang="en-US" dirty="0"/>
              <a:t> </a:t>
            </a:r>
          </a:p>
          <a:p>
            <a:endParaRPr lang="en-US" dirty="0"/>
          </a:p>
          <a:p>
            <a:r>
              <a:rPr lang="en-US" b="0" i="0" dirty="0">
                <a:solidFill>
                  <a:srgbClr val="666666"/>
                </a:solidFill>
                <a:effectLst/>
                <a:latin typeface="Noto Sans" panose="020B0502040204020203" pitchFamily="34" charset="0"/>
              </a:rPr>
              <a:t>SOSTAC is one of the most popular marketing models given its easiness when structuring campaigns. In fact, you won’t even realize how involved you are in planning your marketing campaigns until you work under this method.</a:t>
            </a:r>
          </a:p>
          <a:p>
            <a:endParaRPr lang="en-US" b="0" i="0" dirty="0">
              <a:solidFill>
                <a:srgbClr val="666666"/>
              </a:solidFill>
              <a:effectLst/>
              <a:latin typeface="Noto Sans" panose="020B0502040204020203" pitchFamily="34" charset="0"/>
            </a:endParaRPr>
          </a:p>
          <a:p>
            <a:pPr algn="l"/>
            <a:r>
              <a:rPr lang="en-US" b="0" i="0" dirty="0">
                <a:solidFill>
                  <a:srgbClr val="595959"/>
                </a:solidFill>
                <a:effectLst/>
                <a:latin typeface="Helvetica" panose="020B0604020202020204" pitchFamily="34" charset="0"/>
              </a:rPr>
              <a:t>Created in the 1990s by writer and speaker </a:t>
            </a:r>
            <a:r>
              <a:rPr lang="en-US" b="0" i="0" u="sng" dirty="0">
                <a:solidFill>
                  <a:srgbClr val="026BAC"/>
                </a:solidFill>
                <a:effectLst/>
                <a:latin typeface="Helvetica" panose="020B0604020202020204" pitchFamily="34" charset="0"/>
                <a:hlinkClick r:id="rId4" tooltip="prsmith"/>
              </a:rPr>
              <a:t>PR Smith</a:t>
            </a:r>
            <a:r>
              <a:rPr lang="en-US" b="0" i="0" dirty="0">
                <a:solidFill>
                  <a:srgbClr val="595959"/>
                </a:solidFill>
                <a:effectLst/>
                <a:latin typeface="Helvetica" panose="020B0604020202020204" pitchFamily="34" charset="0"/>
              </a:rPr>
              <a:t>, the SOSTAC framework has built an authoritative reputation as the framework of choice for different scales of business including multinational and start-up organizations across the world.</a:t>
            </a:r>
          </a:p>
          <a:p>
            <a:pPr algn="l"/>
            <a:r>
              <a:rPr lang="en-US" b="0" i="0" dirty="0">
                <a:solidFill>
                  <a:srgbClr val="595959"/>
                </a:solidFill>
                <a:effectLst/>
                <a:latin typeface="Helvetica" panose="020B0604020202020204" pitchFamily="34" charset="0"/>
              </a:rPr>
              <a:t>The SOSTAC process covers six key areas. We will discuss each of these areas in depth, and apply the RACE Framework to find out more.</a:t>
            </a:r>
          </a:p>
          <a:p>
            <a:pPr algn="l">
              <a:buFont typeface="Arial" panose="020B0604020202020204" pitchFamily="34" charset="0"/>
              <a:buChar char="•"/>
            </a:pPr>
            <a:r>
              <a:rPr lang="en-US" b="1" i="0" dirty="0">
                <a:solidFill>
                  <a:srgbClr val="595959"/>
                </a:solidFill>
                <a:effectLst/>
                <a:latin typeface="Helvetica" panose="020B0604020202020204" pitchFamily="34" charset="0"/>
              </a:rPr>
              <a:t>Situation Analysis</a:t>
            </a:r>
            <a:endParaRPr lang="en-US" b="0" i="0" dirty="0">
              <a:solidFill>
                <a:srgbClr val="595959"/>
              </a:solidFill>
              <a:effectLst/>
              <a:latin typeface="Helvetica" panose="020B0604020202020204" pitchFamily="34" charset="0"/>
            </a:endParaRPr>
          </a:p>
          <a:p>
            <a:pPr algn="l">
              <a:buFont typeface="Arial" panose="020B0604020202020204" pitchFamily="34" charset="0"/>
              <a:buChar char="•"/>
            </a:pPr>
            <a:r>
              <a:rPr lang="en-US" b="1" i="0" dirty="0">
                <a:solidFill>
                  <a:srgbClr val="595959"/>
                </a:solidFill>
                <a:effectLst/>
                <a:latin typeface="Helvetica" panose="020B0604020202020204" pitchFamily="34" charset="0"/>
              </a:rPr>
              <a:t>Objectives</a:t>
            </a:r>
            <a:endParaRPr lang="en-US" b="0" i="0" dirty="0">
              <a:solidFill>
                <a:srgbClr val="595959"/>
              </a:solidFill>
              <a:effectLst/>
              <a:latin typeface="Helvetica" panose="020B0604020202020204" pitchFamily="34" charset="0"/>
            </a:endParaRPr>
          </a:p>
          <a:p>
            <a:pPr algn="l">
              <a:buFont typeface="Arial" panose="020B0604020202020204" pitchFamily="34" charset="0"/>
              <a:buChar char="•"/>
            </a:pPr>
            <a:r>
              <a:rPr lang="en-US" b="1" i="0" dirty="0">
                <a:solidFill>
                  <a:srgbClr val="595959"/>
                </a:solidFill>
                <a:effectLst/>
                <a:latin typeface="Helvetica" panose="020B0604020202020204" pitchFamily="34" charset="0"/>
              </a:rPr>
              <a:t>Strategy</a:t>
            </a:r>
            <a:endParaRPr lang="en-US" b="0" i="0" dirty="0">
              <a:solidFill>
                <a:srgbClr val="595959"/>
              </a:solidFill>
              <a:effectLst/>
              <a:latin typeface="Helvetica" panose="020B0604020202020204" pitchFamily="34" charset="0"/>
            </a:endParaRPr>
          </a:p>
          <a:p>
            <a:pPr algn="l">
              <a:buFont typeface="Arial" panose="020B0604020202020204" pitchFamily="34" charset="0"/>
              <a:buChar char="•"/>
            </a:pPr>
            <a:r>
              <a:rPr lang="en-US" b="1" i="0" dirty="0">
                <a:solidFill>
                  <a:srgbClr val="595959"/>
                </a:solidFill>
                <a:effectLst/>
                <a:latin typeface="Helvetica" panose="020B0604020202020204" pitchFamily="34" charset="0"/>
              </a:rPr>
              <a:t>Tactics</a:t>
            </a:r>
            <a:endParaRPr lang="en-US" b="0" i="0" dirty="0">
              <a:solidFill>
                <a:srgbClr val="595959"/>
              </a:solidFill>
              <a:effectLst/>
              <a:latin typeface="Helvetica" panose="020B0604020202020204" pitchFamily="34" charset="0"/>
            </a:endParaRPr>
          </a:p>
          <a:p>
            <a:pPr algn="l">
              <a:buFont typeface="Arial" panose="020B0604020202020204" pitchFamily="34" charset="0"/>
              <a:buChar char="•"/>
            </a:pPr>
            <a:r>
              <a:rPr lang="en-US" b="1" i="0" dirty="0">
                <a:solidFill>
                  <a:srgbClr val="595959"/>
                </a:solidFill>
                <a:effectLst/>
                <a:latin typeface="Helvetica" panose="020B0604020202020204" pitchFamily="34" charset="0"/>
              </a:rPr>
              <a:t>Action</a:t>
            </a:r>
            <a:endParaRPr lang="en-US" b="0" i="0" dirty="0">
              <a:solidFill>
                <a:srgbClr val="595959"/>
              </a:solidFill>
              <a:effectLst/>
              <a:latin typeface="Helvetica" panose="020B0604020202020204" pitchFamily="34" charset="0"/>
            </a:endParaRPr>
          </a:p>
          <a:p>
            <a:pPr algn="l">
              <a:buFont typeface="Arial" panose="020B0604020202020204" pitchFamily="34" charset="0"/>
              <a:buChar char="•"/>
            </a:pPr>
            <a:r>
              <a:rPr lang="en-US" b="1" i="0" dirty="0">
                <a:solidFill>
                  <a:srgbClr val="595959"/>
                </a:solidFill>
                <a:effectLst/>
                <a:latin typeface="Helvetica" panose="020B0604020202020204" pitchFamily="34" charset="0"/>
              </a:rPr>
              <a:t>Control</a:t>
            </a:r>
          </a:p>
          <a:p>
            <a:pPr algn="l">
              <a:buFont typeface="Arial" panose="020B0604020202020204" pitchFamily="34" charset="0"/>
              <a:buChar char="•"/>
            </a:pPr>
            <a:endParaRPr lang="en-US" b="1" i="0" dirty="0">
              <a:solidFill>
                <a:srgbClr val="595959"/>
              </a:solidFill>
              <a:effectLst/>
              <a:latin typeface="Helvetica" panose="020B0604020202020204" pitchFamily="34" charset="0"/>
            </a:endParaRPr>
          </a:p>
          <a:p>
            <a:pPr algn="l">
              <a:buFont typeface="Arial" panose="020B0604020202020204" pitchFamily="34" charset="0"/>
              <a:buNone/>
            </a:pPr>
            <a:r>
              <a:rPr lang="en-US" b="1" i="0" dirty="0">
                <a:solidFill>
                  <a:srgbClr val="595959"/>
                </a:solidFill>
                <a:effectLst/>
                <a:latin typeface="Helvetica" panose="020B0604020202020204" pitchFamily="34" charset="0"/>
              </a:rPr>
              <a:t>Situational analysis</a:t>
            </a:r>
          </a:p>
          <a:p>
            <a:pPr algn="l">
              <a:buFont typeface="+mj-lt"/>
              <a:buAutoNum type="arabicPeriod"/>
            </a:pPr>
            <a:r>
              <a:rPr lang="en-US" b="0" i="0" dirty="0">
                <a:solidFill>
                  <a:srgbClr val="595959"/>
                </a:solidFill>
                <a:effectLst/>
                <a:latin typeface="Helvetica" panose="020B0604020202020204" pitchFamily="34" charset="0"/>
              </a:rPr>
              <a:t>Who your digital customers currently are (how do they interact with the brand, the platform/s used, demographic breakdown.</a:t>
            </a:r>
          </a:p>
          <a:p>
            <a:pPr algn="l">
              <a:buFont typeface="+mj-lt"/>
              <a:buAutoNum type="arabicPeriod"/>
            </a:pPr>
            <a:r>
              <a:rPr lang="en-US" b="0" i="0" dirty="0">
                <a:solidFill>
                  <a:srgbClr val="595959"/>
                </a:solidFill>
                <a:effectLst/>
                <a:latin typeface="Helvetica" panose="020B0604020202020204" pitchFamily="34" charset="0"/>
              </a:rPr>
              <a:t>SWOT analysis – what are the strengths, weaknesses, opportunities, and threats to the whole organization.</a:t>
            </a:r>
          </a:p>
          <a:p>
            <a:pPr algn="l">
              <a:buFont typeface="+mj-lt"/>
              <a:buAutoNum type="arabicPeriod"/>
            </a:pPr>
            <a:r>
              <a:rPr lang="en-US" b="0" i="0" dirty="0">
                <a:solidFill>
                  <a:srgbClr val="595959"/>
                </a:solidFill>
                <a:effectLst/>
                <a:latin typeface="Helvetica" panose="020B0604020202020204" pitchFamily="34" charset="0"/>
              </a:rPr>
              <a:t>Competitor analysis – who are your competitors? How do they compete? e.g. price, product, customer service, reputation, what are their key differentiators?.</a:t>
            </a:r>
          </a:p>
          <a:p>
            <a:pPr algn="l">
              <a:buFont typeface="+mj-lt"/>
              <a:buAutoNum type="arabicPeriod"/>
            </a:pPr>
            <a:r>
              <a:rPr lang="en-US" b="0" i="0" dirty="0">
                <a:solidFill>
                  <a:srgbClr val="595959"/>
                </a:solidFill>
                <a:effectLst/>
                <a:latin typeface="Helvetica" panose="020B0604020202020204" pitchFamily="34" charset="0"/>
              </a:rPr>
              <a:t>Digital channels landscape. list out all the various digital channels used and the success of each for your organization – what’s performing well or not?.</a:t>
            </a:r>
          </a:p>
          <a:p>
            <a:pPr algn="l">
              <a:buFont typeface="Arial" panose="020B0604020202020204" pitchFamily="34" charset="0"/>
              <a:buNone/>
            </a:pPr>
            <a:endParaRPr lang="en-US" b="1" i="0" dirty="0">
              <a:solidFill>
                <a:srgbClr val="595959"/>
              </a:solidFill>
              <a:effectLst/>
              <a:latin typeface="Helvetica" panose="020B0604020202020204" pitchFamily="34" charset="0"/>
            </a:endParaRPr>
          </a:p>
          <a:p>
            <a:pPr algn="l">
              <a:buFont typeface="Arial" panose="020B0604020202020204" pitchFamily="34" charset="0"/>
              <a:buNone/>
            </a:pPr>
            <a:endParaRPr lang="en-US" b="1" i="0" dirty="0">
              <a:solidFill>
                <a:srgbClr val="595959"/>
              </a:solidFill>
              <a:effectLst/>
              <a:latin typeface="Helvetica" panose="020B0604020202020204" pitchFamily="34" charset="0"/>
            </a:endParaRPr>
          </a:p>
          <a:p>
            <a:pPr algn="l">
              <a:buFont typeface="Arial" panose="020B0604020202020204" pitchFamily="34" charset="0"/>
              <a:buNone/>
            </a:pPr>
            <a:r>
              <a:rPr lang="en-US" b="1" i="0" dirty="0">
                <a:solidFill>
                  <a:srgbClr val="595959"/>
                </a:solidFill>
                <a:effectLst/>
                <a:latin typeface="Helvetica" panose="020B0604020202020204" pitchFamily="34" charset="0"/>
              </a:rPr>
              <a:t>Objectives</a:t>
            </a:r>
          </a:p>
          <a:p>
            <a:pPr algn="l">
              <a:buFont typeface="Arial" panose="020B0604020202020204" pitchFamily="34" charset="0"/>
              <a:buNone/>
            </a:pPr>
            <a:r>
              <a:rPr lang="en-US" b="0" i="0" dirty="0">
                <a:solidFill>
                  <a:srgbClr val="595959"/>
                </a:solidFill>
                <a:effectLst/>
                <a:latin typeface="Helvetica" panose="020B0604020202020204" pitchFamily="34" charset="0"/>
              </a:rPr>
              <a:t>5s goal method</a:t>
            </a:r>
          </a:p>
          <a:p>
            <a:pPr algn="l">
              <a:buFont typeface="Arial" panose="020B0604020202020204" pitchFamily="34" charset="0"/>
              <a:buChar char="•"/>
            </a:pPr>
            <a:r>
              <a:rPr lang="en-US" b="1" i="0" dirty="0">
                <a:solidFill>
                  <a:srgbClr val="595959"/>
                </a:solidFill>
                <a:effectLst/>
                <a:latin typeface="Helvetica" panose="020B0604020202020204" pitchFamily="34" charset="0"/>
              </a:rPr>
              <a:t>Specific</a:t>
            </a:r>
            <a:r>
              <a:rPr lang="en-US" b="0" i="0" dirty="0">
                <a:solidFill>
                  <a:srgbClr val="595959"/>
                </a:solidFill>
                <a:effectLst/>
                <a:latin typeface="Helvetica" panose="020B0604020202020204" pitchFamily="34" charset="0"/>
              </a:rPr>
              <a:t> – Are you focusing enough on a specific issue or challenge within the organization?</a:t>
            </a:r>
          </a:p>
          <a:p>
            <a:pPr algn="l">
              <a:buFont typeface="Arial" panose="020B0604020202020204" pitchFamily="34" charset="0"/>
              <a:buChar char="•"/>
            </a:pPr>
            <a:r>
              <a:rPr lang="en-US" b="1" i="0" dirty="0">
                <a:solidFill>
                  <a:srgbClr val="595959"/>
                </a:solidFill>
                <a:effectLst/>
                <a:latin typeface="Helvetica" panose="020B0604020202020204" pitchFamily="34" charset="0"/>
              </a:rPr>
              <a:t>Measurable</a:t>
            </a:r>
            <a:r>
              <a:rPr lang="en-US" b="0" i="0" dirty="0">
                <a:solidFill>
                  <a:srgbClr val="595959"/>
                </a:solidFill>
                <a:effectLst/>
                <a:latin typeface="Helvetica" panose="020B0604020202020204" pitchFamily="34" charset="0"/>
              </a:rPr>
              <a:t> – How do you plan to assess the performance? Will it be monitored through quantitative or qualitative analysis for example?</a:t>
            </a:r>
          </a:p>
          <a:p>
            <a:pPr algn="l">
              <a:buFont typeface="Arial" panose="020B0604020202020204" pitchFamily="34" charset="0"/>
              <a:buChar char="•"/>
            </a:pPr>
            <a:r>
              <a:rPr lang="en-US" b="1" i="0" dirty="0">
                <a:solidFill>
                  <a:srgbClr val="595959"/>
                </a:solidFill>
                <a:effectLst/>
                <a:latin typeface="Helvetica" panose="020B0604020202020204" pitchFamily="34" charset="0"/>
              </a:rPr>
              <a:t>Actionable</a:t>
            </a:r>
            <a:r>
              <a:rPr lang="en-US" b="0" i="0" dirty="0">
                <a:solidFill>
                  <a:srgbClr val="595959"/>
                </a:solidFill>
                <a:effectLst/>
                <a:latin typeface="Helvetica" panose="020B0604020202020204" pitchFamily="34" charset="0"/>
              </a:rPr>
              <a:t> – Will it assist in improving performance if achieved?</a:t>
            </a:r>
          </a:p>
          <a:p>
            <a:pPr algn="l">
              <a:buFont typeface="Arial" panose="020B0604020202020204" pitchFamily="34" charset="0"/>
              <a:buChar char="•"/>
            </a:pPr>
            <a:r>
              <a:rPr lang="en-US" b="1" i="0" dirty="0">
                <a:solidFill>
                  <a:srgbClr val="595959"/>
                </a:solidFill>
                <a:effectLst/>
                <a:latin typeface="Helvetica" panose="020B0604020202020204" pitchFamily="34" charset="0"/>
              </a:rPr>
              <a:t>Relevant</a:t>
            </a:r>
            <a:r>
              <a:rPr lang="en-US" b="0" i="0" dirty="0">
                <a:solidFill>
                  <a:srgbClr val="595959"/>
                </a:solidFill>
                <a:effectLst/>
                <a:latin typeface="Helvetica" panose="020B0604020202020204" pitchFamily="34" charset="0"/>
              </a:rPr>
              <a:t> – Is the issue to be addressed within the domain of the digital marketing team?</a:t>
            </a:r>
          </a:p>
          <a:p>
            <a:pPr algn="l">
              <a:buFont typeface="Arial" panose="020B0604020202020204" pitchFamily="34" charset="0"/>
              <a:buChar char="•"/>
            </a:pPr>
            <a:r>
              <a:rPr lang="en-US" b="1" i="0" dirty="0">
                <a:solidFill>
                  <a:srgbClr val="595959"/>
                </a:solidFill>
                <a:effectLst/>
                <a:latin typeface="Helvetica" panose="020B0604020202020204" pitchFamily="34" charset="0"/>
              </a:rPr>
              <a:t>Time-related</a:t>
            </a:r>
            <a:r>
              <a:rPr lang="en-US" b="0" i="0" dirty="0">
                <a:solidFill>
                  <a:srgbClr val="595959"/>
                </a:solidFill>
                <a:effectLst/>
                <a:latin typeface="Helvetica" panose="020B0604020202020204" pitchFamily="34" charset="0"/>
              </a:rPr>
              <a:t> – Have you set a specific time period?.</a:t>
            </a:r>
          </a:p>
          <a:p>
            <a:pPr algn="l">
              <a:buFont typeface="Arial" panose="020B0604020202020204" pitchFamily="34" charset="0"/>
              <a:buChar char="•"/>
            </a:pPr>
            <a:endParaRPr lang="en-US" b="0" i="0" dirty="0">
              <a:solidFill>
                <a:srgbClr val="595959"/>
              </a:solidFill>
              <a:effectLst/>
              <a:latin typeface="Helvetica" panose="020B0604020202020204" pitchFamily="34" charset="0"/>
            </a:endParaRPr>
          </a:p>
          <a:p>
            <a:pPr algn="l">
              <a:buFont typeface="Arial" panose="020B0604020202020204" pitchFamily="34" charset="0"/>
              <a:buChar char="•"/>
            </a:pPr>
            <a:r>
              <a:rPr lang="en-US" b="0" i="0" dirty="0">
                <a:solidFill>
                  <a:srgbClr val="595959"/>
                </a:solidFill>
                <a:effectLst/>
                <a:latin typeface="Helvetica" panose="020B0604020202020204" pitchFamily="34" charset="0"/>
              </a:rPr>
              <a:t>Strategy </a:t>
            </a:r>
          </a:p>
          <a:p>
            <a:pPr algn="l"/>
            <a:r>
              <a:rPr lang="en-US" b="0" i="0" dirty="0">
                <a:solidFill>
                  <a:srgbClr val="595959"/>
                </a:solidFill>
                <a:effectLst/>
                <a:latin typeface="Helvetica" panose="020B0604020202020204" pitchFamily="34" charset="0"/>
              </a:rPr>
              <a:t>Strategy means how do you plan to get there in terms of fulfilling the objectives set. The strategy section should also identify which segments of the market you aim to target with your plan.</a:t>
            </a:r>
          </a:p>
          <a:p>
            <a:pPr algn="l">
              <a:buFont typeface="Arial" panose="020B0604020202020204" pitchFamily="34" charset="0"/>
              <a:buNone/>
            </a:pPr>
            <a:endParaRPr lang="en-US" b="1" i="0" dirty="0">
              <a:solidFill>
                <a:srgbClr val="595959"/>
              </a:solidFill>
              <a:effectLst/>
              <a:latin typeface="Helvetica" panose="020B0604020202020204" pitchFamily="34" charset="0"/>
            </a:endParaRPr>
          </a:p>
          <a:p>
            <a:pPr algn="l"/>
            <a:r>
              <a:rPr lang="en-US" b="1" i="0" dirty="0">
                <a:solidFill>
                  <a:srgbClr val="323232"/>
                </a:solidFill>
                <a:effectLst/>
                <a:latin typeface="Source Sans Pro" panose="020B0503030403020204" pitchFamily="34" charset="0"/>
              </a:rPr>
              <a:t>Marketing tactics</a:t>
            </a:r>
          </a:p>
          <a:p>
            <a:pPr algn="l"/>
            <a:r>
              <a:rPr lang="en-US" b="0" i="0" dirty="0">
                <a:solidFill>
                  <a:srgbClr val="595959"/>
                </a:solidFill>
                <a:effectLst/>
                <a:latin typeface="Helvetica" panose="020B0604020202020204" pitchFamily="34" charset="0"/>
              </a:rPr>
              <a:t>When completing your strategy, you would be going into a lot more detail for each tactic along with specific KPIs for each tactic</a:t>
            </a:r>
          </a:p>
          <a:p>
            <a:pPr algn="l">
              <a:buFont typeface="Arial" panose="020B0604020202020204" pitchFamily="34" charset="0"/>
              <a:buNone/>
            </a:pPr>
            <a:endParaRPr lang="en-US" b="1" i="0" dirty="0">
              <a:solidFill>
                <a:srgbClr val="595959"/>
              </a:solidFill>
              <a:effectLst/>
              <a:latin typeface="Helvetica" panose="020B0604020202020204" pitchFamily="34" charset="0"/>
            </a:endParaRPr>
          </a:p>
          <a:p>
            <a:pPr algn="l">
              <a:buFont typeface="Arial" panose="020B0604020202020204" pitchFamily="34" charset="0"/>
              <a:buNone/>
            </a:pPr>
            <a:r>
              <a:rPr lang="en-US" b="1" i="0" dirty="0">
                <a:solidFill>
                  <a:srgbClr val="595959"/>
                </a:solidFill>
                <a:effectLst/>
                <a:latin typeface="Helvetica" panose="020B0604020202020204" pitchFamily="34" charset="0"/>
              </a:rPr>
              <a:t>Action </a:t>
            </a:r>
          </a:p>
          <a:p>
            <a:pPr algn="l">
              <a:buFont typeface="Arial" panose="020B0604020202020204" pitchFamily="34" charset="0"/>
              <a:buNone/>
            </a:pPr>
            <a:endParaRPr lang="en-US" b="1" i="0" dirty="0">
              <a:solidFill>
                <a:srgbClr val="595959"/>
              </a:solidFill>
              <a:effectLst/>
              <a:latin typeface="Helvetica" panose="020B0604020202020204" pitchFamily="34" charset="0"/>
            </a:endParaRPr>
          </a:p>
          <a:p>
            <a:pPr algn="l">
              <a:buFont typeface="Arial" panose="020B0604020202020204" pitchFamily="34" charset="0"/>
              <a:buNone/>
            </a:pPr>
            <a:r>
              <a:rPr lang="en-US" b="0" i="0" dirty="0">
                <a:solidFill>
                  <a:srgbClr val="595959"/>
                </a:solidFill>
                <a:effectLst/>
                <a:latin typeface="Helvetica" panose="020B0604020202020204" pitchFamily="34" charset="0"/>
              </a:rPr>
              <a:t>Stage 5 of your digital marketing planning framework is focused on how to bring your plan to life, to make actionable measures.</a:t>
            </a:r>
            <a:endParaRPr lang="en-US" b="1" i="0" dirty="0">
              <a:solidFill>
                <a:srgbClr val="595959"/>
              </a:solidFill>
              <a:effectLst/>
              <a:latin typeface="Helvetica" panose="020B0604020202020204" pitchFamily="34" charset="0"/>
            </a:endParaRPr>
          </a:p>
          <a:p>
            <a:pPr algn="l">
              <a:buFont typeface="Arial" panose="020B0604020202020204" pitchFamily="34" charset="0"/>
              <a:buNone/>
            </a:pPr>
            <a:endParaRPr lang="en-US" b="1" i="0" dirty="0">
              <a:solidFill>
                <a:srgbClr val="595959"/>
              </a:solidFill>
              <a:effectLst/>
              <a:latin typeface="Helvetica" panose="020B0604020202020204" pitchFamily="34" charset="0"/>
            </a:endParaRPr>
          </a:p>
          <a:p>
            <a:pPr algn="l"/>
            <a:endParaRPr lang="en-US" b="0" i="0" dirty="0">
              <a:solidFill>
                <a:srgbClr val="595959"/>
              </a:solidFill>
              <a:effectLst/>
              <a:latin typeface="Helvetica" panose="020B0604020202020204" pitchFamily="34" charset="0"/>
            </a:endParaRPr>
          </a:p>
          <a:p>
            <a:pPr algn="l"/>
            <a:r>
              <a:rPr lang="en-US" b="1" i="0" dirty="0">
                <a:solidFill>
                  <a:srgbClr val="595959"/>
                </a:solidFill>
                <a:effectLst/>
                <a:latin typeface="Helvetica" panose="020B0604020202020204" pitchFamily="34" charset="0"/>
              </a:rPr>
              <a:t>Action</a:t>
            </a:r>
          </a:p>
          <a:p>
            <a:pPr algn="l"/>
            <a:r>
              <a:rPr lang="en-US" b="0" i="0" dirty="0">
                <a:solidFill>
                  <a:srgbClr val="595959"/>
                </a:solidFill>
                <a:effectLst/>
                <a:latin typeface="Helvetica" panose="020B0604020202020204" pitchFamily="34" charset="0"/>
              </a:rPr>
              <a:t>The final stage is to lay out how you plan to monitor and measure your performance based on the objectives set at stage 2. The tactics have been considered and your control section is providing you with a series of dashboards tailored for each tactic.</a:t>
            </a:r>
          </a:p>
          <a:p>
            <a:pPr algn="l"/>
            <a:r>
              <a:rPr lang="en-US" b="0" i="0" dirty="0">
                <a:solidFill>
                  <a:srgbClr val="595959"/>
                </a:solidFill>
                <a:effectLst/>
                <a:latin typeface="Helvetica" panose="020B0604020202020204" pitchFamily="34" charset="0"/>
              </a:rPr>
              <a:t>Look to set the KPIs per tactic that tie back into the objectives set and set up a weekly/monthly set of monitoring dashboards to ensure you are on track to meet the objectives set.</a:t>
            </a:r>
          </a:p>
          <a:p>
            <a:pPr algn="l"/>
            <a:r>
              <a:rPr lang="en-US" b="0" i="0" dirty="0">
                <a:solidFill>
                  <a:srgbClr val="595959"/>
                </a:solidFill>
                <a:effectLst/>
                <a:latin typeface="Helvetica" panose="020B0604020202020204" pitchFamily="34" charset="0"/>
              </a:rPr>
              <a:t>Here is where the RACE Framework really comes into its own, since we recommend KPIs at each stage of the customer journey.</a:t>
            </a:r>
          </a:p>
          <a:p>
            <a:pPr algn="l"/>
            <a:endParaRPr lang="en-US" b="0" i="0" dirty="0">
              <a:solidFill>
                <a:srgbClr val="595959"/>
              </a:solidFill>
              <a:effectLst/>
              <a:latin typeface="Helvetica" panose="020B0604020202020204" pitchFamily="34" charset="0"/>
            </a:endParaRPr>
          </a:p>
          <a:p>
            <a:pPr algn="l"/>
            <a:r>
              <a:rPr lang="en-US" b="0" i="0" dirty="0">
                <a:solidFill>
                  <a:srgbClr val="595959"/>
                </a:solidFill>
                <a:effectLst/>
                <a:latin typeface="Helvetica" panose="020B0604020202020204" pitchFamily="34" charset="0"/>
              </a:rPr>
              <a:t>Refer company reports and make comments regarding KPIs</a:t>
            </a:r>
          </a:p>
          <a:p>
            <a:pPr algn="l"/>
            <a:endParaRPr lang="en-US" b="0" i="0" dirty="0">
              <a:solidFill>
                <a:srgbClr val="595959"/>
              </a:solidFill>
              <a:effectLst/>
              <a:latin typeface="Helvetica" panose="020B0604020202020204" pitchFamily="34" charset="0"/>
            </a:endParaRPr>
          </a:p>
          <a:p>
            <a:pPr algn="l">
              <a:buFont typeface="Arial" panose="020B0604020202020204" pitchFamily="34" charset="0"/>
              <a:buNone/>
            </a:pPr>
            <a:endParaRPr lang="en-US" b="0" i="0" dirty="0">
              <a:solidFill>
                <a:srgbClr val="595959"/>
              </a:solidFill>
              <a:effectLst/>
              <a:latin typeface="Helvetica"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25</a:t>
            </a:fld>
            <a:endParaRPr lang="en-US"/>
          </a:p>
        </p:txBody>
      </p:sp>
    </p:spTree>
    <p:extLst>
      <p:ext uri="{BB962C8B-B14F-4D97-AF65-F5344CB8AC3E}">
        <p14:creationId xmlns:p14="http://schemas.microsoft.com/office/powerpoint/2010/main" val="329219607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From the control phase of the </a:t>
            </a:r>
            <a:r>
              <a:rPr lang="en-US" dirty="0" err="1"/>
              <a:t>sostac</a:t>
            </a:r>
            <a:r>
              <a:rPr lang="en-US" dirty="0"/>
              <a:t> model it rolls into the RACE Framework.</a:t>
            </a:r>
          </a:p>
          <a:p>
            <a:endParaRPr lang="en-US" dirty="0"/>
          </a:p>
          <a:p>
            <a:pPr algn="l"/>
            <a:r>
              <a:rPr lang="en-US" b="0" i="0" dirty="0">
                <a:solidFill>
                  <a:srgbClr val="595959"/>
                </a:solidFill>
                <a:effectLst/>
                <a:latin typeface="Helvetica" panose="020B0604020202020204" pitchFamily="34" charset="0"/>
              </a:rPr>
              <a:t>Here is where the RACE Framework really comes into its own, since we recommend KPIs at each stage of the customer journey.</a:t>
            </a:r>
          </a:p>
          <a:p>
            <a:pPr algn="l"/>
            <a:r>
              <a:rPr lang="en-US" b="0" i="0" dirty="0">
                <a:solidFill>
                  <a:srgbClr val="595959"/>
                </a:solidFill>
                <a:effectLst/>
                <a:latin typeface="Helvetica" panose="020B0604020202020204" pitchFamily="34" charset="0"/>
              </a:rPr>
              <a:t>Naturally, the way you measure your reach activities will be different to conversion. Planning your marketing activities through RACE allows you to anticipate and fill your marketing funnel, or make the necessary changes needed in order to achieve your business goals.</a:t>
            </a:r>
          </a:p>
          <a:p>
            <a:endParaRPr lang="en-US" dirty="0"/>
          </a:p>
          <a:p>
            <a:r>
              <a:rPr lang="en-US" b="0" i="0" dirty="0">
                <a:solidFill>
                  <a:srgbClr val="595959"/>
                </a:solidFill>
                <a:effectLst/>
                <a:latin typeface="Helvetica" panose="020B0604020202020204" pitchFamily="34" charset="0"/>
              </a:rPr>
              <a:t>It's important to also communicate your concerns with the wider team to ensure there is buy-in to the company plan. The more data you have to back up your strategy the better. That's why we recommend our RACE benchmarking resources to inform your objectives and control.</a:t>
            </a:r>
          </a:p>
          <a:p>
            <a:endParaRPr lang="en-US" b="0" i="0" dirty="0">
              <a:solidFill>
                <a:srgbClr val="595959"/>
              </a:solidFill>
              <a:effectLst/>
              <a:latin typeface="Helvetica" panose="020B0604020202020204" pitchFamily="34" charset="0"/>
            </a:endParaRPr>
          </a:p>
          <a:p>
            <a:r>
              <a:rPr lang="en-US" b="0" i="0" dirty="0">
                <a:solidFill>
                  <a:srgbClr val="595959"/>
                </a:solidFill>
                <a:effectLst/>
                <a:latin typeface="Helvetica" panose="020B0604020202020204" pitchFamily="34" charset="0"/>
              </a:rPr>
              <a:t>There is an initial phase of </a:t>
            </a:r>
            <a:r>
              <a:rPr lang="en-US" b="1" i="0" dirty="0">
                <a:solidFill>
                  <a:srgbClr val="595959"/>
                </a:solidFill>
                <a:effectLst/>
                <a:latin typeface="Helvetica" panose="020B0604020202020204" pitchFamily="34" charset="0"/>
              </a:rPr>
              <a:t>PLAN</a:t>
            </a:r>
            <a:r>
              <a:rPr lang="en-US" b="0" i="0" dirty="0">
                <a:solidFill>
                  <a:srgbClr val="595959"/>
                </a:solidFill>
                <a:effectLst/>
                <a:latin typeface="Helvetica" panose="020B0604020202020204" pitchFamily="34" charset="0"/>
              </a:rPr>
              <a:t>, which involves creating the overall digital strategy, objective setting and plan, so sometimes members call it </a:t>
            </a:r>
            <a:r>
              <a:rPr lang="en-US" b="0" i="1" dirty="0">
                <a:solidFill>
                  <a:srgbClr val="595959"/>
                </a:solidFill>
                <a:effectLst/>
                <a:latin typeface="Helvetica" panose="020B0604020202020204" pitchFamily="34" charset="0"/>
              </a:rPr>
              <a:t>PRACE</a:t>
            </a:r>
            <a:r>
              <a:rPr lang="en-US" b="0" i="0" dirty="0">
                <a:solidFill>
                  <a:srgbClr val="595959"/>
                </a:solidFill>
                <a:effectLst/>
                <a:latin typeface="Helvetica" panose="020B0604020202020204" pitchFamily="34" charset="0"/>
              </a:rPr>
              <a:t>, but we prefer </a:t>
            </a:r>
            <a:r>
              <a:rPr lang="en-US" b="0" i="1" dirty="0">
                <a:solidFill>
                  <a:srgbClr val="595959"/>
                </a:solidFill>
                <a:effectLst/>
                <a:latin typeface="Helvetica" panose="020B0604020202020204" pitchFamily="34" charset="0"/>
              </a:rPr>
              <a:t>RACE Planning</a:t>
            </a:r>
            <a:r>
              <a:rPr lang="en-US" b="0" i="0" dirty="0">
                <a:solidFill>
                  <a:srgbClr val="595959"/>
                </a:solidFill>
                <a:effectLst/>
                <a:latin typeface="Helvetica" panose="020B0604020202020204" pitchFamily="34" charset="0"/>
              </a:rPr>
              <a:t> for simplicity.</a:t>
            </a:r>
          </a:p>
          <a:p>
            <a:endParaRPr lang="en-US" b="0" i="0" dirty="0">
              <a:solidFill>
                <a:srgbClr val="595959"/>
              </a:solidFill>
              <a:effectLst/>
              <a:latin typeface="Helvetica" panose="020B0604020202020204" pitchFamily="34" charset="0"/>
            </a:endParaRPr>
          </a:p>
          <a:p>
            <a:pPr algn="l">
              <a:buFont typeface="Arial" panose="020B0604020202020204" pitchFamily="34" charset="0"/>
              <a:buNone/>
            </a:pPr>
            <a:r>
              <a:rPr lang="en-US" b="1" i="0" dirty="0">
                <a:solidFill>
                  <a:srgbClr val="595959"/>
                </a:solidFill>
                <a:effectLst/>
                <a:latin typeface="Helvetica" panose="020B0604020202020204" pitchFamily="34" charset="0"/>
              </a:rPr>
              <a:t>1. REACH</a:t>
            </a:r>
            <a:r>
              <a:rPr lang="en-US" b="0" i="0" dirty="0">
                <a:solidFill>
                  <a:srgbClr val="595959"/>
                </a:solidFill>
                <a:effectLst/>
                <a:latin typeface="Helvetica" panose="020B0604020202020204" pitchFamily="34" charset="0"/>
              </a:rPr>
              <a:t>. Reach involves building awareness of a brand, its products, and services on other websites and in offline media in order to build traffic by driving visits to different web presences like your main site, microsites or social media pages. It involves maximizing reach over time to create multiple interactions using different </a:t>
            </a:r>
            <a:r>
              <a:rPr lang="en-US" b="0" i="0" u="sng" dirty="0">
                <a:solidFill>
                  <a:srgbClr val="026BAC"/>
                </a:solidFill>
                <a:effectLst/>
                <a:latin typeface="Helvetica" panose="020B0604020202020204" pitchFamily="34" charset="0"/>
                <a:hlinkClick r:id="rId3"/>
              </a:rPr>
              <a:t>paid, owned and earned media</a:t>
            </a:r>
            <a:r>
              <a:rPr lang="en-US" b="0" i="0" dirty="0">
                <a:solidFill>
                  <a:srgbClr val="595959"/>
                </a:solidFill>
                <a:effectLst/>
                <a:latin typeface="Helvetica" panose="020B0604020202020204" pitchFamily="34" charset="0"/>
              </a:rPr>
              <a:t> touchpoints.</a:t>
            </a:r>
          </a:p>
          <a:p>
            <a:pPr algn="l">
              <a:buFont typeface="Arial" panose="020B0604020202020204" pitchFamily="34" charset="0"/>
              <a:buNone/>
            </a:pPr>
            <a:endParaRPr lang="en-US" b="1" i="0" dirty="0">
              <a:solidFill>
                <a:srgbClr val="595959"/>
              </a:solidFill>
              <a:effectLst/>
              <a:latin typeface="Helvetica" panose="020B0604020202020204" pitchFamily="34" charset="0"/>
            </a:endParaRPr>
          </a:p>
          <a:p>
            <a:pPr algn="l">
              <a:buFont typeface="Arial" panose="020B0604020202020204" pitchFamily="34" charset="0"/>
              <a:buNone/>
            </a:pPr>
            <a:r>
              <a:rPr lang="en-US" b="1" i="0" dirty="0">
                <a:solidFill>
                  <a:srgbClr val="595959"/>
                </a:solidFill>
                <a:effectLst/>
                <a:latin typeface="Helvetica" panose="020B0604020202020204" pitchFamily="34" charset="0"/>
              </a:rPr>
              <a:t>2 ACT</a:t>
            </a:r>
            <a:r>
              <a:rPr lang="en-US" b="0" i="0" dirty="0">
                <a:solidFill>
                  <a:srgbClr val="595959"/>
                </a:solidFill>
                <a:effectLst/>
                <a:latin typeface="Helvetica" panose="020B0604020202020204" pitchFamily="34" charset="0"/>
              </a:rPr>
              <a:t>. Act is short for </a:t>
            </a:r>
            <a:r>
              <a:rPr lang="en-US" b="1" i="0" dirty="0">
                <a:solidFill>
                  <a:srgbClr val="595959"/>
                </a:solidFill>
                <a:effectLst/>
                <a:latin typeface="Helvetica" panose="020B0604020202020204" pitchFamily="34" charset="0"/>
              </a:rPr>
              <a:t>Interact. </a:t>
            </a:r>
            <a:r>
              <a:rPr lang="en-US" b="0" i="0" dirty="0">
                <a:solidFill>
                  <a:srgbClr val="595959"/>
                </a:solidFill>
                <a:effectLst/>
                <a:latin typeface="Helvetica" panose="020B0604020202020204" pitchFamily="34" charset="0"/>
              </a:rPr>
              <a:t>It's a separate stage since encouraging interactions on websites and in social media to generate leads is a big challenge for online marketers.  It's about persuading site visitors or prospects take the next step, the next </a:t>
            </a:r>
            <a:r>
              <a:rPr lang="en-US" b="0" i="1" dirty="0">
                <a:solidFill>
                  <a:srgbClr val="595959"/>
                </a:solidFill>
                <a:effectLst/>
                <a:latin typeface="Helvetica" panose="020B0604020202020204" pitchFamily="34" charset="0"/>
              </a:rPr>
              <a:t>Action</a:t>
            </a:r>
            <a:r>
              <a:rPr lang="en-US" b="0" i="0" dirty="0">
                <a:solidFill>
                  <a:srgbClr val="595959"/>
                </a:solidFill>
                <a:effectLst/>
                <a:latin typeface="Helvetica" panose="020B0604020202020204" pitchFamily="34" charset="0"/>
              </a:rPr>
              <a:t> on their journey when they initially reach your site or social network presence. For many types of businesses, especially, Business-to-Business, this means </a:t>
            </a:r>
            <a:r>
              <a:rPr lang="en-US" b="1" i="0" dirty="0">
                <a:solidFill>
                  <a:srgbClr val="595959"/>
                </a:solidFill>
                <a:effectLst/>
                <a:latin typeface="Helvetica" panose="020B0604020202020204" pitchFamily="34" charset="0"/>
              </a:rPr>
              <a:t>generating leads</a:t>
            </a:r>
            <a:r>
              <a:rPr lang="en-US" b="0" i="0" dirty="0">
                <a:solidFill>
                  <a:srgbClr val="595959"/>
                </a:solidFill>
                <a:effectLst/>
                <a:latin typeface="Helvetica" panose="020B0604020202020204" pitchFamily="34" charset="0"/>
              </a:rPr>
              <a:t>, but it may mean finding out more about a company or its products, searching to find a product or reading a blog post. You should define these actions as top-level goals of the funnel in analytics.</a:t>
            </a:r>
          </a:p>
          <a:p>
            <a:pPr algn="l">
              <a:buFont typeface="Arial" panose="020B0604020202020204" pitchFamily="34" charset="0"/>
              <a:buChar char="•"/>
            </a:pPr>
            <a:r>
              <a:rPr lang="en-US" b="0" i="0" dirty="0">
                <a:solidFill>
                  <a:srgbClr val="595959"/>
                </a:solidFill>
                <a:effectLst/>
                <a:latin typeface="Helvetica" panose="020B0604020202020204" pitchFamily="34" charset="0"/>
              </a:rPr>
              <a:t>Google Analytics Goals can include "Viewed product", "Added to Basket", "Registered as a member" or "Signed up for an </a:t>
            </a:r>
            <a:r>
              <a:rPr lang="en-US" b="0" i="0" dirty="0" err="1">
                <a:solidFill>
                  <a:srgbClr val="595959"/>
                </a:solidFill>
                <a:effectLst/>
                <a:latin typeface="Helvetica" panose="020B0604020202020204" pitchFamily="34" charset="0"/>
              </a:rPr>
              <a:t>enewsletter</a:t>
            </a:r>
            <a:r>
              <a:rPr lang="en-US" b="0" i="0" dirty="0">
                <a:solidFill>
                  <a:srgbClr val="595959"/>
                </a:solidFill>
                <a:effectLst/>
                <a:latin typeface="Helvetica" panose="020B0604020202020204" pitchFamily="34" charset="0"/>
              </a:rPr>
              <a:t>. Act is also about encouraging participation. This can be sharing of content via social media or customer reviews. The specific goals and dashboards need to be defined for each business.</a:t>
            </a:r>
          </a:p>
          <a:p>
            <a:pPr algn="l">
              <a:buFont typeface="Arial" panose="020B0604020202020204" pitchFamily="34" charset="0"/>
              <a:buNone/>
            </a:pPr>
            <a:endParaRPr lang="en-US" b="1" i="0" dirty="0">
              <a:solidFill>
                <a:srgbClr val="595959"/>
              </a:solidFill>
              <a:effectLst/>
              <a:latin typeface="Helvetica" panose="020B0604020202020204" pitchFamily="34" charset="0"/>
            </a:endParaRPr>
          </a:p>
          <a:p>
            <a:pPr algn="l">
              <a:buFont typeface="Arial" panose="020B0604020202020204" pitchFamily="34" charset="0"/>
              <a:buNone/>
            </a:pPr>
            <a:r>
              <a:rPr lang="en-US" b="1" i="0" dirty="0">
                <a:solidFill>
                  <a:srgbClr val="595959"/>
                </a:solidFill>
                <a:effectLst/>
                <a:latin typeface="Helvetica" panose="020B0604020202020204" pitchFamily="34" charset="0"/>
              </a:rPr>
              <a:t>3. CONVERT</a:t>
            </a:r>
            <a:r>
              <a:rPr lang="en-US" b="0" i="0" dirty="0">
                <a:solidFill>
                  <a:srgbClr val="595959"/>
                </a:solidFill>
                <a:effectLst/>
                <a:latin typeface="Helvetica" panose="020B0604020202020204" pitchFamily="34" charset="0"/>
              </a:rPr>
              <a:t>. This is conversion to sale - occurring either online or offline. It involves getting your audience to take that vital next step which turns them into paying customers whether the payment is taken through online Ecommerce transactions or offline channels.</a:t>
            </a:r>
          </a:p>
          <a:p>
            <a:pPr algn="l">
              <a:buFont typeface="Arial" panose="020B0604020202020204" pitchFamily="34" charset="0"/>
              <a:buNone/>
            </a:pPr>
            <a:endParaRPr lang="en-US" b="1" i="0" dirty="0">
              <a:solidFill>
                <a:srgbClr val="595959"/>
              </a:solidFill>
              <a:effectLst/>
              <a:latin typeface="Helvetica" panose="020B0604020202020204" pitchFamily="34" charset="0"/>
            </a:endParaRPr>
          </a:p>
          <a:p>
            <a:pPr algn="l">
              <a:buFont typeface="Arial" panose="020B0604020202020204" pitchFamily="34" charset="0"/>
              <a:buNone/>
            </a:pPr>
            <a:r>
              <a:rPr lang="en-US" b="1" i="0" dirty="0">
                <a:solidFill>
                  <a:srgbClr val="595959"/>
                </a:solidFill>
                <a:effectLst/>
                <a:latin typeface="Helvetica" panose="020B0604020202020204" pitchFamily="34" charset="0"/>
              </a:rPr>
              <a:t>4. ENGAGE</a:t>
            </a:r>
            <a:r>
              <a:rPr lang="en-US" b="0" i="0" dirty="0">
                <a:solidFill>
                  <a:srgbClr val="595959"/>
                </a:solidFill>
                <a:effectLst/>
                <a:latin typeface="Helvetica" panose="020B0604020202020204" pitchFamily="34" charset="0"/>
              </a:rPr>
              <a:t>. This is long-term engagement that is, developing a long-term relationship with first-time buyers to build customer loyalty as repeat purchases using communications on your site, social presence, email and direct interactions to boost customer lifetime value. It can be measured by repeat actions such as repeat sale and sharing content through social media. We also need to measure the percentage of active customers (or email subscribers) and customer satisfaction and recommendation using other systems.</a:t>
            </a:r>
          </a:p>
          <a:p>
            <a:pPr algn="l"/>
            <a:r>
              <a:rPr lang="en-US" b="0" i="0" dirty="0">
                <a:solidFill>
                  <a:srgbClr val="595959"/>
                </a:solidFill>
                <a:effectLst/>
                <a:latin typeface="Helvetica" panose="020B0604020202020204" pitchFamily="34" charset="0"/>
              </a:rPr>
              <a:t>Structure your marketing plan around a funnel proven to boost performance. </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26</a:t>
            </a:fld>
            <a:endParaRPr lang="en-US"/>
          </a:p>
        </p:txBody>
      </p:sp>
    </p:spTree>
    <p:extLst>
      <p:ext uri="{BB962C8B-B14F-4D97-AF65-F5344CB8AC3E}">
        <p14:creationId xmlns:p14="http://schemas.microsoft.com/office/powerpoint/2010/main" val="270655060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800" dirty="0">
                <a:effectLst/>
                <a:latin typeface="Times New Roman" panose="02020603050405020304" pitchFamily="18" charset="0"/>
                <a:ea typeface="Times New Roman" panose="02020603050405020304" pitchFamily="18" charset="0"/>
              </a:rPr>
              <a:t>For hotels who require to retain their value, so no major improvements</a:t>
            </a:r>
          </a:p>
          <a:p>
            <a:endParaRPr lang="en-AU" sz="1800" dirty="0">
              <a:effectLst/>
              <a:latin typeface="Times New Roman" panose="02020603050405020304" pitchFamily="18" charset="0"/>
              <a:ea typeface="Times New Roman" panose="02020603050405020304" pitchFamily="18" charset="0"/>
            </a:endParaRPr>
          </a:p>
          <a:p>
            <a:r>
              <a:rPr lang="en-AU" sz="1800" dirty="0">
                <a:effectLst/>
                <a:latin typeface="Times New Roman" panose="02020603050405020304" pitchFamily="18" charset="0"/>
                <a:ea typeface="Times New Roman" panose="02020603050405020304" pitchFamily="18" charset="0"/>
              </a:rPr>
              <a:t>The framework from suggests the link between stakeholders, employees and customers, and how their influence creates value. Payne and Holt (2001) suggests that most organisations put prominence on shareholders for value creation, but other stakeholders, suppliers and markets can influence the value process. Each of these areas has to be continuously active in order for the value process to be achieved. For instance on the viewpoint of maintaining a vehicle, if every part is functioning appropriately the business will keep on moving. The objective of the framework  is to create value. Payne and Holt (2001) describe the value creation activity originates from aligning products and services to the value determined at each of the stages. </a:t>
            </a:r>
          </a:p>
          <a:p>
            <a:endParaRPr lang="en-AU" sz="1800" dirty="0">
              <a:effectLst/>
              <a:latin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5FFDD11-B3EC-214B-B984-1798BFAD033A}" type="slidenum">
              <a:rPr lang="en-US" smtClean="0"/>
              <a:t>27</a:t>
            </a:fld>
            <a:endParaRPr lang="en-US"/>
          </a:p>
        </p:txBody>
      </p:sp>
    </p:spTree>
    <p:extLst>
      <p:ext uri="{BB962C8B-B14F-4D97-AF65-F5344CB8AC3E}">
        <p14:creationId xmlns:p14="http://schemas.microsoft.com/office/powerpoint/2010/main" val="163099063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spokes person from a group to present findings</a:t>
            </a:r>
          </a:p>
          <a:p>
            <a:endParaRPr lang="en-GB" dirty="0"/>
          </a:p>
          <a:p>
            <a:pPr algn="l" fontAlgn="base"/>
            <a:endParaRPr lang="en-US" b="0" i="0" dirty="0">
              <a:solidFill>
                <a:srgbClr val="333333"/>
              </a:solidFill>
              <a:effectLs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28</a:t>
            </a:fld>
            <a:endParaRPr lang="en-GB"/>
          </a:p>
        </p:txBody>
      </p:sp>
    </p:spTree>
    <p:extLst>
      <p:ext uri="{BB962C8B-B14F-4D97-AF65-F5344CB8AC3E}">
        <p14:creationId xmlns:p14="http://schemas.microsoft.com/office/powerpoint/2010/main" val="146485303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Solve everyday and occurring problems. </a:t>
            </a:r>
            <a:r>
              <a:rPr lang="en-US" dirty="0"/>
              <a:t>Look around and research what organisations are struggling with</a:t>
            </a:r>
          </a:p>
          <a:p>
            <a:r>
              <a:rPr lang="en-US" b="1" dirty="0"/>
              <a:t>Riding the interest wave. </a:t>
            </a:r>
            <a:r>
              <a:rPr lang="en-US" b="0" dirty="0"/>
              <a:t>What is popular right now and leverage it</a:t>
            </a:r>
            <a:r>
              <a:rPr lang="en-US" dirty="0"/>
              <a:t> </a:t>
            </a:r>
          </a:p>
          <a:p>
            <a:r>
              <a:rPr lang="en-US" b="1" dirty="0"/>
              <a:t>Stretch or entertain to extremes.</a:t>
            </a:r>
            <a:r>
              <a:rPr lang="en-US" b="0" dirty="0"/>
              <a:t> Push your ideas to the limits, think broadly </a:t>
            </a:r>
            <a:endParaRPr lang="en-US" b="1" dirty="0"/>
          </a:p>
          <a:p>
            <a:r>
              <a:rPr lang="en-GB" b="1" dirty="0"/>
              <a:t>Build on core.</a:t>
            </a:r>
            <a:r>
              <a:rPr lang="en-GB" dirty="0"/>
              <a:t> </a:t>
            </a:r>
            <a:r>
              <a:rPr lang="en-GB" b="0" dirty="0"/>
              <a:t>Develop the idea and seek potential</a:t>
            </a:r>
            <a:endParaRPr lang="en-GB" dirty="0"/>
          </a:p>
          <a:p>
            <a:r>
              <a:rPr lang="en-GB" b="1" dirty="0"/>
              <a:t>Cool hunting. </a:t>
            </a:r>
            <a:r>
              <a:rPr lang="en-GB" b="0" dirty="0"/>
              <a:t>What are the best ideas other countries are doing? Could it be brought to your location </a:t>
            </a:r>
            <a:endParaRPr lang="en-GB" b="1" dirty="0"/>
          </a:p>
          <a:p>
            <a:endParaRPr lang="en-US" b="1" dirty="0"/>
          </a:p>
          <a:p>
            <a:endParaRPr lang="en-US" b="1" dirty="0"/>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30</a:t>
            </a:fld>
            <a:endParaRPr lang="en-US"/>
          </a:p>
        </p:txBody>
      </p:sp>
    </p:spTree>
    <p:extLst>
      <p:ext uri="{BB962C8B-B14F-4D97-AF65-F5344CB8AC3E}">
        <p14:creationId xmlns:p14="http://schemas.microsoft.com/office/powerpoint/2010/main" val="9568886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Download and read the module handbook from Moodle now and read it.</a:t>
            </a:r>
          </a:p>
          <a:p>
            <a:endParaRPr lang="en-US" dirty="0"/>
          </a:p>
          <a:p>
            <a:r>
              <a:rPr lang="en-US" dirty="0"/>
              <a:t>Gentle reminder about the assignment</a:t>
            </a:r>
          </a:p>
          <a:p>
            <a:endParaRPr lang="en-US" dirty="0"/>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31</a:t>
            </a:fld>
            <a:endParaRPr lang="en-US"/>
          </a:p>
        </p:txBody>
      </p:sp>
    </p:spTree>
    <p:extLst>
      <p:ext uri="{BB962C8B-B14F-4D97-AF65-F5344CB8AC3E}">
        <p14:creationId xmlns:p14="http://schemas.microsoft.com/office/powerpoint/2010/main" val="59422700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have guest speakers coming in next week to speak with you all about the hotel and hospitality industry. Guests from across the UK including Compass Group who will be talking about Opportunities at Wimbledon. </a:t>
            </a:r>
          </a:p>
          <a:p>
            <a:endParaRPr lang="en-GB" dirty="0"/>
          </a:p>
          <a:p>
            <a:r>
              <a:rPr lang="en-GB" dirty="0"/>
              <a:t>Along with this there will be digital skills for employment, CV workshops along with discussions about application processes for these opportunities. </a:t>
            </a:r>
          </a:p>
          <a:p>
            <a:endParaRPr lang="en-GB" dirty="0"/>
          </a:p>
          <a:p>
            <a:r>
              <a:rPr lang="en-GB" dirty="0"/>
              <a:t>Please prepare some questions that you may have to ask.</a:t>
            </a:r>
          </a:p>
        </p:txBody>
      </p:sp>
      <p:sp>
        <p:nvSpPr>
          <p:cNvPr id="4" name="Slide Number Placeholder 3"/>
          <p:cNvSpPr>
            <a:spLocks noGrp="1"/>
          </p:cNvSpPr>
          <p:nvPr>
            <p:ph type="sldNum" sz="quarter" idx="5"/>
          </p:nvPr>
        </p:nvSpPr>
        <p:spPr/>
        <p:txBody>
          <a:bodyPr/>
          <a:lstStyle/>
          <a:p>
            <a:fld id="{C0CF43B6-10DC-4B47-B5D3-F6C7D866ED8F}" type="slidenum">
              <a:rPr lang="en-GB" smtClean="0"/>
              <a:t>32</a:t>
            </a:fld>
            <a:endParaRPr lang="en-GB"/>
          </a:p>
        </p:txBody>
      </p:sp>
    </p:spTree>
    <p:extLst>
      <p:ext uri="{BB962C8B-B14F-4D97-AF65-F5344CB8AC3E}">
        <p14:creationId xmlns:p14="http://schemas.microsoft.com/office/powerpoint/2010/main" val="207609677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Take your existing problems and investigate solutions for the problems identified </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33</a:t>
            </a:fld>
            <a:endParaRPr lang="en-US"/>
          </a:p>
        </p:txBody>
      </p:sp>
    </p:spTree>
    <p:extLst>
      <p:ext uri="{BB962C8B-B14F-4D97-AF65-F5344CB8AC3E}">
        <p14:creationId xmlns:p14="http://schemas.microsoft.com/office/powerpoint/2010/main" val="2671951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5.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868080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7619563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9426483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123628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272742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2/3/2023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2/3/2023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2/3/2023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2/3/2023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2/3/2023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2/3/2023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2/3/2023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2/3/2023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2/3/2023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2/3/2023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2/3/2023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78470835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5719490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1951733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010243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23474729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7581500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74324129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564564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2/3/2023</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2/3/2023</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2/3/2023</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2/3/2023</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2/3/2023</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2/3/2023</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2/3/2023</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2/3/2023</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2/3/2023</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2/3/2023</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2/3/2023</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2/3/2023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2/3/2023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2/3/2023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2/3/2023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2/3/2023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2/3/2023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2/3/2023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2/3/2023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2/3/2023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2/3/2023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2/3/2023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7.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7.xml"/><Relationship Id="rId13" Type="http://schemas.openxmlformats.org/officeDocument/2006/relationships/theme" Target="../theme/theme9.xml"/><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slideLayout" Target="../slideLayouts/slideLayout21.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 Id="rId14" Type="http://schemas.openxmlformats.org/officeDocument/2006/relationships/image" Target="../media/image9.png"/></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5.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slideLayout" Target="../slideLayouts/slideLayout27.xml"/><Relationship Id="rId1" Type="http://schemas.openxmlformats.org/officeDocument/2006/relationships/slideLayout" Target="../slideLayouts/slideLayout26.xml"/><Relationship Id="rId5" Type="http://schemas.openxmlformats.org/officeDocument/2006/relationships/image" Target="../media/image11.png"/><Relationship Id="rId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39.xml"/><Relationship Id="rId13" Type="http://schemas.openxmlformats.org/officeDocument/2006/relationships/image" Target="../media/image13.png"/><Relationship Id="rId3" Type="http://schemas.openxmlformats.org/officeDocument/2006/relationships/slideLayout" Target="../slideLayouts/slideLayout34.xml"/><Relationship Id="rId7" Type="http://schemas.openxmlformats.org/officeDocument/2006/relationships/slideLayout" Target="../slideLayouts/slideLayout38.xml"/><Relationship Id="rId12" Type="http://schemas.openxmlformats.org/officeDocument/2006/relationships/theme" Target="../theme/theme13.xml"/><Relationship Id="rId2" Type="http://schemas.openxmlformats.org/officeDocument/2006/relationships/slideLayout" Target="../slideLayouts/slideLayout33.xml"/><Relationship Id="rId1" Type="http://schemas.openxmlformats.org/officeDocument/2006/relationships/slideLayout" Target="../slideLayouts/slideLayout32.xml"/><Relationship Id="rId6" Type="http://schemas.openxmlformats.org/officeDocument/2006/relationships/slideLayout" Target="../slideLayouts/slideLayout37.xml"/><Relationship Id="rId11" Type="http://schemas.openxmlformats.org/officeDocument/2006/relationships/slideLayout" Target="../slideLayouts/slideLayout42.xml"/><Relationship Id="rId5" Type="http://schemas.openxmlformats.org/officeDocument/2006/relationships/slideLayout" Target="../slideLayouts/slideLayout36.xml"/><Relationship Id="rId10" Type="http://schemas.openxmlformats.org/officeDocument/2006/relationships/slideLayout" Target="../slideLayouts/slideLayout41.xml"/><Relationship Id="rId4" Type="http://schemas.openxmlformats.org/officeDocument/2006/relationships/slideLayout" Target="../slideLayouts/slideLayout35.xml"/><Relationship Id="rId9" Type="http://schemas.openxmlformats.org/officeDocument/2006/relationships/slideLayout" Target="../slideLayouts/slideLayout40.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50.xml"/><Relationship Id="rId13" Type="http://schemas.openxmlformats.org/officeDocument/2006/relationships/image" Target="../media/image14.png"/><Relationship Id="rId3" Type="http://schemas.openxmlformats.org/officeDocument/2006/relationships/slideLayout" Target="../slideLayouts/slideLayout45.xml"/><Relationship Id="rId7" Type="http://schemas.openxmlformats.org/officeDocument/2006/relationships/slideLayout" Target="../slideLayouts/slideLayout49.xml"/><Relationship Id="rId12" Type="http://schemas.openxmlformats.org/officeDocument/2006/relationships/theme" Target="../theme/theme14.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slideLayout" Target="../slideLayouts/slideLayout53.xml"/><Relationship Id="rId5" Type="http://schemas.openxmlformats.org/officeDocument/2006/relationships/slideLayout" Target="../slideLayouts/slideLayout47.xml"/><Relationship Id="rId10" Type="http://schemas.openxmlformats.org/officeDocument/2006/relationships/slideLayout" Target="../slideLayouts/slideLayout52.xml"/><Relationship Id="rId4" Type="http://schemas.openxmlformats.org/officeDocument/2006/relationships/slideLayout" Target="../slideLayouts/slideLayout46.xml"/><Relationship Id="rId9" Type="http://schemas.openxmlformats.org/officeDocument/2006/relationships/slideLayout" Target="../slideLayouts/slideLayout51.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61.xml"/><Relationship Id="rId3" Type="http://schemas.openxmlformats.org/officeDocument/2006/relationships/slideLayout" Target="../slideLayouts/slideLayout56.xml"/><Relationship Id="rId7" Type="http://schemas.openxmlformats.org/officeDocument/2006/relationships/slideLayout" Target="../slideLayouts/slideLayout60.xml"/><Relationship Id="rId2" Type="http://schemas.openxmlformats.org/officeDocument/2006/relationships/slideLayout" Target="../slideLayouts/slideLayout55.xml"/><Relationship Id="rId1" Type="http://schemas.openxmlformats.org/officeDocument/2006/relationships/slideLayout" Target="../slideLayouts/slideLayout54.xml"/><Relationship Id="rId6" Type="http://schemas.openxmlformats.org/officeDocument/2006/relationships/slideLayout" Target="../slideLayouts/slideLayout59.xml"/><Relationship Id="rId5" Type="http://schemas.openxmlformats.org/officeDocument/2006/relationships/slideLayout" Target="../slideLayouts/slideLayout58.xml"/><Relationship Id="rId4" Type="http://schemas.openxmlformats.org/officeDocument/2006/relationships/slideLayout" Target="../slideLayouts/slideLayout57.xml"/><Relationship Id="rId9" Type="http://schemas.openxmlformats.org/officeDocument/2006/relationships/theme" Target="../theme/theme1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19471356"/>
      </p:ext>
    </p:extLst>
  </p:cSld>
  <p:clrMap bg1="lt1" tx1="dk1" bg2="lt2" tx2="dk2" accent1="accent1" accent2="accent2" accent3="accent3" accent4="accent4" accent5="accent5" accent6="accent6" hlink="hlink" folHlink="folHlink"/>
  <p:sldLayoutIdLst>
    <p:sldLayoutId id="214748367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67895613"/>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4"/>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 id="214748375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847168410"/>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9" r:id="rId3"/>
    <p:sldLayoutId id="214748370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915559488"/>
      </p:ext>
    </p:extLst>
  </p:cSld>
  <p:clrMap bg1="lt1" tx1="dk1" bg2="lt2" tx2="dk2" accent1="accent1" accent2="accent2" accent3="accent3" accent4="accent4" accent5="accent5" accent6="accent6" hlink="hlink" folHlink="folHlink"/>
  <p:sldLayoutIdLst>
    <p:sldLayoutId id="2147483705" r:id="rId1"/>
    <p:sldLayoutId id="2147483708" r:id="rId2"/>
    <p:sldLayoutId id="214748371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xml"/><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4.png"/></Relationships>
</file>

<file path=ppt/slides/_rels/slide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30.png"/><Relationship Id="rId4" Type="http://schemas.openxmlformats.org/officeDocument/2006/relationships/notesSlide" Target="../notesSlides/notesSlide6.xml"/></Relationships>
</file>

<file path=ppt/slides/_rels/slide10.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7.xml"/><Relationship Id="rId1" Type="http://schemas.openxmlformats.org/officeDocument/2006/relationships/slideLayout" Target="../slideLayouts/slideLayout13.xml"/><Relationship Id="rId4" Type="http://schemas.openxmlformats.org/officeDocument/2006/relationships/image" Target="../media/image32.png"/></Relationships>
</file>

<file path=ppt/slides/_rels/slide1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35.png"/></Relationships>
</file>

<file path=ppt/slides/_rels/slide14.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9.xml"/><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7.xml"/><Relationship Id="rId1" Type="http://schemas.openxmlformats.org/officeDocument/2006/relationships/video" Target="https://www.youtube.com/embed/mYF2_FBCvXw?feature=oembed" TargetMode="External"/><Relationship Id="rId4" Type="http://schemas.openxmlformats.org/officeDocument/2006/relationships/image" Target="../media/image38.jpeg"/></Relationships>
</file>

<file path=ppt/slides/_rels/slide1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1.xml"/><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2.xml"/><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slideLayout" Target="../slideLayouts/slideLayout17.xml"/><Relationship Id="rId1" Type="http://schemas.openxmlformats.org/officeDocument/2006/relationships/video" Target="https://www.youtube.com/embed/2xquSq0MSAc?feature=oembed" TargetMode="Externa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30.png"/><Relationship Id="rId4" Type="http://schemas.openxmlformats.org/officeDocument/2006/relationships/notesSlide" Target="../notesSlides/notesSlide13.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35.png"/></Relationships>
</file>

<file path=ppt/slides/_rels/slide2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4.xml"/><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5.xml"/><Relationship Id="rId1"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6.xml"/><Relationship Id="rId1" Type="http://schemas.openxmlformats.org/officeDocument/2006/relationships/slideLayout" Target="../slideLayouts/slideLayout17.xml"/></Relationships>
</file>

<file path=ppt/slides/_rels/slide2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4.png"/><Relationship Id="rId7" Type="http://schemas.openxmlformats.org/officeDocument/2006/relationships/diagramColors" Target="../diagrams/colors1.xml"/><Relationship Id="rId2" Type="http://schemas.openxmlformats.org/officeDocument/2006/relationships/notesSlide" Target="../notesSlides/notesSlide17.xml"/><Relationship Id="rId1" Type="http://schemas.openxmlformats.org/officeDocument/2006/relationships/slideLayout" Target="../slideLayouts/slideLayout1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26.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8.xml"/><Relationship Id="rId1" Type="http://schemas.openxmlformats.org/officeDocument/2006/relationships/slideLayout" Target="../slideLayouts/slideLayout17.xml"/></Relationships>
</file>

<file path=ppt/slides/_rels/slide27.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9.xml"/><Relationship Id="rId1" Type="http://schemas.openxmlformats.org/officeDocument/2006/relationships/slideLayout" Target="../slideLayouts/slideLayout17.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30.png"/><Relationship Id="rId4" Type="http://schemas.openxmlformats.org/officeDocument/2006/relationships/notesSlide" Target="../notesSlides/notesSlide20.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35.pn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47.png"/><Relationship Id="rId4" Type="http://schemas.openxmlformats.org/officeDocument/2006/relationships/notesSlide" Target="../notesSlides/notesSlide21.xml"/></Relationships>
</file>

<file path=ppt/slides/_rels/slide31.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49.png"/><Relationship Id="rId4" Type="http://schemas.openxmlformats.org/officeDocument/2006/relationships/notesSlide" Target="../notesSlides/notesSlide2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9.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p:txBody>
          <a:bodyPr/>
          <a:lstStyle/>
          <a:p>
            <a:r>
              <a:rPr lang="en-GB" i="1" dirty="0">
                <a:solidFill>
                  <a:schemeClr val="bg1"/>
                </a:solidFill>
              </a:rPr>
              <a:t>BA International Hotel Management</a:t>
            </a:r>
            <a:br>
              <a:rPr lang="en-GB" i="1" dirty="0">
                <a:solidFill>
                  <a:schemeClr val="bg1"/>
                </a:solidFill>
              </a:rPr>
            </a:br>
            <a:br>
              <a:rPr lang="en-GB" i="1" dirty="0">
                <a:solidFill>
                  <a:schemeClr val="bg1"/>
                </a:solidFill>
              </a:rPr>
            </a:br>
            <a:r>
              <a:rPr lang="en-GB" b="1" i="1" dirty="0">
                <a:solidFill>
                  <a:schemeClr val="bg1"/>
                </a:solidFill>
              </a:rPr>
              <a:t>Organisational Consultancy</a:t>
            </a:r>
            <a:br>
              <a:rPr lang="en-GB" i="1" dirty="0">
                <a:solidFill>
                  <a:schemeClr val="bg1"/>
                </a:solidFill>
              </a:rPr>
            </a:br>
            <a:br>
              <a:rPr lang="en-GB" i="1" dirty="0">
                <a:solidFill>
                  <a:schemeClr val="bg1"/>
                </a:solidFill>
              </a:rPr>
            </a:br>
            <a:br>
              <a:rPr lang="en-GB" i="1" dirty="0">
                <a:solidFill>
                  <a:schemeClr val="bg1"/>
                </a:solidFill>
              </a:rPr>
            </a:br>
            <a:r>
              <a:rPr lang="en-GB" i="1" dirty="0">
                <a:solidFill>
                  <a:schemeClr val="bg1"/>
                </a:solidFill>
              </a:rPr>
              <a:t>BMIH6005</a:t>
            </a:r>
            <a:br>
              <a:rPr lang="en-GB" i="1" dirty="0">
                <a:solidFill>
                  <a:schemeClr val="bg1"/>
                </a:solidFill>
              </a:rPr>
            </a:br>
            <a:br>
              <a:rPr lang="en-GB" i="1" dirty="0">
                <a:solidFill>
                  <a:schemeClr val="bg1"/>
                </a:solidFill>
              </a:rPr>
            </a:br>
            <a:r>
              <a:rPr lang="en-GB" i="1" dirty="0">
                <a:solidFill>
                  <a:schemeClr val="bg1"/>
                </a:solidFill>
              </a:rPr>
              <a:t>Week Six</a:t>
            </a:r>
            <a:endParaRPr lang="en-GB" dirty="0"/>
          </a:p>
        </p:txBody>
      </p:sp>
    </p:spTree>
    <p:extLst>
      <p:ext uri="{BB962C8B-B14F-4D97-AF65-F5344CB8AC3E}">
        <p14:creationId xmlns:p14="http://schemas.microsoft.com/office/powerpoint/2010/main" val="13706002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9" name="Straight Connector 18">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72357"/>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1" name="Rectangle 20">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8596"/>
            <a:ext cx="9144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809111-E6E9-4371-BA5A-EEC6DF8EE3B2}"/>
              </a:ext>
            </a:extLst>
          </p:cNvPr>
          <p:cNvSpPr>
            <a:spLocks noGrp="1"/>
          </p:cNvSpPr>
          <p:nvPr>
            <p:ph type="title"/>
          </p:nvPr>
        </p:nvSpPr>
        <p:spPr>
          <a:xfrm>
            <a:off x="394554" y="489439"/>
            <a:ext cx="8354891" cy="930447"/>
          </a:xfrm>
        </p:spPr>
        <p:txBody>
          <a:bodyPr vert="horz" lIns="91440" tIns="45720" rIns="91440" bIns="45720" rtlCol="0" anchor="b">
            <a:normAutofit/>
          </a:bodyPr>
          <a:lstStyle/>
          <a:p>
            <a:pPr algn="ctr"/>
            <a:r>
              <a:rPr lang="en-US" sz="4700" kern="1200" dirty="0">
                <a:solidFill>
                  <a:schemeClr val="bg1"/>
                </a:solidFill>
                <a:latin typeface="+mj-lt"/>
                <a:ea typeface="+mj-ea"/>
                <a:cs typeface="+mj-cs"/>
              </a:rPr>
              <a:t>Analysis Tools and Frameworks</a:t>
            </a:r>
          </a:p>
        </p:txBody>
      </p:sp>
      <p:cxnSp>
        <p:nvCxnSpPr>
          <p:cNvPr id="23" name="Straight Connector 22">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43300" y="1479733"/>
            <a:ext cx="20574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201402"/>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5" name="Content Placeholder 4">
            <a:extLst>
              <a:ext uri="{FF2B5EF4-FFF2-40B4-BE49-F238E27FC236}">
                <a16:creationId xmlns:a16="http://schemas.microsoft.com/office/drawing/2014/main" id="{90821076-5BB5-43BA-AD1F-3F1D3DE3BBEF}"/>
              </a:ext>
            </a:extLst>
          </p:cNvPr>
          <p:cNvPicPr>
            <a:picLocks noChangeAspect="1"/>
          </p:cNvPicPr>
          <p:nvPr/>
        </p:nvPicPr>
        <p:blipFill>
          <a:blip r:embed="rId3"/>
          <a:stretch>
            <a:fillRect/>
          </a:stretch>
        </p:blipFill>
        <p:spPr>
          <a:xfrm>
            <a:off x="0" y="1539581"/>
            <a:ext cx="9141618" cy="4478157"/>
          </a:xfrm>
          <a:prstGeom prst="rect">
            <a:avLst/>
          </a:prstGeom>
        </p:spPr>
      </p:pic>
    </p:spTree>
    <p:extLst>
      <p:ext uri="{BB962C8B-B14F-4D97-AF65-F5344CB8AC3E}">
        <p14:creationId xmlns:p14="http://schemas.microsoft.com/office/powerpoint/2010/main" val="14358551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1F9EA-D698-AE6F-94CF-50FCF6C468EC}"/>
              </a:ext>
            </a:extLst>
          </p:cNvPr>
          <p:cNvSpPr>
            <a:spLocks noGrp="1"/>
          </p:cNvSpPr>
          <p:nvPr>
            <p:ph type="title"/>
          </p:nvPr>
        </p:nvSpPr>
        <p:spPr>
          <a:xfrm>
            <a:off x="507765" y="243587"/>
            <a:ext cx="6483581" cy="899177"/>
          </a:xfrm>
        </p:spPr>
        <p:txBody>
          <a:bodyPr anchor="b">
            <a:normAutofit/>
          </a:bodyPr>
          <a:lstStyle/>
          <a:p>
            <a:r>
              <a:rPr lang="en-GB" sz="4800" u="sng" dirty="0"/>
              <a:t>Outcomes of the session</a:t>
            </a:r>
          </a:p>
        </p:txBody>
      </p:sp>
      <p:pic>
        <p:nvPicPr>
          <p:cNvPr id="9" name="Video 8" title="Floating Numbers And Letters On Top Of A Book">
            <a:hlinkClick r:id="" action="ppaction://media"/>
            <a:extLst>
              <a:ext uri="{FF2B5EF4-FFF2-40B4-BE49-F238E27FC236}">
                <a16:creationId xmlns:a16="http://schemas.microsoft.com/office/drawing/2014/main" id="{CBFB6946-4C9B-9E02-A718-3DCAF2D55E59}"/>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507766" y="1608100"/>
            <a:ext cx="5550606" cy="3122215"/>
          </a:xfrm>
          <a:prstGeom prst="rect">
            <a:avLst/>
          </a:prstGeom>
        </p:spPr>
      </p:pic>
      <p:sp>
        <p:nvSpPr>
          <p:cNvPr id="3" name="Content Placeholder 2">
            <a:extLst>
              <a:ext uri="{FF2B5EF4-FFF2-40B4-BE49-F238E27FC236}">
                <a16:creationId xmlns:a16="http://schemas.microsoft.com/office/drawing/2014/main" id="{2DBA2360-C592-BF71-A885-AB7E0C090E72}"/>
              </a:ext>
            </a:extLst>
          </p:cNvPr>
          <p:cNvSpPr>
            <a:spLocks noGrp="1"/>
          </p:cNvSpPr>
          <p:nvPr>
            <p:ph idx="1"/>
          </p:nvPr>
        </p:nvSpPr>
        <p:spPr>
          <a:xfrm>
            <a:off x="6119688" y="1599077"/>
            <a:ext cx="2403657" cy="3363930"/>
          </a:xfrm>
        </p:spPr>
        <p:txBody>
          <a:bodyPr anchor="t">
            <a:normAutofit/>
          </a:bodyPr>
          <a:lstStyle/>
          <a:p>
            <a:pPr marL="57150" indent="0">
              <a:buNone/>
            </a:pPr>
            <a:r>
              <a:rPr lang="en-US" sz="2400" dirty="0">
                <a:solidFill>
                  <a:srgbClr val="000000"/>
                </a:solidFill>
              </a:rPr>
              <a:t>To develop reasons why we use analysis tools and frameworks</a:t>
            </a:r>
          </a:p>
          <a:p>
            <a:pPr indent="-171450"/>
            <a:endParaRPr lang="en-US" sz="2400" dirty="0">
              <a:solidFill>
                <a:srgbClr val="000000"/>
              </a:solidFill>
            </a:endParaRPr>
          </a:p>
          <a:p>
            <a:pPr marL="57150" indent="0">
              <a:buNone/>
            </a:pPr>
            <a:r>
              <a:rPr lang="en-US" sz="2400" dirty="0">
                <a:solidFill>
                  <a:srgbClr val="000000"/>
                </a:solidFill>
              </a:rPr>
              <a:t>How we can apply different tools and frameworks</a:t>
            </a:r>
          </a:p>
          <a:p>
            <a:endParaRPr lang="en-GB" sz="1600" dirty="0"/>
          </a:p>
        </p:txBody>
      </p:sp>
    </p:spTree>
    <p:extLst>
      <p:ext uri="{BB962C8B-B14F-4D97-AF65-F5344CB8AC3E}">
        <p14:creationId xmlns:p14="http://schemas.microsoft.com/office/powerpoint/2010/main" val="2808516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000"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17" repeatCount="indefinite" fill="hold" display="0">
                  <p:stCondLst>
                    <p:cond delay="indefinite"/>
                  </p:stCondLst>
                </p:cTn>
                <p:tgtEl>
                  <p:spTgt spid="9"/>
                </p:tgtEl>
              </p:cMediaNode>
            </p:video>
            <p:seq concurrent="1" nextAc="seek">
              <p:cTn id="18" restart="whenNotActive" fill="hold" evtFilter="cancelBubble" nodeType="interactiveSeq">
                <p:stCondLst>
                  <p:cond evt="onClick" delay="0">
                    <p:tgtEl>
                      <p:spTgt spid="9"/>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44DA219-B4B8-FA9E-D819-683D4B9BC584}"/>
              </a:ext>
            </a:extLst>
          </p:cNvPr>
          <p:cNvPicPr>
            <a:picLocks noGrp="1" noChangeAspect="1"/>
          </p:cNvPicPr>
          <p:nvPr>
            <p:ph idx="1"/>
          </p:nvPr>
        </p:nvPicPr>
        <p:blipFill rotWithShape="1">
          <a:blip r:embed="rId2"/>
          <a:srcRect b="681"/>
          <a:stretch/>
        </p:blipFill>
        <p:spPr>
          <a:xfrm>
            <a:off x="20" y="1282"/>
            <a:ext cx="9143980" cy="6856718"/>
          </a:xfrm>
          <a:prstGeom prst="rect">
            <a:avLst/>
          </a:prstGeom>
        </p:spPr>
      </p:pic>
    </p:spTree>
    <p:extLst>
      <p:ext uri="{BB962C8B-B14F-4D97-AF65-F5344CB8AC3E}">
        <p14:creationId xmlns:p14="http://schemas.microsoft.com/office/powerpoint/2010/main" val="30864221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335FD-1D71-96A5-DCD5-CB08D326797C}"/>
              </a:ext>
            </a:extLst>
          </p:cNvPr>
          <p:cNvSpPr>
            <a:spLocks noGrp="1"/>
          </p:cNvSpPr>
          <p:nvPr>
            <p:ph type="title"/>
          </p:nvPr>
        </p:nvSpPr>
        <p:spPr>
          <a:xfrm>
            <a:off x="3724072" y="629268"/>
            <a:ext cx="4939868" cy="1286160"/>
          </a:xfrm>
        </p:spPr>
        <p:txBody>
          <a:bodyPr anchor="b">
            <a:normAutofit/>
          </a:bodyPr>
          <a:lstStyle/>
          <a:p>
            <a:r>
              <a:rPr lang="en-GB" sz="6000" dirty="0"/>
              <a:t>Group Exercise </a:t>
            </a:r>
          </a:p>
        </p:txBody>
      </p:sp>
      <p:sp>
        <p:nvSpPr>
          <p:cNvPr id="3" name="Content Placeholder 2">
            <a:extLst>
              <a:ext uri="{FF2B5EF4-FFF2-40B4-BE49-F238E27FC236}">
                <a16:creationId xmlns:a16="http://schemas.microsoft.com/office/drawing/2014/main" id="{1260CC86-536E-FDB4-86A3-DF335D35FD82}"/>
              </a:ext>
            </a:extLst>
          </p:cNvPr>
          <p:cNvSpPr>
            <a:spLocks noGrp="1"/>
          </p:cNvSpPr>
          <p:nvPr>
            <p:ph idx="1"/>
          </p:nvPr>
        </p:nvSpPr>
        <p:spPr>
          <a:xfrm>
            <a:off x="3724073" y="2438400"/>
            <a:ext cx="4939867" cy="3785419"/>
          </a:xfrm>
        </p:spPr>
        <p:txBody>
          <a:bodyPr>
            <a:noAutofit/>
          </a:bodyPr>
          <a:lstStyle/>
          <a:p>
            <a:pPr marL="0" indent="0">
              <a:buNone/>
            </a:pPr>
            <a:r>
              <a:rPr lang="en-GB" sz="2400" b="1" dirty="0"/>
              <a:t>Complete a SWOT and TOWS analysis on one of the following hotels</a:t>
            </a:r>
          </a:p>
          <a:p>
            <a:pPr marL="0" indent="0">
              <a:buNone/>
            </a:pPr>
            <a:endParaRPr lang="en-GB" sz="2400" dirty="0"/>
          </a:p>
          <a:p>
            <a:pPr marL="0" indent="0">
              <a:buNone/>
            </a:pPr>
            <a:r>
              <a:rPr lang="en-GB" sz="2400" dirty="0"/>
              <a:t>- Hyatt Regency, Birmingham</a:t>
            </a:r>
          </a:p>
          <a:p>
            <a:pPr>
              <a:buFontTx/>
              <a:buChar char="-"/>
            </a:pPr>
            <a:r>
              <a:rPr lang="en-GB" sz="2400" dirty="0"/>
              <a:t>The Exchange Hotel, Cardiff</a:t>
            </a:r>
          </a:p>
          <a:p>
            <a:pPr>
              <a:buFontTx/>
              <a:buChar char="-"/>
            </a:pPr>
            <a:r>
              <a:rPr lang="en-GB" sz="2400" dirty="0"/>
              <a:t>The Vermont Hotel, Newcastle</a:t>
            </a:r>
          </a:p>
          <a:p>
            <a:pPr>
              <a:buFontTx/>
              <a:buChar char="-"/>
            </a:pPr>
            <a:r>
              <a:rPr lang="en-GB" sz="2400" dirty="0"/>
              <a:t>Doubletree by Hilton, Bristol City Centre</a:t>
            </a:r>
          </a:p>
          <a:p>
            <a:pPr marL="0" indent="0">
              <a:buNone/>
            </a:pPr>
            <a:r>
              <a:rPr lang="en-GB" sz="2400" dirty="0"/>
              <a:t>  </a:t>
            </a:r>
          </a:p>
        </p:txBody>
      </p:sp>
      <p:pic>
        <p:nvPicPr>
          <p:cNvPr id="5" name="Picture 4" descr="Aerial view of skyscrapers">
            <a:extLst>
              <a:ext uri="{FF2B5EF4-FFF2-40B4-BE49-F238E27FC236}">
                <a16:creationId xmlns:a16="http://schemas.microsoft.com/office/drawing/2014/main" id="{E716AE8B-362B-D440-D574-8DC550BA2FAB}"/>
              </a:ext>
            </a:extLst>
          </p:cNvPr>
          <p:cNvPicPr>
            <a:picLocks noChangeAspect="1"/>
          </p:cNvPicPr>
          <p:nvPr/>
        </p:nvPicPr>
        <p:blipFill rotWithShape="1">
          <a:blip r:embed="rId3"/>
          <a:srcRect l="26429" r="35549"/>
          <a:stretch/>
        </p:blipFill>
        <p:spPr>
          <a:xfrm>
            <a:off x="20" y="10"/>
            <a:ext cx="3476673"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0" y="2115117"/>
            <a:ext cx="4732020" cy="0"/>
          </a:xfrm>
          <a:prstGeom prst="line">
            <a:avLst/>
          </a:prstGeom>
          <a:ln w="19050">
            <a:solidFill>
              <a:srgbClr val="AA715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572101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DA68D-C345-4927-9D8F-7335247655D0}"/>
              </a:ext>
            </a:extLst>
          </p:cNvPr>
          <p:cNvSpPr>
            <a:spLocks noGrp="1"/>
          </p:cNvSpPr>
          <p:nvPr>
            <p:ph type="title"/>
          </p:nvPr>
        </p:nvSpPr>
        <p:spPr>
          <a:xfrm>
            <a:off x="486696" y="629266"/>
            <a:ext cx="2629122" cy="1622321"/>
          </a:xfrm>
        </p:spPr>
        <p:txBody>
          <a:bodyPr vert="horz" lIns="91440" tIns="45720" rIns="91440" bIns="45720" rtlCol="0" anchor="ctr">
            <a:normAutofit fontScale="90000"/>
          </a:bodyPr>
          <a:lstStyle/>
          <a:p>
            <a:r>
              <a:rPr lang="en-US" sz="3700" b="1" kern="1200" dirty="0">
                <a:solidFill>
                  <a:schemeClr val="tx1"/>
                </a:solidFill>
                <a:latin typeface="+mj-lt"/>
                <a:ea typeface="+mj-ea"/>
                <a:cs typeface="+mj-cs"/>
              </a:rPr>
              <a:t>Analysis tools and framework agenda </a:t>
            </a:r>
          </a:p>
        </p:txBody>
      </p:sp>
      <p:sp>
        <p:nvSpPr>
          <p:cNvPr id="3" name="Content Placeholder 2">
            <a:extLst>
              <a:ext uri="{FF2B5EF4-FFF2-40B4-BE49-F238E27FC236}">
                <a16:creationId xmlns:a16="http://schemas.microsoft.com/office/drawing/2014/main" id="{536A66FD-4BA1-43A2-BD77-3B65E5A6FFEE}"/>
              </a:ext>
            </a:extLst>
          </p:cNvPr>
          <p:cNvSpPr>
            <a:spLocks noGrp="1"/>
          </p:cNvSpPr>
          <p:nvPr>
            <p:ph sz="half" idx="2"/>
          </p:nvPr>
        </p:nvSpPr>
        <p:spPr>
          <a:xfrm>
            <a:off x="486698" y="2518348"/>
            <a:ext cx="2629120" cy="3705471"/>
          </a:xfrm>
        </p:spPr>
        <p:txBody>
          <a:bodyPr vert="horz" lIns="91440" tIns="45720" rIns="91440" bIns="45720" rtlCol="0">
            <a:normAutofit/>
          </a:bodyPr>
          <a:lstStyle/>
          <a:p>
            <a:r>
              <a:rPr lang="en-US" sz="2400" dirty="0"/>
              <a:t>The purpose of analysis tools and frameworks</a:t>
            </a:r>
          </a:p>
          <a:p>
            <a:r>
              <a:rPr lang="en-US" sz="2400" dirty="0"/>
              <a:t>Benefits and limitations</a:t>
            </a:r>
          </a:p>
          <a:p>
            <a:r>
              <a:rPr lang="en-US" sz="2400" dirty="0"/>
              <a:t>Analysis tools and frameworks examples</a:t>
            </a:r>
          </a:p>
          <a:p>
            <a:r>
              <a:rPr lang="en-US" sz="2400" dirty="0"/>
              <a:t>Application </a:t>
            </a:r>
          </a:p>
        </p:txBody>
      </p:sp>
      <p:sp>
        <p:nvSpPr>
          <p:cNvPr id="59" name="Rectangle 5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4" descr="Magnifying glass and question mark">
            <a:extLst>
              <a:ext uri="{FF2B5EF4-FFF2-40B4-BE49-F238E27FC236}">
                <a16:creationId xmlns:a16="http://schemas.microsoft.com/office/drawing/2014/main" id="{3D8CF6AA-AD57-4EF4-9BE3-C5D5144C631C}"/>
              </a:ext>
            </a:extLst>
          </p:cNvPr>
          <p:cNvPicPr>
            <a:picLocks noChangeAspect="1"/>
          </p:cNvPicPr>
          <p:nvPr/>
        </p:nvPicPr>
        <p:blipFill rotWithShape="1">
          <a:blip r:embed="rId3"/>
          <a:srcRect l="37566" r="33918"/>
          <a:stretch/>
        </p:blipFill>
        <p:spPr>
          <a:xfrm>
            <a:off x="4983542" y="807593"/>
            <a:ext cx="2656205" cy="5239568"/>
          </a:xfrm>
          <a:prstGeom prst="roundRect">
            <a:avLst>
              <a:gd name="adj" fmla="val 11111"/>
            </a:avLst>
          </a:prstGeom>
          <a:ln w="190500" cap="rnd">
            <a:solidFill>
              <a:srgbClr val="C8C6BD"/>
            </a:solidFill>
            <a:prstDash val="solid"/>
          </a:ln>
          <a:effectLst>
            <a:outerShdw blurRad="101600" dist="50800" dir="7200000" algn="tl" rotWithShape="0">
              <a:srgbClr val="000000">
                <a:alpha val="45000"/>
              </a:srgbClr>
            </a:outerShdw>
          </a:effectLst>
          <a:scene3d>
            <a:camera prst="perspectiveFront" fov="5400000"/>
            <a:lightRig rig="threePt" dir="t">
              <a:rot lat="0" lon="0" rev="19200000"/>
            </a:lightRig>
          </a:scene3d>
          <a:sp3d extrusionH="25400">
            <a:bevelT w="304800" h="152400" prst="hardEdge"/>
            <a:extrusionClr>
              <a:srgbClr val="FFFFFF"/>
            </a:extrusionClr>
          </a:sp3d>
        </p:spPr>
      </p:pic>
    </p:spTree>
    <p:extLst>
      <p:ext uri="{BB962C8B-B14F-4D97-AF65-F5344CB8AC3E}">
        <p14:creationId xmlns:p14="http://schemas.microsoft.com/office/powerpoint/2010/main" val="25051302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998A1-BDC1-4723-94A8-FE6326531A89}"/>
              </a:ext>
            </a:extLst>
          </p:cNvPr>
          <p:cNvSpPr>
            <a:spLocks noGrp="1"/>
          </p:cNvSpPr>
          <p:nvPr>
            <p:ph type="title"/>
          </p:nvPr>
        </p:nvSpPr>
        <p:spPr>
          <a:xfrm>
            <a:off x="363161" y="409810"/>
            <a:ext cx="2629122" cy="1622321"/>
          </a:xfrm>
        </p:spPr>
        <p:txBody>
          <a:bodyPr vert="horz" lIns="91440" tIns="45720" rIns="91440" bIns="45720" rtlCol="0" anchor="ctr">
            <a:normAutofit fontScale="90000"/>
          </a:bodyPr>
          <a:lstStyle/>
          <a:p>
            <a:r>
              <a:rPr lang="en-US" sz="3200" b="1" kern="1200" dirty="0">
                <a:solidFill>
                  <a:schemeClr val="tx1"/>
                </a:solidFill>
                <a:latin typeface="+mj-lt"/>
                <a:ea typeface="+mj-ea"/>
                <a:cs typeface="+mj-cs"/>
              </a:rPr>
              <a:t>Benefits of analysis tools and frameworks</a:t>
            </a:r>
          </a:p>
        </p:txBody>
      </p:sp>
      <p:sp>
        <p:nvSpPr>
          <p:cNvPr id="3" name="Content Placeholder 2">
            <a:extLst>
              <a:ext uri="{FF2B5EF4-FFF2-40B4-BE49-F238E27FC236}">
                <a16:creationId xmlns:a16="http://schemas.microsoft.com/office/drawing/2014/main" id="{EE0097E3-CF3C-4276-A116-7F9556E3F24D}"/>
              </a:ext>
            </a:extLst>
          </p:cNvPr>
          <p:cNvSpPr>
            <a:spLocks noGrp="1"/>
          </p:cNvSpPr>
          <p:nvPr>
            <p:ph sz="half" idx="1"/>
          </p:nvPr>
        </p:nvSpPr>
        <p:spPr>
          <a:xfrm>
            <a:off x="486698" y="2032132"/>
            <a:ext cx="2629120" cy="4191688"/>
          </a:xfrm>
        </p:spPr>
        <p:txBody>
          <a:bodyPr vert="horz" lIns="91440" tIns="45720" rIns="91440" bIns="45720" rtlCol="0">
            <a:normAutofit fontScale="92500" lnSpcReduction="10000"/>
          </a:bodyPr>
          <a:lstStyle/>
          <a:p>
            <a:r>
              <a:rPr lang="en-US" sz="2000" dirty="0"/>
              <a:t>A focus for marketing &amp; sales</a:t>
            </a:r>
          </a:p>
          <a:p>
            <a:endParaRPr lang="en-US" sz="2000" dirty="0"/>
          </a:p>
          <a:p>
            <a:r>
              <a:rPr lang="en-US" sz="2000" dirty="0"/>
              <a:t>A device to capture experience &amp; knowledge</a:t>
            </a:r>
          </a:p>
          <a:p>
            <a:endParaRPr lang="en-US" sz="2000" dirty="0"/>
          </a:p>
          <a:p>
            <a:r>
              <a:rPr lang="en-US" sz="2000" dirty="0"/>
              <a:t>A strategy for increasing leverage / lowering costs</a:t>
            </a:r>
          </a:p>
          <a:p>
            <a:endParaRPr lang="en-US" sz="2000" dirty="0"/>
          </a:p>
          <a:p>
            <a:r>
              <a:rPr lang="en-US" sz="2000" dirty="0"/>
              <a:t>Enables licensing &amp; copyright</a:t>
            </a:r>
          </a:p>
          <a:p>
            <a:endParaRPr lang="en-US" sz="1700" dirty="0"/>
          </a:p>
        </p:txBody>
      </p:sp>
      <p:sp>
        <p:nvSpPr>
          <p:cNvPr id="15" name="Rectangle 10">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8BEFBF4E-4D95-4202-95B9-CB55117B67B0}"/>
              </a:ext>
            </a:extLst>
          </p:cNvPr>
          <p:cNvPicPr>
            <a:picLocks noGrp="1" noChangeAspect="1"/>
          </p:cNvPicPr>
          <p:nvPr>
            <p:ph sz="half" idx="2"/>
          </p:nvPr>
        </p:nvPicPr>
        <p:blipFill>
          <a:blip r:embed="rId3"/>
          <a:stretch>
            <a:fillRect/>
          </a:stretch>
        </p:blipFill>
        <p:spPr>
          <a:xfrm>
            <a:off x="4054396" y="1601661"/>
            <a:ext cx="4514498" cy="3651432"/>
          </a:xfrm>
          <a:prstGeom prst="rect">
            <a:avLst/>
          </a:prstGeom>
          <a:effectLst/>
        </p:spPr>
      </p:pic>
    </p:spTree>
    <p:extLst>
      <p:ext uri="{BB962C8B-B14F-4D97-AF65-F5344CB8AC3E}">
        <p14:creationId xmlns:p14="http://schemas.microsoft.com/office/powerpoint/2010/main" val="21745538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D9663-A3CB-4E36-A5EF-209291678F6F}"/>
              </a:ext>
            </a:extLst>
          </p:cNvPr>
          <p:cNvSpPr>
            <a:spLocks noGrp="1"/>
          </p:cNvSpPr>
          <p:nvPr>
            <p:ph type="title"/>
          </p:nvPr>
        </p:nvSpPr>
        <p:spPr>
          <a:xfrm>
            <a:off x="486696" y="629266"/>
            <a:ext cx="2629122" cy="1622321"/>
          </a:xfrm>
        </p:spPr>
        <p:txBody>
          <a:bodyPr vert="horz" lIns="91440" tIns="45720" rIns="91440" bIns="45720" rtlCol="0" anchor="ctr">
            <a:normAutofit/>
          </a:bodyPr>
          <a:lstStyle/>
          <a:p>
            <a:r>
              <a:rPr lang="en-US" sz="3700" b="1" kern="1200" dirty="0">
                <a:solidFill>
                  <a:schemeClr val="tx1"/>
                </a:solidFill>
                <a:latin typeface="+mj-lt"/>
                <a:ea typeface="+mj-ea"/>
                <a:cs typeface="+mj-cs"/>
              </a:rPr>
              <a:t>Limitations!</a:t>
            </a:r>
          </a:p>
        </p:txBody>
      </p:sp>
      <p:sp>
        <p:nvSpPr>
          <p:cNvPr id="3" name="Content Placeholder 2">
            <a:extLst>
              <a:ext uri="{FF2B5EF4-FFF2-40B4-BE49-F238E27FC236}">
                <a16:creationId xmlns:a16="http://schemas.microsoft.com/office/drawing/2014/main" id="{57837D6A-3295-4C96-B800-56792DEA0773}"/>
              </a:ext>
            </a:extLst>
          </p:cNvPr>
          <p:cNvSpPr>
            <a:spLocks noGrp="1"/>
          </p:cNvSpPr>
          <p:nvPr>
            <p:ph sz="half" idx="1"/>
          </p:nvPr>
        </p:nvSpPr>
        <p:spPr>
          <a:xfrm>
            <a:off x="486698" y="2251587"/>
            <a:ext cx="2629120" cy="3785419"/>
          </a:xfrm>
        </p:spPr>
        <p:txBody>
          <a:bodyPr vert="horz" lIns="91440" tIns="45720" rIns="91440" bIns="45720" rtlCol="0">
            <a:normAutofit/>
          </a:bodyPr>
          <a:lstStyle/>
          <a:p>
            <a:pPr marL="342900">
              <a:spcBef>
                <a:spcPct val="20000"/>
              </a:spcBef>
            </a:pPr>
            <a:r>
              <a:rPr lang="en-US" sz="2400" dirty="0"/>
              <a:t>Inhibits creativity &amp; the ‘conversation’</a:t>
            </a:r>
          </a:p>
          <a:p>
            <a:pPr marL="342900">
              <a:spcBef>
                <a:spcPct val="20000"/>
              </a:spcBef>
            </a:pPr>
            <a:r>
              <a:rPr lang="en-US" sz="2400" dirty="0"/>
              <a:t>Moves you towards a ‘codification strategy’</a:t>
            </a:r>
          </a:p>
          <a:p>
            <a:pPr marL="342900">
              <a:spcBef>
                <a:spcPct val="20000"/>
              </a:spcBef>
            </a:pPr>
            <a:r>
              <a:rPr lang="en-US" sz="2400" dirty="0"/>
              <a:t>Tools can inhibit creativity</a:t>
            </a:r>
          </a:p>
          <a:p>
            <a:pPr marL="342900">
              <a:spcBef>
                <a:spcPct val="20000"/>
              </a:spcBef>
            </a:pPr>
            <a:endParaRPr lang="en-US" sz="1700" dirty="0"/>
          </a:p>
        </p:txBody>
      </p:sp>
      <p:sp>
        <p:nvSpPr>
          <p:cNvPr id="11" name="Rectangle 10">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8B95611-CD7E-4159-B29A-5D11C09874BD}"/>
              </a:ext>
            </a:extLst>
          </p:cNvPr>
          <p:cNvPicPr>
            <a:picLocks noChangeAspect="1"/>
          </p:cNvPicPr>
          <p:nvPr/>
        </p:nvPicPr>
        <p:blipFill>
          <a:blip r:embed="rId3"/>
          <a:stretch>
            <a:fillRect/>
          </a:stretch>
        </p:blipFill>
        <p:spPr>
          <a:xfrm>
            <a:off x="4054396" y="1573208"/>
            <a:ext cx="4514498" cy="3708337"/>
          </a:xfrm>
          <a:prstGeom prst="rect">
            <a:avLst/>
          </a:prstGeom>
          <a:effectLst/>
        </p:spPr>
      </p:pic>
    </p:spTree>
    <p:extLst>
      <p:ext uri="{BB962C8B-B14F-4D97-AF65-F5344CB8AC3E}">
        <p14:creationId xmlns:p14="http://schemas.microsoft.com/office/powerpoint/2010/main" val="34254688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DA68D-C345-4927-9D8F-7335247655D0}"/>
              </a:ext>
            </a:extLst>
          </p:cNvPr>
          <p:cNvSpPr>
            <a:spLocks noGrp="1"/>
          </p:cNvSpPr>
          <p:nvPr>
            <p:ph type="title"/>
          </p:nvPr>
        </p:nvSpPr>
        <p:spPr>
          <a:xfrm>
            <a:off x="762001" y="358109"/>
            <a:ext cx="8094616" cy="1090538"/>
          </a:xfrm>
        </p:spPr>
        <p:txBody>
          <a:bodyPr vert="horz" lIns="68580" tIns="34290" rIns="68580" bIns="34290" rtlCol="0" anchor="ctr">
            <a:noAutofit/>
          </a:bodyPr>
          <a:lstStyle/>
          <a:p>
            <a:pPr algn="ctr">
              <a:lnSpc>
                <a:spcPct val="90000"/>
              </a:lnSpc>
            </a:pPr>
            <a:r>
              <a:rPr lang="en-US" sz="5400" b="1" kern="1200" dirty="0">
                <a:solidFill>
                  <a:srgbClr val="000000"/>
                </a:solidFill>
                <a:latin typeface="+mj-lt"/>
                <a:ea typeface="+mj-ea"/>
                <a:cs typeface="+mj-cs"/>
              </a:rPr>
              <a:t>Breakout Room Exercise:</a:t>
            </a:r>
          </a:p>
        </p:txBody>
      </p:sp>
      <p:sp>
        <p:nvSpPr>
          <p:cNvPr id="3" name="Content Placeholder 2">
            <a:extLst>
              <a:ext uri="{FF2B5EF4-FFF2-40B4-BE49-F238E27FC236}">
                <a16:creationId xmlns:a16="http://schemas.microsoft.com/office/drawing/2014/main" id="{536A66FD-4BA1-43A2-BD77-3B65E5A6FFEE}"/>
              </a:ext>
            </a:extLst>
          </p:cNvPr>
          <p:cNvSpPr>
            <a:spLocks noGrp="1"/>
          </p:cNvSpPr>
          <p:nvPr>
            <p:ph sz="half" idx="2"/>
          </p:nvPr>
        </p:nvSpPr>
        <p:spPr>
          <a:xfrm>
            <a:off x="6477000" y="1798320"/>
            <a:ext cx="2667000" cy="3274589"/>
          </a:xfrm>
        </p:spPr>
        <p:txBody>
          <a:bodyPr vert="horz" lIns="68580" tIns="34290" rIns="68580" bIns="34290" rtlCol="0" anchor="ctr">
            <a:normAutofit fontScale="85000" lnSpcReduction="20000"/>
          </a:bodyPr>
          <a:lstStyle/>
          <a:p>
            <a:pPr marL="0" indent="0" algn="ctr">
              <a:lnSpc>
                <a:spcPct val="107000"/>
              </a:lnSpc>
              <a:spcAft>
                <a:spcPts val="800"/>
              </a:spcAft>
              <a:buNone/>
            </a:pPr>
            <a:r>
              <a:rPr lang="en-GB" sz="4200" dirty="0">
                <a:solidFill>
                  <a:srgbClr val="000000"/>
                </a:solidFill>
                <a:latin typeface="Calibri" panose="020F0502020204030204" pitchFamily="34" charset="0"/>
                <a:ea typeface="Calibri" panose="020F0502020204030204" pitchFamily="34" charset="0"/>
                <a:cs typeface="Calibri" panose="020F0502020204030204" pitchFamily="34" charset="0"/>
              </a:rPr>
              <a:t>Can you research some analysis models and frameworks?</a:t>
            </a:r>
          </a:p>
          <a:p>
            <a:pPr marL="57150" indent="0">
              <a:buNone/>
            </a:pPr>
            <a:endParaRPr lang="en-US" dirty="0">
              <a:solidFill>
                <a:srgbClr val="000000"/>
              </a:solidFill>
            </a:endParaRPr>
          </a:p>
        </p:txBody>
      </p:sp>
      <p:pic>
        <p:nvPicPr>
          <p:cNvPr id="4" name="Video 6" title="Question mark speech bubbles">
            <a:hlinkClick r:id="" action="ppaction://media"/>
            <a:extLst>
              <a:ext uri="{FF2B5EF4-FFF2-40B4-BE49-F238E27FC236}">
                <a16:creationId xmlns:a16="http://schemas.microsoft.com/office/drawing/2014/main" id="{33244A7F-D1A0-F78C-1F84-A9601DC1284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1448646"/>
            <a:ext cx="6477000" cy="3643313"/>
          </a:xfrm>
          <a:prstGeom prst="ellipse">
            <a:avLst/>
          </a:prstGeom>
          <a:ln>
            <a:noFill/>
          </a:ln>
          <a:effectLst>
            <a:softEdge rad="112500"/>
          </a:effectLst>
        </p:spPr>
      </p:pic>
    </p:spTree>
    <p:extLst>
      <p:ext uri="{BB962C8B-B14F-4D97-AF65-F5344CB8AC3E}">
        <p14:creationId xmlns:p14="http://schemas.microsoft.com/office/powerpoint/2010/main" val="4004544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3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mute="1">
                <p:cTn id="12" repeatCount="indefinite" fill="hold" display="0">
                  <p:stCondLst>
                    <p:cond delay="indefinite"/>
                  </p:stCondLst>
                </p:cTn>
                <p:tgtEl>
                  <p:spTgt spid="4"/>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97661" y="280374"/>
            <a:ext cx="8579095"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5BBA41-4AEF-4FB7-A841-BB835FD32A92}"/>
              </a:ext>
            </a:extLst>
          </p:cNvPr>
          <p:cNvSpPr>
            <a:spLocks noGrp="1"/>
          </p:cNvSpPr>
          <p:nvPr>
            <p:ph type="title"/>
          </p:nvPr>
        </p:nvSpPr>
        <p:spPr>
          <a:xfrm>
            <a:off x="409763" y="584862"/>
            <a:ext cx="8354890" cy="930447"/>
          </a:xfrm>
        </p:spPr>
        <p:txBody>
          <a:bodyPr vert="horz" lIns="91440" tIns="45720" rIns="91440" bIns="45720" rtlCol="0" anchor="b">
            <a:normAutofit fontScale="90000"/>
          </a:bodyPr>
          <a:lstStyle/>
          <a:p>
            <a:pPr algn="ctr"/>
            <a:r>
              <a:rPr lang="en-US" sz="4700" dirty="0">
                <a:solidFill>
                  <a:srgbClr val="FFFFFF"/>
                </a:solidFill>
              </a:rPr>
              <a:t>Re-cap on models and frameworks covered</a:t>
            </a:r>
          </a:p>
        </p:txBody>
      </p:sp>
      <p:cxnSp>
        <p:nvCxnSpPr>
          <p:cNvPr id="13" name="Straight Connector 12">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72558" y="1522292"/>
            <a:ext cx="58293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5" name="Picture 5" descr="mckinsey">
            <a:extLst>
              <a:ext uri="{FF2B5EF4-FFF2-40B4-BE49-F238E27FC236}">
                <a16:creationId xmlns:a16="http://schemas.microsoft.com/office/drawing/2014/main" id="{DEBF7CDE-A00C-42B4-8BEC-F757323FBFBC}"/>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t="9677"/>
          <a:stretch>
            <a:fillRect/>
          </a:stretch>
        </p:blipFill>
        <p:spPr bwMode="auto">
          <a:xfrm>
            <a:off x="587560" y="2340954"/>
            <a:ext cx="3453966" cy="351678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5" name="Straight Connector 14">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8720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6" name="Content Placeholder 4" descr="Diagram&#10;&#10;Description automatically generated">
            <a:extLst>
              <a:ext uri="{FF2B5EF4-FFF2-40B4-BE49-F238E27FC236}">
                <a16:creationId xmlns:a16="http://schemas.microsoft.com/office/drawing/2014/main" id="{7874E692-B5FA-4E66-BD26-7CB23B2DA565}"/>
              </a:ext>
            </a:extLst>
          </p:cNvPr>
          <p:cNvPicPr>
            <a:picLocks noGrp="1" noChangeAspect="1"/>
          </p:cNvPicPr>
          <p:nvPr>
            <p:ph sz="half" idx="1"/>
          </p:nvPr>
        </p:nvPicPr>
        <p:blipFill>
          <a:blip r:embed="rId4"/>
          <a:stretch>
            <a:fillRect/>
          </a:stretch>
        </p:blipFill>
        <p:spPr>
          <a:xfrm>
            <a:off x="4833804" y="2596836"/>
            <a:ext cx="4091938" cy="3051267"/>
          </a:xfrm>
          <a:prstGeom prst="rect">
            <a:avLst/>
          </a:prstGeom>
          <a:noFill/>
        </p:spPr>
      </p:pic>
    </p:spTree>
    <p:extLst>
      <p:ext uri="{BB962C8B-B14F-4D97-AF65-F5344CB8AC3E}">
        <p14:creationId xmlns:p14="http://schemas.microsoft.com/office/powerpoint/2010/main" val="29976992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83356" y="1928731"/>
            <a:ext cx="3333749" cy="2624327"/>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56419F-1DB4-4A25-B0DE-33DAD569701C}"/>
              </a:ext>
            </a:extLst>
          </p:cNvPr>
          <p:cNvSpPr>
            <a:spLocks noGrp="1"/>
          </p:cNvSpPr>
          <p:nvPr>
            <p:ph type="title"/>
          </p:nvPr>
        </p:nvSpPr>
        <p:spPr>
          <a:xfrm>
            <a:off x="771525" y="1967266"/>
            <a:ext cx="1971675" cy="2547257"/>
          </a:xfrm>
          <a:noFill/>
        </p:spPr>
        <p:txBody>
          <a:bodyPr vert="horz" lIns="91440" tIns="45720" rIns="91440" bIns="45720" rtlCol="0" anchor="ctr">
            <a:normAutofit/>
          </a:bodyPr>
          <a:lstStyle/>
          <a:p>
            <a:pPr algn="ctr"/>
            <a:r>
              <a:rPr lang="en-US" sz="3100" kern="1200">
                <a:solidFill>
                  <a:srgbClr val="FFFFFF"/>
                </a:solidFill>
                <a:latin typeface="+mj-lt"/>
                <a:ea typeface="+mj-ea"/>
                <a:cs typeface="+mj-cs"/>
              </a:rPr>
              <a:t>PESTLE</a:t>
            </a:r>
          </a:p>
        </p:txBody>
      </p:sp>
      <p:pic>
        <p:nvPicPr>
          <p:cNvPr id="1026" name="Picture 2" descr="See the source image">
            <a:extLst>
              <a:ext uri="{FF2B5EF4-FFF2-40B4-BE49-F238E27FC236}">
                <a16:creationId xmlns:a16="http://schemas.microsoft.com/office/drawing/2014/main" id="{D94BA3B0-42F1-4C1B-8C47-C378D384F6D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3131700" y="739021"/>
            <a:ext cx="6538203" cy="45449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4114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0949837-6A3E-4887-A9F5-4CEB07687FA6}"/>
              </a:ext>
            </a:extLst>
          </p:cNvPr>
          <p:cNvPicPr>
            <a:picLocks noChangeAspect="1"/>
          </p:cNvPicPr>
          <p:nvPr/>
        </p:nvPicPr>
        <p:blipFill>
          <a:blip r:embed="rId3"/>
          <a:stretch>
            <a:fillRect/>
          </a:stretch>
        </p:blipFill>
        <p:spPr>
          <a:xfrm>
            <a:off x="376826" y="2160160"/>
            <a:ext cx="8390347" cy="2537680"/>
          </a:xfrm>
          <a:prstGeom prst="rect">
            <a:avLst/>
          </a:prstGeom>
        </p:spPr>
      </p:pic>
    </p:spTree>
    <p:extLst>
      <p:ext uri="{BB962C8B-B14F-4D97-AF65-F5344CB8AC3E}">
        <p14:creationId xmlns:p14="http://schemas.microsoft.com/office/powerpoint/2010/main" val="23104734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52FF4-0A79-B70E-9E49-AB32DF74DFC2}"/>
              </a:ext>
            </a:extLst>
          </p:cNvPr>
          <p:cNvSpPr>
            <a:spLocks noGrp="1"/>
          </p:cNvSpPr>
          <p:nvPr>
            <p:ph type="title"/>
          </p:nvPr>
        </p:nvSpPr>
        <p:spPr>
          <a:xfrm>
            <a:off x="628650" y="127354"/>
            <a:ext cx="7886700" cy="718608"/>
          </a:xfrm>
        </p:spPr>
        <p:txBody>
          <a:bodyPr/>
          <a:lstStyle/>
          <a:p>
            <a:pPr algn="ctr"/>
            <a:r>
              <a:rPr lang="en-GB" b="1" dirty="0"/>
              <a:t>Any Questions?</a:t>
            </a:r>
          </a:p>
        </p:txBody>
      </p:sp>
      <p:sp>
        <p:nvSpPr>
          <p:cNvPr id="3" name="Content Placeholder 2">
            <a:extLst>
              <a:ext uri="{FF2B5EF4-FFF2-40B4-BE49-F238E27FC236}">
                <a16:creationId xmlns:a16="http://schemas.microsoft.com/office/drawing/2014/main" id="{89DF05E1-0E99-0880-CF6C-E8CE4DA50418}"/>
              </a:ext>
            </a:extLst>
          </p:cNvPr>
          <p:cNvSpPr>
            <a:spLocks noGrp="1"/>
          </p:cNvSpPr>
          <p:nvPr>
            <p:ph idx="1"/>
          </p:nvPr>
        </p:nvSpPr>
        <p:spPr/>
        <p:txBody>
          <a:bodyPr/>
          <a:lstStyle/>
          <a:p>
            <a:endParaRPr lang="en-GB" dirty="0"/>
          </a:p>
        </p:txBody>
      </p:sp>
      <p:pic>
        <p:nvPicPr>
          <p:cNvPr id="5" name="Video 4" title="Neon Pink Question Mark">
            <a:hlinkClick r:id="" action="ppaction://media"/>
            <a:extLst>
              <a:ext uri="{FF2B5EF4-FFF2-40B4-BE49-F238E27FC236}">
                <a16:creationId xmlns:a16="http://schemas.microsoft.com/office/drawing/2014/main" id="{A4C297B9-4A83-0DA9-F9A7-8681405A87F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857250"/>
            <a:ext cx="9144000" cy="5143500"/>
          </a:xfrm>
          <a:prstGeom prst="rect">
            <a:avLst/>
          </a:prstGeom>
        </p:spPr>
      </p:pic>
    </p:spTree>
    <p:extLst>
      <p:ext uri="{BB962C8B-B14F-4D97-AF65-F5344CB8AC3E}">
        <p14:creationId xmlns:p14="http://schemas.microsoft.com/office/powerpoint/2010/main" val="4193253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1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72357"/>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8596"/>
            <a:ext cx="9144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C631E6-E4DA-4283-9966-52F9FC46430A}"/>
              </a:ext>
            </a:extLst>
          </p:cNvPr>
          <p:cNvSpPr>
            <a:spLocks noGrp="1"/>
          </p:cNvSpPr>
          <p:nvPr>
            <p:ph type="ctrTitle"/>
          </p:nvPr>
        </p:nvSpPr>
        <p:spPr>
          <a:xfrm>
            <a:off x="394554" y="489439"/>
            <a:ext cx="8354891" cy="930447"/>
          </a:xfrm>
        </p:spPr>
        <p:txBody>
          <a:bodyPr>
            <a:normAutofit/>
          </a:bodyPr>
          <a:lstStyle/>
          <a:p>
            <a:r>
              <a:rPr lang="en-US" sz="4700">
                <a:solidFill>
                  <a:schemeClr val="bg1"/>
                </a:solidFill>
              </a:rPr>
              <a:t>Further tools and frameworks</a:t>
            </a:r>
            <a:endParaRPr lang="en-GB" sz="4700">
              <a:solidFill>
                <a:schemeClr val="bg1"/>
              </a:solidFill>
            </a:endParaRPr>
          </a:p>
        </p:txBody>
      </p:sp>
      <p:cxnSp>
        <p:nvCxnSpPr>
          <p:cNvPr id="14" name="Straight Connector 13">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43300" y="1479733"/>
            <a:ext cx="20574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201402"/>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FE213956-9ACF-4EF7-A62D-69E85BBE15A4}"/>
              </a:ext>
            </a:extLst>
          </p:cNvPr>
          <p:cNvPicPr>
            <a:picLocks noChangeAspect="1"/>
          </p:cNvPicPr>
          <p:nvPr/>
        </p:nvPicPr>
        <p:blipFill>
          <a:blip r:embed="rId2"/>
          <a:stretch>
            <a:fillRect/>
          </a:stretch>
        </p:blipFill>
        <p:spPr>
          <a:xfrm>
            <a:off x="240030" y="2647945"/>
            <a:ext cx="8622615" cy="3556828"/>
          </a:xfrm>
          <a:prstGeom prst="rect">
            <a:avLst/>
          </a:prstGeom>
        </p:spPr>
      </p:pic>
    </p:spTree>
    <p:extLst>
      <p:ext uri="{BB962C8B-B14F-4D97-AF65-F5344CB8AC3E}">
        <p14:creationId xmlns:p14="http://schemas.microsoft.com/office/powerpoint/2010/main" val="25715455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B4917-1F30-46DC-BB7B-0648EA4545A0}"/>
              </a:ext>
            </a:extLst>
          </p:cNvPr>
          <p:cNvSpPr>
            <a:spLocks noGrp="1"/>
          </p:cNvSpPr>
          <p:nvPr>
            <p:ph type="title"/>
          </p:nvPr>
        </p:nvSpPr>
        <p:spPr>
          <a:xfrm>
            <a:off x="630238" y="457200"/>
            <a:ext cx="2949575" cy="530225"/>
          </a:xfrm>
        </p:spPr>
        <p:txBody>
          <a:bodyPr/>
          <a:lstStyle/>
          <a:p>
            <a:r>
              <a:rPr lang="en-GB" b="1" dirty="0"/>
              <a:t>Porters 5 forces</a:t>
            </a:r>
          </a:p>
        </p:txBody>
      </p:sp>
      <p:sp>
        <p:nvSpPr>
          <p:cNvPr id="3" name="Content Placeholder 2">
            <a:extLst>
              <a:ext uri="{FF2B5EF4-FFF2-40B4-BE49-F238E27FC236}">
                <a16:creationId xmlns:a16="http://schemas.microsoft.com/office/drawing/2014/main" id="{75658077-BEE3-4436-A164-47DD68B8138C}"/>
              </a:ext>
            </a:extLst>
          </p:cNvPr>
          <p:cNvSpPr>
            <a:spLocks noGrp="1"/>
          </p:cNvSpPr>
          <p:nvPr>
            <p:ph idx="1"/>
          </p:nvPr>
        </p:nvSpPr>
        <p:spPr>
          <a:xfrm>
            <a:off x="4340275" y="1392778"/>
            <a:ext cx="4629150" cy="3811588"/>
          </a:xfrm>
        </p:spPr>
        <p:txBody>
          <a:bodyPr/>
          <a:lstStyle/>
          <a:p>
            <a:pPr marL="361950" indent="-361950" eaLnBrk="1" hangingPunct="1">
              <a:lnSpc>
                <a:spcPct val="150000"/>
              </a:lnSpc>
            </a:pPr>
            <a:r>
              <a:rPr lang="en-US" altLang="en-US" sz="2000" dirty="0">
                <a:solidFill>
                  <a:srgbClr val="000066"/>
                </a:solidFill>
              </a:rPr>
              <a:t>Rivalry amongst those in the industry</a:t>
            </a:r>
          </a:p>
          <a:p>
            <a:pPr marL="361950" indent="-361950" eaLnBrk="1" hangingPunct="1">
              <a:lnSpc>
                <a:spcPct val="150000"/>
              </a:lnSpc>
            </a:pPr>
            <a:r>
              <a:rPr lang="en-US" altLang="en-US" sz="2000" dirty="0">
                <a:solidFill>
                  <a:srgbClr val="000066"/>
                </a:solidFill>
              </a:rPr>
              <a:t>Bargaining power of suppliers</a:t>
            </a:r>
          </a:p>
          <a:p>
            <a:pPr marL="361950" indent="-361950" eaLnBrk="1" hangingPunct="1">
              <a:lnSpc>
                <a:spcPct val="150000"/>
              </a:lnSpc>
            </a:pPr>
            <a:r>
              <a:rPr lang="en-GB" altLang="en-US" sz="2000" dirty="0">
                <a:solidFill>
                  <a:srgbClr val="000066"/>
                </a:solidFill>
              </a:rPr>
              <a:t>Bargaining power of buyers</a:t>
            </a:r>
            <a:endParaRPr lang="en-US" altLang="en-US" sz="2000" dirty="0">
              <a:solidFill>
                <a:srgbClr val="000066"/>
              </a:solidFill>
            </a:endParaRPr>
          </a:p>
          <a:p>
            <a:pPr marL="361950" indent="-361950" eaLnBrk="1" hangingPunct="1">
              <a:lnSpc>
                <a:spcPct val="150000"/>
              </a:lnSpc>
            </a:pPr>
            <a:r>
              <a:rPr lang="en-US" altLang="en-US" sz="2000" dirty="0">
                <a:solidFill>
                  <a:srgbClr val="000066"/>
                </a:solidFill>
              </a:rPr>
              <a:t>Threat of new entrants</a:t>
            </a:r>
          </a:p>
          <a:p>
            <a:pPr marL="361950" indent="-361950" eaLnBrk="1" hangingPunct="1">
              <a:lnSpc>
                <a:spcPct val="150000"/>
              </a:lnSpc>
            </a:pPr>
            <a:r>
              <a:rPr lang="en-US" altLang="en-US" sz="2000" dirty="0">
                <a:solidFill>
                  <a:srgbClr val="000066"/>
                </a:solidFill>
              </a:rPr>
              <a:t>Threat of substitute products </a:t>
            </a:r>
            <a:r>
              <a:rPr lang="en-US" altLang="en-US" sz="2000">
                <a:solidFill>
                  <a:srgbClr val="000066"/>
                </a:solidFill>
              </a:rPr>
              <a:t>or services</a:t>
            </a:r>
            <a:endParaRPr lang="en-US" altLang="en-US" sz="2000" dirty="0">
              <a:solidFill>
                <a:srgbClr val="000066"/>
              </a:solidFill>
            </a:endParaRPr>
          </a:p>
        </p:txBody>
      </p:sp>
      <p:pic>
        <p:nvPicPr>
          <p:cNvPr id="6" name="Picture 5">
            <a:extLst>
              <a:ext uri="{FF2B5EF4-FFF2-40B4-BE49-F238E27FC236}">
                <a16:creationId xmlns:a16="http://schemas.microsoft.com/office/drawing/2014/main" id="{8CD99830-BA59-4C1B-B7B9-A2964CFC5857}"/>
              </a:ext>
            </a:extLst>
          </p:cNvPr>
          <p:cNvPicPr>
            <a:picLocks noChangeAspect="1"/>
          </p:cNvPicPr>
          <p:nvPr/>
        </p:nvPicPr>
        <p:blipFill>
          <a:blip r:embed="rId3"/>
          <a:stretch>
            <a:fillRect/>
          </a:stretch>
        </p:blipFill>
        <p:spPr>
          <a:xfrm>
            <a:off x="263950" y="1458182"/>
            <a:ext cx="3924640" cy="3680779"/>
          </a:xfrm>
          <a:prstGeom prst="rect">
            <a:avLst/>
          </a:prstGeom>
        </p:spPr>
      </p:pic>
    </p:spTree>
    <p:extLst>
      <p:ext uri="{BB962C8B-B14F-4D97-AF65-F5344CB8AC3E}">
        <p14:creationId xmlns:p14="http://schemas.microsoft.com/office/powerpoint/2010/main" val="19946403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252F2-3C5A-416A-9DB9-4923EAFFAC24}"/>
              </a:ext>
            </a:extLst>
          </p:cNvPr>
          <p:cNvSpPr>
            <a:spLocks noGrp="1"/>
          </p:cNvSpPr>
          <p:nvPr>
            <p:ph type="title"/>
          </p:nvPr>
        </p:nvSpPr>
        <p:spPr>
          <a:xfrm>
            <a:off x="1980220" y="679071"/>
            <a:ext cx="5919441" cy="593889"/>
          </a:xfrm>
        </p:spPr>
        <p:txBody>
          <a:bodyPr/>
          <a:lstStyle/>
          <a:p>
            <a:r>
              <a:rPr lang="en-US" b="1" dirty="0"/>
              <a:t>Further understanding of Porters Five Forces</a:t>
            </a:r>
            <a:endParaRPr lang="en-GB" b="1" dirty="0"/>
          </a:p>
        </p:txBody>
      </p:sp>
      <p:pic>
        <p:nvPicPr>
          <p:cNvPr id="5" name="Online Media 4" title="The Five Competitive Forces That Shape Strategy">
            <a:hlinkClick r:id="" action="ppaction://media"/>
            <a:extLst>
              <a:ext uri="{FF2B5EF4-FFF2-40B4-BE49-F238E27FC236}">
                <a16:creationId xmlns:a16="http://schemas.microsoft.com/office/drawing/2014/main" id="{420F1CA7-8BA2-4DD4-9A5F-350E69CCB0FD}"/>
              </a:ext>
            </a:extLst>
          </p:cNvPr>
          <p:cNvPicPr>
            <a:picLocks noGrp="1" noRot="1" noChangeAspect="1"/>
          </p:cNvPicPr>
          <p:nvPr>
            <p:ph idx="1"/>
            <a:videoFile r:link="rId1"/>
          </p:nvPr>
        </p:nvPicPr>
        <p:blipFill>
          <a:blip r:embed="rId4"/>
          <a:stretch>
            <a:fillRect/>
          </a:stretch>
        </p:blipFill>
        <p:spPr>
          <a:xfrm>
            <a:off x="757065" y="1272960"/>
            <a:ext cx="7629869" cy="4312080"/>
          </a:xfrm>
          <a:prstGeom prst="rect">
            <a:avLst/>
          </a:prstGeom>
        </p:spPr>
      </p:pic>
    </p:spTree>
    <p:extLst>
      <p:ext uri="{BB962C8B-B14F-4D97-AF65-F5344CB8AC3E}">
        <p14:creationId xmlns:p14="http://schemas.microsoft.com/office/powerpoint/2010/main" val="2502053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72357"/>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8596"/>
            <a:ext cx="9144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50EE6E-3743-4089-9FD8-2738B9FB9843}"/>
              </a:ext>
            </a:extLst>
          </p:cNvPr>
          <p:cNvSpPr>
            <a:spLocks noGrp="1"/>
          </p:cNvSpPr>
          <p:nvPr>
            <p:ph type="title"/>
          </p:nvPr>
        </p:nvSpPr>
        <p:spPr>
          <a:xfrm>
            <a:off x="394554" y="489439"/>
            <a:ext cx="8354891" cy="930447"/>
          </a:xfrm>
        </p:spPr>
        <p:txBody>
          <a:bodyPr vert="horz" lIns="91440" tIns="45720" rIns="91440" bIns="45720" rtlCol="0" anchor="b">
            <a:normAutofit/>
          </a:bodyPr>
          <a:lstStyle/>
          <a:p>
            <a:pPr algn="ctr"/>
            <a:r>
              <a:rPr lang="en-US" sz="4700" b="1" kern="1200">
                <a:solidFill>
                  <a:schemeClr val="bg1"/>
                </a:solidFill>
                <a:latin typeface="+mj-lt"/>
                <a:ea typeface="+mj-ea"/>
                <a:cs typeface="+mj-cs"/>
              </a:rPr>
              <a:t>Application of Porters 5 forces</a:t>
            </a:r>
          </a:p>
        </p:txBody>
      </p:sp>
      <p:sp>
        <p:nvSpPr>
          <p:cNvPr id="3" name="Content Placeholder 2">
            <a:extLst>
              <a:ext uri="{FF2B5EF4-FFF2-40B4-BE49-F238E27FC236}">
                <a16:creationId xmlns:a16="http://schemas.microsoft.com/office/drawing/2014/main" id="{A6AD56D8-ABA3-482F-9FBA-8124991416DC}"/>
              </a:ext>
            </a:extLst>
          </p:cNvPr>
          <p:cNvSpPr>
            <a:spLocks noGrp="1"/>
          </p:cNvSpPr>
          <p:nvPr>
            <p:ph idx="1"/>
          </p:nvPr>
        </p:nvSpPr>
        <p:spPr>
          <a:xfrm>
            <a:off x="1143000" y="1548499"/>
            <a:ext cx="6858000" cy="420001"/>
          </a:xfrm>
        </p:spPr>
        <p:txBody>
          <a:bodyPr vert="horz" lIns="91440" tIns="45720" rIns="91440" bIns="45720" rtlCol="0">
            <a:normAutofit/>
          </a:bodyPr>
          <a:lstStyle/>
          <a:p>
            <a:pPr marL="0" indent="0" algn="ctr">
              <a:buNone/>
            </a:pPr>
            <a:r>
              <a:rPr lang="en-US" sz="1400" kern="1200">
                <a:solidFill>
                  <a:srgbClr val="FEC36B"/>
                </a:solidFill>
                <a:latin typeface="+mn-lt"/>
                <a:ea typeface="+mn-ea"/>
                <a:cs typeface="+mn-cs"/>
              </a:rPr>
              <a:t>You have 15 minutes to conduct a Porters Five Forces analysis on the Hotel industry.</a:t>
            </a:r>
          </a:p>
        </p:txBody>
      </p:sp>
      <p:cxnSp>
        <p:nvCxnSpPr>
          <p:cNvPr id="14" name="Straight Connector 13">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43300" y="1479733"/>
            <a:ext cx="20574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201402"/>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EC71C440-AF39-40DD-912D-90486332F8BB}"/>
              </a:ext>
            </a:extLst>
          </p:cNvPr>
          <p:cNvPicPr>
            <a:picLocks noChangeAspect="1"/>
          </p:cNvPicPr>
          <p:nvPr/>
        </p:nvPicPr>
        <p:blipFill>
          <a:blip r:embed="rId3"/>
          <a:stretch>
            <a:fillRect/>
          </a:stretch>
        </p:blipFill>
        <p:spPr>
          <a:xfrm>
            <a:off x="2686282" y="2298654"/>
            <a:ext cx="3771435" cy="3535721"/>
          </a:xfrm>
          <a:prstGeom prst="rect">
            <a:avLst/>
          </a:prstGeom>
        </p:spPr>
      </p:pic>
    </p:spTree>
    <p:extLst>
      <p:ext uri="{BB962C8B-B14F-4D97-AF65-F5344CB8AC3E}">
        <p14:creationId xmlns:p14="http://schemas.microsoft.com/office/powerpoint/2010/main" val="26923834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lowchart: Document 10">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631" y="0"/>
            <a:ext cx="2436019" cy="3400426"/>
          </a:xfrm>
          <a:prstGeom prst="flowChartDocument">
            <a:avLst/>
          </a:prstGeom>
          <a:solidFill>
            <a:srgbClr val="4E684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E6EDEB-75CD-4F7D-A4E9-0227D52F189A}"/>
              </a:ext>
            </a:extLst>
          </p:cNvPr>
          <p:cNvSpPr>
            <a:spLocks noGrp="1"/>
          </p:cNvSpPr>
          <p:nvPr>
            <p:ph type="title"/>
          </p:nvPr>
        </p:nvSpPr>
        <p:spPr>
          <a:xfrm>
            <a:off x="628650" y="171162"/>
            <a:ext cx="2130136" cy="2371148"/>
          </a:xfrm>
        </p:spPr>
        <p:txBody>
          <a:bodyPr vert="horz" lIns="91440" tIns="45720" rIns="91440" bIns="45720" rtlCol="0" anchor="ctr">
            <a:normAutofit/>
          </a:bodyPr>
          <a:lstStyle/>
          <a:p>
            <a:r>
              <a:rPr lang="en-US" sz="4400" b="1" kern="1200" dirty="0">
                <a:solidFill>
                  <a:srgbClr val="FFFFFF"/>
                </a:solidFill>
                <a:latin typeface="+mj-lt"/>
                <a:ea typeface="+mj-ea"/>
                <a:cs typeface="+mj-cs"/>
              </a:rPr>
              <a:t>TOWS Analysis</a:t>
            </a:r>
          </a:p>
        </p:txBody>
      </p:sp>
      <p:pic>
        <p:nvPicPr>
          <p:cNvPr id="6" name="Content Placeholder 5">
            <a:extLst>
              <a:ext uri="{FF2B5EF4-FFF2-40B4-BE49-F238E27FC236}">
                <a16:creationId xmlns:a16="http://schemas.microsoft.com/office/drawing/2014/main" id="{329F31B1-A252-4CAC-B17D-F038E000E686}"/>
              </a:ext>
            </a:extLst>
          </p:cNvPr>
          <p:cNvPicPr>
            <a:picLocks noGrp="1" noChangeAspect="1"/>
          </p:cNvPicPr>
          <p:nvPr>
            <p:ph idx="1"/>
          </p:nvPr>
        </p:nvPicPr>
        <p:blipFill>
          <a:blip r:embed="rId3"/>
          <a:stretch>
            <a:fillRect/>
          </a:stretch>
        </p:blipFill>
        <p:spPr>
          <a:xfrm>
            <a:off x="3155949" y="1790544"/>
            <a:ext cx="5510653" cy="3277888"/>
          </a:xfrm>
          <a:prstGeom prst="rect">
            <a:avLst/>
          </a:prstGeom>
        </p:spPr>
      </p:pic>
    </p:spTree>
    <p:extLst>
      <p:ext uri="{BB962C8B-B14F-4D97-AF65-F5344CB8AC3E}">
        <p14:creationId xmlns:p14="http://schemas.microsoft.com/office/powerpoint/2010/main" val="41368584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A5B0F-1F3C-45C0-A893-62EC8B5C260F}"/>
              </a:ext>
            </a:extLst>
          </p:cNvPr>
          <p:cNvSpPr>
            <a:spLocks noGrp="1"/>
          </p:cNvSpPr>
          <p:nvPr>
            <p:ph type="title"/>
          </p:nvPr>
        </p:nvSpPr>
        <p:spPr>
          <a:xfrm>
            <a:off x="2024094" y="338662"/>
            <a:ext cx="5095812" cy="877824"/>
          </a:xfrm>
        </p:spPr>
        <p:txBody>
          <a:bodyPr/>
          <a:lstStyle/>
          <a:p>
            <a:r>
              <a:rPr lang="en-US" sz="4800" b="1" dirty="0"/>
              <a:t>SWOT and TOWS</a:t>
            </a:r>
            <a:endParaRPr lang="en-GB" sz="4800" b="1" dirty="0"/>
          </a:p>
        </p:txBody>
      </p:sp>
      <p:pic>
        <p:nvPicPr>
          <p:cNvPr id="5" name="Online Media 4" title="SWOT &amp; TOWS - An Introduction">
            <a:hlinkClick r:id="" action="ppaction://media"/>
            <a:extLst>
              <a:ext uri="{FF2B5EF4-FFF2-40B4-BE49-F238E27FC236}">
                <a16:creationId xmlns:a16="http://schemas.microsoft.com/office/drawing/2014/main" id="{22A84947-FB94-4D49-8310-CDA3AD101DB4}"/>
              </a:ext>
            </a:extLst>
          </p:cNvPr>
          <p:cNvPicPr>
            <a:picLocks noGrp="1" noRot="1" noChangeAspect="1"/>
          </p:cNvPicPr>
          <p:nvPr>
            <p:ph idx="1"/>
            <a:videoFile r:link="rId1"/>
          </p:nvPr>
        </p:nvPicPr>
        <p:blipFill>
          <a:blip r:embed="rId3"/>
          <a:stretch>
            <a:fillRect/>
          </a:stretch>
        </p:blipFill>
        <p:spPr>
          <a:xfrm>
            <a:off x="935323" y="1530922"/>
            <a:ext cx="7273354" cy="4110592"/>
          </a:xfrm>
          <a:prstGeom prst="rect">
            <a:avLst/>
          </a:prstGeom>
        </p:spPr>
      </p:pic>
    </p:spTree>
    <p:extLst>
      <p:ext uri="{BB962C8B-B14F-4D97-AF65-F5344CB8AC3E}">
        <p14:creationId xmlns:p14="http://schemas.microsoft.com/office/powerpoint/2010/main" val="20164911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DA68D-C345-4927-9D8F-7335247655D0}"/>
              </a:ext>
            </a:extLst>
          </p:cNvPr>
          <p:cNvSpPr>
            <a:spLocks noGrp="1"/>
          </p:cNvSpPr>
          <p:nvPr>
            <p:ph type="title"/>
          </p:nvPr>
        </p:nvSpPr>
        <p:spPr>
          <a:xfrm>
            <a:off x="762001" y="358109"/>
            <a:ext cx="8094616" cy="1090538"/>
          </a:xfrm>
        </p:spPr>
        <p:txBody>
          <a:bodyPr vert="horz" lIns="68580" tIns="34290" rIns="68580" bIns="34290" rtlCol="0" anchor="ctr">
            <a:noAutofit/>
          </a:bodyPr>
          <a:lstStyle/>
          <a:p>
            <a:pPr algn="ctr">
              <a:lnSpc>
                <a:spcPct val="90000"/>
              </a:lnSpc>
            </a:pPr>
            <a:r>
              <a:rPr lang="en-US" sz="5400" b="1" kern="1200" dirty="0">
                <a:solidFill>
                  <a:srgbClr val="000000"/>
                </a:solidFill>
                <a:latin typeface="+mj-lt"/>
                <a:ea typeface="+mj-ea"/>
                <a:cs typeface="+mj-cs"/>
              </a:rPr>
              <a:t>Group Exercise:</a:t>
            </a:r>
          </a:p>
        </p:txBody>
      </p:sp>
      <p:sp>
        <p:nvSpPr>
          <p:cNvPr id="3" name="Content Placeholder 2">
            <a:extLst>
              <a:ext uri="{FF2B5EF4-FFF2-40B4-BE49-F238E27FC236}">
                <a16:creationId xmlns:a16="http://schemas.microsoft.com/office/drawing/2014/main" id="{536A66FD-4BA1-43A2-BD77-3B65E5A6FFEE}"/>
              </a:ext>
            </a:extLst>
          </p:cNvPr>
          <p:cNvSpPr>
            <a:spLocks noGrp="1"/>
          </p:cNvSpPr>
          <p:nvPr>
            <p:ph sz="half" idx="2"/>
          </p:nvPr>
        </p:nvSpPr>
        <p:spPr>
          <a:xfrm>
            <a:off x="6477000" y="2112465"/>
            <a:ext cx="2667000" cy="2633069"/>
          </a:xfrm>
        </p:spPr>
        <p:txBody>
          <a:bodyPr vert="horz" lIns="68580" tIns="34290" rIns="68580" bIns="34290" rtlCol="0" anchor="ctr">
            <a:normAutofit/>
          </a:bodyPr>
          <a:lstStyle/>
          <a:p>
            <a:pPr marL="57150" indent="0">
              <a:buNone/>
            </a:pPr>
            <a:r>
              <a:rPr lang="en-US" dirty="0">
                <a:solidFill>
                  <a:srgbClr val="000000"/>
                </a:solidFill>
              </a:rPr>
              <a:t>How can the TOWS analysis support the hotels decision making? </a:t>
            </a:r>
          </a:p>
        </p:txBody>
      </p:sp>
      <p:pic>
        <p:nvPicPr>
          <p:cNvPr id="4" name="Video 6" title="Question mark speech bubbles">
            <a:hlinkClick r:id="" action="ppaction://media"/>
            <a:extLst>
              <a:ext uri="{FF2B5EF4-FFF2-40B4-BE49-F238E27FC236}">
                <a16:creationId xmlns:a16="http://schemas.microsoft.com/office/drawing/2014/main" id="{33244A7F-D1A0-F78C-1F84-A9601DC1284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1448646"/>
            <a:ext cx="6477000" cy="3643313"/>
          </a:xfrm>
          <a:prstGeom prst="rect">
            <a:avLst/>
          </a:prstGeom>
          <a:solidFill>
            <a:srgbClr val="4F81BD"/>
          </a:solidFill>
          <a:ln>
            <a:noFill/>
          </a:ln>
          <a:effectLst>
            <a:innerShdw blurRad="469900">
              <a:srgbClr val="000000">
                <a:alpha val="86000"/>
              </a:srgbClr>
            </a:innerShdw>
          </a:effectLst>
          <a:scene3d>
            <a:camera prst="orthographicFront"/>
            <a:lightRig rig="soft" dir="t"/>
          </a:scene3d>
          <a:sp3d/>
        </p:spPr>
      </p:pic>
    </p:spTree>
    <p:extLst>
      <p:ext uri="{BB962C8B-B14F-4D97-AF65-F5344CB8AC3E}">
        <p14:creationId xmlns:p14="http://schemas.microsoft.com/office/powerpoint/2010/main" val="2103602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3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mute="1">
                <p:cTn id="12" repeatCount="indefinite" fill="hold" display="0">
                  <p:stCondLst>
                    <p:cond delay="indefinite"/>
                  </p:stCondLst>
                </p:cTn>
                <p:tgtEl>
                  <p:spTgt spid="4"/>
                </p:tgtEl>
              </p:cMediaNode>
            </p:vide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52FF4-0A79-B70E-9E49-AB32DF74DFC2}"/>
              </a:ext>
            </a:extLst>
          </p:cNvPr>
          <p:cNvSpPr>
            <a:spLocks noGrp="1"/>
          </p:cNvSpPr>
          <p:nvPr>
            <p:ph type="title"/>
          </p:nvPr>
        </p:nvSpPr>
        <p:spPr>
          <a:xfrm>
            <a:off x="628650" y="127354"/>
            <a:ext cx="7886700" cy="718608"/>
          </a:xfrm>
        </p:spPr>
        <p:txBody>
          <a:bodyPr/>
          <a:lstStyle/>
          <a:p>
            <a:pPr algn="ctr"/>
            <a:r>
              <a:rPr lang="en-GB" b="1" dirty="0"/>
              <a:t>Any Questions?</a:t>
            </a:r>
          </a:p>
        </p:txBody>
      </p:sp>
      <p:sp>
        <p:nvSpPr>
          <p:cNvPr id="3" name="Content Placeholder 2">
            <a:extLst>
              <a:ext uri="{FF2B5EF4-FFF2-40B4-BE49-F238E27FC236}">
                <a16:creationId xmlns:a16="http://schemas.microsoft.com/office/drawing/2014/main" id="{89DF05E1-0E99-0880-CF6C-E8CE4DA50418}"/>
              </a:ext>
            </a:extLst>
          </p:cNvPr>
          <p:cNvSpPr>
            <a:spLocks noGrp="1"/>
          </p:cNvSpPr>
          <p:nvPr>
            <p:ph idx="1"/>
          </p:nvPr>
        </p:nvSpPr>
        <p:spPr/>
        <p:txBody>
          <a:bodyPr/>
          <a:lstStyle/>
          <a:p>
            <a:endParaRPr lang="en-GB" dirty="0"/>
          </a:p>
        </p:txBody>
      </p:sp>
      <p:pic>
        <p:nvPicPr>
          <p:cNvPr id="5" name="Video 4" title="Neon Pink Question Mark">
            <a:hlinkClick r:id="" action="ppaction://media"/>
            <a:extLst>
              <a:ext uri="{FF2B5EF4-FFF2-40B4-BE49-F238E27FC236}">
                <a16:creationId xmlns:a16="http://schemas.microsoft.com/office/drawing/2014/main" id="{A4C297B9-4A83-0DA9-F9A7-8681405A87F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857250"/>
            <a:ext cx="9144000" cy="5143500"/>
          </a:xfrm>
          <a:prstGeom prst="rect">
            <a:avLst/>
          </a:prstGeom>
        </p:spPr>
      </p:pic>
    </p:spTree>
    <p:extLst>
      <p:ext uri="{BB962C8B-B14F-4D97-AF65-F5344CB8AC3E}">
        <p14:creationId xmlns:p14="http://schemas.microsoft.com/office/powerpoint/2010/main" val="22324595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1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72357"/>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3" name="Rectangle 22">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8596"/>
            <a:ext cx="9144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DDA1FF-71A1-4E7B-8A45-57395D36782E}"/>
              </a:ext>
            </a:extLst>
          </p:cNvPr>
          <p:cNvSpPr>
            <a:spLocks noGrp="1"/>
          </p:cNvSpPr>
          <p:nvPr>
            <p:ph type="title"/>
          </p:nvPr>
        </p:nvSpPr>
        <p:spPr>
          <a:xfrm>
            <a:off x="394554" y="489439"/>
            <a:ext cx="8354891" cy="930447"/>
          </a:xfrm>
        </p:spPr>
        <p:txBody>
          <a:bodyPr vert="horz" lIns="91440" tIns="45720" rIns="91440" bIns="45720" rtlCol="0" anchor="b">
            <a:normAutofit/>
          </a:bodyPr>
          <a:lstStyle/>
          <a:p>
            <a:pPr algn="ctr"/>
            <a:r>
              <a:rPr lang="en-US" sz="4700" kern="1200" dirty="0">
                <a:solidFill>
                  <a:schemeClr val="bg1"/>
                </a:solidFill>
                <a:latin typeface="+mj-lt"/>
                <a:ea typeface="+mj-ea"/>
                <a:cs typeface="+mj-cs"/>
              </a:rPr>
              <a:t>The Strategic Choice Cascade </a:t>
            </a:r>
          </a:p>
        </p:txBody>
      </p:sp>
      <p:cxnSp>
        <p:nvCxnSpPr>
          <p:cNvPr id="25" name="Straight Connector 24">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43300" y="1479733"/>
            <a:ext cx="20574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201402"/>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6" name="Content Placeholder 5">
            <a:extLst>
              <a:ext uri="{FF2B5EF4-FFF2-40B4-BE49-F238E27FC236}">
                <a16:creationId xmlns:a16="http://schemas.microsoft.com/office/drawing/2014/main" id="{3CB4B177-292D-40BE-8273-6A2117C551C4}"/>
              </a:ext>
            </a:extLst>
          </p:cNvPr>
          <p:cNvPicPr>
            <a:picLocks noGrp="1" noChangeAspect="1"/>
          </p:cNvPicPr>
          <p:nvPr>
            <p:ph idx="1"/>
          </p:nvPr>
        </p:nvPicPr>
        <p:blipFill>
          <a:blip r:embed="rId3"/>
          <a:stretch>
            <a:fillRect/>
          </a:stretch>
        </p:blipFill>
        <p:spPr>
          <a:xfrm>
            <a:off x="240030" y="2683701"/>
            <a:ext cx="8622615" cy="2694566"/>
          </a:xfrm>
          <a:prstGeom prst="rect">
            <a:avLst/>
          </a:prstGeom>
        </p:spPr>
      </p:pic>
      <p:sp>
        <p:nvSpPr>
          <p:cNvPr id="3" name="TextBox 2">
            <a:extLst>
              <a:ext uri="{FF2B5EF4-FFF2-40B4-BE49-F238E27FC236}">
                <a16:creationId xmlns:a16="http://schemas.microsoft.com/office/drawing/2014/main" id="{09432360-B886-41F4-9D25-1FCD05907BE4}"/>
              </a:ext>
            </a:extLst>
          </p:cNvPr>
          <p:cNvSpPr txBox="1"/>
          <p:nvPr/>
        </p:nvSpPr>
        <p:spPr>
          <a:xfrm>
            <a:off x="394554" y="5491233"/>
            <a:ext cx="2275494" cy="369332"/>
          </a:xfrm>
          <a:prstGeom prst="rect">
            <a:avLst/>
          </a:prstGeom>
          <a:noFill/>
        </p:spPr>
        <p:txBody>
          <a:bodyPr wrap="square" rtlCol="0">
            <a:spAutoFit/>
          </a:bodyPr>
          <a:lstStyle/>
          <a:p>
            <a:r>
              <a:rPr lang="en-US" dirty="0"/>
              <a:t>(Deloitte, 2022)</a:t>
            </a:r>
            <a:endParaRPr lang="en-GB" dirty="0"/>
          </a:p>
        </p:txBody>
      </p:sp>
    </p:spTree>
    <p:extLst>
      <p:ext uri="{BB962C8B-B14F-4D97-AF65-F5344CB8AC3E}">
        <p14:creationId xmlns:p14="http://schemas.microsoft.com/office/powerpoint/2010/main" val="39767431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9058A-DFE5-4A40-B7B5-682E0230B528}"/>
              </a:ext>
            </a:extLst>
          </p:cNvPr>
          <p:cNvSpPr>
            <a:spLocks noGrp="1"/>
          </p:cNvSpPr>
          <p:nvPr>
            <p:ph type="title"/>
          </p:nvPr>
        </p:nvSpPr>
        <p:spPr>
          <a:xfrm>
            <a:off x="553050" y="198662"/>
            <a:ext cx="6319202" cy="1554480"/>
          </a:xfrm>
        </p:spPr>
        <p:txBody>
          <a:bodyPr/>
          <a:lstStyle/>
          <a:p>
            <a:r>
              <a:rPr lang="en-US" sz="6000" b="1" dirty="0"/>
              <a:t>CAGE Framework</a:t>
            </a:r>
            <a:endParaRPr lang="en-GB" sz="6000" b="1" dirty="0"/>
          </a:p>
        </p:txBody>
      </p:sp>
      <p:sp>
        <p:nvSpPr>
          <p:cNvPr id="3" name="Content Placeholder 2">
            <a:extLst>
              <a:ext uri="{FF2B5EF4-FFF2-40B4-BE49-F238E27FC236}">
                <a16:creationId xmlns:a16="http://schemas.microsoft.com/office/drawing/2014/main" id="{4B3F0A02-84B7-4A50-B888-1FB893E459EC}"/>
              </a:ext>
            </a:extLst>
          </p:cNvPr>
          <p:cNvSpPr>
            <a:spLocks noGrp="1"/>
          </p:cNvSpPr>
          <p:nvPr>
            <p:ph idx="1"/>
          </p:nvPr>
        </p:nvSpPr>
        <p:spPr>
          <a:xfrm>
            <a:off x="615283" y="2372996"/>
            <a:ext cx="7474522" cy="3520186"/>
          </a:xfrm>
        </p:spPr>
        <p:txBody>
          <a:bodyPr/>
          <a:lstStyle/>
          <a:p>
            <a:r>
              <a:rPr lang="en-US" dirty="0"/>
              <a:t>Cultural Distance</a:t>
            </a:r>
          </a:p>
          <a:p>
            <a:r>
              <a:rPr lang="en-US" dirty="0"/>
              <a:t>Administrative Distance</a:t>
            </a:r>
          </a:p>
          <a:p>
            <a:r>
              <a:rPr lang="en-US" dirty="0"/>
              <a:t>Geographic Distance</a:t>
            </a:r>
          </a:p>
          <a:p>
            <a:r>
              <a:rPr lang="en-US" dirty="0"/>
              <a:t>Economic</a:t>
            </a:r>
          </a:p>
          <a:p>
            <a:pPr marL="0" indent="0">
              <a:buNone/>
            </a:pPr>
            <a:r>
              <a:rPr lang="en-GB" dirty="0"/>
              <a:t>(Ghemawat</a:t>
            </a:r>
            <a:r>
              <a:rPr lang="en-US" dirty="0"/>
              <a:t>, 2016)</a:t>
            </a:r>
            <a:endParaRPr lang="en-GB" dirty="0"/>
          </a:p>
        </p:txBody>
      </p:sp>
      <p:pic>
        <p:nvPicPr>
          <p:cNvPr id="5" name="Picture 4">
            <a:extLst>
              <a:ext uri="{FF2B5EF4-FFF2-40B4-BE49-F238E27FC236}">
                <a16:creationId xmlns:a16="http://schemas.microsoft.com/office/drawing/2014/main" id="{24801899-BE2E-D476-A93E-CB7CD401E427}"/>
              </a:ext>
            </a:extLst>
          </p:cNvPr>
          <p:cNvPicPr>
            <a:picLocks noChangeAspect="1"/>
          </p:cNvPicPr>
          <p:nvPr/>
        </p:nvPicPr>
        <p:blipFill>
          <a:blip r:embed="rId3"/>
          <a:stretch>
            <a:fillRect/>
          </a:stretch>
        </p:blipFill>
        <p:spPr>
          <a:xfrm>
            <a:off x="4995623" y="2139382"/>
            <a:ext cx="3753257" cy="327444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2655563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72357"/>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8596"/>
            <a:ext cx="9144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3507A7-868D-487C-8A8C-A250022CD6ED}"/>
              </a:ext>
            </a:extLst>
          </p:cNvPr>
          <p:cNvSpPr>
            <a:spLocks noGrp="1"/>
          </p:cNvSpPr>
          <p:nvPr>
            <p:ph type="title"/>
          </p:nvPr>
        </p:nvSpPr>
        <p:spPr>
          <a:xfrm>
            <a:off x="394554" y="489439"/>
            <a:ext cx="8354891" cy="930447"/>
          </a:xfrm>
        </p:spPr>
        <p:txBody>
          <a:bodyPr vert="horz" lIns="91440" tIns="45720" rIns="91440" bIns="45720" rtlCol="0" anchor="b">
            <a:normAutofit/>
          </a:bodyPr>
          <a:lstStyle/>
          <a:p>
            <a:pPr algn="ctr"/>
            <a:r>
              <a:rPr lang="en-US" sz="4700" kern="1200" dirty="0">
                <a:solidFill>
                  <a:schemeClr val="bg1"/>
                </a:solidFill>
                <a:latin typeface="+mj-lt"/>
                <a:ea typeface="+mj-ea"/>
                <a:cs typeface="+mj-cs"/>
              </a:rPr>
              <a:t>Six Pillars Framework</a:t>
            </a:r>
          </a:p>
        </p:txBody>
      </p:sp>
      <p:cxnSp>
        <p:nvCxnSpPr>
          <p:cNvPr id="15" name="Straight Connector 14">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43300" y="1479733"/>
            <a:ext cx="20574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201402"/>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65B6FF8E-DD5A-4ED4-A008-D0C8350A20EA}"/>
              </a:ext>
            </a:extLst>
          </p:cNvPr>
          <p:cNvPicPr>
            <a:picLocks noChangeAspect="1"/>
          </p:cNvPicPr>
          <p:nvPr/>
        </p:nvPicPr>
        <p:blipFill>
          <a:blip r:embed="rId3"/>
          <a:stretch>
            <a:fillRect/>
          </a:stretch>
        </p:blipFill>
        <p:spPr>
          <a:xfrm>
            <a:off x="259501" y="2298654"/>
            <a:ext cx="8622615" cy="3104141"/>
          </a:xfrm>
          <a:prstGeom prst="rect">
            <a:avLst/>
          </a:prstGeom>
        </p:spPr>
      </p:pic>
      <p:sp>
        <p:nvSpPr>
          <p:cNvPr id="7" name="TextBox 6">
            <a:extLst>
              <a:ext uri="{FF2B5EF4-FFF2-40B4-BE49-F238E27FC236}">
                <a16:creationId xmlns:a16="http://schemas.microsoft.com/office/drawing/2014/main" id="{532F5421-8356-431C-B66A-4FE1C58C4429}"/>
              </a:ext>
            </a:extLst>
          </p:cNvPr>
          <p:cNvSpPr txBox="1"/>
          <p:nvPr/>
        </p:nvSpPr>
        <p:spPr>
          <a:xfrm>
            <a:off x="259501" y="5402795"/>
            <a:ext cx="2520275" cy="369332"/>
          </a:xfrm>
          <a:prstGeom prst="rect">
            <a:avLst/>
          </a:prstGeom>
          <a:noFill/>
        </p:spPr>
        <p:txBody>
          <a:bodyPr wrap="square" rtlCol="0">
            <a:spAutoFit/>
          </a:bodyPr>
          <a:lstStyle/>
          <a:p>
            <a:r>
              <a:rPr lang="en-US" dirty="0"/>
              <a:t>(KPMG, 2022)</a:t>
            </a:r>
            <a:endParaRPr lang="en-GB" dirty="0"/>
          </a:p>
        </p:txBody>
      </p:sp>
    </p:spTree>
    <p:extLst>
      <p:ext uri="{BB962C8B-B14F-4D97-AF65-F5344CB8AC3E}">
        <p14:creationId xmlns:p14="http://schemas.microsoft.com/office/powerpoint/2010/main" val="26769482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9F1AE-6E8B-4B77-8B91-612A512780A9}"/>
              </a:ext>
            </a:extLst>
          </p:cNvPr>
          <p:cNvSpPr>
            <a:spLocks noGrp="1"/>
          </p:cNvSpPr>
          <p:nvPr>
            <p:ph type="title"/>
          </p:nvPr>
        </p:nvSpPr>
        <p:spPr>
          <a:xfrm>
            <a:off x="151529" y="634181"/>
            <a:ext cx="3115818" cy="1622321"/>
          </a:xfrm>
        </p:spPr>
        <p:txBody>
          <a:bodyPr vert="horz" lIns="91440" tIns="45720" rIns="91440" bIns="45720" rtlCol="0" anchor="ctr">
            <a:normAutofit fontScale="90000"/>
          </a:bodyPr>
          <a:lstStyle/>
          <a:p>
            <a:r>
              <a:rPr lang="en-US" sz="4400" b="1" kern="1200" dirty="0">
                <a:solidFill>
                  <a:schemeClr val="tx1"/>
                </a:solidFill>
                <a:latin typeface="+mj-lt"/>
                <a:ea typeface="+mj-ea"/>
                <a:cs typeface="+mj-cs"/>
              </a:rPr>
              <a:t>SOSTAC Model (Smith, 1998)</a:t>
            </a:r>
          </a:p>
        </p:txBody>
      </p:sp>
      <p:sp>
        <p:nvSpPr>
          <p:cNvPr id="11" name="Rectangle 10">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87AF76F-B573-47CD-A486-C6554440B763}"/>
              </a:ext>
            </a:extLst>
          </p:cNvPr>
          <p:cNvPicPr>
            <a:picLocks noChangeAspect="1"/>
          </p:cNvPicPr>
          <p:nvPr/>
        </p:nvPicPr>
        <p:blipFill>
          <a:blip r:embed="rId3"/>
          <a:stretch>
            <a:fillRect/>
          </a:stretch>
        </p:blipFill>
        <p:spPr>
          <a:xfrm>
            <a:off x="4054396" y="1412782"/>
            <a:ext cx="4514498" cy="4029190"/>
          </a:xfrm>
          <a:prstGeom prst="rect">
            <a:avLst/>
          </a:prstGeom>
          <a:effectLst/>
        </p:spPr>
      </p:pic>
      <p:graphicFrame>
        <p:nvGraphicFramePr>
          <p:cNvPr id="6" name="Content Placeholder 2">
            <a:extLst>
              <a:ext uri="{FF2B5EF4-FFF2-40B4-BE49-F238E27FC236}">
                <a16:creationId xmlns:a16="http://schemas.microsoft.com/office/drawing/2014/main" id="{358BB6D4-3F94-4731-97FC-3BF3313F6003}"/>
              </a:ext>
            </a:extLst>
          </p:cNvPr>
          <p:cNvGraphicFramePr>
            <a:graphicFrameLocks noGrp="1"/>
          </p:cNvGraphicFramePr>
          <p:nvPr>
            <p:ph idx="1"/>
            <p:extLst>
              <p:ext uri="{D42A27DB-BD31-4B8C-83A1-F6EECF244321}">
                <p14:modId xmlns:p14="http://schemas.microsoft.com/office/powerpoint/2010/main" val="743040628"/>
              </p:ext>
            </p:extLst>
          </p:nvPr>
        </p:nvGraphicFramePr>
        <p:xfrm>
          <a:off x="486698" y="2438400"/>
          <a:ext cx="2629120" cy="378541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0232979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EB41C5C-0F34-4DDA-9D7C-5E717F35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2288" y="303591"/>
            <a:ext cx="4301692"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F9ACAF-0F3F-4F41-9931-B53B767CD9FA}"/>
              </a:ext>
            </a:extLst>
          </p:cNvPr>
          <p:cNvSpPr>
            <a:spLocks noGrp="1"/>
          </p:cNvSpPr>
          <p:nvPr>
            <p:ph type="title"/>
          </p:nvPr>
        </p:nvSpPr>
        <p:spPr>
          <a:xfrm>
            <a:off x="445770" y="640263"/>
            <a:ext cx="3929634" cy="1344975"/>
          </a:xfrm>
        </p:spPr>
        <p:txBody>
          <a:bodyPr vert="horz" lIns="91440" tIns="45720" rIns="91440" bIns="45720" rtlCol="0" anchor="ctr">
            <a:normAutofit/>
          </a:bodyPr>
          <a:lstStyle/>
          <a:p>
            <a:pPr algn="ctr"/>
            <a:r>
              <a:rPr lang="en-US" sz="4400" b="1" kern="1200" dirty="0">
                <a:solidFill>
                  <a:schemeClr val="tx1"/>
                </a:solidFill>
                <a:latin typeface="+mj-lt"/>
                <a:ea typeface="+mj-ea"/>
                <a:cs typeface="+mj-cs"/>
              </a:rPr>
              <a:t>RACE Framework</a:t>
            </a:r>
          </a:p>
        </p:txBody>
      </p:sp>
      <p:sp>
        <p:nvSpPr>
          <p:cNvPr id="3" name="Content Placeholder 2">
            <a:extLst>
              <a:ext uri="{FF2B5EF4-FFF2-40B4-BE49-F238E27FC236}">
                <a16:creationId xmlns:a16="http://schemas.microsoft.com/office/drawing/2014/main" id="{FB5447CD-FCED-4041-B171-C17518D48C49}"/>
              </a:ext>
            </a:extLst>
          </p:cNvPr>
          <p:cNvSpPr>
            <a:spLocks noGrp="1"/>
          </p:cNvSpPr>
          <p:nvPr>
            <p:ph idx="1"/>
          </p:nvPr>
        </p:nvSpPr>
        <p:spPr>
          <a:xfrm>
            <a:off x="445207" y="2121763"/>
            <a:ext cx="3926618" cy="3773010"/>
          </a:xfrm>
        </p:spPr>
        <p:txBody>
          <a:bodyPr vert="horz" lIns="91440" tIns="45720" rIns="91440" bIns="45720" rtlCol="0">
            <a:normAutofit/>
          </a:bodyPr>
          <a:lstStyle/>
          <a:p>
            <a:r>
              <a:rPr lang="en-US" sz="3600" b="0" i="0" dirty="0">
                <a:effectLst/>
              </a:rPr>
              <a:t>Plan</a:t>
            </a:r>
          </a:p>
          <a:p>
            <a:r>
              <a:rPr lang="en-US" sz="3600" b="0" i="0" dirty="0">
                <a:effectLst/>
              </a:rPr>
              <a:t>Reach</a:t>
            </a:r>
          </a:p>
          <a:p>
            <a:r>
              <a:rPr lang="en-US" sz="3600" b="0" i="0" dirty="0">
                <a:effectLst/>
              </a:rPr>
              <a:t>Act</a:t>
            </a:r>
          </a:p>
          <a:p>
            <a:r>
              <a:rPr lang="en-US" sz="3600" b="0" i="0" dirty="0">
                <a:effectLst/>
              </a:rPr>
              <a:t>Convert</a:t>
            </a:r>
          </a:p>
          <a:p>
            <a:r>
              <a:rPr lang="en-US" sz="3600" b="0" i="0" dirty="0">
                <a:effectLst/>
              </a:rPr>
              <a:t>Engage</a:t>
            </a:r>
            <a:endParaRPr lang="en-US" sz="1700" dirty="0"/>
          </a:p>
        </p:txBody>
      </p:sp>
      <p:pic>
        <p:nvPicPr>
          <p:cNvPr id="6" name="Picture 5">
            <a:extLst>
              <a:ext uri="{FF2B5EF4-FFF2-40B4-BE49-F238E27FC236}">
                <a16:creationId xmlns:a16="http://schemas.microsoft.com/office/drawing/2014/main" id="{ABB53B38-D715-401A-B10F-6DE5FA56EF57}"/>
              </a:ext>
            </a:extLst>
          </p:cNvPr>
          <p:cNvPicPr>
            <a:picLocks noChangeAspect="1"/>
          </p:cNvPicPr>
          <p:nvPr/>
        </p:nvPicPr>
        <p:blipFill>
          <a:blip r:embed="rId3"/>
          <a:stretch>
            <a:fillRect/>
          </a:stretch>
        </p:blipFill>
        <p:spPr>
          <a:xfrm>
            <a:off x="4935474" y="796424"/>
            <a:ext cx="3845052" cy="5109702"/>
          </a:xfrm>
          <a:prstGeom prst="rect">
            <a:avLst/>
          </a:prstGeom>
        </p:spPr>
      </p:pic>
    </p:spTree>
    <p:extLst>
      <p:ext uri="{BB962C8B-B14F-4D97-AF65-F5344CB8AC3E}">
        <p14:creationId xmlns:p14="http://schemas.microsoft.com/office/powerpoint/2010/main" val="24614796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iagram&#10;&#10;Description automatically generated">
            <a:extLst>
              <a:ext uri="{FF2B5EF4-FFF2-40B4-BE49-F238E27FC236}">
                <a16:creationId xmlns:a16="http://schemas.microsoft.com/office/drawing/2014/main" id="{5F3C10F0-28E9-4D39-A58F-C95AB394F2F5}"/>
              </a:ext>
            </a:extLst>
          </p:cNvPr>
          <p:cNvPicPr>
            <a:picLocks noChangeAspect="1"/>
          </p:cNvPicPr>
          <p:nvPr/>
        </p:nvPicPr>
        <p:blipFill>
          <a:blip r:embed="rId3"/>
          <a:stretch>
            <a:fillRect/>
          </a:stretch>
        </p:blipFill>
        <p:spPr>
          <a:xfrm>
            <a:off x="0" y="230832"/>
            <a:ext cx="6364224" cy="5663454"/>
          </a:xfrm>
          <a:prstGeom prst="rect">
            <a:avLst/>
          </a:prstGeom>
        </p:spPr>
      </p:pic>
      <p:sp>
        <p:nvSpPr>
          <p:cNvPr id="6" name="TextBox 5">
            <a:extLst>
              <a:ext uri="{FF2B5EF4-FFF2-40B4-BE49-F238E27FC236}">
                <a16:creationId xmlns:a16="http://schemas.microsoft.com/office/drawing/2014/main" id="{2935C8BE-63FC-416E-A05E-8C59BF3BA750}"/>
              </a:ext>
            </a:extLst>
          </p:cNvPr>
          <p:cNvSpPr txBox="1"/>
          <p:nvPr/>
        </p:nvSpPr>
        <p:spPr>
          <a:xfrm>
            <a:off x="5167086" y="2349906"/>
            <a:ext cx="3629442" cy="3600986"/>
          </a:xfrm>
          <a:prstGeom prst="rect">
            <a:avLst/>
          </a:prstGeom>
          <a:noFill/>
        </p:spPr>
        <p:txBody>
          <a:bodyPr wrap="square" rtlCol="0">
            <a:spAutoFit/>
          </a:bodyPr>
          <a:lstStyle/>
          <a:p>
            <a:pPr marL="0" indent="0">
              <a:buNone/>
            </a:pPr>
            <a:r>
              <a:rPr lang="en-GB" sz="4800" b="1" i="0" dirty="0">
                <a:effectLst/>
                <a:latin typeface="Times New Roman" panose="02020603050405020304" pitchFamily="18" charset="0"/>
              </a:rPr>
              <a:t>Relationship Value </a:t>
            </a:r>
            <a:r>
              <a:rPr lang="en-GB" sz="4800" b="1" dirty="0">
                <a:latin typeface="Times New Roman" panose="02020603050405020304" pitchFamily="18" charset="0"/>
              </a:rPr>
              <a:t>M</a:t>
            </a:r>
            <a:r>
              <a:rPr lang="en-GB" sz="4800" b="1" i="0" dirty="0">
                <a:effectLst/>
                <a:latin typeface="Times New Roman" panose="02020603050405020304" pitchFamily="18" charset="0"/>
              </a:rPr>
              <a:t>anagement </a:t>
            </a:r>
            <a:r>
              <a:rPr lang="en-GB" sz="4800" b="1" dirty="0">
                <a:latin typeface="Times New Roman" panose="02020603050405020304" pitchFamily="18" charset="0"/>
              </a:rPr>
              <a:t>F</a:t>
            </a:r>
            <a:r>
              <a:rPr lang="en-GB" sz="4800" b="1" i="0" dirty="0">
                <a:effectLst/>
                <a:latin typeface="Times New Roman" panose="02020603050405020304" pitchFamily="18" charset="0"/>
              </a:rPr>
              <a:t>ramework.</a:t>
            </a:r>
          </a:p>
          <a:p>
            <a:pPr marL="0" indent="0">
              <a:buNone/>
            </a:pPr>
            <a:endParaRPr lang="en-GB" b="1" dirty="0">
              <a:latin typeface="Times New Roman" panose="02020603050405020304" pitchFamily="18" charset="0"/>
            </a:endParaRPr>
          </a:p>
          <a:p>
            <a:pPr marL="0" indent="0">
              <a:buNone/>
            </a:pPr>
            <a:r>
              <a:rPr lang="en-AU" sz="1800" dirty="0">
                <a:effectLst/>
                <a:latin typeface="Times New Roman" panose="02020603050405020304" pitchFamily="18" charset="0"/>
                <a:ea typeface="Times New Roman" panose="02020603050405020304" pitchFamily="18" charset="0"/>
              </a:rPr>
              <a:t>(Payne and Holt, 2001)</a:t>
            </a:r>
            <a:endParaRPr lang="en-GB" b="1" dirty="0"/>
          </a:p>
        </p:txBody>
      </p:sp>
    </p:spTree>
    <p:extLst>
      <p:ext uri="{BB962C8B-B14F-4D97-AF65-F5344CB8AC3E}">
        <p14:creationId xmlns:p14="http://schemas.microsoft.com/office/powerpoint/2010/main" val="38859750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DA68D-C345-4927-9D8F-7335247655D0}"/>
              </a:ext>
            </a:extLst>
          </p:cNvPr>
          <p:cNvSpPr>
            <a:spLocks noGrp="1"/>
          </p:cNvSpPr>
          <p:nvPr>
            <p:ph type="title"/>
          </p:nvPr>
        </p:nvSpPr>
        <p:spPr>
          <a:xfrm>
            <a:off x="762001" y="358109"/>
            <a:ext cx="8094616" cy="1090538"/>
          </a:xfrm>
        </p:spPr>
        <p:txBody>
          <a:bodyPr vert="horz" lIns="68580" tIns="34290" rIns="68580" bIns="34290" rtlCol="0" anchor="ctr">
            <a:noAutofit/>
          </a:bodyPr>
          <a:lstStyle/>
          <a:p>
            <a:pPr algn="ctr">
              <a:lnSpc>
                <a:spcPct val="90000"/>
              </a:lnSpc>
            </a:pPr>
            <a:r>
              <a:rPr lang="en-US" sz="5400" b="1" kern="1200" dirty="0">
                <a:solidFill>
                  <a:srgbClr val="000000"/>
                </a:solidFill>
                <a:latin typeface="+mj-lt"/>
                <a:ea typeface="+mj-ea"/>
                <a:cs typeface="+mj-cs"/>
              </a:rPr>
              <a:t>Group Discussion:</a:t>
            </a:r>
          </a:p>
        </p:txBody>
      </p:sp>
      <p:sp>
        <p:nvSpPr>
          <p:cNvPr id="3" name="Content Placeholder 2">
            <a:extLst>
              <a:ext uri="{FF2B5EF4-FFF2-40B4-BE49-F238E27FC236}">
                <a16:creationId xmlns:a16="http://schemas.microsoft.com/office/drawing/2014/main" id="{536A66FD-4BA1-43A2-BD77-3B65E5A6FFEE}"/>
              </a:ext>
            </a:extLst>
          </p:cNvPr>
          <p:cNvSpPr>
            <a:spLocks noGrp="1"/>
          </p:cNvSpPr>
          <p:nvPr>
            <p:ph sz="half" idx="2"/>
          </p:nvPr>
        </p:nvSpPr>
        <p:spPr>
          <a:xfrm>
            <a:off x="6229351" y="1448648"/>
            <a:ext cx="2914649" cy="3624262"/>
          </a:xfrm>
        </p:spPr>
        <p:txBody>
          <a:bodyPr vert="horz" lIns="68580" tIns="34290" rIns="68580" bIns="34290" rtlCol="0" anchor="ctr">
            <a:normAutofit/>
          </a:bodyPr>
          <a:lstStyle/>
          <a:p>
            <a:pPr marL="57150" indent="0" algn="ctr">
              <a:buNone/>
            </a:pPr>
            <a:r>
              <a:rPr lang="en-US" sz="4000" dirty="0">
                <a:solidFill>
                  <a:srgbClr val="000000"/>
                </a:solidFill>
              </a:rPr>
              <a:t>What two  tools would support a consultancy project and why?</a:t>
            </a:r>
          </a:p>
        </p:txBody>
      </p:sp>
      <p:pic>
        <p:nvPicPr>
          <p:cNvPr id="4" name="Video 6" title="Question mark speech bubbles">
            <a:hlinkClick r:id="" action="ppaction://media"/>
            <a:extLst>
              <a:ext uri="{FF2B5EF4-FFF2-40B4-BE49-F238E27FC236}">
                <a16:creationId xmlns:a16="http://schemas.microsoft.com/office/drawing/2014/main" id="{33244A7F-D1A0-F78C-1F84-A9601DC1284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49283" y="1448646"/>
            <a:ext cx="5467350" cy="364331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148442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3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mute="1">
                <p:cTn id="12" repeatCount="indefinite" fill="hold" display="0">
                  <p:stCondLst>
                    <p:cond delay="indefinite"/>
                  </p:stCondLst>
                </p:cTn>
                <p:tgtEl>
                  <p:spTgt spid="4"/>
                </p:tgtEl>
              </p:cMediaNode>
            </p:vide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52FF4-0A79-B70E-9E49-AB32DF74DFC2}"/>
              </a:ext>
            </a:extLst>
          </p:cNvPr>
          <p:cNvSpPr>
            <a:spLocks noGrp="1"/>
          </p:cNvSpPr>
          <p:nvPr>
            <p:ph type="title"/>
          </p:nvPr>
        </p:nvSpPr>
        <p:spPr>
          <a:xfrm>
            <a:off x="628650" y="127354"/>
            <a:ext cx="7886700" cy="718608"/>
          </a:xfrm>
        </p:spPr>
        <p:txBody>
          <a:bodyPr/>
          <a:lstStyle/>
          <a:p>
            <a:pPr algn="ctr"/>
            <a:r>
              <a:rPr lang="en-GB" b="1" dirty="0"/>
              <a:t>Any Questions?</a:t>
            </a:r>
          </a:p>
        </p:txBody>
      </p:sp>
      <p:sp>
        <p:nvSpPr>
          <p:cNvPr id="3" name="Content Placeholder 2">
            <a:extLst>
              <a:ext uri="{FF2B5EF4-FFF2-40B4-BE49-F238E27FC236}">
                <a16:creationId xmlns:a16="http://schemas.microsoft.com/office/drawing/2014/main" id="{89DF05E1-0E99-0880-CF6C-E8CE4DA50418}"/>
              </a:ext>
            </a:extLst>
          </p:cNvPr>
          <p:cNvSpPr>
            <a:spLocks noGrp="1"/>
          </p:cNvSpPr>
          <p:nvPr>
            <p:ph idx="1"/>
          </p:nvPr>
        </p:nvSpPr>
        <p:spPr/>
        <p:txBody>
          <a:bodyPr/>
          <a:lstStyle/>
          <a:p>
            <a:endParaRPr lang="en-GB" dirty="0"/>
          </a:p>
        </p:txBody>
      </p:sp>
      <p:pic>
        <p:nvPicPr>
          <p:cNvPr id="5" name="Video 4" title="Neon Pink Question Mark">
            <a:hlinkClick r:id="" action="ppaction://media"/>
            <a:extLst>
              <a:ext uri="{FF2B5EF4-FFF2-40B4-BE49-F238E27FC236}">
                <a16:creationId xmlns:a16="http://schemas.microsoft.com/office/drawing/2014/main" id="{A4C297B9-4A83-0DA9-F9A7-8681405A87F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857250"/>
            <a:ext cx="9144000" cy="5143500"/>
          </a:xfrm>
          <a:prstGeom prst="rect">
            <a:avLst/>
          </a:prstGeom>
        </p:spPr>
      </p:pic>
    </p:spTree>
    <p:extLst>
      <p:ext uri="{BB962C8B-B14F-4D97-AF65-F5344CB8AC3E}">
        <p14:creationId xmlns:p14="http://schemas.microsoft.com/office/powerpoint/2010/main" val="2447767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1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AE16D-3C72-41F2-9E58-722A403B5146}"/>
              </a:ext>
            </a:extLst>
          </p:cNvPr>
          <p:cNvSpPr>
            <a:spLocks noGrp="1"/>
          </p:cNvSpPr>
          <p:nvPr>
            <p:ph type="title"/>
          </p:nvPr>
        </p:nvSpPr>
        <p:spPr>
          <a:xfrm>
            <a:off x="315119" y="2268114"/>
            <a:ext cx="8513761" cy="500571"/>
          </a:xfrm>
        </p:spPr>
        <p:txBody>
          <a:bodyPr/>
          <a:lstStyle/>
          <a:p>
            <a:r>
              <a:rPr lang="en-US" sz="4800" b="1" dirty="0"/>
              <a:t>Methods to evaluate organisations and provide innovation</a:t>
            </a:r>
            <a:br>
              <a:rPr lang="en-US" sz="4800" dirty="0"/>
            </a:br>
            <a:br>
              <a:rPr lang="en-US" dirty="0"/>
            </a:br>
            <a:endParaRPr lang="en-GB" dirty="0"/>
          </a:p>
        </p:txBody>
      </p:sp>
      <p:sp>
        <p:nvSpPr>
          <p:cNvPr id="3" name="Content Placeholder 2">
            <a:extLst>
              <a:ext uri="{FF2B5EF4-FFF2-40B4-BE49-F238E27FC236}">
                <a16:creationId xmlns:a16="http://schemas.microsoft.com/office/drawing/2014/main" id="{F9EFC204-A533-4A63-AF97-78550F139E59}"/>
              </a:ext>
            </a:extLst>
          </p:cNvPr>
          <p:cNvSpPr>
            <a:spLocks noGrp="1"/>
          </p:cNvSpPr>
          <p:nvPr>
            <p:ph idx="1"/>
          </p:nvPr>
        </p:nvSpPr>
        <p:spPr>
          <a:xfrm>
            <a:off x="364767" y="2235200"/>
            <a:ext cx="4207234" cy="3357508"/>
          </a:xfrm>
        </p:spPr>
        <p:txBody>
          <a:bodyPr/>
          <a:lstStyle/>
          <a:p>
            <a:r>
              <a:rPr lang="en-US" sz="2000" dirty="0"/>
              <a:t>Solve everyday and occurring problems</a:t>
            </a:r>
          </a:p>
          <a:p>
            <a:r>
              <a:rPr lang="en-US" sz="2000" dirty="0"/>
              <a:t>Riding the interest wave</a:t>
            </a:r>
          </a:p>
          <a:p>
            <a:r>
              <a:rPr lang="en-US" sz="2000" dirty="0"/>
              <a:t>Stretch or entertain to extremes</a:t>
            </a:r>
          </a:p>
          <a:p>
            <a:r>
              <a:rPr lang="en-GB" sz="2000" dirty="0"/>
              <a:t>Build on core </a:t>
            </a:r>
          </a:p>
          <a:p>
            <a:r>
              <a:rPr lang="en-GB" sz="2000" dirty="0"/>
              <a:t>Cool hunting</a:t>
            </a:r>
          </a:p>
          <a:p>
            <a:pPr marL="0" indent="0">
              <a:buNone/>
            </a:pPr>
            <a:r>
              <a:rPr lang="en-US" sz="2000" dirty="0"/>
              <a:t>(Barrow, 2019)</a:t>
            </a:r>
            <a:endParaRPr lang="en-GB" sz="2000" dirty="0"/>
          </a:p>
        </p:txBody>
      </p:sp>
      <p:pic>
        <p:nvPicPr>
          <p:cNvPr id="7" name="Video 6" title="Circling Molecule">
            <a:hlinkClick r:id="" action="ppaction://media"/>
            <a:extLst>
              <a:ext uri="{FF2B5EF4-FFF2-40B4-BE49-F238E27FC236}">
                <a16:creationId xmlns:a16="http://schemas.microsoft.com/office/drawing/2014/main" id="{41B89F49-A5B7-5C1E-9A4A-9321EB6F308E}"/>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071000" y="2235199"/>
            <a:ext cx="5073000" cy="2853563"/>
          </a:xfrm>
          <a:prstGeom prst="rect">
            <a:avLst/>
          </a:prstGeom>
          <a:ln>
            <a:noFill/>
          </a:ln>
          <a:effectLst>
            <a:softEdge rad="112500"/>
          </a:effectLst>
        </p:spPr>
      </p:pic>
    </p:spTree>
    <p:extLst>
      <p:ext uri="{BB962C8B-B14F-4D97-AF65-F5344CB8AC3E}">
        <p14:creationId xmlns:p14="http://schemas.microsoft.com/office/powerpoint/2010/main" val="2177345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048"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5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32" repeatCount="indefinite" fill="hold" display="0">
                  <p:stCondLst>
                    <p:cond delay="indefinite"/>
                  </p:stCondLst>
                </p:cTn>
                <p:tgtEl>
                  <p:spTgt spid="7"/>
                </p:tgtEl>
              </p:cMediaNode>
            </p:video>
            <p:seq concurrent="1" nextAc="seek">
              <p:cTn id="33" restart="whenNotActive" fill="hold" evtFilter="cancelBubble" nodeType="interactiveSeq">
                <p:stCondLst>
                  <p:cond evt="onClick" delay="0">
                    <p:tgtEl>
                      <p:spTgt spid="7"/>
                    </p:tgtEl>
                  </p:cond>
                </p:stCondLst>
                <p:endSync evt="end" delay="0">
                  <p:rtn val="all"/>
                </p:endSync>
                <p:childTnLst>
                  <p:par>
                    <p:cTn id="34" fill="hold">
                      <p:stCondLst>
                        <p:cond delay="0"/>
                      </p:stCondLst>
                      <p:childTnLst>
                        <p:par>
                          <p:cTn id="35" fill="hold">
                            <p:stCondLst>
                              <p:cond delay="0"/>
                            </p:stCondLst>
                            <p:childTnLst>
                              <p:par>
                                <p:cTn id="36" presetID="2" presetClass="mediacall" presetSubtype="0" fill="hold" nodeType="clickEffect">
                                  <p:stCondLst>
                                    <p:cond delay="0"/>
                                  </p:stCondLst>
                                  <p:childTnLst>
                                    <p:cmd type="call" cmd="togglePause">
                                      <p:cBhvr>
                                        <p:cTn id="37"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389820-651B-B4A5-CA06-E630F9E258E8}"/>
              </a:ext>
            </a:extLst>
          </p:cNvPr>
          <p:cNvSpPr>
            <a:spLocks noGrp="1"/>
          </p:cNvSpPr>
          <p:nvPr>
            <p:ph type="title"/>
          </p:nvPr>
        </p:nvSpPr>
        <p:spPr>
          <a:xfrm>
            <a:off x="0" y="1270097"/>
            <a:ext cx="3586641" cy="389234"/>
          </a:xfrm>
        </p:spPr>
        <p:txBody>
          <a:bodyPr vert="horz" lIns="91440" tIns="45720" rIns="91440" bIns="45720" rtlCol="0" anchor="ctr">
            <a:normAutofit fontScale="90000"/>
          </a:bodyPr>
          <a:lstStyle/>
          <a:p>
            <a:pPr marL="0" indent="0" algn="r"/>
            <a:r>
              <a:rPr lang="en-US" sz="4900" b="1" dirty="0"/>
              <a:t>ASSESSMENT</a:t>
            </a:r>
            <a:br>
              <a:rPr lang="en-US" sz="5300" b="1" dirty="0">
                <a:solidFill>
                  <a:schemeClr val="bg1"/>
                </a:solidFill>
              </a:rPr>
            </a:br>
            <a:br>
              <a:rPr lang="en-US" sz="2600" dirty="0">
                <a:solidFill>
                  <a:schemeClr val="bg1"/>
                </a:solidFill>
                <a:effectLst/>
              </a:rPr>
            </a:br>
            <a:endParaRPr lang="en-US" sz="2600" dirty="0">
              <a:solidFill>
                <a:schemeClr val="bg1"/>
              </a:solidFill>
            </a:endParaRPr>
          </a:p>
        </p:txBody>
      </p:sp>
      <p:sp>
        <p:nvSpPr>
          <p:cNvPr id="4" name="Content Placeholder 3">
            <a:extLst>
              <a:ext uri="{FF2B5EF4-FFF2-40B4-BE49-F238E27FC236}">
                <a16:creationId xmlns:a16="http://schemas.microsoft.com/office/drawing/2014/main" id="{F47F08B9-20A2-55B6-00D5-35E0536FDCFB}"/>
              </a:ext>
            </a:extLst>
          </p:cNvPr>
          <p:cNvSpPr>
            <a:spLocks noGrp="1"/>
          </p:cNvSpPr>
          <p:nvPr>
            <p:ph sz="half" idx="2"/>
          </p:nvPr>
        </p:nvSpPr>
        <p:spPr>
          <a:xfrm>
            <a:off x="4203290" y="506727"/>
            <a:ext cx="4138275" cy="1526741"/>
          </a:xfrm>
        </p:spPr>
        <p:txBody>
          <a:bodyPr vert="horz" lIns="91440" tIns="45720" rIns="91440" bIns="45720" rtlCol="0" anchor="ctr">
            <a:normAutofit/>
          </a:bodyPr>
          <a:lstStyle/>
          <a:p>
            <a:pPr marL="0" indent="0">
              <a:buNone/>
            </a:pPr>
            <a:r>
              <a:rPr lang="en-US" sz="3200" b="1" dirty="0"/>
              <a:t>Deadline date:</a:t>
            </a:r>
          </a:p>
          <a:p>
            <a:pPr marL="0" indent="0">
              <a:buNone/>
            </a:pPr>
            <a:r>
              <a:rPr lang="en-US" sz="3200" b="1" dirty="0"/>
              <a:t>6</a:t>
            </a:r>
            <a:r>
              <a:rPr lang="en-US" sz="3200" b="1" baseline="30000" dirty="0"/>
              <a:t>th</a:t>
            </a:r>
            <a:r>
              <a:rPr lang="en-US" sz="3200" b="1" dirty="0"/>
              <a:t> March, by 23h55</a:t>
            </a:r>
            <a:endParaRPr lang="en-US" sz="1900" dirty="0"/>
          </a:p>
        </p:txBody>
      </p:sp>
      <p:pic>
        <p:nvPicPr>
          <p:cNvPr id="6" name="Picture 5">
            <a:extLst>
              <a:ext uri="{FF2B5EF4-FFF2-40B4-BE49-F238E27FC236}">
                <a16:creationId xmlns:a16="http://schemas.microsoft.com/office/drawing/2014/main" id="{C4A4224C-C3AB-0F7B-DD45-20F9598B6092}"/>
              </a:ext>
            </a:extLst>
          </p:cNvPr>
          <p:cNvPicPr>
            <a:picLocks noChangeAspect="1"/>
          </p:cNvPicPr>
          <p:nvPr/>
        </p:nvPicPr>
        <p:blipFill>
          <a:blip r:embed="rId3"/>
          <a:stretch>
            <a:fillRect/>
          </a:stretch>
        </p:blipFill>
        <p:spPr>
          <a:xfrm>
            <a:off x="4970206" y="2453116"/>
            <a:ext cx="4169610" cy="2574734"/>
          </a:xfrm>
          <a:prstGeom prst="ellipse">
            <a:avLst/>
          </a:prstGeom>
          <a:ln>
            <a:noFill/>
          </a:ln>
          <a:effectLst>
            <a:softEdge rad="112500"/>
          </a:effectLst>
        </p:spPr>
      </p:pic>
      <p:graphicFrame>
        <p:nvGraphicFramePr>
          <p:cNvPr id="5" name="Content Placeholder 4">
            <a:extLst>
              <a:ext uri="{FF2B5EF4-FFF2-40B4-BE49-F238E27FC236}">
                <a16:creationId xmlns:a16="http://schemas.microsoft.com/office/drawing/2014/main" id="{A12F8B43-6A2E-D4A7-D5C7-D2352B856F39}"/>
              </a:ext>
            </a:extLst>
          </p:cNvPr>
          <p:cNvGraphicFramePr>
            <a:graphicFrameLocks noGrp="1"/>
          </p:cNvGraphicFramePr>
          <p:nvPr>
            <p:ph sz="half" idx="1"/>
          </p:nvPr>
        </p:nvGraphicFramePr>
        <p:xfrm>
          <a:off x="294980" y="2719937"/>
          <a:ext cx="4675225" cy="2574734"/>
        </p:xfrm>
        <a:graphic>
          <a:graphicData uri="http://schemas.openxmlformats.org/drawingml/2006/table">
            <a:tbl>
              <a:tblPr firstRow="1" bandRow="1">
                <a:tableStyleId>{5C22544A-7EE6-4342-B048-85BDC9FD1C3A}</a:tableStyleId>
              </a:tblPr>
              <a:tblGrid>
                <a:gridCol w="1917278">
                  <a:extLst>
                    <a:ext uri="{9D8B030D-6E8A-4147-A177-3AD203B41FA5}">
                      <a16:colId xmlns:a16="http://schemas.microsoft.com/office/drawing/2014/main" val="2184306891"/>
                    </a:ext>
                  </a:extLst>
                </a:gridCol>
                <a:gridCol w="1209368">
                  <a:extLst>
                    <a:ext uri="{9D8B030D-6E8A-4147-A177-3AD203B41FA5}">
                      <a16:colId xmlns:a16="http://schemas.microsoft.com/office/drawing/2014/main" val="2437925883"/>
                    </a:ext>
                  </a:extLst>
                </a:gridCol>
                <a:gridCol w="1548579">
                  <a:extLst>
                    <a:ext uri="{9D8B030D-6E8A-4147-A177-3AD203B41FA5}">
                      <a16:colId xmlns:a16="http://schemas.microsoft.com/office/drawing/2014/main" val="3758630763"/>
                    </a:ext>
                  </a:extLst>
                </a:gridCol>
              </a:tblGrid>
              <a:tr h="1414433">
                <a:tc>
                  <a:txBody>
                    <a:bodyPr/>
                    <a:lstStyle/>
                    <a:p>
                      <a:pPr algn="ctr"/>
                      <a:r>
                        <a:rPr lang="en-GB" sz="2400" dirty="0">
                          <a:solidFill>
                            <a:schemeClr val="tx1"/>
                          </a:solidFill>
                        </a:rPr>
                        <a:t>Mode of Assessment</a:t>
                      </a:r>
                    </a:p>
                  </a:txBody>
                  <a:tcPr marL="105912" marR="105912" marT="52956" marB="529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GB" sz="2400" dirty="0">
                          <a:solidFill>
                            <a:schemeClr val="tx1"/>
                          </a:solidFill>
                        </a:rPr>
                        <a:t>Volume</a:t>
                      </a:r>
                    </a:p>
                  </a:txBody>
                  <a:tcPr marL="105912" marR="105912" marT="52956" marB="529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GB" sz="2400" dirty="0">
                          <a:solidFill>
                            <a:schemeClr val="tx1"/>
                          </a:solidFill>
                        </a:rPr>
                        <a:t>Weighting</a:t>
                      </a:r>
                    </a:p>
                  </a:txBody>
                  <a:tcPr marL="105912" marR="105912" marT="52956" marB="529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98798678"/>
                  </a:ext>
                </a:extLst>
              </a:tr>
              <a:tr h="1160301">
                <a:tc>
                  <a:txBody>
                    <a:bodyPr/>
                    <a:lstStyle/>
                    <a:p>
                      <a:pPr algn="ctr"/>
                      <a:r>
                        <a:rPr lang="en-GB" sz="2400"/>
                        <a:t>Consultancy Report</a:t>
                      </a:r>
                    </a:p>
                  </a:txBody>
                  <a:tcPr marL="105912" marR="105912" marT="52956" marB="529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GB" sz="2400" b="1" dirty="0">
                          <a:solidFill>
                            <a:schemeClr val="tx1"/>
                          </a:solidFill>
                        </a:rPr>
                        <a:t>6000 words</a:t>
                      </a:r>
                    </a:p>
                  </a:txBody>
                  <a:tcPr marL="105912" marR="105912" marT="52956" marB="529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GB" sz="2400" dirty="0">
                          <a:solidFill>
                            <a:schemeClr val="tx1"/>
                          </a:solidFill>
                        </a:rPr>
                        <a:t>100%</a:t>
                      </a:r>
                    </a:p>
                  </a:txBody>
                  <a:tcPr marL="105912" marR="105912" marT="52956" marB="529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976893364"/>
                  </a:ext>
                </a:extLst>
              </a:tr>
            </a:tbl>
          </a:graphicData>
        </a:graphic>
      </p:graphicFrame>
    </p:spTree>
    <p:extLst>
      <p:ext uri="{BB962C8B-B14F-4D97-AF65-F5344CB8AC3E}">
        <p14:creationId xmlns:p14="http://schemas.microsoft.com/office/powerpoint/2010/main" val="1474722510"/>
      </p:ext>
    </p:extLst>
  </p:cSld>
  <p:clrMapOvr>
    <a:masterClrMapping/>
  </p:clrMapOvr>
  <p:transition spd="slow">
    <p:push dir="u"/>
  </p:transition>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9144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8D6776-7AE6-7377-6FE5-7D979D83A3E7}"/>
              </a:ext>
            </a:extLst>
          </p:cNvPr>
          <p:cNvSpPr>
            <a:spLocks noGrp="1"/>
          </p:cNvSpPr>
          <p:nvPr>
            <p:ph type="title"/>
          </p:nvPr>
        </p:nvSpPr>
        <p:spPr>
          <a:xfrm>
            <a:off x="417399" y="643467"/>
            <a:ext cx="8408193" cy="744836"/>
          </a:xfrm>
        </p:spPr>
        <p:txBody>
          <a:bodyPr vert="horz" lIns="91440" tIns="45720" rIns="91440" bIns="45720" rtlCol="0" anchor="ctr">
            <a:normAutofit/>
          </a:bodyPr>
          <a:lstStyle/>
          <a:p>
            <a:pPr algn="ctr"/>
            <a:r>
              <a:rPr lang="en-US" sz="2800" b="1" kern="1200">
                <a:solidFill>
                  <a:schemeClr val="bg1"/>
                </a:solidFill>
                <a:latin typeface="+mj-lt"/>
                <a:ea typeface="+mj-ea"/>
                <a:cs typeface="+mj-cs"/>
              </a:rPr>
              <a:t>Next Week: Industry Week </a:t>
            </a:r>
          </a:p>
        </p:txBody>
      </p:sp>
      <p:pic>
        <p:nvPicPr>
          <p:cNvPr id="5" name="Video 4" title="Woman holding her chin">
            <a:hlinkClick r:id="" action="ppaction://media"/>
            <a:extLst>
              <a:ext uri="{FF2B5EF4-FFF2-40B4-BE49-F238E27FC236}">
                <a16:creationId xmlns:a16="http://schemas.microsoft.com/office/drawing/2014/main" id="{7CEEA616-BFE3-1AEC-B9F6-4BFE073D2F88}"/>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666044" y="1675227"/>
            <a:ext cx="7811910" cy="4394199"/>
          </a:xfrm>
          <a:prstGeom prst="rect">
            <a:avLst/>
          </a:prstGeom>
          <a:solidFill>
            <a:srgbClr val="FFFFFF">
              <a:shade val="85000"/>
            </a:srgbClr>
          </a:solidFill>
        </p:spPr>
      </p:pic>
    </p:spTree>
    <p:extLst>
      <p:ext uri="{BB962C8B-B14F-4D97-AF65-F5344CB8AC3E}">
        <p14:creationId xmlns:p14="http://schemas.microsoft.com/office/powerpoint/2010/main" val="4186132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604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2D35D7B-A4F9-B635-510D-920E009B3A44}"/>
              </a:ext>
            </a:extLst>
          </p:cNvPr>
          <p:cNvSpPr txBox="1"/>
          <p:nvPr/>
        </p:nvSpPr>
        <p:spPr>
          <a:xfrm>
            <a:off x="426720" y="345013"/>
            <a:ext cx="4572000" cy="769441"/>
          </a:xfrm>
          <a:prstGeom prst="rect">
            <a:avLst/>
          </a:prstGeom>
          <a:noFill/>
        </p:spPr>
        <p:txBody>
          <a:bodyPr wrap="square">
            <a:spAutoFit/>
          </a:bodyPr>
          <a:lstStyle/>
          <a:p>
            <a:r>
              <a:rPr lang="en-GB" sz="4400" dirty="0"/>
              <a:t>Next Time!</a:t>
            </a:r>
            <a:endParaRPr lang="en-GB" dirty="0"/>
          </a:p>
        </p:txBody>
      </p:sp>
      <p:sp>
        <p:nvSpPr>
          <p:cNvPr id="5" name="TextBox 4">
            <a:extLst>
              <a:ext uri="{FF2B5EF4-FFF2-40B4-BE49-F238E27FC236}">
                <a16:creationId xmlns:a16="http://schemas.microsoft.com/office/drawing/2014/main" id="{0C774A47-33B7-B7DE-70ED-73F924E7F8FE}"/>
              </a:ext>
            </a:extLst>
          </p:cNvPr>
          <p:cNvSpPr txBox="1"/>
          <p:nvPr/>
        </p:nvSpPr>
        <p:spPr>
          <a:xfrm>
            <a:off x="426720" y="1114454"/>
            <a:ext cx="5425440" cy="6524863"/>
          </a:xfrm>
          <a:prstGeom prst="rect">
            <a:avLst/>
          </a:prstGeom>
          <a:noFill/>
        </p:spPr>
        <p:txBody>
          <a:bodyPr wrap="square">
            <a:spAutoFit/>
          </a:bodyPr>
          <a:lstStyle/>
          <a:p>
            <a:pPr marL="571500" lvl="0" indent="-571500">
              <a:buFont typeface="Arial" panose="020B0604020202020204" pitchFamily="34" charset="0"/>
              <a:buChar char="•"/>
            </a:pPr>
            <a:endParaRPr lang="en-US" sz="3600" dirty="0"/>
          </a:p>
          <a:p>
            <a:pPr marL="571500" indent="-571500">
              <a:buFont typeface="Arial" panose="020B0604020202020204" pitchFamily="34" charset="0"/>
              <a:buChar char="•"/>
            </a:pPr>
            <a:r>
              <a:rPr lang="en-US" sz="3200" dirty="0"/>
              <a:t>Submit drafts</a:t>
            </a:r>
          </a:p>
          <a:p>
            <a:endParaRPr lang="en-US" sz="3200" dirty="0"/>
          </a:p>
          <a:p>
            <a:pPr marL="571500" indent="-571500">
              <a:buFont typeface="Arial" panose="020B0604020202020204" pitchFamily="34" charset="0"/>
              <a:buChar char="•"/>
            </a:pPr>
            <a:r>
              <a:rPr lang="en-GB" sz="3200" dirty="0">
                <a:effectLst/>
                <a:ea typeface="Calibri" panose="020F0502020204030204" pitchFamily="34" charset="0"/>
              </a:rPr>
              <a:t>Review methods of consultancy, data handling, data presentation and action planning</a:t>
            </a:r>
          </a:p>
          <a:p>
            <a:pPr marL="571500" indent="-571500">
              <a:buFont typeface="Arial" panose="020B0604020202020204" pitchFamily="34" charset="0"/>
              <a:buChar char="•"/>
            </a:pPr>
            <a:endParaRPr lang="en-GB" sz="3200" dirty="0">
              <a:effectLst/>
              <a:ea typeface="Calibri" panose="020F0502020204030204" pitchFamily="34" charset="0"/>
            </a:endParaRPr>
          </a:p>
          <a:p>
            <a:pPr marL="571500" indent="-571500">
              <a:buFont typeface="Arial" panose="020B0604020202020204" pitchFamily="34" charset="0"/>
              <a:buChar char="•"/>
            </a:pPr>
            <a:r>
              <a:rPr lang="en-US" sz="3200" dirty="0"/>
              <a:t>Arrange one to one sessions regarding the assignment  </a:t>
            </a:r>
          </a:p>
          <a:p>
            <a:pPr marL="571500" indent="-571500">
              <a:buFont typeface="Arial" panose="020B0604020202020204" pitchFamily="34" charset="0"/>
              <a:buChar char="•"/>
            </a:pPr>
            <a:endParaRPr lang="en-US" sz="2800" dirty="0"/>
          </a:p>
          <a:p>
            <a:pPr lvl="0"/>
            <a:endParaRPr lang="en-GB" sz="6600" dirty="0"/>
          </a:p>
        </p:txBody>
      </p:sp>
    </p:spTree>
    <p:extLst>
      <p:ext uri="{BB962C8B-B14F-4D97-AF65-F5344CB8AC3E}">
        <p14:creationId xmlns:p14="http://schemas.microsoft.com/office/powerpoint/2010/main" val="11492745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prstGeom prst="rect">
            <a:avLst/>
          </a:prstGeom>
        </p:spPr>
        <p:txBody>
          <a:bodyPr/>
          <a:lstStyle/>
          <a:p>
            <a:r>
              <a:rPr lang="en-GB" sz="2400" b="1" dirty="0"/>
              <a:t>I look forward to seeing you next week.</a:t>
            </a:r>
            <a:br>
              <a:rPr lang="en-GB" sz="2400" b="1" dirty="0"/>
            </a:br>
            <a:br>
              <a:rPr lang="en-GB" sz="2400" b="1" dirty="0"/>
            </a:br>
            <a:r>
              <a:rPr lang="en-GB" sz="2400" b="1" dirty="0"/>
              <a:t>If you have any questions in the meantime, please send an email from your </a:t>
            </a:r>
            <a:r>
              <a:rPr lang="en-GB" sz="2400" b="1" i="1" u="sng" dirty="0"/>
              <a:t>student account</a:t>
            </a:r>
            <a:br>
              <a:rPr lang="en-GB" sz="2400" b="1" i="1" u="sng" dirty="0"/>
            </a:br>
            <a:br>
              <a:rPr lang="en-GB" sz="2400" b="1" i="1" u="sng" dirty="0"/>
            </a:br>
            <a:r>
              <a:rPr lang="en-GB" sz="2400" b="1" i="1" u="sng" dirty="0"/>
              <a:t>l.blake@uwtsd.ac.uk</a:t>
            </a:r>
            <a:endParaRPr lang="en-GB" sz="4400" u="sng" dirty="0"/>
          </a:p>
        </p:txBody>
      </p:sp>
    </p:spTree>
    <p:extLst>
      <p:ext uri="{BB962C8B-B14F-4D97-AF65-F5344CB8AC3E}">
        <p14:creationId xmlns:p14="http://schemas.microsoft.com/office/powerpoint/2010/main" val="176557902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AE1112E-EDC2-4AC9-9B76-EB457A03CEA7}">
  <ds:schemaRefs>
    <ds:schemaRef ds:uri="http://schemas.microsoft.com/sharepoint/v3/contenttype/forms"/>
  </ds:schemaRefs>
</ds:datastoreItem>
</file>

<file path=customXml/itemProps2.xml><?xml version="1.0" encoding="utf-8"?>
<ds:datastoreItem xmlns:ds="http://schemas.openxmlformats.org/officeDocument/2006/customXml" ds:itemID="{A547D3B3-2CEC-47BE-8F2F-5C3164EBC5A8}">
  <ds:schemaRef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211f9404-bca0-4bcf-9c1d-965ccb6f8d2d"/>
    <ds:schemaRef ds:uri="http://www.w3.org/XML/1998/namespace"/>
  </ds:schemaRefs>
</ds:datastoreItem>
</file>

<file path=customXml/itemProps3.xml><?xml version="1.0" encoding="utf-8"?>
<ds:datastoreItem xmlns:ds="http://schemas.openxmlformats.org/officeDocument/2006/customXml" ds:itemID="{E4B39123-6EEF-44A3-BB4E-6DBCD963DCD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1343</TotalTime>
  <Words>3798</Words>
  <Application>Microsoft Office PowerPoint</Application>
  <PresentationFormat>On-screen Show (4:3)</PresentationFormat>
  <Paragraphs>329</Paragraphs>
  <Slides>34</Slides>
  <Notes>24</Notes>
  <HiddenSlides>0</HiddenSlides>
  <MMClips>11</MMClips>
  <ScaleCrop>false</ScaleCrop>
  <HeadingPairs>
    <vt:vector size="6" baseType="variant">
      <vt:variant>
        <vt:lpstr>Fonts Used</vt:lpstr>
      </vt:variant>
      <vt:variant>
        <vt:i4>16</vt:i4>
      </vt:variant>
      <vt:variant>
        <vt:lpstr>Theme</vt:lpstr>
      </vt:variant>
      <vt:variant>
        <vt:i4>15</vt:i4>
      </vt:variant>
      <vt:variant>
        <vt:lpstr>Slide Titles</vt:lpstr>
      </vt:variant>
      <vt:variant>
        <vt:i4>34</vt:i4>
      </vt:variant>
    </vt:vector>
  </HeadingPairs>
  <TitlesOfParts>
    <vt:vector size="65" baseType="lpstr">
      <vt:lpstr>Arial</vt:lpstr>
      <vt:lpstr>Calibri</vt:lpstr>
      <vt:lpstr>Calibri Light</vt:lpstr>
      <vt:lpstr>graphikweb-regular</vt:lpstr>
      <vt:lpstr>Helvetica</vt:lpstr>
      <vt:lpstr>Helvetica Neue</vt:lpstr>
      <vt:lpstr>inherit</vt:lpstr>
      <vt:lpstr>Noto Sans</vt:lpstr>
      <vt:lpstr>Open Sans</vt:lpstr>
      <vt:lpstr>PalatinoLTStd-Italic</vt:lpstr>
      <vt:lpstr>PalatinoLTStd-Roman</vt:lpstr>
      <vt:lpstr>ProximaNova-n4</vt:lpstr>
      <vt:lpstr>Source Sans Pro</vt:lpstr>
      <vt:lpstr>Source Serif Pro</vt:lpstr>
      <vt:lpstr>SourceSansPro</vt:lpstr>
      <vt:lpstr>Times New Roman</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BA International Hotel Management  Organisational Consultancy   BMIH6005  Week Six</vt:lpstr>
      <vt:lpstr>Analysis Tools and Frameworks</vt:lpstr>
      <vt:lpstr>Outcomes of the session</vt:lpstr>
      <vt:lpstr>PowerPoint Presentation</vt:lpstr>
      <vt:lpstr>Group Exercise </vt:lpstr>
      <vt:lpstr>Analysis tools and framework agenda </vt:lpstr>
      <vt:lpstr>Benefits of analysis tools and frameworks</vt:lpstr>
      <vt:lpstr>Limitations!</vt:lpstr>
      <vt:lpstr>Breakout Room Exercise:</vt:lpstr>
      <vt:lpstr>Re-cap on models and frameworks covered</vt:lpstr>
      <vt:lpstr>PESTLE</vt:lpstr>
      <vt:lpstr>PowerPoint Presentation</vt:lpstr>
      <vt:lpstr>Any Questions?</vt:lpstr>
      <vt:lpstr>Further tools and frameworks</vt:lpstr>
      <vt:lpstr>Porters 5 forces</vt:lpstr>
      <vt:lpstr>Further understanding of Porters Five Forces</vt:lpstr>
      <vt:lpstr>Application of Porters 5 forces</vt:lpstr>
      <vt:lpstr>TOWS Analysis</vt:lpstr>
      <vt:lpstr>SWOT and TOWS</vt:lpstr>
      <vt:lpstr>Group Exercise:</vt:lpstr>
      <vt:lpstr>Any Questions?</vt:lpstr>
      <vt:lpstr>The Strategic Choice Cascade </vt:lpstr>
      <vt:lpstr>CAGE Framework</vt:lpstr>
      <vt:lpstr>Six Pillars Framework</vt:lpstr>
      <vt:lpstr>SOSTAC Model (Smith, 1998)</vt:lpstr>
      <vt:lpstr>RACE Framework</vt:lpstr>
      <vt:lpstr>PowerPoint Presentation</vt:lpstr>
      <vt:lpstr>Group Discussion:</vt:lpstr>
      <vt:lpstr>Any Questions?</vt:lpstr>
      <vt:lpstr>Methods to evaluate organisations and provide innovation  </vt:lpstr>
      <vt:lpstr>ASSESSMENT  </vt:lpstr>
      <vt:lpstr>Next Week: Industry Week </vt:lpstr>
      <vt:lpstr>PowerPoint Presentation</vt:lpstr>
      <vt:lpstr>I look forward to seeing you next week.  If you have any questions in the meantime, please send an email from your student account  l.blake@uwtsd.ac.uk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Laurence Blake</cp:lastModifiedBy>
  <cp:revision>49</cp:revision>
  <dcterms:created xsi:type="dcterms:W3CDTF">2021-03-10T12:10:47Z</dcterms:created>
  <dcterms:modified xsi:type="dcterms:W3CDTF">2023-02-03T19:38:37Z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