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6858000" cy="9906000" type="A4"/>
  <p:notesSz cx="6858000" cy="9144000"/>
  <p:defaultTextStyle>
    <a:defPPr>
      <a:defRPr lang="en-US"/>
    </a:defPPr>
    <a:lvl1pPr marL="0" algn="l" defTabSz="420075" rtl="0" eaLnBrk="1" latinLnBrk="0" hangingPunct="1">
      <a:defRPr sz="827" kern="1200">
        <a:solidFill>
          <a:schemeClr val="tx1"/>
        </a:solidFill>
        <a:latin typeface="+mn-lt"/>
        <a:ea typeface="+mn-ea"/>
        <a:cs typeface="+mn-cs"/>
      </a:defRPr>
    </a:lvl1pPr>
    <a:lvl2pPr marL="210038" algn="l" defTabSz="420075" rtl="0" eaLnBrk="1" latinLnBrk="0" hangingPunct="1">
      <a:defRPr sz="827" kern="1200">
        <a:solidFill>
          <a:schemeClr val="tx1"/>
        </a:solidFill>
        <a:latin typeface="+mn-lt"/>
        <a:ea typeface="+mn-ea"/>
        <a:cs typeface="+mn-cs"/>
      </a:defRPr>
    </a:lvl2pPr>
    <a:lvl3pPr marL="420075" algn="l" defTabSz="420075" rtl="0" eaLnBrk="1" latinLnBrk="0" hangingPunct="1">
      <a:defRPr sz="827" kern="1200">
        <a:solidFill>
          <a:schemeClr val="tx1"/>
        </a:solidFill>
        <a:latin typeface="+mn-lt"/>
        <a:ea typeface="+mn-ea"/>
        <a:cs typeface="+mn-cs"/>
      </a:defRPr>
    </a:lvl3pPr>
    <a:lvl4pPr marL="630113" algn="l" defTabSz="420075" rtl="0" eaLnBrk="1" latinLnBrk="0" hangingPunct="1">
      <a:defRPr sz="827" kern="1200">
        <a:solidFill>
          <a:schemeClr val="tx1"/>
        </a:solidFill>
        <a:latin typeface="+mn-lt"/>
        <a:ea typeface="+mn-ea"/>
        <a:cs typeface="+mn-cs"/>
      </a:defRPr>
    </a:lvl4pPr>
    <a:lvl5pPr marL="840151" algn="l" defTabSz="420075" rtl="0" eaLnBrk="1" latinLnBrk="0" hangingPunct="1">
      <a:defRPr sz="827" kern="1200">
        <a:solidFill>
          <a:schemeClr val="tx1"/>
        </a:solidFill>
        <a:latin typeface="+mn-lt"/>
        <a:ea typeface="+mn-ea"/>
        <a:cs typeface="+mn-cs"/>
      </a:defRPr>
    </a:lvl5pPr>
    <a:lvl6pPr marL="1050188" algn="l" defTabSz="420075" rtl="0" eaLnBrk="1" latinLnBrk="0" hangingPunct="1">
      <a:defRPr sz="827" kern="1200">
        <a:solidFill>
          <a:schemeClr val="tx1"/>
        </a:solidFill>
        <a:latin typeface="+mn-lt"/>
        <a:ea typeface="+mn-ea"/>
        <a:cs typeface="+mn-cs"/>
      </a:defRPr>
    </a:lvl6pPr>
    <a:lvl7pPr marL="1260226" algn="l" defTabSz="420075" rtl="0" eaLnBrk="1" latinLnBrk="0" hangingPunct="1">
      <a:defRPr sz="827" kern="1200">
        <a:solidFill>
          <a:schemeClr val="tx1"/>
        </a:solidFill>
        <a:latin typeface="+mn-lt"/>
        <a:ea typeface="+mn-ea"/>
        <a:cs typeface="+mn-cs"/>
      </a:defRPr>
    </a:lvl7pPr>
    <a:lvl8pPr marL="1470264" algn="l" defTabSz="420075" rtl="0" eaLnBrk="1" latinLnBrk="0" hangingPunct="1">
      <a:defRPr sz="827" kern="1200">
        <a:solidFill>
          <a:schemeClr val="tx1"/>
        </a:solidFill>
        <a:latin typeface="+mn-lt"/>
        <a:ea typeface="+mn-ea"/>
        <a:cs typeface="+mn-cs"/>
      </a:defRPr>
    </a:lvl8pPr>
    <a:lvl9pPr marL="1680301" algn="l" defTabSz="420075" rtl="0" eaLnBrk="1" latinLnBrk="0" hangingPunct="1">
      <a:defRPr sz="827"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B8208CF-1A40-4D22-AFAB-2794B3583251}">
          <p14:sldIdLst>
            <p14:sldId id="257"/>
            <p14:sldId id="256"/>
          </p14:sldIdLst>
        </p14:section>
      </p14:sectionLst>
    </p:ext>
    <p:ext uri="{EFAFB233-063F-42B5-8137-9DF3F51BA10A}">
      <p15:sldGuideLst xmlns:p15="http://schemas.microsoft.com/office/powerpoint/2012/main">
        <p15:guide id="1" orient="horz" pos="1001" userDrawn="1">
          <p15:clr>
            <a:srgbClr val="A4A3A4"/>
          </p15:clr>
        </p15:guide>
        <p15:guide id="2" pos="130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75379C-0778-4E84-8D3D-01B22EB03D76}" v="3" dt="2025-09-28T08:17:31.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4" d="100"/>
          <a:sy n="54" d="100"/>
        </p:scale>
        <p:origin x="2674" y="77"/>
      </p:cViewPr>
      <p:guideLst>
        <p:guide orient="horz" pos="1001"/>
        <p:guide pos="1307"/>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dan saliasi" userId="f5e8e5b623538448" providerId="LiveId" clId="{5F0A1DE3-8536-45F1-A15B-DF11CE205C4C}"/>
    <pc:docChg chg="custSel modSld">
      <pc:chgData name="eridan saliasi" userId="f5e8e5b623538448" providerId="LiveId" clId="{5F0A1DE3-8536-45F1-A15B-DF11CE205C4C}" dt="2025-10-11T15:59:29.210" v="106" actId="20577"/>
      <pc:docMkLst>
        <pc:docMk/>
      </pc:docMkLst>
      <pc:sldChg chg="modSp mod">
        <pc:chgData name="eridan saliasi" userId="f5e8e5b623538448" providerId="LiveId" clId="{5F0A1DE3-8536-45F1-A15B-DF11CE205C4C}" dt="2025-09-28T08:19:18.211" v="32" actId="2711"/>
        <pc:sldMkLst>
          <pc:docMk/>
          <pc:sldMk cId="0" sldId="256"/>
        </pc:sldMkLst>
        <pc:spChg chg="mod">
          <ac:chgData name="eridan saliasi" userId="f5e8e5b623538448" providerId="LiveId" clId="{5F0A1DE3-8536-45F1-A15B-DF11CE205C4C}" dt="2025-09-28T08:19:18.211" v="32" actId="2711"/>
          <ac:spMkLst>
            <pc:docMk/>
            <pc:sldMk cId="0" sldId="256"/>
            <ac:spMk id="15" creationId="{00000000-0000-0000-0000-000000000000}"/>
          </ac:spMkLst>
        </pc:spChg>
        <pc:spChg chg="mod">
          <ac:chgData name="eridan saliasi" userId="f5e8e5b623538448" providerId="LiveId" clId="{5F0A1DE3-8536-45F1-A15B-DF11CE205C4C}" dt="2025-09-28T08:15:04.527" v="15" actId="2711"/>
          <ac:spMkLst>
            <pc:docMk/>
            <pc:sldMk cId="0" sldId="256"/>
            <ac:spMk id="16" creationId="{00000000-0000-0000-0000-000000000000}"/>
          </ac:spMkLst>
        </pc:spChg>
        <pc:spChg chg="mod">
          <ac:chgData name="eridan saliasi" userId="f5e8e5b623538448" providerId="LiveId" clId="{5F0A1DE3-8536-45F1-A15B-DF11CE205C4C}" dt="2025-09-28T08:15:32.903" v="17" actId="2711"/>
          <ac:spMkLst>
            <pc:docMk/>
            <pc:sldMk cId="0" sldId="256"/>
            <ac:spMk id="18" creationId="{00000000-0000-0000-0000-000000000000}"/>
          </ac:spMkLst>
        </pc:spChg>
        <pc:spChg chg="mod">
          <ac:chgData name="eridan saliasi" userId="f5e8e5b623538448" providerId="LiveId" clId="{5F0A1DE3-8536-45F1-A15B-DF11CE205C4C}" dt="2025-09-28T08:14:36.577" v="13" actId="2711"/>
          <ac:spMkLst>
            <pc:docMk/>
            <pc:sldMk cId="0" sldId="256"/>
            <ac:spMk id="25" creationId="{00000000-0000-0000-0000-000000000000}"/>
          </ac:spMkLst>
        </pc:spChg>
        <pc:spChg chg="mod">
          <ac:chgData name="eridan saliasi" userId="f5e8e5b623538448" providerId="LiveId" clId="{5F0A1DE3-8536-45F1-A15B-DF11CE205C4C}" dt="2025-09-28T08:16:26.359" v="20" actId="2711"/>
          <ac:spMkLst>
            <pc:docMk/>
            <pc:sldMk cId="0" sldId="256"/>
            <ac:spMk id="26" creationId="{00000000-0000-0000-0000-000000000000}"/>
          </ac:spMkLst>
        </pc:spChg>
        <pc:spChg chg="mod">
          <ac:chgData name="eridan saliasi" userId="f5e8e5b623538448" providerId="LiveId" clId="{5F0A1DE3-8536-45F1-A15B-DF11CE205C4C}" dt="2025-09-28T08:16:36.362" v="21" actId="2711"/>
          <ac:spMkLst>
            <pc:docMk/>
            <pc:sldMk cId="0" sldId="256"/>
            <ac:spMk id="27" creationId="{00000000-0000-0000-0000-000000000000}"/>
          </ac:spMkLst>
        </pc:spChg>
        <pc:spChg chg="mod">
          <ac:chgData name="eridan saliasi" userId="f5e8e5b623538448" providerId="LiveId" clId="{5F0A1DE3-8536-45F1-A15B-DF11CE205C4C}" dt="2025-09-28T08:17:12.384" v="24" actId="2711"/>
          <ac:spMkLst>
            <pc:docMk/>
            <pc:sldMk cId="0" sldId="256"/>
            <ac:spMk id="28" creationId="{00000000-0000-0000-0000-000000000000}"/>
          </ac:spMkLst>
        </pc:spChg>
        <pc:spChg chg="mod">
          <ac:chgData name="eridan saliasi" userId="f5e8e5b623538448" providerId="LiveId" clId="{5F0A1DE3-8536-45F1-A15B-DF11CE205C4C}" dt="2025-09-28T08:17:03.837" v="23" actId="2711"/>
          <ac:spMkLst>
            <pc:docMk/>
            <pc:sldMk cId="0" sldId="256"/>
            <ac:spMk id="29" creationId="{00000000-0000-0000-0000-000000000000}"/>
          </ac:spMkLst>
        </pc:spChg>
        <pc:spChg chg="mod">
          <ac:chgData name="eridan saliasi" userId="f5e8e5b623538448" providerId="LiveId" clId="{5F0A1DE3-8536-45F1-A15B-DF11CE205C4C}" dt="2025-09-28T08:17:40.887" v="27" actId="2711"/>
          <ac:spMkLst>
            <pc:docMk/>
            <pc:sldMk cId="0" sldId="256"/>
            <ac:spMk id="30" creationId="{00000000-0000-0000-0000-000000000000}"/>
          </ac:spMkLst>
        </pc:spChg>
        <pc:spChg chg="mod">
          <ac:chgData name="eridan saliasi" userId="f5e8e5b623538448" providerId="LiveId" clId="{5F0A1DE3-8536-45F1-A15B-DF11CE205C4C}" dt="2025-09-28T08:17:53.243" v="28" actId="2711"/>
          <ac:spMkLst>
            <pc:docMk/>
            <pc:sldMk cId="0" sldId="256"/>
            <ac:spMk id="31" creationId="{00000000-0000-0000-0000-000000000000}"/>
          </ac:spMkLst>
        </pc:spChg>
        <pc:spChg chg="mod">
          <ac:chgData name="eridan saliasi" userId="f5e8e5b623538448" providerId="LiveId" clId="{5F0A1DE3-8536-45F1-A15B-DF11CE205C4C}" dt="2025-09-28T08:14:54.444" v="14" actId="2711"/>
          <ac:spMkLst>
            <pc:docMk/>
            <pc:sldMk cId="0" sldId="256"/>
            <ac:spMk id="39" creationId="{78E9936B-32BF-4905-544D-9D70B17A9CCA}"/>
          </ac:spMkLst>
        </pc:spChg>
        <pc:spChg chg="mod">
          <ac:chgData name="eridan saliasi" userId="f5e8e5b623538448" providerId="LiveId" clId="{5F0A1DE3-8536-45F1-A15B-DF11CE205C4C}" dt="2025-09-28T08:15:48.649" v="18" actId="2711"/>
          <ac:spMkLst>
            <pc:docMk/>
            <pc:sldMk cId="0" sldId="256"/>
            <ac:spMk id="40" creationId="{7EE99C45-57D5-ED03-C68D-63B26BBAAD70}"/>
          </ac:spMkLst>
        </pc:spChg>
        <pc:spChg chg="mod">
          <ac:chgData name="eridan saliasi" userId="f5e8e5b623538448" providerId="LiveId" clId="{5F0A1DE3-8536-45F1-A15B-DF11CE205C4C}" dt="2025-09-28T08:16:02.067" v="19" actId="2711"/>
          <ac:spMkLst>
            <pc:docMk/>
            <pc:sldMk cId="0" sldId="256"/>
            <ac:spMk id="42" creationId="{2FDC4BBB-23C7-A729-8EED-F316C9390F44}"/>
          </ac:spMkLst>
        </pc:spChg>
        <pc:spChg chg="mod">
          <ac:chgData name="eridan saliasi" userId="f5e8e5b623538448" providerId="LiveId" clId="{5F0A1DE3-8536-45F1-A15B-DF11CE205C4C}" dt="2025-09-28T08:16:48.900" v="22" actId="2711"/>
          <ac:spMkLst>
            <pc:docMk/>
            <pc:sldMk cId="0" sldId="256"/>
            <ac:spMk id="43" creationId="{CCCBC241-7A99-AFA5-04B4-4F8A9979107F}"/>
          </ac:spMkLst>
        </pc:spChg>
        <pc:spChg chg="mod">
          <ac:chgData name="eridan saliasi" userId="f5e8e5b623538448" providerId="LiveId" clId="{5F0A1DE3-8536-45F1-A15B-DF11CE205C4C}" dt="2025-09-28T08:18:51.885" v="31" actId="1076"/>
          <ac:spMkLst>
            <pc:docMk/>
            <pc:sldMk cId="0" sldId="256"/>
            <ac:spMk id="45" creationId="{4D213D9E-D38A-0190-CAFD-76E747691377}"/>
          </ac:spMkLst>
        </pc:spChg>
        <pc:spChg chg="mod">
          <ac:chgData name="eridan saliasi" userId="f5e8e5b623538448" providerId="LiveId" clId="{5F0A1DE3-8536-45F1-A15B-DF11CE205C4C}" dt="2025-09-28T08:18:18.201" v="29" actId="2711"/>
          <ac:spMkLst>
            <pc:docMk/>
            <pc:sldMk cId="0" sldId="256"/>
            <ac:spMk id="46" creationId="{F0082536-F126-FA98-BD06-6D6F7BACBEB2}"/>
          </ac:spMkLst>
        </pc:spChg>
        <pc:picChg chg="mod">
          <ac:chgData name="eridan saliasi" userId="f5e8e5b623538448" providerId="LiveId" clId="{5F0A1DE3-8536-45F1-A15B-DF11CE205C4C}" dt="2025-09-28T08:14:21.720" v="12" actId="1076"/>
          <ac:picMkLst>
            <pc:docMk/>
            <pc:sldMk cId="0" sldId="256"/>
            <ac:picMk id="1026" creationId="{B0FCFC98-7BAE-6D1A-6AF8-ECFAB25E160D}"/>
          </ac:picMkLst>
        </pc:picChg>
      </pc:sldChg>
      <pc:sldChg chg="modSp mod">
        <pc:chgData name="eridan saliasi" userId="f5e8e5b623538448" providerId="LiveId" clId="{5F0A1DE3-8536-45F1-A15B-DF11CE205C4C}" dt="2025-10-11T15:59:29.210" v="106" actId="20577"/>
        <pc:sldMkLst>
          <pc:docMk/>
          <pc:sldMk cId="819193341" sldId="257"/>
        </pc:sldMkLst>
        <pc:spChg chg="mod">
          <ac:chgData name="eridan saliasi" userId="f5e8e5b623538448" providerId="LiveId" clId="{5F0A1DE3-8536-45F1-A15B-DF11CE205C4C}" dt="2025-09-28T08:14:14.565" v="11" actId="2711"/>
          <ac:spMkLst>
            <pc:docMk/>
            <pc:sldMk cId="819193341" sldId="257"/>
            <ac:spMk id="2" creationId="{C2083802-8855-C124-911E-A916BB727924}"/>
          </ac:spMkLst>
        </pc:spChg>
        <pc:spChg chg="mod">
          <ac:chgData name="eridan saliasi" userId="f5e8e5b623538448" providerId="LiveId" clId="{5F0A1DE3-8536-45F1-A15B-DF11CE205C4C}" dt="2025-10-11T15:59:29.210" v="106" actId="20577"/>
          <ac:spMkLst>
            <pc:docMk/>
            <pc:sldMk cId="819193341" sldId="257"/>
            <ac:spMk id="3" creationId="{0391FF97-C879-8B5B-AFBA-D9C80E44040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11204" y="987363"/>
            <a:ext cx="3526971" cy="681295"/>
          </a:xfrm>
        </p:spPr>
        <p:txBody>
          <a:bodyPr/>
          <a:lstStyle/>
          <a:p>
            <a:r>
              <a:rPr lang="en-US"/>
              <a:t>Click to edit Master title style</a:t>
            </a:r>
          </a:p>
        </p:txBody>
      </p:sp>
      <p:sp>
        <p:nvSpPr>
          <p:cNvPr id="3" name="Subtitle 2"/>
          <p:cNvSpPr>
            <a:spLocks noGrp="1"/>
          </p:cNvSpPr>
          <p:nvPr>
            <p:ph type="subTitle" idx="1"/>
          </p:nvPr>
        </p:nvSpPr>
        <p:spPr>
          <a:xfrm>
            <a:off x="622407" y="1801091"/>
            <a:ext cx="2904565" cy="812257"/>
          </a:xfrm>
        </p:spPr>
        <p:txBody>
          <a:bodyPr/>
          <a:lstStyle>
            <a:lvl1pPr marL="0" indent="0" algn="ctr">
              <a:buNone/>
              <a:defRPr>
                <a:solidFill>
                  <a:schemeClr val="tx1">
                    <a:tint val="75000"/>
                  </a:schemeClr>
                </a:solidFill>
              </a:defRPr>
            </a:lvl1pPr>
            <a:lvl2pPr marL="207477" indent="0" algn="ctr">
              <a:buNone/>
              <a:defRPr>
                <a:solidFill>
                  <a:schemeClr val="tx1">
                    <a:tint val="75000"/>
                  </a:schemeClr>
                </a:solidFill>
              </a:defRPr>
            </a:lvl2pPr>
            <a:lvl3pPr marL="414955" indent="0" algn="ctr">
              <a:buNone/>
              <a:defRPr>
                <a:solidFill>
                  <a:schemeClr val="tx1">
                    <a:tint val="75000"/>
                  </a:schemeClr>
                </a:solidFill>
              </a:defRPr>
            </a:lvl3pPr>
            <a:lvl4pPr marL="622432" indent="0" algn="ctr">
              <a:buNone/>
              <a:defRPr>
                <a:solidFill>
                  <a:schemeClr val="tx1">
                    <a:tint val="75000"/>
                  </a:schemeClr>
                </a:solidFill>
              </a:defRPr>
            </a:lvl4pPr>
            <a:lvl5pPr marL="829909" indent="0" algn="ctr">
              <a:buNone/>
              <a:defRPr>
                <a:solidFill>
                  <a:schemeClr val="tx1">
                    <a:tint val="75000"/>
                  </a:schemeClr>
                </a:solidFill>
              </a:defRPr>
            </a:lvl5pPr>
            <a:lvl6pPr marL="1037387" indent="0" algn="ctr">
              <a:buNone/>
              <a:defRPr>
                <a:solidFill>
                  <a:schemeClr val="tx1">
                    <a:tint val="75000"/>
                  </a:schemeClr>
                </a:solidFill>
              </a:defRPr>
            </a:lvl6pPr>
            <a:lvl7pPr marL="1244864" indent="0" algn="ctr">
              <a:buNone/>
              <a:defRPr>
                <a:solidFill>
                  <a:schemeClr val="tx1">
                    <a:tint val="75000"/>
                  </a:schemeClr>
                </a:solidFill>
              </a:defRPr>
            </a:lvl7pPr>
            <a:lvl8pPr marL="1452342" indent="0" algn="ctr">
              <a:buNone/>
              <a:defRPr>
                <a:solidFill>
                  <a:schemeClr val="tx1">
                    <a:tint val="75000"/>
                  </a:schemeClr>
                </a:solidFill>
              </a:defRPr>
            </a:lvl8pPr>
            <a:lvl9pPr marL="165981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27772" y="2042414"/>
            <a:ext cx="3526971" cy="631265"/>
          </a:xfrm>
        </p:spPr>
        <p:txBody>
          <a:bodyPr anchor="t"/>
          <a:lstStyle>
            <a:lvl1pPr algn="l">
              <a:defRPr sz="1815" b="1" cap="all"/>
            </a:lvl1pPr>
          </a:lstStyle>
          <a:p>
            <a:r>
              <a:rPr lang="en-US"/>
              <a:t>Click to edit Master title style</a:t>
            </a:r>
          </a:p>
        </p:txBody>
      </p:sp>
      <p:sp>
        <p:nvSpPr>
          <p:cNvPr id="3" name="Text Placeholder 2"/>
          <p:cNvSpPr>
            <a:spLocks noGrp="1"/>
          </p:cNvSpPr>
          <p:nvPr>
            <p:ph type="body" idx="1"/>
          </p:nvPr>
        </p:nvSpPr>
        <p:spPr>
          <a:xfrm>
            <a:off x="327772" y="1347140"/>
            <a:ext cx="3526971" cy="695274"/>
          </a:xfrm>
        </p:spPr>
        <p:txBody>
          <a:bodyPr anchor="b"/>
          <a:lstStyle>
            <a:lvl1pPr marL="0" indent="0">
              <a:buNone/>
              <a:defRPr sz="908">
                <a:solidFill>
                  <a:schemeClr val="tx1">
                    <a:tint val="75000"/>
                  </a:schemeClr>
                </a:solidFill>
              </a:defRPr>
            </a:lvl1pPr>
            <a:lvl2pPr marL="207477" indent="0">
              <a:buNone/>
              <a:defRPr sz="817">
                <a:solidFill>
                  <a:schemeClr val="tx1">
                    <a:tint val="75000"/>
                  </a:schemeClr>
                </a:solidFill>
              </a:defRPr>
            </a:lvl2pPr>
            <a:lvl3pPr marL="414955" indent="0">
              <a:buNone/>
              <a:defRPr sz="726">
                <a:solidFill>
                  <a:schemeClr val="tx1">
                    <a:tint val="75000"/>
                  </a:schemeClr>
                </a:solidFill>
              </a:defRPr>
            </a:lvl3pPr>
            <a:lvl4pPr marL="622432" indent="0">
              <a:buNone/>
              <a:defRPr sz="635">
                <a:solidFill>
                  <a:schemeClr val="tx1">
                    <a:tint val="75000"/>
                  </a:schemeClr>
                </a:solidFill>
              </a:defRPr>
            </a:lvl4pPr>
            <a:lvl5pPr marL="829909" indent="0">
              <a:buNone/>
              <a:defRPr sz="635">
                <a:solidFill>
                  <a:schemeClr val="tx1">
                    <a:tint val="75000"/>
                  </a:schemeClr>
                </a:solidFill>
              </a:defRPr>
            </a:lvl5pPr>
            <a:lvl6pPr marL="1037387" indent="0">
              <a:buNone/>
              <a:defRPr sz="635">
                <a:solidFill>
                  <a:schemeClr val="tx1">
                    <a:tint val="75000"/>
                  </a:schemeClr>
                </a:solidFill>
              </a:defRPr>
            </a:lvl6pPr>
            <a:lvl7pPr marL="1244864" indent="0">
              <a:buNone/>
              <a:defRPr sz="635">
                <a:solidFill>
                  <a:schemeClr val="tx1">
                    <a:tint val="75000"/>
                  </a:schemeClr>
                </a:solidFill>
              </a:defRPr>
            </a:lvl7pPr>
            <a:lvl8pPr marL="1452342" indent="0">
              <a:buNone/>
              <a:defRPr sz="635">
                <a:solidFill>
                  <a:schemeClr val="tx1">
                    <a:tint val="75000"/>
                  </a:schemeClr>
                </a:solidFill>
              </a:defRPr>
            </a:lvl8pPr>
            <a:lvl9pPr marL="1659819" indent="0">
              <a:buNone/>
              <a:defRPr sz="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7469" y="741626"/>
            <a:ext cx="1832642" cy="2097594"/>
          </a:xfrm>
        </p:spPr>
        <p:txBody>
          <a:bodyPr/>
          <a:lstStyle>
            <a:lvl1pPr>
              <a:defRPr sz="1271"/>
            </a:lvl1pPr>
            <a:lvl2pPr>
              <a:defRPr sz="1089"/>
            </a:lvl2pPr>
            <a:lvl3pPr>
              <a:defRPr sz="908"/>
            </a:lvl3pPr>
            <a:lvl4pPr>
              <a:defRPr sz="817"/>
            </a:lvl4pPr>
            <a:lvl5pPr>
              <a:defRPr sz="817"/>
            </a:lvl5pPr>
            <a:lvl6pPr>
              <a:defRPr sz="817"/>
            </a:lvl6pPr>
            <a:lvl7pPr>
              <a:defRPr sz="817"/>
            </a:lvl7pPr>
            <a:lvl8pPr>
              <a:defRPr sz="817"/>
            </a:lvl8pPr>
            <a:lvl9pPr>
              <a:defRPr sz="8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109267" y="741626"/>
            <a:ext cx="1832642" cy="2097594"/>
          </a:xfrm>
        </p:spPr>
        <p:txBody>
          <a:bodyPr/>
          <a:lstStyle>
            <a:lvl1pPr>
              <a:defRPr sz="1271"/>
            </a:lvl1pPr>
            <a:lvl2pPr>
              <a:defRPr sz="1089"/>
            </a:lvl2pPr>
            <a:lvl3pPr>
              <a:defRPr sz="908"/>
            </a:lvl3pPr>
            <a:lvl4pPr>
              <a:defRPr sz="817"/>
            </a:lvl4pPr>
            <a:lvl5pPr>
              <a:defRPr sz="817"/>
            </a:lvl5pPr>
            <a:lvl6pPr>
              <a:defRPr sz="817"/>
            </a:lvl6pPr>
            <a:lvl7pPr>
              <a:defRPr sz="817"/>
            </a:lvl7pPr>
            <a:lvl8pPr>
              <a:defRPr sz="817"/>
            </a:lvl8pPr>
            <a:lvl9pPr>
              <a:defRPr sz="8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469" y="711461"/>
            <a:ext cx="1833363" cy="296503"/>
          </a:xfrm>
        </p:spPr>
        <p:txBody>
          <a:bodyPr anchor="b"/>
          <a:lstStyle>
            <a:lvl1pPr marL="0" indent="0">
              <a:buNone/>
              <a:defRPr sz="1089" b="1"/>
            </a:lvl1pPr>
            <a:lvl2pPr marL="207477" indent="0">
              <a:buNone/>
              <a:defRPr sz="908" b="1"/>
            </a:lvl2pPr>
            <a:lvl3pPr marL="414955" indent="0">
              <a:buNone/>
              <a:defRPr sz="817" b="1"/>
            </a:lvl3pPr>
            <a:lvl4pPr marL="622432" indent="0">
              <a:buNone/>
              <a:defRPr sz="726" b="1"/>
            </a:lvl4pPr>
            <a:lvl5pPr marL="829909" indent="0">
              <a:buNone/>
              <a:defRPr sz="726" b="1"/>
            </a:lvl5pPr>
            <a:lvl6pPr marL="1037387" indent="0">
              <a:buNone/>
              <a:defRPr sz="726" b="1"/>
            </a:lvl6pPr>
            <a:lvl7pPr marL="1244864" indent="0">
              <a:buNone/>
              <a:defRPr sz="726" b="1"/>
            </a:lvl7pPr>
            <a:lvl8pPr marL="1452342" indent="0">
              <a:buNone/>
              <a:defRPr sz="726" b="1"/>
            </a:lvl8pPr>
            <a:lvl9pPr marL="1659819" indent="0">
              <a:buNone/>
              <a:defRPr sz="726" b="1"/>
            </a:lvl9pPr>
          </a:lstStyle>
          <a:p>
            <a:pPr lvl="0"/>
            <a:r>
              <a:rPr lang="en-US"/>
              <a:t>Click to edit Master text styles</a:t>
            </a:r>
          </a:p>
        </p:txBody>
      </p:sp>
      <p:sp>
        <p:nvSpPr>
          <p:cNvPr id="4" name="Content Placeholder 3"/>
          <p:cNvSpPr>
            <a:spLocks noGrp="1"/>
          </p:cNvSpPr>
          <p:nvPr>
            <p:ph sz="half" idx="2"/>
          </p:nvPr>
        </p:nvSpPr>
        <p:spPr>
          <a:xfrm>
            <a:off x="207469" y="1007964"/>
            <a:ext cx="1833363" cy="1831256"/>
          </a:xfrm>
        </p:spPr>
        <p:txBody>
          <a:bodyPr/>
          <a:lstStyle>
            <a:lvl1pPr>
              <a:defRPr sz="1089"/>
            </a:lvl1pPr>
            <a:lvl2pPr>
              <a:defRPr sz="908"/>
            </a:lvl2pPr>
            <a:lvl3pPr>
              <a:defRPr sz="817"/>
            </a:lvl3pPr>
            <a:lvl4pPr>
              <a:defRPr sz="726"/>
            </a:lvl4pPr>
            <a:lvl5pPr>
              <a:defRPr sz="726"/>
            </a:lvl5pPr>
            <a:lvl6pPr>
              <a:defRPr sz="726"/>
            </a:lvl6pPr>
            <a:lvl7pPr>
              <a:defRPr sz="726"/>
            </a:lvl7pPr>
            <a:lvl8pPr>
              <a:defRPr sz="726"/>
            </a:lvl8pPr>
            <a:lvl9pPr>
              <a:defRPr sz="72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107827" y="711461"/>
            <a:ext cx="1834083" cy="296503"/>
          </a:xfrm>
        </p:spPr>
        <p:txBody>
          <a:bodyPr anchor="b"/>
          <a:lstStyle>
            <a:lvl1pPr marL="0" indent="0">
              <a:buNone/>
              <a:defRPr sz="1089" b="1"/>
            </a:lvl1pPr>
            <a:lvl2pPr marL="207477" indent="0">
              <a:buNone/>
              <a:defRPr sz="908" b="1"/>
            </a:lvl2pPr>
            <a:lvl3pPr marL="414955" indent="0">
              <a:buNone/>
              <a:defRPr sz="817" b="1"/>
            </a:lvl3pPr>
            <a:lvl4pPr marL="622432" indent="0">
              <a:buNone/>
              <a:defRPr sz="726" b="1"/>
            </a:lvl4pPr>
            <a:lvl5pPr marL="829909" indent="0">
              <a:buNone/>
              <a:defRPr sz="726" b="1"/>
            </a:lvl5pPr>
            <a:lvl6pPr marL="1037387" indent="0">
              <a:buNone/>
              <a:defRPr sz="726" b="1"/>
            </a:lvl6pPr>
            <a:lvl7pPr marL="1244864" indent="0">
              <a:buNone/>
              <a:defRPr sz="726" b="1"/>
            </a:lvl7pPr>
            <a:lvl8pPr marL="1452342" indent="0">
              <a:buNone/>
              <a:defRPr sz="726" b="1"/>
            </a:lvl8pPr>
            <a:lvl9pPr marL="1659819" indent="0">
              <a:buNone/>
              <a:defRPr sz="726" b="1"/>
            </a:lvl9pPr>
          </a:lstStyle>
          <a:p>
            <a:pPr lvl="0"/>
            <a:r>
              <a:rPr lang="en-US"/>
              <a:t>Click to edit Master text styles</a:t>
            </a:r>
          </a:p>
        </p:txBody>
      </p:sp>
      <p:sp>
        <p:nvSpPr>
          <p:cNvPr id="6" name="Content Placeholder 5"/>
          <p:cNvSpPr>
            <a:spLocks noGrp="1"/>
          </p:cNvSpPr>
          <p:nvPr>
            <p:ph sz="quarter" idx="4"/>
          </p:nvPr>
        </p:nvSpPr>
        <p:spPr>
          <a:xfrm>
            <a:off x="2107827" y="1007964"/>
            <a:ext cx="1834083" cy="1831256"/>
          </a:xfrm>
        </p:spPr>
        <p:txBody>
          <a:bodyPr/>
          <a:lstStyle>
            <a:lvl1pPr>
              <a:defRPr sz="1089"/>
            </a:lvl1pPr>
            <a:lvl2pPr>
              <a:defRPr sz="908"/>
            </a:lvl2pPr>
            <a:lvl3pPr>
              <a:defRPr sz="817"/>
            </a:lvl3pPr>
            <a:lvl4pPr>
              <a:defRPr sz="726"/>
            </a:lvl4pPr>
            <a:lvl5pPr>
              <a:defRPr sz="726"/>
            </a:lvl5pPr>
            <a:lvl6pPr>
              <a:defRPr sz="726"/>
            </a:lvl6pPr>
            <a:lvl7pPr>
              <a:defRPr sz="726"/>
            </a:lvl7pPr>
            <a:lvl8pPr>
              <a:defRPr sz="726"/>
            </a:lvl8pPr>
            <a:lvl9pPr>
              <a:defRPr sz="72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469" y="126547"/>
            <a:ext cx="1365117" cy="538561"/>
          </a:xfrm>
        </p:spPr>
        <p:txBody>
          <a:bodyPr anchor="b"/>
          <a:lstStyle>
            <a:lvl1pPr algn="l">
              <a:defRPr sz="908" b="1"/>
            </a:lvl1pPr>
          </a:lstStyle>
          <a:p>
            <a:r>
              <a:rPr lang="en-US"/>
              <a:t>Click to edit Master title style</a:t>
            </a:r>
          </a:p>
        </p:txBody>
      </p:sp>
      <p:sp>
        <p:nvSpPr>
          <p:cNvPr id="3" name="Content Placeholder 2"/>
          <p:cNvSpPr>
            <a:spLocks noGrp="1"/>
          </p:cNvSpPr>
          <p:nvPr>
            <p:ph idx="1"/>
          </p:nvPr>
        </p:nvSpPr>
        <p:spPr>
          <a:xfrm>
            <a:off x="1622291" y="126547"/>
            <a:ext cx="2319618" cy="2712673"/>
          </a:xfrm>
        </p:spPr>
        <p:txBody>
          <a:bodyPr/>
          <a:lstStyle>
            <a:lvl1pPr>
              <a:defRPr sz="1452"/>
            </a:lvl1pPr>
            <a:lvl2pPr>
              <a:defRPr sz="1271"/>
            </a:lvl2pPr>
            <a:lvl3pPr>
              <a:defRPr sz="1089"/>
            </a:lvl3pPr>
            <a:lvl4pPr>
              <a:defRPr sz="908"/>
            </a:lvl4pPr>
            <a:lvl5pPr>
              <a:defRPr sz="908"/>
            </a:lvl5pPr>
            <a:lvl6pPr>
              <a:defRPr sz="908"/>
            </a:lvl6pPr>
            <a:lvl7pPr>
              <a:defRPr sz="908"/>
            </a:lvl7pPr>
            <a:lvl8pPr>
              <a:defRPr sz="908"/>
            </a:lvl8pPr>
            <a:lvl9pPr>
              <a:defRPr sz="90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7469" y="665109"/>
            <a:ext cx="1365117" cy="2174111"/>
          </a:xfrm>
        </p:spPr>
        <p:txBody>
          <a:bodyPr/>
          <a:lstStyle>
            <a:lvl1pPr marL="0" indent="0">
              <a:buNone/>
              <a:defRPr sz="635"/>
            </a:lvl1pPr>
            <a:lvl2pPr marL="207477" indent="0">
              <a:buNone/>
              <a:defRPr sz="545"/>
            </a:lvl2pPr>
            <a:lvl3pPr marL="414955" indent="0">
              <a:buNone/>
              <a:defRPr sz="454"/>
            </a:lvl3pPr>
            <a:lvl4pPr marL="622432" indent="0">
              <a:buNone/>
              <a:defRPr sz="408"/>
            </a:lvl4pPr>
            <a:lvl5pPr marL="829909" indent="0">
              <a:buNone/>
              <a:defRPr sz="408"/>
            </a:lvl5pPr>
            <a:lvl6pPr marL="1037387" indent="0">
              <a:buNone/>
              <a:defRPr sz="408"/>
            </a:lvl6pPr>
            <a:lvl7pPr marL="1244864" indent="0">
              <a:buNone/>
              <a:defRPr sz="408"/>
            </a:lvl7pPr>
            <a:lvl8pPr marL="1452342" indent="0">
              <a:buNone/>
              <a:defRPr sz="408"/>
            </a:lvl8pPr>
            <a:lvl9pPr marL="1659819" indent="0">
              <a:buNone/>
              <a:defRPr sz="408"/>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3307" y="2224877"/>
            <a:ext cx="2489627" cy="262659"/>
          </a:xfrm>
        </p:spPr>
        <p:txBody>
          <a:bodyPr anchor="b"/>
          <a:lstStyle>
            <a:lvl1pPr algn="l">
              <a:defRPr sz="908" b="1"/>
            </a:lvl1pPr>
          </a:lstStyle>
          <a:p>
            <a:r>
              <a:rPr lang="en-US"/>
              <a:t>Click to edit Master title style</a:t>
            </a:r>
          </a:p>
        </p:txBody>
      </p:sp>
      <p:sp>
        <p:nvSpPr>
          <p:cNvPr id="3" name="Picture Placeholder 2"/>
          <p:cNvSpPr>
            <a:spLocks noGrp="1"/>
          </p:cNvSpPr>
          <p:nvPr>
            <p:ph type="pic" idx="1"/>
          </p:nvPr>
        </p:nvSpPr>
        <p:spPr>
          <a:xfrm>
            <a:off x="813307" y="283996"/>
            <a:ext cx="2489627" cy="1907037"/>
          </a:xfrm>
        </p:spPr>
        <p:txBody>
          <a:bodyPr/>
          <a:lstStyle>
            <a:lvl1pPr marL="0" indent="0">
              <a:buNone/>
              <a:defRPr sz="1452"/>
            </a:lvl1pPr>
            <a:lvl2pPr marL="207477" indent="0">
              <a:buNone/>
              <a:defRPr sz="1271"/>
            </a:lvl2pPr>
            <a:lvl3pPr marL="414955" indent="0">
              <a:buNone/>
              <a:defRPr sz="1089"/>
            </a:lvl3pPr>
            <a:lvl4pPr marL="622432" indent="0">
              <a:buNone/>
              <a:defRPr sz="908"/>
            </a:lvl4pPr>
            <a:lvl5pPr marL="829909" indent="0">
              <a:buNone/>
              <a:defRPr sz="908"/>
            </a:lvl5pPr>
            <a:lvl6pPr marL="1037387" indent="0">
              <a:buNone/>
              <a:defRPr sz="908"/>
            </a:lvl6pPr>
            <a:lvl7pPr marL="1244864" indent="0">
              <a:buNone/>
              <a:defRPr sz="908"/>
            </a:lvl7pPr>
            <a:lvl8pPr marL="1452342" indent="0">
              <a:buNone/>
              <a:defRPr sz="908"/>
            </a:lvl8pPr>
            <a:lvl9pPr marL="1659819" indent="0">
              <a:buNone/>
              <a:defRPr sz="908"/>
            </a:lvl9pPr>
          </a:lstStyle>
          <a:p>
            <a:endParaRPr lang="en-US"/>
          </a:p>
        </p:txBody>
      </p:sp>
      <p:sp>
        <p:nvSpPr>
          <p:cNvPr id="4" name="Text Placeholder 3"/>
          <p:cNvSpPr>
            <a:spLocks noGrp="1"/>
          </p:cNvSpPr>
          <p:nvPr>
            <p:ph type="body" sz="half" idx="2"/>
          </p:nvPr>
        </p:nvSpPr>
        <p:spPr>
          <a:xfrm>
            <a:off x="813307" y="2487536"/>
            <a:ext cx="2489627" cy="373020"/>
          </a:xfrm>
        </p:spPr>
        <p:txBody>
          <a:bodyPr/>
          <a:lstStyle>
            <a:lvl1pPr marL="0" indent="0">
              <a:buNone/>
              <a:defRPr sz="635"/>
            </a:lvl1pPr>
            <a:lvl2pPr marL="207477" indent="0">
              <a:buNone/>
              <a:defRPr sz="545"/>
            </a:lvl2pPr>
            <a:lvl3pPr marL="414955" indent="0">
              <a:buNone/>
              <a:defRPr sz="454"/>
            </a:lvl3pPr>
            <a:lvl4pPr marL="622432" indent="0">
              <a:buNone/>
              <a:defRPr sz="408"/>
            </a:lvl4pPr>
            <a:lvl5pPr marL="829909" indent="0">
              <a:buNone/>
              <a:defRPr sz="408"/>
            </a:lvl5pPr>
            <a:lvl6pPr marL="1037387" indent="0">
              <a:buNone/>
              <a:defRPr sz="408"/>
            </a:lvl6pPr>
            <a:lvl7pPr marL="1244864" indent="0">
              <a:buNone/>
              <a:defRPr sz="408"/>
            </a:lvl7pPr>
            <a:lvl8pPr marL="1452342" indent="0">
              <a:buNone/>
              <a:defRPr sz="408"/>
            </a:lvl8pPr>
            <a:lvl9pPr marL="1659819" indent="0">
              <a:buNone/>
              <a:defRPr sz="408"/>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08299" y="127283"/>
            <a:ext cx="933610" cy="271193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07469" y="127283"/>
            <a:ext cx="2731674" cy="27119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469" y="127283"/>
            <a:ext cx="3734440" cy="52973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07469" y="741626"/>
            <a:ext cx="3734440" cy="2097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07469" y="2945902"/>
            <a:ext cx="968188" cy="169220"/>
          </a:xfrm>
          <a:prstGeom prst="rect">
            <a:avLst/>
          </a:prstGeom>
        </p:spPr>
        <p:txBody>
          <a:bodyPr vert="horz" lIns="91440" tIns="45720" rIns="91440" bIns="45720" rtlCol="0" anchor="ctr"/>
          <a:lstStyle>
            <a:lvl1pPr algn="l">
              <a:defRPr sz="545">
                <a:solidFill>
                  <a:schemeClr val="tx1">
                    <a:tint val="75000"/>
                  </a:schemeClr>
                </a:solidFill>
              </a:defRPr>
            </a:lvl1pPr>
          </a:lstStyle>
          <a:p>
            <a:fld id="{1D8BD707-D9CF-40AE-B4C6-C98DA3205C09}" type="datetimeFigureOut">
              <a:rPr lang="en-US" smtClean="0"/>
              <a:pPr/>
              <a:t>10/11/2025</a:t>
            </a:fld>
            <a:endParaRPr lang="en-US"/>
          </a:p>
        </p:txBody>
      </p:sp>
      <p:sp>
        <p:nvSpPr>
          <p:cNvPr id="5" name="Footer Placeholder 4"/>
          <p:cNvSpPr>
            <a:spLocks noGrp="1"/>
          </p:cNvSpPr>
          <p:nvPr>
            <p:ph type="ftr" sz="quarter" idx="3"/>
          </p:nvPr>
        </p:nvSpPr>
        <p:spPr>
          <a:xfrm>
            <a:off x="1417704" y="2945902"/>
            <a:ext cx="1313970" cy="169220"/>
          </a:xfrm>
          <a:prstGeom prst="rect">
            <a:avLst/>
          </a:prstGeom>
        </p:spPr>
        <p:txBody>
          <a:bodyPr vert="horz" lIns="91440" tIns="45720" rIns="91440" bIns="45720" rtlCol="0" anchor="ctr"/>
          <a:lstStyle>
            <a:lvl1pPr algn="ctr">
              <a:defRPr sz="54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973721" y="2945902"/>
            <a:ext cx="968188" cy="169220"/>
          </a:xfrm>
          <a:prstGeom prst="rect">
            <a:avLst/>
          </a:prstGeom>
        </p:spPr>
        <p:txBody>
          <a:bodyPr vert="horz" lIns="91440" tIns="45720" rIns="91440" bIns="45720" rtlCol="0" anchor="ctr"/>
          <a:lstStyle>
            <a:lvl1pPr algn="r">
              <a:defRPr sz="545">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14955" rtl="0" eaLnBrk="1" latinLnBrk="0" hangingPunct="1">
        <a:spcBef>
          <a:spcPct val="0"/>
        </a:spcBef>
        <a:buNone/>
        <a:defRPr sz="1997" kern="1200">
          <a:solidFill>
            <a:schemeClr val="tx1"/>
          </a:solidFill>
          <a:latin typeface="+mj-lt"/>
          <a:ea typeface="+mj-ea"/>
          <a:cs typeface="+mj-cs"/>
        </a:defRPr>
      </a:lvl1pPr>
    </p:titleStyle>
    <p:bodyStyle>
      <a:lvl1pPr marL="155608" indent="-155608" algn="l" defTabSz="414955" rtl="0" eaLnBrk="1" latinLnBrk="0" hangingPunct="1">
        <a:spcBef>
          <a:spcPct val="20000"/>
        </a:spcBef>
        <a:buFont typeface="Arial" pitchFamily="34" charset="0"/>
        <a:buChar char="•"/>
        <a:defRPr sz="1452" kern="1200">
          <a:solidFill>
            <a:schemeClr val="tx1"/>
          </a:solidFill>
          <a:latin typeface="+mn-lt"/>
          <a:ea typeface="+mn-ea"/>
          <a:cs typeface="+mn-cs"/>
        </a:defRPr>
      </a:lvl1pPr>
      <a:lvl2pPr marL="337151" indent="-129673" algn="l" defTabSz="414955" rtl="0" eaLnBrk="1" latinLnBrk="0" hangingPunct="1">
        <a:spcBef>
          <a:spcPct val="20000"/>
        </a:spcBef>
        <a:buFont typeface="Arial" pitchFamily="34" charset="0"/>
        <a:buChar char="–"/>
        <a:defRPr sz="1271" kern="1200">
          <a:solidFill>
            <a:schemeClr val="tx1"/>
          </a:solidFill>
          <a:latin typeface="+mn-lt"/>
          <a:ea typeface="+mn-ea"/>
          <a:cs typeface="+mn-cs"/>
        </a:defRPr>
      </a:lvl2pPr>
      <a:lvl3pPr marL="518693" indent="-103739" algn="l" defTabSz="414955" rtl="0" eaLnBrk="1" latinLnBrk="0" hangingPunct="1">
        <a:spcBef>
          <a:spcPct val="20000"/>
        </a:spcBef>
        <a:buFont typeface="Arial" pitchFamily="34" charset="0"/>
        <a:buChar char="•"/>
        <a:defRPr sz="1089" kern="1200">
          <a:solidFill>
            <a:schemeClr val="tx1"/>
          </a:solidFill>
          <a:latin typeface="+mn-lt"/>
          <a:ea typeface="+mn-ea"/>
          <a:cs typeface="+mn-cs"/>
        </a:defRPr>
      </a:lvl3pPr>
      <a:lvl4pPr marL="726171" indent="-103739" algn="l" defTabSz="414955" rtl="0" eaLnBrk="1" latinLnBrk="0" hangingPunct="1">
        <a:spcBef>
          <a:spcPct val="20000"/>
        </a:spcBef>
        <a:buFont typeface="Arial" pitchFamily="34" charset="0"/>
        <a:buChar char="–"/>
        <a:defRPr sz="908" kern="1200">
          <a:solidFill>
            <a:schemeClr val="tx1"/>
          </a:solidFill>
          <a:latin typeface="+mn-lt"/>
          <a:ea typeface="+mn-ea"/>
          <a:cs typeface="+mn-cs"/>
        </a:defRPr>
      </a:lvl4pPr>
      <a:lvl5pPr marL="933648" indent="-103739" algn="l" defTabSz="414955" rtl="0" eaLnBrk="1" latinLnBrk="0" hangingPunct="1">
        <a:spcBef>
          <a:spcPct val="20000"/>
        </a:spcBef>
        <a:buFont typeface="Arial" pitchFamily="34" charset="0"/>
        <a:buChar char="»"/>
        <a:defRPr sz="908" kern="1200">
          <a:solidFill>
            <a:schemeClr val="tx1"/>
          </a:solidFill>
          <a:latin typeface="+mn-lt"/>
          <a:ea typeface="+mn-ea"/>
          <a:cs typeface="+mn-cs"/>
        </a:defRPr>
      </a:lvl5pPr>
      <a:lvl6pPr marL="1141125" indent="-103739" algn="l" defTabSz="414955" rtl="0" eaLnBrk="1" latinLnBrk="0" hangingPunct="1">
        <a:spcBef>
          <a:spcPct val="20000"/>
        </a:spcBef>
        <a:buFont typeface="Arial" pitchFamily="34" charset="0"/>
        <a:buChar char="•"/>
        <a:defRPr sz="908" kern="1200">
          <a:solidFill>
            <a:schemeClr val="tx1"/>
          </a:solidFill>
          <a:latin typeface="+mn-lt"/>
          <a:ea typeface="+mn-ea"/>
          <a:cs typeface="+mn-cs"/>
        </a:defRPr>
      </a:lvl6pPr>
      <a:lvl7pPr marL="1348603" indent="-103739" algn="l" defTabSz="414955" rtl="0" eaLnBrk="1" latinLnBrk="0" hangingPunct="1">
        <a:spcBef>
          <a:spcPct val="20000"/>
        </a:spcBef>
        <a:buFont typeface="Arial" pitchFamily="34" charset="0"/>
        <a:buChar char="•"/>
        <a:defRPr sz="908" kern="1200">
          <a:solidFill>
            <a:schemeClr val="tx1"/>
          </a:solidFill>
          <a:latin typeface="+mn-lt"/>
          <a:ea typeface="+mn-ea"/>
          <a:cs typeface="+mn-cs"/>
        </a:defRPr>
      </a:lvl7pPr>
      <a:lvl8pPr marL="1556080" indent="-103739" algn="l" defTabSz="414955" rtl="0" eaLnBrk="1" latinLnBrk="0" hangingPunct="1">
        <a:spcBef>
          <a:spcPct val="20000"/>
        </a:spcBef>
        <a:buFont typeface="Arial" pitchFamily="34" charset="0"/>
        <a:buChar char="•"/>
        <a:defRPr sz="908" kern="1200">
          <a:solidFill>
            <a:schemeClr val="tx1"/>
          </a:solidFill>
          <a:latin typeface="+mn-lt"/>
          <a:ea typeface="+mn-ea"/>
          <a:cs typeface="+mn-cs"/>
        </a:defRPr>
      </a:lvl8pPr>
      <a:lvl9pPr marL="1763558" indent="-103739" algn="l" defTabSz="414955" rtl="0" eaLnBrk="1" latinLnBrk="0" hangingPunct="1">
        <a:spcBef>
          <a:spcPct val="20000"/>
        </a:spcBef>
        <a:buFont typeface="Arial" pitchFamily="34" charset="0"/>
        <a:buChar char="•"/>
        <a:defRPr sz="908" kern="1200">
          <a:solidFill>
            <a:schemeClr val="tx1"/>
          </a:solidFill>
          <a:latin typeface="+mn-lt"/>
          <a:ea typeface="+mn-ea"/>
          <a:cs typeface="+mn-cs"/>
        </a:defRPr>
      </a:lvl9pPr>
    </p:bodyStyle>
    <p:otherStyle>
      <a:defPPr>
        <a:defRPr lang="en-US"/>
      </a:defPPr>
      <a:lvl1pPr marL="0" algn="l" defTabSz="414955" rtl="0" eaLnBrk="1" latinLnBrk="0" hangingPunct="1">
        <a:defRPr sz="817" kern="1200">
          <a:solidFill>
            <a:schemeClr val="tx1"/>
          </a:solidFill>
          <a:latin typeface="+mn-lt"/>
          <a:ea typeface="+mn-ea"/>
          <a:cs typeface="+mn-cs"/>
        </a:defRPr>
      </a:lvl1pPr>
      <a:lvl2pPr marL="207477" algn="l" defTabSz="414955" rtl="0" eaLnBrk="1" latinLnBrk="0" hangingPunct="1">
        <a:defRPr sz="817" kern="1200">
          <a:solidFill>
            <a:schemeClr val="tx1"/>
          </a:solidFill>
          <a:latin typeface="+mn-lt"/>
          <a:ea typeface="+mn-ea"/>
          <a:cs typeface="+mn-cs"/>
        </a:defRPr>
      </a:lvl2pPr>
      <a:lvl3pPr marL="414955" algn="l" defTabSz="414955" rtl="0" eaLnBrk="1" latinLnBrk="0" hangingPunct="1">
        <a:defRPr sz="817" kern="1200">
          <a:solidFill>
            <a:schemeClr val="tx1"/>
          </a:solidFill>
          <a:latin typeface="+mn-lt"/>
          <a:ea typeface="+mn-ea"/>
          <a:cs typeface="+mn-cs"/>
        </a:defRPr>
      </a:lvl3pPr>
      <a:lvl4pPr marL="622432" algn="l" defTabSz="414955" rtl="0" eaLnBrk="1" latinLnBrk="0" hangingPunct="1">
        <a:defRPr sz="817" kern="1200">
          <a:solidFill>
            <a:schemeClr val="tx1"/>
          </a:solidFill>
          <a:latin typeface="+mn-lt"/>
          <a:ea typeface="+mn-ea"/>
          <a:cs typeface="+mn-cs"/>
        </a:defRPr>
      </a:lvl4pPr>
      <a:lvl5pPr marL="829909" algn="l" defTabSz="414955" rtl="0" eaLnBrk="1" latinLnBrk="0" hangingPunct="1">
        <a:defRPr sz="817" kern="1200">
          <a:solidFill>
            <a:schemeClr val="tx1"/>
          </a:solidFill>
          <a:latin typeface="+mn-lt"/>
          <a:ea typeface="+mn-ea"/>
          <a:cs typeface="+mn-cs"/>
        </a:defRPr>
      </a:lvl5pPr>
      <a:lvl6pPr marL="1037387" algn="l" defTabSz="414955" rtl="0" eaLnBrk="1" latinLnBrk="0" hangingPunct="1">
        <a:defRPr sz="817" kern="1200">
          <a:solidFill>
            <a:schemeClr val="tx1"/>
          </a:solidFill>
          <a:latin typeface="+mn-lt"/>
          <a:ea typeface="+mn-ea"/>
          <a:cs typeface="+mn-cs"/>
        </a:defRPr>
      </a:lvl6pPr>
      <a:lvl7pPr marL="1244864" algn="l" defTabSz="414955" rtl="0" eaLnBrk="1" latinLnBrk="0" hangingPunct="1">
        <a:defRPr sz="817" kern="1200">
          <a:solidFill>
            <a:schemeClr val="tx1"/>
          </a:solidFill>
          <a:latin typeface="+mn-lt"/>
          <a:ea typeface="+mn-ea"/>
          <a:cs typeface="+mn-cs"/>
        </a:defRPr>
      </a:lvl7pPr>
      <a:lvl8pPr marL="1452342" algn="l" defTabSz="414955" rtl="0" eaLnBrk="1" latinLnBrk="0" hangingPunct="1">
        <a:defRPr sz="817" kern="1200">
          <a:solidFill>
            <a:schemeClr val="tx1"/>
          </a:solidFill>
          <a:latin typeface="+mn-lt"/>
          <a:ea typeface="+mn-ea"/>
          <a:cs typeface="+mn-cs"/>
        </a:defRPr>
      </a:lvl8pPr>
      <a:lvl9pPr marL="1659819" algn="l" defTabSz="414955" rtl="0" eaLnBrk="1" latinLnBrk="0" hangingPunct="1">
        <a:defRPr sz="81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5" Type="http://schemas.openxmlformats.org/officeDocument/2006/relationships/image" Target="../media/image14.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83802-8855-C124-911E-A916BB727924}"/>
              </a:ext>
            </a:extLst>
          </p:cNvPr>
          <p:cNvSpPr>
            <a:spLocks noGrp="1"/>
          </p:cNvSpPr>
          <p:nvPr>
            <p:ph type="ctrTitle"/>
          </p:nvPr>
        </p:nvSpPr>
        <p:spPr>
          <a:xfrm>
            <a:off x="940902" y="2743200"/>
            <a:ext cx="5181600" cy="1524000"/>
          </a:xfrm>
        </p:spPr>
        <p:txBody>
          <a:bodyPr>
            <a:noAutofit/>
          </a:bodyPr>
          <a:lstStyle/>
          <a:p>
            <a:r>
              <a:rPr lang="en-GB" sz="2800" b="1" dirty="0">
                <a:latin typeface="Arial" panose="020B0604020202020204" pitchFamily="34" charset="0"/>
                <a:cs typeface="Arial" panose="020B0604020202020204" pitchFamily="34" charset="0"/>
              </a:rPr>
              <a:t>Developing Emotional Intelligence Skills</a:t>
            </a:r>
          </a:p>
        </p:txBody>
      </p:sp>
      <p:sp>
        <p:nvSpPr>
          <p:cNvPr id="3" name="Subtitle 2">
            <a:extLst>
              <a:ext uri="{FF2B5EF4-FFF2-40B4-BE49-F238E27FC236}">
                <a16:creationId xmlns:a16="http://schemas.microsoft.com/office/drawing/2014/main" id="{0391FF97-C879-8B5B-AFBA-D9C80E44040D}"/>
              </a:ext>
            </a:extLst>
          </p:cNvPr>
          <p:cNvSpPr>
            <a:spLocks noGrp="1"/>
          </p:cNvSpPr>
          <p:nvPr>
            <p:ph type="subTitle" idx="1"/>
          </p:nvPr>
        </p:nvSpPr>
        <p:spPr>
          <a:xfrm>
            <a:off x="914399" y="4803914"/>
            <a:ext cx="5181599" cy="2511286"/>
          </a:xfrm>
        </p:spPr>
        <p:txBody>
          <a:bodyPr>
            <a:normAutofit lnSpcReduction="10000"/>
          </a:bodyPr>
          <a:lstStyle/>
          <a:p>
            <a:pPr algn="just">
              <a:lnSpc>
                <a:spcPct val="160000"/>
              </a:lnSpc>
            </a:pPr>
            <a:r>
              <a:rPr lang="en-US" sz="1600" b="1" dirty="0" err="1">
                <a:solidFill>
                  <a:schemeClr val="tx1"/>
                </a:solidFill>
                <a:latin typeface="Arial" panose="020B0604020202020204" pitchFamily="34" charset="0"/>
                <a:cs typeface="Arial" panose="020B0604020202020204" pitchFamily="34" charset="0"/>
              </a:rPr>
              <a:t>Programme</a:t>
            </a:r>
            <a:r>
              <a:rPr lang="en-US" sz="1600" b="1" dirty="0">
                <a:solidFill>
                  <a:schemeClr val="tx1"/>
                </a:solidFill>
                <a:latin typeface="Arial" panose="020B0604020202020204" pitchFamily="34" charset="0"/>
                <a:cs typeface="Arial" panose="020B0604020202020204" pitchFamily="34" charset="0"/>
              </a:rPr>
              <a:t>: BA (Hons) Leadership and Management Skills for the Workplace </a:t>
            </a:r>
          </a:p>
          <a:p>
            <a:pPr algn="just">
              <a:lnSpc>
                <a:spcPct val="160000"/>
              </a:lnSpc>
            </a:pPr>
            <a:r>
              <a:rPr lang="en-US" sz="1600" b="1" dirty="0">
                <a:solidFill>
                  <a:schemeClr val="tx1"/>
                </a:solidFill>
                <a:latin typeface="Arial" panose="020B0604020202020204" pitchFamily="34" charset="0"/>
                <a:cs typeface="Arial" panose="020B0604020202020204" pitchFamily="34" charset="0"/>
              </a:rPr>
              <a:t>Student Name: Eridan Saliasi</a:t>
            </a:r>
          </a:p>
          <a:p>
            <a:pPr algn="just">
              <a:lnSpc>
                <a:spcPct val="160000"/>
              </a:lnSpc>
            </a:pPr>
            <a:r>
              <a:rPr lang="en-US" sz="1600" b="1" dirty="0">
                <a:solidFill>
                  <a:schemeClr val="tx1"/>
                </a:solidFill>
                <a:latin typeface="Arial" panose="020B0604020202020204" pitchFamily="34" charset="0"/>
                <a:cs typeface="Arial" panose="020B0604020202020204" pitchFamily="34" charset="0"/>
              </a:rPr>
              <a:t>Student Number:2324158</a:t>
            </a:r>
          </a:p>
          <a:p>
            <a:pPr algn="just">
              <a:lnSpc>
                <a:spcPct val="160000"/>
              </a:lnSpc>
            </a:pPr>
            <a:r>
              <a:rPr lang="en-US" sz="1600" b="1" dirty="0">
                <a:solidFill>
                  <a:schemeClr val="tx1"/>
                </a:solidFill>
                <a:latin typeface="Arial" panose="020B0604020202020204" pitchFamily="34" charset="0"/>
                <a:cs typeface="Arial" panose="020B0604020202020204" pitchFamily="34" charset="0"/>
              </a:rPr>
              <a:t>Module Code And Title: LCLM 5006 Poster Presentation</a:t>
            </a:r>
          </a:p>
          <a:p>
            <a:pPr algn="just">
              <a:lnSpc>
                <a:spcPct val="160000"/>
              </a:lnSpc>
            </a:pPr>
            <a:endParaRPr lang="en-GB" dirty="0">
              <a:solidFill>
                <a:schemeClr val="tx1"/>
              </a:solidFill>
            </a:endParaRPr>
          </a:p>
        </p:txBody>
      </p:sp>
    </p:spTree>
    <p:extLst>
      <p:ext uri="{BB962C8B-B14F-4D97-AF65-F5344CB8AC3E}">
        <p14:creationId xmlns:p14="http://schemas.microsoft.com/office/powerpoint/2010/main" val="819193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rot="-10800000">
            <a:off x="-3" y="4246278"/>
            <a:ext cx="4246572" cy="3250316"/>
          </a:xfrm>
          <a:prstGeom prst="rect">
            <a:avLst/>
          </a:prstGeom>
          <a:solidFill>
            <a:srgbClr val="00C2CB"/>
          </a:solidFill>
        </p:spPr>
        <p:txBody>
          <a:bodyPr/>
          <a:lstStyle/>
          <a:p>
            <a:endParaRPr lang="en-GB"/>
          </a:p>
        </p:txBody>
      </p:sp>
      <p:sp>
        <p:nvSpPr>
          <p:cNvPr id="3" name="AutoShape 3"/>
          <p:cNvSpPr/>
          <p:nvPr/>
        </p:nvSpPr>
        <p:spPr>
          <a:xfrm>
            <a:off x="0" y="1664524"/>
            <a:ext cx="2499065" cy="2591261"/>
          </a:xfrm>
          <a:prstGeom prst="rect">
            <a:avLst/>
          </a:prstGeom>
          <a:solidFill>
            <a:srgbClr val="FFDE59"/>
          </a:solidFill>
        </p:spPr>
        <p:txBody>
          <a:bodyPr/>
          <a:lstStyle/>
          <a:p>
            <a:endParaRPr lang="en-GB"/>
          </a:p>
        </p:txBody>
      </p:sp>
      <p:sp>
        <p:nvSpPr>
          <p:cNvPr id="4" name="AutoShape 4"/>
          <p:cNvSpPr/>
          <p:nvPr/>
        </p:nvSpPr>
        <p:spPr>
          <a:xfrm>
            <a:off x="2499065" y="1664524"/>
            <a:ext cx="4358935" cy="2591261"/>
          </a:xfrm>
          <a:prstGeom prst="rect">
            <a:avLst/>
          </a:prstGeom>
          <a:solidFill>
            <a:srgbClr val="FF5757"/>
          </a:solidFill>
        </p:spPr>
        <p:txBody>
          <a:bodyPr/>
          <a:lstStyle/>
          <a:p>
            <a:endParaRPr lang="en-GB"/>
          </a:p>
        </p:txBody>
      </p:sp>
      <p:sp>
        <p:nvSpPr>
          <p:cNvPr id="5" name="AutoShape 5"/>
          <p:cNvSpPr/>
          <p:nvPr/>
        </p:nvSpPr>
        <p:spPr>
          <a:xfrm>
            <a:off x="3581400" y="7498917"/>
            <a:ext cx="3276600" cy="2407083"/>
          </a:xfrm>
          <a:prstGeom prst="rect">
            <a:avLst/>
          </a:prstGeom>
          <a:solidFill>
            <a:srgbClr val="FFDE59"/>
          </a:solidFill>
        </p:spPr>
        <p:txBody>
          <a:bodyPr/>
          <a:lstStyle/>
          <a:p>
            <a:endParaRPr lang="en-GB"/>
          </a:p>
        </p:txBody>
      </p:sp>
      <p:sp>
        <p:nvSpPr>
          <p:cNvPr id="6" name="Freeform 6"/>
          <p:cNvSpPr/>
          <p:nvPr/>
        </p:nvSpPr>
        <p:spPr>
          <a:xfrm rot="-1693218">
            <a:off x="358388" y="210291"/>
            <a:ext cx="655460" cy="650693"/>
          </a:xfrm>
          <a:custGeom>
            <a:avLst/>
            <a:gdLst/>
            <a:ahLst/>
            <a:cxnLst/>
            <a:rect l="l" t="t" r="r" b="b"/>
            <a:pathLst>
              <a:path w="1444439" h="1433934">
                <a:moveTo>
                  <a:pt x="0" y="0"/>
                </a:moveTo>
                <a:lnTo>
                  <a:pt x="1444440" y="0"/>
                </a:lnTo>
                <a:lnTo>
                  <a:pt x="1444440" y="1433934"/>
                </a:lnTo>
                <a:lnTo>
                  <a:pt x="0" y="14339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217043" y="1087569"/>
            <a:ext cx="305964" cy="256317"/>
          </a:xfrm>
          <a:custGeom>
            <a:avLst/>
            <a:gdLst/>
            <a:ahLst/>
            <a:cxnLst/>
            <a:rect l="l" t="t" r="r" b="b"/>
            <a:pathLst>
              <a:path w="950154" h="957115">
                <a:moveTo>
                  <a:pt x="0" y="0"/>
                </a:moveTo>
                <a:lnTo>
                  <a:pt x="950154" y="0"/>
                </a:lnTo>
                <a:lnTo>
                  <a:pt x="950154" y="957115"/>
                </a:lnTo>
                <a:lnTo>
                  <a:pt x="0" y="95711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TextBox 15"/>
          <p:cNvSpPr txBox="1"/>
          <p:nvPr/>
        </p:nvSpPr>
        <p:spPr>
          <a:xfrm>
            <a:off x="573536" y="679077"/>
            <a:ext cx="5949471" cy="430374"/>
          </a:xfrm>
          <a:prstGeom prst="rect">
            <a:avLst/>
          </a:prstGeom>
        </p:spPr>
        <p:txBody>
          <a:bodyPr lIns="0" tIns="0" rIns="0" bIns="0" rtlCol="0" anchor="t">
            <a:spAutoFit/>
          </a:bodyPr>
          <a:lstStyle/>
          <a:p>
            <a:pPr algn="ctr">
              <a:lnSpc>
                <a:spcPts val="3648"/>
              </a:lnSpc>
            </a:pPr>
            <a:r>
              <a:rPr lang="en-US" sz="2400" b="1" dirty="0">
                <a:solidFill>
                  <a:srgbClr val="00C2CB"/>
                </a:solidFill>
                <a:latin typeface="Arial" panose="020B0604020202020204" pitchFamily="34" charset="0"/>
                <a:ea typeface="Hussar Bold"/>
                <a:cs typeface="Arial" panose="020B0604020202020204" pitchFamily="34" charset="0"/>
                <a:sym typeface="Hussar Bold"/>
              </a:rPr>
              <a:t>Developing Emotional Intelligence Skills</a:t>
            </a:r>
          </a:p>
        </p:txBody>
      </p:sp>
      <p:sp>
        <p:nvSpPr>
          <p:cNvPr id="16" name="TextBox 16"/>
          <p:cNvSpPr txBox="1"/>
          <p:nvPr/>
        </p:nvSpPr>
        <p:spPr>
          <a:xfrm>
            <a:off x="2544682" y="1955165"/>
            <a:ext cx="3082247" cy="1077218"/>
          </a:xfrm>
          <a:prstGeom prst="rect">
            <a:avLst/>
          </a:prstGeom>
        </p:spPr>
        <p:txBody>
          <a:bodyPr wrap="square" lIns="0" tIns="0" rIns="0" bIns="0" rtlCol="0" anchor="t">
            <a:spAutoFit/>
          </a:bodyPr>
          <a:lstStyle/>
          <a:p>
            <a:pPr algn="just"/>
            <a:r>
              <a:rPr lang="en-GB" sz="700" dirty="0">
                <a:latin typeface="Arial" panose="020B0604020202020204" pitchFamily="34" charset="0"/>
                <a:cs typeface="Arial" panose="020B0604020202020204" pitchFamily="34" charset="0"/>
              </a:rPr>
              <a:t>Mindfulness, defined as moment-by-moment awareness, is crucial for managing emotions effectively (</a:t>
            </a:r>
            <a:r>
              <a:rPr lang="en-GB" sz="700" dirty="0" err="1">
                <a:latin typeface="Arial" panose="020B0604020202020204" pitchFamily="34" charset="0"/>
                <a:cs typeface="Arial" panose="020B0604020202020204" pitchFamily="34" charset="0"/>
              </a:rPr>
              <a:t>Ashkanasy</a:t>
            </a:r>
            <a:r>
              <a:rPr lang="en-GB" sz="700" dirty="0">
                <a:latin typeface="Arial" panose="020B0604020202020204" pitchFamily="34" charset="0"/>
                <a:cs typeface="Arial" panose="020B0604020202020204" pitchFamily="34" charset="0"/>
              </a:rPr>
              <a:t> and Kay, 2023).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In my experience, stress before exams and the pressure of meeting multiple deadlines triggered self-doubt and anxiety.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Enhanced pressures can cause an </a:t>
            </a:r>
            <a:r>
              <a:rPr lang="en-GB" sz="700" b="1" i="1" dirty="0">
                <a:latin typeface="Arial" panose="020B0604020202020204" pitchFamily="34" charset="0"/>
                <a:cs typeface="Arial" panose="020B0604020202020204" pitchFamily="34" charset="0"/>
              </a:rPr>
              <a:t>amygdala hijack</a:t>
            </a:r>
            <a:r>
              <a:rPr lang="en-GB" sz="700" dirty="0">
                <a:latin typeface="Arial" panose="020B0604020202020204" pitchFamily="34" charset="0"/>
                <a:cs typeface="Arial" panose="020B0604020202020204" pitchFamily="34" charset="0"/>
              </a:rPr>
              <a:t>- an immediate and overwhelming emotional response that disables the frontal lobe, thereby overpowering rational thought (Goleman, Boyatzis, and McKee, 2013).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In my case, stress made me act impulsively, such as panicking before an exam or procrastinating instead of starting an assignment.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These responses undermined my well-being and performance. </a:t>
            </a:r>
          </a:p>
        </p:txBody>
      </p:sp>
      <p:sp>
        <p:nvSpPr>
          <p:cNvPr id="18" name="TextBox 18"/>
          <p:cNvSpPr txBox="1"/>
          <p:nvPr/>
        </p:nvSpPr>
        <p:spPr>
          <a:xfrm>
            <a:off x="3749151" y="3044833"/>
            <a:ext cx="3082247" cy="1292662"/>
          </a:xfrm>
          <a:prstGeom prst="rect">
            <a:avLst/>
          </a:prstGeom>
        </p:spPr>
        <p:txBody>
          <a:bodyPr wrap="square" lIns="0" tIns="0" rIns="0" bIns="0" rtlCol="0" anchor="t">
            <a:spAutoFit/>
          </a:bodyPr>
          <a:lstStyle/>
          <a:p>
            <a:pPr algn="just"/>
            <a:r>
              <a:rPr lang="en-GB" sz="700" b="1" i="1" dirty="0">
                <a:latin typeface="Arial" panose="020B0604020202020204" pitchFamily="34" charset="0"/>
                <a:cs typeface="Arial" panose="020B0604020202020204" pitchFamily="34" charset="0"/>
              </a:rPr>
              <a:t>What helped:</a:t>
            </a:r>
            <a:endParaRPr lang="en-GB" sz="700" dirty="0">
              <a:latin typeface="Arial" panose="020B0604020202020204" pitchFamily="34" charset="0"/>
              <a:cs typeface="Arial" panose="020B0604020202020204" pitchFamily="34" charset="0"/>
            </a:endParaRPr>
          </a:p>
          <a:p>
            <a:pPr algn="just"/>
            <a:r>
              <a:rPr lang="en-GB" sz="700" dirty="0">
                <a:latin typeface="Arial" panose="020B0604020202020204" pitchFamily="34" charset="0"/>
                <a:cs typeface="Arial" panose="020B0604020202020204" pitchFamily="34" charset="0"/>
              </a:rPr>
              <a:t>Mindfulness practices such as deep breathing, pausing before responding, and keeping a reflective journal have helped me to find ways to gain control of emotions, thereby preventing disruptive cycles. Connecting this to EI, self-awareness enables me to identify emotional triggers easily, while self-regulation ensures I avoid impulsive behaviours that can compromise my performance. According to Caballero </a:t>
            </a:r>
            <a:r>
              <a:rPr lang="en-GB" sz="700" i="1" dirty="0">
                <a:latin typeface="Arial" panose="020B0604020202020204" pitchFamily="34" charset="0"/>
                <a:cs typeface="Arial" panose="020B0604020202020204" pitchFamily="34" charset="0"/>
              </a:rPr>
              <a:t>et al</a:t>
            </a:r>
            <a:r>
              <a:rPr lang="en-GB" sz="700" dirty="0">
                <a:latin typeface="Arial" panose="020B0604020202020204" pitchFamily="34" charset="0"/>
                <a:cs typeface="Arial" panose="020B0604020202020204" pitchFamily="34" charset="0"/>
              </a:rPr>
              <a:t>. (2019), mindfulness improves concentration and academic outcomes by increasing attentional control. This has been useful as cultivating mindfulness has aided me in managing immediate stress while building resilience and self-discipline. This is essential for long-term success in study and the workplace, thereby demonstrating how EI is inseparable from academic achievement. </a:t>
            </a:r>
          </a:p>
        </p:txBody>
      </p:sp>
      <p:sp>
        <p:nvSpPr>
          <p:cNvPr id="24" name="TextBox 24"/>
          <p:cNvSpPr txBox="1"/>
          <p:nvPr/>
        </p:nvSpPr>
        <p:spPr>
          <a:xfrm>
            <a:off x="296023" y="2135455"/>
            <a:ext cx="1906737" cy="107722"/>
          </a:xfrm>
          <a:prstGeom prst="rect">
            <a:avLst/>
          </a:prstGeom>
        </p:spPr>
        <p:txBody>
          <a:bodyPr lIns="0" tIns="0" rIns="0" bIns="0" rtlCol="0" anchor="t">
            <a:spAutoFit/>
          </a:bodyPr>
          <a:lstStyle/>
          <a:p>
            <a:pPr algn="ctr"/>
            <a:r>
              <a:rPr lang="en-GB" sz="700" b="1" spc="32" dirty="0">
                <a:solidFill>
                  <a:srgbClr val="15395D"/>
                </a:solidFill>
                <a:latin typeface="Times New Roman" panose="02020603050405020304" pitchFamily="18" charset="0"/>
                <a:ea typeface="Hussar Bold"/>
                <a:cs typeface="Times New Roman" panose="02020603050405020304" pitchFamily="18" charset="0"/>
              </a:rPr>
              <a:t>Introduction</a:t>
            </a:r>
          </a:p>
        </p:txBody>
      </p:sp>
      <p:sp>
        <p:nvSpPr>
          <p:cNvPr id="25" name="TextBox 25"/>
          <p:cNvSpPr txBox="1"/>
          <p:nvPr/>
        </p:nvSpPr>
        <p:spPr>
          <a:xfrm>
            <a:off x="35240" y="2409406"/>
            <a:ext cx="2428305" cy="1077218"/>
          </a:xfrm>
          <a:prstGeom prst="rect">
            <a:avLst/>
          </a:prstGeom>
        </p:spPr>
        <p:txBody>
          <a:bodyPr wrap="square" lIns="0" tIns="0" rIns="0" bIns="0" rtlCol="0" anchor="t">
            <a:spAutoFit/>
          </a:bodyPr>
          <a:lstStyle/>
          <a:p>
            <a:pPr algn="just"/>
            <a:r>
              <a:rPr lang="en-GB" sz="700" dirty="0">
                <a:latin typeface="Arial" panose="020B0604020202020204" pitchFamily="34" charset="0"/>
                <a:cs typeface="Arial" panose="020B0604020202020204" pitchFamily="34" charset="0"/>
              </a:rPr>
              <a:t>Emotional intelligence (EI), according to Salovey and Mayer, refers to the ability to perceive, understand, use, and regulate emotions (Kanesan and Fauzan, 2019). Higher EI is relevant as it is associated with stronger leadership and job satisfaction, where employees with higher EI are 58% more successful in achieving professional outcomes (Paterno, 2025). This poster will critically discuss how emotions influence EI and how it can be developed by reflecting on personal student experience with mindfulness and emotional regulation. </a:t>
            </a:r>
          </a:p>
        </p:txBody>
      </p:sp>
      <p:sp>
        <p:nvSpPr>
          <p:cNvPr id="26" name="TextBox 26"/>
          <p:cNvSpPr txBox="1"/>
          <p:nvPr/>
        </p:nvSpPr>
        <p:spPr>
          <a:xfrm>
            <a:off x="4500424" y="4904069"/>
            <a:ext cx="2041633" cy="107722"/>
          </a:xfrm>
          <a:prstGeom prst="rect">
            <a:avLst/>
          </a:prstGeom>
        </p:spPr>
        <p:txBody>
          <a:bodyPr lIns="0" tIns="0" rIns="0" bIns="0" rtlCol="0" anchor="t">
            <a:spAutoFit/>
          </a:bodyPr>
          <a:lstStyle/>
          <a:p>
            <a:pPr algn="ctr"/>
            <a:r>
              <a:rPr lang="en-GB" sz="700" b="1" spc="32" dirty="0">
                <a:solidFill>
                  <a:srgbClr val="15395D"/>
                </a:solidFill>
                <a:latin typeface="Arial" panose="020B0604020202020204" pitchFamily="34" charset="0"/>
                <a:ea typeface="Hussar Bold"/>
                <a:cs typeface="Arial" panose="020B0604020202020204" pitchFamily="34" charset="0"/>
              </a:rPr>
              <a:t>Developing Emotional Intelligence</a:t>
            </a:r>
          </a:p>
        </p:txBody>
      </p:sp>
      <p:sp>
        <p:nvSpPr>
          <p:cNvPr id="27" name="TextBox 27"/>
          <p:cNvSpPr txBox="1"/>
          <p:nvPr/>
        </p:nvSpPr>
        <p:spPr>
          <a:xfrm>
            <a:off x="4259870" y="5170217"/>
            <a:ext cx="2584829" cy="1831271"/>
          </a:xfrm>
          <a:prstGeom prst="rect">
            <a:avLst/>
          </a:prstGeom>
        </p:spPr>
        <p:txBody>
          <a:bodyPr wrap="square" lIns="0" tIns="0" rIns="0" bIns="0" rtlCol="0" anchor="t">
            <a:spAutoFit/>
          </a:bodyPr>
          <a:lstStyle/>
          <a:p>
            <a:pPr algn="just"/>
            <a:r>
              <a:rPr lang="en-GB" sz="700" dirty="0">
                <a:latin typeface="Arial" panose="020B0604020202020204" pitchFamily="34" charset="0"/>
                <a:cs typeface="Arial" panose="020B0604020202020204" pitchFamily="34" charset="0"/>
              </a:rPr>
              <a:t>EI is an essential aspect in both education and the workplace, as it ensures empathetic communication that leads to the achievement of objectives. Gardner's theory of multiple intelligences highlights interpersonal and intrapersonal intelligence as critical forms of human capability (Morgan, 2021).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EI can be developed through </a:t>
            </a:r>
            <a:r>
              <a:rPr lang="en-GB" sz="700" b="1" i="1" dirty="0">
                <a:latin typeface="Arial" panose="020B0604020202020204" pitchFamily="34" charset="0"/>
                <a:cs typeface="Arial" panose="020B0604020202020204" pitchFamily="34" charset="0"/>
              </a:rPr>
              <a:t>self-reflection and journaling,</a:t>
            </a:r>
            <a:r>
              <a:rPr lang="en-GB" sz="700" dirty="0">
                <a:latin typeface="Arial" panose="020B0604020202020204" pitchFamily="34" charset="0"/>
                <a:cs typeface="Arial" panose="020B0604020202020204" pitchFamily="34" charset="0"/>
              </a:rPr>
              <a:t> which can enhance self-awareness (</a:t>
            </a:r>
            <a:r>
              <a:rPr lang="en-GB" sz="700" dirty="0" err="1">
                <a:latin typeface="Arial" panose="020B0604020202020204" pitchFamily="34" charset="0"/>
                <a:cs typeface="Arial" panose="020B0604020202020204" pitchFamily="34" charset="0"/>
              </a:rPr>
              <a:t>Drigas</a:t>
            </a:r>
            <a:r>
              <a:rPr lang="en-GB" sz="700" dirty="0">
                <a:latin typeface="Arial" panose="020B0604020202020204" pitchFamily="34" charset="0"/>
                <a:cs typeface="Arial" panose="020B0604020202020204" pitchFamily="34" charset="0"/>
              </a:rPr>
              <a:t>, Papoutsi, and </a:t>
            </a:r>
            <a:r>
              <a:rPr lang="en-GB" sz="700" dirty="0" err="1">
                <a:latin typeface="Arial" panose="020B0604020202020204" pitchFamily="34" charset="0"/>
                <a:cs typeface="Arial" panose="020B0604020202020204" pitchFamily="34" charset="0"/>
              </a:rPr>
              <a:t>Skianis</a:t>
            </a:r>
            <a:r>
              <a:rPr lang="en-GB" sz="700" dirty="0">
                <a:latin typeface="Arial" panose="020B0604020202020204" pitchFamily="34" charset="0"/>
                <a:cs typeface="Arial" panose="020B0604020202020204" pitchFamily="34" charset="0"/>
              </a:rPr>
              <a:t>, 2021).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Furthermore, </a:t>
            </a:r>
            <a:r>
              <a:rPr lang="en-GB" sz="700" b="1" i="1" dirty="0">
                <a:latin typeface="Arial" panose="020B0604020202020204" pitchFamily="34" charset="0"/>
                <a:cs typeface="Arial" panose="020B0604020202020204" pitchFamily="34" charset="0"/>
              </a:rPr>
              <a:t>structured training</a:t>
            </a:r>
            <a:r>
              <a:rPr lang="en-GB" sz="700" dirty="0">
                <a:latin typeface="Arial" panose="020B0604020202020204" pitchFamily="34" charset="0"/>
                <a:cs typeface="Arial" panose="020B0604020202020204" pitchFamily="34" charset="0"/>
              </a:rPr>
              <a:t> and coaching can improve regulation. </a:t>
            </a:r>
          </a:p>
          <a:p>
            <a:pPr lvl="0" algn="just"/>
            <a:r>
              <a:rPr lang="en-GB" sz="700" dirty="0">
                <a:latin typeface="Arial" panose="020B0604020202020204" pitchFamily="34" charset="0"/>
                <a:cs typeface="Arial" panose="020B0604020202020204" pitchFamily="34" charset="0"/>
              </a:rPr>
              <a:t>Finally, </a:t>
            </a:r>
            <a:r>
              <a:rPr lang="en-GB" sz="700" b="1" i="1" dirty="0">
                <a:latin typeface="Arial" panose="020B0604020202020204" pitchFamily="34" charset="0"/>
                <a:cs typeface="Arial" panose="020B0604020202020204" pitchFamily="34" charset="0"/>
              </a:rPr>
              <a:t>mindfulness</a:t>
            </a:r>
            <a:r>
              <a:rPr lang="en-GB" sz="700" dirty="0">
                <a:latin typeface="Arial" panose="020B0604020202020204" pitchFamily="34" charset="0"/>
                <a:cs typeface="Arial" panose="020B0604020202020204" pitchFamily="34" charset="0"/>
              </a:rPr>
              <a:t> practices can help to improve emotional control in stressful situations (Balconi, Fronda, and Crivelli, 2019). </a:t>
            </a:r>
          </a:p>
          <a:p>
            <a:pPr algn="just"/>
            <a:r>
              <a:rPr lang="en-GB" sz="700" dirty="0">
                <a:latin typeface="Arial" panose="020B0604020202020204" pitchFamily="34" charset="0"/>
                <a:cs typeface="Arial" panose="020B0604020202020204" pitchFamily="34" charset="0"/>
              </a:rPr>
              <a:t>High IQ level contributes to technical ability, yet it does not predict long-term success. Hence, in present intergenerational workplaces, the development of EI is essential for younger employees who value collaboration and empathy through reflection and mindfulness. </a:t>
            </a:r>
          </a:p>
        </p:txBody>
      </p:sp>
      <p:sp>
        <p:nvSpPr>
          <p:cNvPr id="28" name="TextBox 28"/>
          <p:cNvSpPr txBox="1"/>
          <p:nvPr/>
        </p:nvSpPr>
        <p:spPr>
          <a:xfrm>
            <a:off x="3672658" y="7756728"/>
            <a:ext cx="2347142" cy="861774"/>
          </a:xfrm>
          <a:prstGeom prst="rect">
            <a:avLst/>
          </a:prstGeom>
        </p:spPr>
        <p:txBody>
          <a:bodyPr wrap="square" lIns="0" tIns="0" rIns="0" bIns="0" rtlCol="0" anchor="t">
            <a:spAutoFit/>
          </a:bodyPr>
          <a:lstStyle/>
          <a:p>
            <a:pPr algn="just"/>
            <a:r>
              <a:rPr lang="en-GB" sz="700" dirty="0">
                <a:latin typeface="Arial" panose="020B0604020202020204" pitchFamily="34" charset="0"/>
                <a:cs typeface="Arial" panose="020B0604020202020204" pitchFamily="34" charset="0"/>
              </a:rPr>
              <a:t>In conclusion, EI development is necessary for success in both academics and the workplace. As highlighted by Goleman, it is essential to listen to the emotions of an individual using awareness, regulation, and empathy. My personal experience as a student affirms the reality that emotional involvement and awareness are necessary for academic growth and work performance. This will form the foundation of my flexibility as a leader in the future.</a:t>
            </a:r>
          </a:p>
        </p:txBody>
      </p:sp>
      <p:sp>
        <p:nvSpPr>
          <p:cNvPr id="29" name="TextBox 29"/>
          <p:cNvSpPr txBox="1"/>
          <p:nvPr/>
        </p:nvSpPr>
        <p:spPr>
          <a:xfrm>
            <a:off x="3607735" y="7525393"/>
            <a:ext cx="1633363" cy="184538"/>
          </a:xfrm>
          <a:prstGeom prst="rect">
            <a:avLst/>
          </a:prstGeom>
        </p:spPr>
        <p:txBody>
          <a:bodyPr lIns="0" tIns="0" rIns="0" bIns="0" rtlCol="0" anchor="t">
            <a:spAutoFit/>
          </a:bodyPr>
          <a:lstStyle/>
          <a:p>
            <a:pPr algn="ctr">
              <a:lnSpc>
                <a:spcPts val="1747"/>
              </a:lnSpc>
            </a:pPr>
            <a:r>
              <a:rPr lang="en-US" sz="700" b="1" spc="32" dirty="0">
                <a:solidFill>
                  <a:srgbClr val="15395D"/>
                </a:solidFill>
                <a:latin typeface="Arial" panose="020B0604020202020204" pitchFamily="34" charset="0"/>
                <a:ea typeface="Hussar Bold"/>
                <a:cs typeface="Arial" panose="020B0604020202020204" pitchFamily="34" charset="0"/>
                <a:sym typeface="Hussar Bold"/>
              </a:rPr>
              <a:t>Conclusion</a:t>
            </a:r>
          </a:p>
        </p:txBody>
      </p:sp>
      <p:sp>
        <p:nvSpPr>
          <p:cNvPr id="30" name="TextBox 30"/>
          <p:cNvSpPr txBox="1"/>
          <p:nvPr/>
        </p:nvSpPr>
        <p:spPr>
          <a:xfrm>
            <a:off x="544464" y="8256247"/>
            <a:ext cx="2182211" cy="107722"/>
          </a:xfrm>
          <a:prstGeom prst="rect">
            <a:avLst/>
          </a:prstGeom>
        </p:spPr>
        <p:txBody>
          <a:bodyPr lIns="0" tIns="0" rIns="0" bIns="0" rtlCol="0" anchor="t">
            <a:spAutoFit/>
          </a:bodyPr>
          <a:lstStyle/>
          <a:p>
            <a:pPr algn="ctr"/>
            <a:r>
              <a:rPr lang="en-GB" sz="700" b="1" spc="32" dirty="0">
                <a:solidFill>
                  <a:srgbClr val="15395D"/>
                </a:solidFill>
                <a:latin typeface="Arial" panose="020B0604020202020204" pitchFamily="34" charset="0"/>
                <a:ea typeface="Hussar Bold"/>
                <a:cs typeface="Arial" panose="020B0604020202020204" pitchFamily="34" charset="0"/>
              </a:rPr>
              <a:t>Methodology</a:t>
            </a:r>
          </a:p>
        </p:txBody>
      </p:sp>
      <p:sp>
        <p:nvSpPr>
          <p:cNvPr id="31" name="TextBox 31"/>
          <p:cNvSpPr txBox="1"/>
          <p:nvPr/>
        </p:nvSpPr>
        <p:spPr>
          <a:xfrm>
            <a:off x="160630" y="8552488"/>
            <a:ext cx="3035022" cy="1077218"/>
          </a:xfrm>
          <a:prstGeom prst="rect">
            <a:avLst/>
          </a:prstGeom>
        </p:spPr>
        <p:txBody>
          <a:bodyPr wrap="square" lIns="0" tIns="0" rIns="0" bIns="0" rtlCol="0" anchor="t">
            <a:spAutoFit/>
          </a:bodyPr>
          <a:lstStyle/>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The author has used a </a:t>
            </a:r>
            <a:r>
              <a:rPr lang="en-GB" sz="700" b="1" i="1" dirty="0">
                <a:latin typeface="Arial" panose="020B0604020202020204" pitchFamily="34" charset="0"/>
                <a:cs typeface="Arial" panose="020B0604020202020204" pitchFamily="34" charset="0"/>
              </a:rPr>
              <a:t>secondary data collection</a:t>
            </a:r>
            <a:r>
              <a:rPr lang="en-GB" sz="700" dirty="0">
                <a:latin typeface="Arial" panose="020B0604020202020204" pitchFamily="34" charset="0"/>
                <a:cs typeface="Arial" panose="020B0604020202020204" pitchFamily="34" charset="0"/>
              </a:rPr>
              <a:t> method.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This involved a literature review of peer-reviewed journals, supported by diversified sources, including academic databases, books on emotional intelligence, and reports.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Class lecture notes were also integrated as a foundation.</a:t>
            </a:r>
          </a:p>
          <a:p>
            <a:pPr algn="just"/>
            <a:r>
              <a:rPr lang="en-GB" sz="700" dirty="0">
                <a:latin typeface="Arial" panose="020B0604020202020204" pitchFamily="34" charset="0"/>
                <a:cs typeface="Arial" panose="020B0604020202020204" pitchFamily="34" charset="0"/>
              </a:rPr>
              <a:t>This ensured alignment with theory, while personal reflection enabled contextual application to the student experience. A descriptive method was chosen to connect theoretical models with practice as opposed to quantitative or experimental designs, as they would not adequately capture the subjective relation and developmental nature of emotional intelligence. </a:t>
            </a:r>
          </a:p>
        </p:txBody>
      </p:sp>
      <p:sp>
        <p:nvSpPr>
          <p:cNvPr id="33" name="Freeform 33"/>
          <p:cNvSpPr/>
          <p:nvPr/>
        </p:nvSpPr>
        <p:spPr>
          <a:xfrm rot="-949050">
            <a:off x="2065755" y="1925400"/>
            <a:ext cx="303547" cy="305771"/>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4" name="Freeform 34"/>
          <p:cNvSpPr/>
          <p:nvPr/>
        </p:nvSpPr>
        <p:spPr>
          <a:xfrm rot="-949050">
            <a:off x="35925" y="1838946"/>
            <a:ext cx="303547" cy="305771"/>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5" name="Freeform 35"/>
          <p:cNvSpPr/>
          <p:nvPr/>
        </p:nvSpPr>
        <p:spPr>
          <a:xfrm rot="1054334">
            <a:off x="4309932" y="4345518"/>
            <a:ext cx="228971" cy="230649"/>
          </a:xfrm>
          <a:custGeom>
            <a:avLst/>
            <a:gdLst/>
            <a:ahLst/>
            <a:cxnLst/>
            <a:rect l="l" t="t" r="r" b="b"/>
            <a:pathLst>
              <a:path w="504585" h="508281">
                <a:moveTo>
                  <a:pt x="0" y="0"/>
                </a:moveTo>
                <a:lnTo>
                  <a:pt x="504584" y="0"/>
                </a:lnTo>
                <a:lnTo>
                  <a:pt x="504584" y="508282"/>
                </a:lnTo>
                <a:lnTo>
                  <a:pt x="0" y="50828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TextBox 26">
            <a:extLst>
              <a:ext uri="{FF2B5EF4-FFF2-40B4-BE49-F238E27FC236}">
                <a16:creationId xmlns:a16="http://schemas.microsoft.com/office/drawing/2014/main" id="{78E9936B-32BF-4905-544D-9D70B17A9CCA}"/>
              </a:ext>
            </a:extLst>
          </p:cNvPr>
          <p:cNvSpPr txBox="1"/>
          <p:nvPr/>
        </p:nvSpPr>
        <p:spPr>
          <a:xfrm>
            <a:off x="4153496" y="1690616"/>
            <a:ext cx="2254958" cy="215444"/>
          </a:xfrm>
          <a:prstGeom prst="rect">
            <a:avLst/>
          </a:prstGeom>
        </p:spPr>
        <p:txBody>
          <a:bodyPr wrap="square" lIns="0" tIns="0" rIns="0" bIns="0" rtlCol="0" anchor="t">
            <a:spAutoFit/>
          </a:bodyPr>
          <a:lstStyle/>
          <a:p>
            <a:pPr algn="ctr"/>
            <a:r>
              <a:rPr lang="en-US" sz="700" b="1" spc="32" dirty="0">
                <a:latin typeface="Arial" panose="020B0604020202020204" pitchFamily="34" charset="0"/>
                <a:ea typeface="Hussar Bold"/>
                <a:cs typeface="Arial" panose="020B0604020202020204" pitchFamily="34" charset="0"/>
              </a:rPr>
              <a:t>Controlling Emotions and Developing Mindfulness as a Student</a:t>
            </a:r>
            <a:endParaRPr lang="en-GB" sz="700" b="1" spc="32" dirty="0">
              <a:latin typeface="Arial" panose="020B0604020202020204" pitchFamily="34" charset="0"/>
              <a:ea typeface="Hussar Bold"/>
              <a:cs typeface="Arial" panose="020B0604020202020204" pitchFamily="34" charset="0"/>
            </a:endParaRPr>
          </a:p>
        </p:txBody>
      </p:sp>
      <p:sp>
        <p:nvSpPr>
          <p:cNvPr id="40" name="TextBox 26">
            <a:extLst>
              <a:ext uri="{FF2B5EF4-FFF2-40B4-BE49-F238E27FC236}">
                <a16:creationId xmlns:a16="http://schemas.microsoft.com/office/drawing/2014/main" id="{7EE99C45-57D5-ED03-C68D-63B26BBAAD70}"/>
              </a:ext>
            </a:extLst>
          </p:cNvPr>
          <p:cNvSpPr txBox="1"/>
          <p:nvPr/>
        </p:nvSpPr>
        <p:spPr>
          <a:xfrm>
            <a:off x="995804" y="4330982"/>
            <a:ext cx="2254958" cy="215444"/>
          </a:xfrm>
          <a:prstGeom prst="rect">
            <a:avLst/>
          </a:prstGeom>
        </p:spPr>
        <p:txBody>
          <a:bodyPr wrap="square" lIns="0" tIns="0" rIns="0" bIns="0" rtlCol="0" anchor="t">
            <a:spAutoFit/>
          </a:bodyPr>
          <a:lstStyle/>
          <a:p>
            <a:pPr algn="ctr"/>
            <a:r>
              <a:rPr lang="en-US" sz="700" b="1" spc="32" dirty="0">
                <a:latin typeface="Arial" panose="020B0604020202020204" pitchFamily="34" charset="0"/>
                <a:ea typeface="Hussar Bold"/>
                <a:cs typeface="Arial" panose="020B0604020202020204" pitchFamily="34" charset="0"/>
              </a:rPr>
              <a:t>Factors for Success in Studies and Addressing EI Challenges</a:t>
            </a:r>
            <a:endParaRPr lang="en-GB" sz="700" b="1" spc="32" dirty="0">
              <a:latin typeface="Arial" panose="020B0604020202020204" pitchFamily="34" charset="0"/>
              <a:ea typeface="Hussar Bold"/>
              <a:cs typeface="Arial" panose="020B0604020202020204" pitchFamily="34" charset="0"/>
            </a:endParaRPr>
          </a:p>
        </p:txBody>
      </p:sp>
      <p:sp>
        <p:nvSpPr>
          <p:cNvPr id="41" name="Freeform 32">
            <a:extLst>
              <a:ext uri="{FF2B5EF4-FFF2-40B4-BE49-F238E27FC236}">
                <a16:creationId xmlns:a16="http://schemas.microsoft.com/office/drawing/2014/main" id="{0401A751-0D94-0B40-74C8-59EC31849624}"/>
              </a:ext>
            </a:extLst>
          </p:cNvPr>
          <p:cNvSpPr/>
          <p:nvPr/>
        </p:nvSpPr>
        <p:spPr>
          <a:xfrm rot="-949050">
            <a:off x="6470890" y="7020839"/>
            <a:ext cx="228971" cy="230649"/>
          </a:xfrm>
          <a:custGeom>
            <a:avLst/>
            <a:gdLst/>
            <a:ahLst/>
            <a:cxnLst/>
            <a:rect l="l" t="t" r="r" b="b"/>
            <a:pathLst>
              <a:path w="504585" h="508281">
                <a:moveTo>
                  <a:pt x="0" y="0"/>
                </a:moveTo>
                <a:lnTo>
                  <a:pt x="504585" y="0"/>
                </a:lnTo>
                <a:lnTo>
                  <a:pt x="504585" y="508282"/>
                </a:lnTo>
                <a:lnTo>
                  <a:pt x="0" y="50828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2" name="TextBox 16">
            <a:extLst>
              <a:ext uri="{FF2B5EF4-FFF2-40B4-BE49-F238E27FC236}">
                <a16:creationId xmlns:a16="http://schemas.microsoft.com/office/drawing/2014/main" id="{2FDC4BBB-23C7-A729-8EED-F316C9390F44}"/>
              </a:ext>
            </a:extLst>
          </p:cNvPr>
          <p:cNvSpPr txBox="1"/>
          <p:nvPr/>
        </p:nvSpPr>
        <p:spPr>
          <a:xfrm>
            <a:off x="979123" y="4605887"/>
            <a:ext cx="3218542" cy="1723549"/>
          </a:xfrm>
          <a:prstGeom prst="rect">
            <a:avLst/>
          </a:prstGeom>
        </p:spPr>
        <p:txBody>
          <a:bodyPr wrap="square" lIns="0" tIns="0" rIns="0" bIns="0" rtlCol="0" anchor="t">
            <a:spAutoFit/>
          </a:bodyPr>
          <a:lstStyle/>
          <a:p>
            <a:pPr algn="just"/>
            <a:r>
              <a:rPr lang="en-GB" sz="700" dirty="0">
                <a:latin typeface="Arial" panose="020B0604020202020204" pitchFamily="34" charset="0"/>
                <a:cs typeface="Arial" panose="020B0604020202020204" pitchFamily="34" charset="0"/>
              </a:rPr>
              <a:t>Academic success is influenced by cognitive ability and emotional and social competencies as well (Alzahrani, Alharbi, and </a:t>
            </a:r>
            <a:r>
              <a:rPr lang="en-GB" sz="700" dirty="0" err="1">
                <a:latin typeface="Arial" panose="020B0604020202020204" pitchFamily="34" charset="0"/>
                <a:cs typeface="Arial" panose="020B0604020202020204" pitchFamily="34" charset="0"/>
              </a:rPr>
              <a:t>Alodwani</a:t>
            </a:r>
            <a:r>
              <a:rPr lang="en-GB" sz="700" dirty="0">
                <a:latin typeface="Arial" panose="020B0604020202020204" pitchFamily="34" charset="0"/>
                <a:cs typeface="Arial" panose="020B0604020202020204" pitchFamily="34" charset="0"/>
              </a:rPr>
              <a:t>, 2019).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From my perspective, confidence and persistence facilitated the continuous application of effort on challenging tasks.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Lecturer communication and supportive peers created an inclusive institutional culture. </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However, these tools were dynamic and depended on how I regulated emotions in challenging situations. </a:t>
            </a:r>
          </a:p>
          <a:p>
            <a:pPr marL="171450" lvl="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In my experience, I struggled with stress management, which resulted from academic deadlines and personal commitments. </a:t>
            </a:r>
          </a:p>
          <a:p>
            <a:pPr lvl="0" algn="just"/>
            <a:r>
              <a:rPr lang="en-GB" sz="700" dirty="0">
                <a:latin typeface="Arial" panose="020B0604020202020204" pitchFamily="34" charset="0"/>
                <a:cs typeface="Arial" panose="020B0604020202020204" pitchFamily="34" charset="0"/>
              </a:rPr>
              <a:t>Digital overload also increased distress and anxiety, which hampered my ability to meet deadlines. </a:t>
            </a:r>
          </a:p>
          <a:p>
            <a:pPr algn="just"/>
            <a:r>
              <a:rPr lang="en-GB" sz="700" dirty="0">
                <a:latin typeface="Arial" panose="020B0604020202020204" pitchFamily="34" charset="0"/>
                <a:cs typeface="Arial" panose="020B0604020202020204" pitchFamily="34" charset="0"/>
              </a:rPr>
              <a:t>These pressures indicate that younger generations are likely to be more expressive, yet they also tend to be weaker and less resilient than older students (León Hernández et al., 2019). In my case, the procrastination cycle was activated when I was overloaded with new information. </a:t>
            </a:r>
          </a:p>
        </p:txBody>
      </p:sp>
      <p:sp>
        <p:nvSpPr>
          <p:cNvPr id="43" name="TextBox 18">
            <a:extLst>
              <a:ext uri="{FF2B5EF4-FFF2-40B4-BE49-F238E27FC236}">
                <a16:creationId xmlns:a16="http://schemas.microsoft.com/office/drawing/2014/main" id="{CCCBC241-7A99-AFA5-04B4-4F8A9979107F}"/>
              </a:ext>
            </a:extLst>
          </p:cNvPr>
          <p:cNvSpPr txBox="1"/>
          <p:nvPr/>
        </p:nvSpPr>
        <p:spPr>
          <a:xfrm>
            <a:off x="35240" y="6388897"/>
            <a:ext cx="3082247" cy="1077218"/>
          </a:xfrm>
          <a:prstGeom prst="rect">
            <a:avLst/>
          </a:prstGeom>
        </p:spPr>
        <p:txBody>
          <a:bodyPr wrap="square" lIns="0" tIns="0" rIns="0" bIns="0" rtlCol="0" anchor="t">
            <a:spAutoFit/>
          </a:bodyPr>
          <a:lstStyle/>
          <a:p>
            <a:pPr algn="just"/>
            <a:r>
              <a:rPr lang="en-GB" sz="700" b="1" i="1" dirty="0">
                <a:latin typeface="Arial" panose="020B0604020202020204" pitchFamily="34" charset="0"/>
                <a:cs typeface="Arial" panose="020B0604020202020204" pitchFamily="34" charset="0"/>
              </a:rPr>
              <a:t>What helped:</a:t>
            </a:r>
            <a:endParaRPr lang="en-GB" sz="700" dirty="0">
              <a:latin typeface="Arial" panose="020B0604020202020204" pitchFamily="34" charset="0"/>
              <a:cs typeface="Arial" panose="020B0604020202020204" pitchFamily="34" charset="0"/>
            </a:endParaRPr>
          </a:p>
          <a:p>
            <a:pPr algn="just"/>
            <a:r>
              <a:rPr lang="en-GB" sz="700" dirty="0">
                <a:latin typeface="Arial" panose="020B0604020202020204" pitchFamily="34" charset="0"/>
                <a:cs typeface="Arial" panose="020B0604020202020204" pitchFamily="34" charset="0"/>
              </a:rPr>
              <a:t>I applied the Five EI skills by Goleman consciously to solve these issues. Journaling made me self-aware, and well-planned study schedules assisted self-regulation. Furthermore, empathy through teamwork increased social awareness and rapport. I learned the Management by Walking Around (MBWA) rule in my syllabus, which led to casual check-ins with peers that generated mutual accountability and eliminated loneliness. The successful integration of critical regulation with mindfulness techniques was beneficial in solving my immediate stressors while preparing for the demands of professional settings where emotional agility is necessary.</a:t>
            </a:r>
          </a:p>
        </p:txBody>
      </p:sp>
      <p:sp>
        <p:nvSpPr>
          <p:cNvPr id="45" name="TextBox 29">
            <a:extLst>
              <a:ext uri="{FF2B5EF4-FFF2-40B4-BE49-F238E27FC236}">
                <a16:creationId xmlns:a16="http://schemas.microsoft.com/office/drawing/2014/main" id="{4D213D9E-D38A-0190-CAFD-76E747691377}"/>
              </a:ext>
            </a:extLst>
          </p:cNvPr>
          <p:cNvSpPr txBox="1"/>
          <p:nvPr/>
        </p:nvSpPr>
        <p:spPr>
          <a:xfrm>
            <a:off x="4477695" y="8573030"/>
            <a:ext cx="1633363" cy="184538"/>
          </a:xfrm>
          <a:prstGeom prst="rect">
            <a:avLst/>
          </a:prstGeom>
        </p:spPr>
        <p:txBody>
          <a:bodyPr lIns="0" tIns="0" rIns="0" bIns="0" rtlCol="0" anchor="t">
            <a:spAutoFit/>
          </a:bodyPr>
          <a:lstStyle/>
          <a:p>
            <a:pPr algn="ctr">
              <a:lnSpc>
                <a:spcPts val="1747"/>
              </a:lnSpc>
            </a:pPr>
            <a:r>
              <a:rPr lang="en-US" sz="700" b="1" spc="32" dirty="0">
                <a:solidFill>
                  <a:srgbClr val="15395D"/>
                </a:solidFill>
                <a:latin typeface="Arial" panose="020B0604020202020204" pitchFamily="34" charset="0"/>
                <a:ea typeface="Hussar Bold"/>
                <a:cs typeface="Arial" panose="020B0604020202020204" pitchFamily="34" charset="0"/>
                <a:sym typeface="Hussar Bold"/>
              </a:rPr>
              <a:t>Reference list</a:t>
            </a:r>
          </a:p>
        </p:txBody>
      </p:sp>
      <p:sp>
        <p:nvSpPr>
          <p:cNvPr id="46" name="TextBox 28">
            <a:extLst>
              <a:ext uri="{FF2B5EF4-FFF2-40B4-BE49-F238E27FC236}">
                <a16:creationId xmlns:a16="http://schemas.microsoft.com/office/drawing/2014/main" id="{F0082536-F126-FA98-BD06-6D6F7BACBEB2}"/>
              </a:ext>
            </a:extLst>
          </p:cNvPr>
          <p:cNvSpPr txBox="1"/>
          <p:nvPr/>
        </p:nvSpPr>
        <p:spPr>
          <a:xfrm>
            <a:off x="3604631" y="8937678"/>
            <a:ext cx="3240068" cy="784830"/>
          </a:xfrm>
          <a:prstGeom prst="rect">
            <a:avLst/>
          </a:prstGeom>
        </p:spPr>
        <p:txBody>
          <a:bodyPr wrap="square" lIns="0" tIns="0" rIns="0" bIns="0" rtlCol="0" anchor="t">
            <a:spAutoFit/>
          </a:bodyPr>
          <a:lstStyle/>
          <a:p>
            <a:r>
              <a:rPr lang="en-GB" sz="300" dirty="0">
                <a:latin typeface="Arial" panose="020B0604020202020204" pitchFamily="34" charset="0"/>
                <a:cs typeface="Arial" panose="020B0604020202020204" pitchFamily="34" charset="0"/>
              </a:rPr>
              <a:t>Alzahrani, M., Alharbi, M. and </a:t>
            </a:r>
            <a:r>
              <a:rPr lang="en-GB" sz="300" dirty="0" err="1">
                <a:latin typeface="Arial" panose="020B0604020202020204" pitchFamily="34" charset="0"/>
                <a:cs typeface="Arial" panose="020B0604020202020204" pitchFamily="34" charset="0"/>
              </a:rPr>
              <a:t>Alodwani</a:t>
            </a:r>
            <a:r>
              <a:rPr lang="en-GB" sz="300" dirty="0">
                <a:latin typeface="Arial" panose="020B0604020202020204" pitchFamily="34" charset="0"/>
                <a:cs typeface="Arial" panose="020B0604020202020204" pitchFamily="34" charset="0"/>
              </a:rPr>
              <a:t>, A. (2019) The effect of social-emotional competence on children academic achievement and </a:t>
            </a:r>
            <a:r>
              <a:rPr lang="en-GB" sz="300" dirty="0" err="1">
                <a:latin typeface="Arial" panose="020B0604020202020204" pitchFamily="34" charset="0"/>
                <a:cs typeface="Arial" panose="020B0604020202020204" pitchFamily="34" charset="0"/>
              </a:rPr>
              <a:t>behavioral</a:t>
            </a:r>
            <a:r>
              <a:rPr lang="en-GB" sz="300" dirty="0">
                <a:latin typeface="Arial" panose="020B0604020202020204" pitchFamily="34" charset="0"/>
                <a:cs typeface="Arial" panose="020B0604020202020204" pitchFamily="34" charset="0"/>
              </a:rPr>
              <a:t> development. </a:t>
            </a:r>
            <a:r>
              <a:rPr lang="en-GB" sz="300" i="1" dirty="0">
                <a:latin typeface="Arial" panose="020B0604020202020204" pitchFamily="34" charset="0"/>
                <a:cs typeface="Arial" panose="020B0604020202020204" pitchFamily="34" charset="0"/>
              </a:rPr>
              <a:t>International Education Studies</a:t>
            </a:r>
            <a:r>
              <a:rPr lang="en-GB" sz="300" dirty="0">
                <a:latin typeface="Arial" panose="020B0604020202020204" pitchFamily="34" charset="0"/>
                <a:cs typeface="Arial" panose="020B0604020202020204" pitchFamily="34" charset="0"/>
              </a:rPr>
              <a:t>, </a:t>
            </a:r>
            <a:r>
              <a:rPr lang="en-GB" sz="300" i="1" dirty="0">
                <a:latin typeface="Arial" panose="020B0604020202020204" pitchFamily="34" charset="0"/>
                <a:cs typeface="Arial" panose="020B0604020202020204" pitchFamily="34" charset="0"/>
              </a:rPr>
              <a:t>12</a:t>
            </a:r>
            <a:r>
              <a:rPr lang="en-GB" sz="300" dirty="0">
                <a:latin typeface="Arial" panose="020B0604020202020204" pitchFamily="34" charset="0"/>
                <a:cs typeface="Arial" panose="020B0604020202020204" pitchFamily="34" charset="0"/>
              </a:rPr>
              <a:t>(12), pp.141-149.</a:t>
            </a:r>
          </a:p>
          <a:p>
            <a:r>
              <a:rPr lang="en-GB" sz="300" dirty="0" err="1">
                <a:latin typeface="Arial" panose="020B0604020202020204" pitchFamily="34" charset="0"/>
                <a:cs typeface="Arial" panose="020B0604020202020204" pitchFamily="34" charset="0"/>
              </a:rPr>
              <a:t>Ashkanasy</a:t>
            </a:r>
            <a:r>
              <a:rPr lang="en-GB" sz="300" dirty="0">
                <a:latin typeface="Arial" panose="020B0604020202020204" pitchFamily="34" charset="0"/>
                <a:cs typeface="Arial" panose="020B0604020202020204" pitchFamily="34" charset="0"/>
              </a:rPr>
              <a:t>, N.M. and Kay, A.A. (2023) Mindfulness and emotion: a five-level analysis. </a:t>
            </a:r>
            <a:r>
              <a:rPr lang="en-GB" sz="300" i="1" dirty="0">
                <a:latin typeface="Arial" panose="020B0604020202020204" pitchFamily="34" charset="0"/>
                <a:cs typeface="Arial" panose="020B0604020202020204" pitchFamily="34" charset="0"/>
              </a:rPr>
              <a:t>Journal of Management &amp; Organization</a:t>
            </a:r>
            <a:r>
              <a:rPr lang="en-GB" sz="300" dirty="0">
                <a:latin typeface="Arial" panose="020B0604020202020204" pitchFamily="34" charset="0"/>
                <a:cs typeface="Arial" panose="020B0604020202020204" pitchFamily="34" charset="0"/>
              </a:rPr>
              <a:t>, </a:t>
            </a:r>
            <a:r>
              <a:rPr lang="en-GB" sz="300" i="1" dirty="0">
                <a:latin typeface="Arial" panose="020B0604020202020204" pitchFamily="34" charset="0"/>
                <a:cs typeface="Arial" panose="020B0604020202020204" pitchFamily="34" charset="0"/>
              </a:rPr>
              <a:t>29</a:t>
            </a:r>
            <a:r>
              <a:rPr lang="en-GB" sz="300" dirty="0">
                <a:latin typeface="Arial" panose="020B0604020202020204" pitchFamily="34" charset="0"/>
                <a:cs typeface="Arial" panose="020B0604020202020204" pitchFamily="34" charset="0"/>
              </a:rPr>
              <a:t>(3), pp.406-424.</a:t>
            </a:r>
          </a:p>
          <a:p>
            <a:r>
              <a:rPr lang="en-GB" sz="300" dirty="0">
                <a:latin typeface="Arial" panose="020B0604020202020204" pitchFamily="34" charset="0"/>
                <a:cs typeface="Arial" panose="020B0604020202020204" pitchFamily="34" charset="0"/>
              </a:rPr>
              <a:t>Balconi, M., Fronda, G. and Crivelli, D. (2019) Effects of technology-mediated mindfulness practice on stress: psychophysiological and self-report measures. </a:t>
            </a:r>
            <a:r>
              <a:rPr lang="en-GB" sz="300" i="1" dirty="0">
                <a:latin typeface="Arial" panose="020B0604020202020204" pitchFamily="34" charset="0"/>
                <a:cs typeface="Arial" panose="020B0604020202020204" pitchFamily="34" charset="0"/>
              </a:rPr>
              <a:t>Stress</a:t>
            </a:r>
            <a:r>
              <a:rPr lang="en-GB" sz="300" dirty="0">
                <a:latin typeface="Arial" panose="020B0604020202020204" pitchFamily="34" charset="0"/>
                <a:cs typeface="Arial" panose="020B0604020202020204" pitchFamily="34" charset="0"/>
              </a:rPr>
              <a:t>, </a:t>
            </a:r>
            <a:r>
              <a:rPr lang="en-GB" sz="300" i="1" dirty="0">
                <a:latin typeface="Arial" panose="020B0604020202020204" pitchFamily="34" charset="0"/>
                <a:cs typeface="Arial" panose="020B0604020202020204" pitchFamily="34" charset="0"/>
              </a:rPr>
              <a:t>22</a:t>
            </a:r>
            <a:r>
              <a:rPr lang="en-GB" sz="300" dirty="0">
                <a:latin typeface="Arial" panose="020B0604020202020204" pitchFamily="34" charset="0"/>
                <a:cs typeface="Arial" panose="020B0604020202020204" pitchFamily="34" charset="0"/>
              </a:rPr>
              <a:t>(2), pp.200-209.</a:t>
            </a:r>
          </a:p>
          <a:p>
            <a:r>
              <a:rPr lang="en-GB" sz="300" dirty="0">
                <a:latin typeface="Arial" panose="020B0604020202020204" pitchFamily="34" charset="0"/>
                <a:cs typeface="Arial" panose="020B0604020202020204" pitchFamily="34" charset="0"/>
              </a:rPr>
              <a:t>Caballero, C., Scherer, E., West, M.R., Mrazek, M.D., Gabrieli, C.F. and Gabrieli, J.D. (2019) Greater mindfulness is associated with better academic achievement in middle school. </a:t>
            </a:r>
            <a:r>
              <a:rPr lang="en-GB" sz="300" i="1" dirty="0">
                <a:latin typeface="Arial" panose="020B0604020202020204" pitchFamily="34" charset="0"/>
                <a:cs typeface="Arial" panose="020B0604020202020204" pitchFamily="34" charset="0"/>
              </a:rPr>
              <a:t>Mind, Brain, and Education</a:t>
            </a:r>
            <a:r>
              <a:rPr lang="en-GB" sz="300" dirty="0">
                <a:latin typeface="Arial" panose="020B0604020202020204" pitchFamily="34" charset="0"/>
                <a:cs typeface="Arial" panose="020B0604020202020204" pitchFamily="34" charset="0"/>
              </a:rPr>
              <a:t>, </a:t>
            </a:r>
            <a:r>
              <a:rPr lang="en-GB" sz="300" i="1" dirty="0">
                <a:latin typeface="Arial" panose="020B0604020202020204" pitchFamily="34" charset="0"/>
                <a:cs typeface="Arial" panose="020B0604020202020204" pitchFamily="34" charset="0"/>
              </a:rPr>
              <a:t>13</a:t>
            </a:r>
            <a:r>
              <a:rPr lang="en-GB" sz="300" dirty="0">
                <a:latin typeface="Arial" panose="020B0604020202020204" pitchFamily="34" charset="0"/>
                <a:cs typeface="Arial" panose="020B0604020202020204" pitchFamily="34" charset="0"/>
              </a:rPr>
              <a:t>(3), pp.157-166.</a:t>
            </a:r>
          </a:p>
          <a:p>
            <a:r>
              <a:rPr lang="en-GB" sz="300" dirty="0" err="1">
                <a:latin typeface="Arial" panose="020B0604020202020204" pitchFamily="34" charset="0"/>
                <a:cs typeface="Arial" panose="020B0604020202020204" pitchFamily="34" charset="0"/>
              </a:rPr>
              <a:t>Drigas</a:t>
            </a:r>
            <a:r>
              <a:rPr lang="en-GB" sz="300" dirty="0">
                <a:latin typeface="Arial" panose="020B0604020202020204" pitchFamily="34" charset="0"/>
                <a:cs typeface="Arial" panose="020B0604020202020204" pitchFamily="34" charset="0"/>
              </a:rPr>
              <a:t>, A., Papoutsi, C. and </a:t>
            </a:r>
            <a:r>
              <a:rPr lang="en-GB" sz="300" dirty="0" err="1">
                <a:latin typeface="Arial" panose="020B0604020202020204" pitchFamily="34" charset="0"/>
                <a:cs typeface="Arial" panose="020B0604020202020204" pitchFamily="34" charset="0"/>
              </a:rPr>
              <a:t>Skianis</a:t>
            </a:r>
            <a:r>
              <a:rPr lang="en-GB" sz="300" dirty="0">
                <a:latin typeface="Arial" panose="020B0604020202020204" pitchFamily="34" charset="0"/>
                <a:cs typeface="Arial" panose="020B0604020202020204" pitchFamily="34" charset="0"/>
              </a:rPr>
              <a:t>, C. (2021) Metacognitive and metaemotional training strategies through the nine-layer pyramid model of emotional intelligence. </a:t>
            </a:r>
            <a:r>
              <a:rPr lang="en-GB" sz="300" i="1" dirty="0">
                <a:latin typeface="Arial" panose="020B0604020202020204" pitchFamily="34" charset="0"/>
                <a:cs typeface="Arial" panose="020B0604020202020204" pitchFamily="34" charset="0"/>
              </a:rPr>
              <a:t>International Journal of Recent Contributions from Engineering, Science &amp; IT (</a:t>
            </a:r>
            <a:r>
              <a:rPr lang="en-GB" sz="300" i="1" dirty="0" err="1">
                <a:latin typeface="Arial" panose="020B0604020202020204" pitchFamily="34" charset="0"/>
                <a:cs typeface="Arial" panose="020B0604020202020204" pitchFamily="34" charset="0"/>
              </a:rPr>
              <a:t>iJES</a:t>
            </a:r>
            <a:r>
              <a:rPr lang="en-GB" sz="300" i="1" dirty="0">
                <a:latin typeface="Arial" panose="020B0604020202020204" pitchFamily="34" charset="0"/>
                <a:cs typeface="Arial" panose="020B0604020202020204" pitchFamily="34" charset="0"/>
              </a:rPr>
              <a:t>)</a:t>
            </a:r>
            <a:r>
              <a:rPr lang="en-GB" sz="300" dirty="0">
                <a:latin typeface="Arial" panose="020B0604020202020204" pitchFamily="34" charset="0"/>
                <a:cs typeface="Arial" panose="020B0604020202020204" pitchFamily="34" charset="0"/>
              </a:rPr>
              <a:t>, </a:t>
            </a:r>
            <a:r>
              <a:rPr lang="en-GB" sz="300" i="1" dirty="0">
                <a:latin typeface="Arial" panose="020B0604020202020204" pitchFamily="34" charset="0"/>
                <a:cs typeface="Arial" panose="020B0604020202020204" pitchFamily="34" charset="0"/>
              </a:rPr>
              <a:t>9</a:t>
            </a:r>
            <a:r>
              <a:rPr lang="en-GB" sz="300" dirty="0">
                <a:latin typeface="Arial" panose="020B0604020202020204" pitchFamily="34" charset="0"/>
                <a:cs typeface="Arial" panose="020B0604020202020204" pitchFamily="34" charset="0"/>
              </a:rPr>
              <a:t>(4), pp.58-76.</a:t>
            </a:r>
          </a:p>
          <a:p>
            <a:r>
              <a:rPr lang="en-GB" sz="300" dirty="0">
                <a:latin typeface="Arial" panose="020B0604020202020204" pitchFamily="34" charset="0"/>
                <a:cs typeface="Arial" panose="020B0604020202020204" pitchFamily="34" charset="0"/>
              </a:rPr>
              <a:t>Goleman, D., Boyatzis, R.E. and McKee, A. (2013) </a:t>
            </a:r>
            <a:r>
              <a:rPr lang="en-GB" sz="300" i="1" dirty="0">
                <a:latin typeface="Arial" panose="020B0604020202020204" pitchFamily="34" charset="0"/>
                <a:cs typeface="Arial" panose="020B0604020202020204" pitchFamily="34" charset="0"/>
              </a:rPr>
              <a:t>Primal leadership: Unleashing the power of emotional intelligence</a:t>
            </a:r>
            <a:r>
              <a:rPr lang="en-GB" sz="300" dirty="0">
                <a:latin typeface="Arial" panose="020B0604020202020204" pitchFamily="34" charset="0"/>
                <a:cs typeface="Arial" panose="020B0604020202020204" pitchFamily="34" charset="0"/>
              </a:rPr>
              <a:t>. Harvard Business Press.</a:t>
            </a:r>
          </a:p>
          <a:p>
            <a:r>
              <a:rPr lang="en-GB" sz="300" dirty="0">
                <a:latin typeface="Arial" panose="020B0604020202020204" pitchFamily="34" charset="0"/>
                <a:cs typeface="Arial" panose="020B0604020202020204" pitchFamily="34" charset="0"/>
              </a:rPr>
              <a:t>Kanesan, P. and Fauzan, N. (2019) Models of emotional intelligence: A review. </a:t>
            </a:r>
            <a:r>
              <a:rPr lang="en-GB" sz="300" i="1" dirty="0">
                <a:latin typeface="Arial" panose="020B0604020202020204" pitchFamily="34" charset="0"/>
                <a:cs typeface="Arial" panose="020B0604020202020204" pitchFamily="34" charset="0"/>
              </a:rPr>
              <a:t>e-BANGI Journal</a:t>
            </a:r>
            <a:r>
              <a:rPr lang="en-GB" sz="300" dirty="0">
                <a:latin typeface="Arial" panose="020B0604020202020204" pitchFamily="34" charset="0"/>
                <a:cs typeface="Arial" panose="020B0604020202020204" pitchFamily="34" charset="0"/>
              </a:rPr>
              <a:t>, </a:t>
            </a:r>
            <a:r>
              <a:rPr lang="en-GB" sz="300" i="1" dirty="0">
                <a:latin typeface="Arial" panose="020B0604020202020204" pitchFamily="34" charset="0"/>
                <a:cs typeface="Arial" panose="020B0604020202020204" pitchFamily="34" charset="0"/>
              </a:rPr>
              <a:t>16</a:t>
            </a:r>
            <a:r>
              <a:rPr lang="en-GB" sz="300" dirty="0">
                <a:latin typeface="Arial" panose="020B0604020202020204" pitchFamily="34" charset="0"/>
                <a:cs typeface="Arial" panose="020B0604020202020204" pitchFamily="34" charset="0"/>
              </a:rPr>
              <a:t>(7).</a:t>
            </a:r>
          </a:p>
          <a:p>
            <a:r>
              <a:rPr lang="en-GB" sz="300" dirty="0">
                <a:latin typeface="Arial" panose="020B0604020202020204" pitchFamily="34" charset="0"/>
                <a:cs typeface="Arial" panose="020B0604020202020204" pitchFamily="34" charset="0"/>
              </a:rPr>
              <a:t>León Hernández, A., González Escobar, S., Arratia López Fuentes, N.I.G. and </a:t>
            </a:r>
            <a:r>
              <a:rPr lang="en-GB" sz="300" dirty="0" err="1">
                <a:latin typeface="Arial" panose="020B0604020202020204" pitchFamily="34" charset="0"/>
                <a:cs typeface="Arial" panose="020B0604020202020204" pitchFamily="34" charset="0"/>
              </a:rPr>
              <a:t>Barcelata</a:t>
            </a:r>
            <a:r>
              <a:rPr lang="en-GB" sz="300" dirty="0">
                <a:latin typeface="Arial" panose="020B0604020202020204" pitchFamily="34" charset="0"/>
                <a:cs typeface="Arial" panose="020B0604020202020204" pitchFamily="34" charset="0"/>
              </a:rPr>
              <a:t> </a:t>
            </a:r>
            <a:r>
              <a:rPr lang="en-GB" sz="300" dirty="0" err="1">
                <a:latin typeface="Arial" panose="020B0604020202020204" pitchFamily="34" charset="0"/>
                <a:cs typeface="Arial" panose="020B0604020202020204" pitchFamily="34" charset="0"/>
              </a:rPr>
              <a:t>Eguiarte</a:t>
            </a:r>
            <a:r>
              <a:rPr lang="en-GB" sz="300" dirty="0">
                <a:latin typeface="Arial" panose="020B0604020202020204" pitchFamily="34" charset="0"/>
                <a:cs typeface="Arial" panose="020B0604020202020204" pitchFamily="34" charset="0"/>
              </a:rPr>
              <a:t>, B.E. (2019) Stress, self-efficacy, academic achievement and resilience in emerging adults. </a:t>
            </a:r>
            <a:r>
              <a:rPr lang="en-GB" sz="300" i="1" dirty="0">
                <a:latin typeface="Arial" panose="020B0604020202020204" pitchFamily="34" charset="0"/>
                <a:cs typeface="Arial" panose="020B0604020202020204" pitchFamily="34" charset="0"/>
              </a:rPr>
              <a:t>Electronic Journal of Research in Educational Psychology</a:t>
            </a:r>
            <a:r>
              <a:rPr lang="en-GB" sz="300" dirty="0">
                <a:latin typeface="Arial" panose="020B0604020202020204" pitchFamily="34" charset="0"/>
                <a:cs typeface="Arial" panose="020B0604020202020204" pitchFamily="34" charset="0"/>
              </a:rPr>
              <a:t>, </a:t>
            </a:r>
            <a:r>
              <a:rPr lang="en-GB" sz="300" i="1" dirty="0">
                <a:latin typeface="Arial" panose="020B0604020202020204" pitchFamily="34" charset="0"/>
                <a:cs typeface="Arial" panose="020B0604020202020204" pitchFamily="34" charset="0"/>
              </a:rPr>
              <a:t>17</a:t>
            </a:r>
            <a:r>
              <a:rPr lang="en-GB" sz="300" dirty="0">
                <a:latin typeface="Arial" panose="020B0604020202020204" pitchFamily="34" charset="0"/>
                <a:cs typeface="Arial" panose="020B0604020202020204" pitchFamily="34" charset="0"/>
              </a:rPr>
              <a:t>(47).</a:t>
            </a:r>
          </a:p>
          <a:p>
            <a:r>
              <a:rPr lang="en-GB" sz="300" dirty="0">
                <a:latin typeface="Arial" panose="020B0604020202020204" pitchFamily="34" charset="0"/>
                <a:cs typeface="Arial" panose="020B0604020202020204" pitchFamily="34" charset="0"/>
              </a:rPr>
              <a:t>Morgan, H. (2021) Howard Gardner's multiple intelligences theory and his ideas on promoting creativity. In Celebrating Giants and Trailblazers: </a:t>
            </a:r>
            <a:r>
              <a:rPr lang="en-GB" sz="300" i="1" dirty="0">
                <a:latin typeface="Arial" panose="020B0604020202020204" pitchFamily="34" charset="0"/>
                <a:cs typeface="Arial" panose="020B0604020202020204" pitchFamily="34" charset="0"/>
              </a:rPr>
              <a:t>A-Z of Who’s Who in Creativity Research and Related Fields (pp.124-141).</a:t>
            </a:r>
            <a:r>
              <a:rPr lang="en-GB" sz="300" dirty="0">
                <a:latin typeface="Arial" panose="020B0604020202020204" pitchFamily="34" charset="0"/>
                <a:cs typeface="Arial" panose="020B0604020202020204" pitchFamily="34" charset="0"/>
              </a:rPr>
              <a:t> London, UK: KIE Publications. </a:t>
            </a:r>
          </a:p>
          <a:p>
            <a:r>
              <a:rPr lang="en-GB" sz="300" dirty="0">
                <a:latin typeface="Arial" panose="020B0604020202020204" pitchFamily="34" charset="0"/>
                <a:cs typeface="Arial" panose="020B0604020202020204" pitchFamily="34" charset="0"/>
              </a:rPr>
              <a:t>Paterno. J. (2025) </a:t>
            </a:r>
            <a:r>
              <a:rPr lang="en-GB" sz="300" i="1" dirty="0">
                <a:latin typeface="Arial" panose="020B0604020202020204" pitchFamily="34" charset="0"/>
                <a:cs typeface="Arial" panose="020B0604020202020204" pitchFamily="34" charset="0"/>
              </a:rPr>
              <a:t>Emotional Intelligence: The Secret Weapon Behind Successful Leadership</a:t>
            </a:r>
            <a:r>
              <a:rPr lang="en-GB" sz="300" dirty="0">
                <a:latin typeface="Arial" panose="020B0604020202020204" pitchFamily="34" charset="0"/>
                <a:cs typeface="Arial" panose="020B0604020202020204" pitchFamily="34" charset="0"/>
              </a:rPr>
              <a:t>. Available at: https://trainingindustry.com/articles/leadership/emotional-intelligence-the-secret-weapon-behind-successful-leadership/#:~:text=According%20to%20TalentSmart%2C%20EI%20accounts,skill%20%E2%80%94%20it's%20a%20critical%20ability. (Accessed: 19 September 2025).</a:t>
            </a:r>
          </a:p>
        </p:txBody>
      </p:sp>
      <p:pic>
        <p:nvPicPr>
          <p:cNvPr id="1026" name="Picture 2" descr="Emotions ">
            <a:extLst>
              <a:ext uri="{FF2B5EF4-FFF2-40B4-BE49-F238E27FC236}">
                <a16:creationId xmlns:a16="http://schemas.microsoft.com/office/drawing/2014/main" id="{B0FCFC98-7BAE-6D1A-6AF8-ECFAB25E16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26020" y="3378902"/>
            <a:ext cx="850826" cy="8508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sychology ">
            <a:extLst>
              <a:ext uri="{FF2B5EF4-FFF2-40B4-BE49-F238E27FC236}">
                <a16:creationId xmlns:a16="http://schemas.microsoft.com/office/drawing/2014/main" id="{F3A7D035-68C3-F8E9-F7A4-1AE27A9F897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240" y="3530581"/>
            <a:ext cx="685217" cy="68521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sychiatry ">
            <a:extLst>
              <a:ext uri="{FF2B5EF4-FFF2-40B4-BE49-F238E27FC236}">
                <a16:creationId xmlns:a16="http://schemas.microsoft.com/office/drawing/2014/main" id="{36054600-F5E5-3CFF-D1DD-F0A403F85E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2847" y="2036022"/>
            <a:ext cx="923598" cy="92359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hought ">
            <a:extLst>
              <a:ext uri="{FF2B5EF4-FFF2-40B4-BE49-F238E27FC236}">
                <a16:creationId xmlns:a16="http://schemas.microsoft.com/office/drawing/2014/main" id="{36B7CB62-9F4F-12D2-592E-2E5E729B8EF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00232" y="3169508"/>
            <a:ext cx="1007503" cy="100750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cademic success ">
            <a:extLst>
              <a:ext uri="{FF2B5EF4-FFF2-40B4-BE49-F238E27FC236}">
                <a16:creationId xmlns:a16="http://schemas.microsoft.com/office/drawing/2014/main" id="{A363888B-4700-95BC-B8BA-C6A2B8859B0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518" y="4431753"/>
            <a:ext cx="968085" cy="102444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Graduation cap ">
            <a:extLst>
              <a:ext uri="{FF2B5EF4-FFF2-40B4-BE49-F238E27FC236}">
                <a16:creationId xmlns:a16="http://schemas.microsoft.com/office/drawing/2014/main" id="{DAEF0F9F-63CD-9F66-A6B2-C71325CBFA1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6270" y="5400301"/>
            <a:ext cx="822095" cy="82209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Emotional ">
            <a:extLst>
              <a:ext uri="{FF2B5EF4-FFF2-40B4-BE49-F238E27FC236}">
                <a16:creationId xmlns:a16="http://schemas.microsoft.com/office/drawing/2014/main" id="{45EEF7AC-35B6-114E-3D66-F2654B2A2D9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269427" y="6430347"/>
            <a:ext cx="959448" cy="959448"/>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Emotional intelligence ">
            <a:extLst>
              <a:ext uri="{FF2B5EF4-FFF2-40B4-BE49-F238E27FC236}">
                <a16:creationId xmlns:a16="http://schemas.microsoft.com/office/drawing/2014/main" id="{AEFA1904-BF1A-4796-C9F6-2DC1C4DFC659}"/>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304643" y="6865789"/>
            <a:ext cx="627903" cy="627903"/>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Emotional intelligence ">
            <a:extLst>
              <a:ext uri="{FF2B5EF4-FFF2-40B4-BE49-F238E27FC236}">
                <a16:creationId xmlns:a16="http://schemas.microsoft.com/office/drawing/2014/main" id="{40B6BC74-569E-E92F-B9BC-165EFC038B34}"/>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266105" y="4401797"/>
            <a:ext cx="533985" cy="533985"/>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Emotional intelligence ">
            <a:extLst>
              <a:ext uri="{FF2B5EF4-FFF2-40B4-BE49-F238E27FC236}">
                <a16:creationId xmlns:a16="http://schemas.microsoft.com/office/drawing/2014/main" id="{AA5E1A41-249D-F40B-BE39-0E1C38F4A139}"/>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766055" y="7564638"/>
            <a:ext cx="838576" cy="838576"/>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Emotional intelligence ">
            <a:extLst>
              <a:ext uri="{FF2B5EF4-FFF2-40B4-BE49-F238E27FC236}">
                <a16:creationId xmlns:a16="http://schemas.microsoft.com/office/drawing/2014/main" id="{19D6A7D3-23EC-3C09-3790-2CE5673433BF}"/>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6823" y="7576216"/>
            <a:ext cx="815420" cy="81542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Self control ">
            <a:extLst>
              <a:ext uri="{FF2B5EF4-FFF2-40B4-BE49-F238E27FC236}">
                <a16:creationId xmlns:a16="http://schemas.microsoft.com/office/drawing/2014/main" id="{98BF88E2-D62A-0068-10C6-E99F4F70763A}"/>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178588" y="7869978"/>
            <a:ext cx="627857" cy="6278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1740</TotalTime>
  <Words>1406</Words>
  <Application>Microsoft Office PowerPoint</Application>
  <PresentationFormat>A4 Paper (210x297 mm)</PresentationFormat>
  <Paragraphs>50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Times New Roman</vt:lpstr>
      <vt:lpstr>Calibri</vt:lpstr>
      <vt:lpstr>Office Theme</vt:lpstr>
      <vt:lpstr>Developing Emotional Intelligence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Playful Illustration Lifestyle Poster</dc:title>
  <cp:lastModifiedBy>eridan saliasi</cp:lastModifiedBy>
  <cp:revision>36</cp:revision>
  <dcterms:created xsi:type="dcterms:W3CDTF">2006-08-16T00:00:00Z</dcterms:created>
  <dcterms:modified xsi:type="dcterms:W3CDTF">2025-10-11T15:59:38Z</dcterms:modified>
  <dc:identifier>DAGzcAIp_4o</dc:identifier>
</cp:coreProperties>
</file>