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10.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1.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3.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5.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62" r:id="rId5"/>
    <p:sldMasterId id="2147483663" r:id="rId6"/>
    <p:sldMasterId id="2147483666" r:id="rId7"/>
    <p:sldMasterId id="2147483668" r:id="rId8"/>
    <p:sldMasterId id="2147483669" r:id="rId9"/>
    <p:sldMasterId id="2147483672" r:id="rId10"/>
    <p:sldMasterId id="2147483674" r:id="rId11"/>
    <p:sldMasterId id="2147483676" r:id="rId12"/>
    <p:sldMasterId id="2147483680" r:id="rId13"/>
    <p:sldMasterId id="2147483692" r:id="rId14"/>
    <p:sldMasterId id="2147483704" r:id="rId15"/>
    <p:sldMasterId id="2147483724" r:id="rId16"/>
    <p:sldMasterId id="2147483712" r:id="rId17"/>
    <p:sldMasterId id="2147483728" r:id="rId18"/>
    <p:sldMasterId id="2147483740" r:id="rId19"/>
  </p:sldMasterIdLst>
  <p:notesMasterIdLst>
    <p:notesMasterId r:id="rId46"/>
  </p:notesMasterIdLst>
  <p:sldIdLst>
    <p:sldId id="256" r:id="rId20"/>
    <p:sldId id="263" r:id="rId21"/>
    <p:sldId id="264" r:id="rId22"/>
    <p:sldId id="265" r:id="rId23"/>
    <p:sldId id="266" r:id="rId24"/>
    <p:sldId id="267" r:id="rId25"/>
    <p:sldId id="268" r:id="rId26"/>
    <p:sldId id="269" r:id="rId27"/>
    <p:sldId id="276" r:id="rId28"/>
    <p:sldId id="271" r:id="rId29"/>
    <p:sldId id="277" r:id="rId30"/>
    <p:sldId id="273" r:id="rId31"/>
    <p:sldId id="278" r:id="rId32"/>
    <p:sldId id="274" r:id="rId33"/>
    <p:sldId id="279" r:id="rId34"/>
    <p:sldId id="275" r:id="rId35"/>
    <p:sldId id="281" r:id="rId36"/>
    <p:sldId id="282" r:id="rId37"/>
    <p:sldId id="283" r:id="rId38"/>
    <p:sldId id="284" r:id="rId39"/>
    <p:sldId id="285" r:id="rId40"/>
    <p:sldId id="287" r:id="rId41"/>
    <p:sldId id="286" r:id="rId42"/>
    <p:sldId id="288" r:id="rId43"/>
    <p:sldId id="280" r:id="rId44"/>
    <p:sldId id="257" r:id="rId4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88" d="100"/>
          <a:sy n="88" d="100"/>
        </p:scale>
        <p:origin x="828" y="6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theme" Target="theme/theme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2/13/2023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942648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123628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2727421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image" Target="../media/image10.png"/><Relationship Id="rId3" Type="http://schemas.openxmlformats.org/officeDocument/2006/relationships/slideLayout" Target="../slideLayouts/slideLayout13.xml"/><Relationship Id="rId7" Type="http://schemas.openxmlformats.org/officeDocument/2006/relationships/slideLayout" Target="../slideLayouts/slideLayout17.xml"/><Relationship Id="rId12" Type="http://schemas.openxmlformats.org/officeDocument/2006/relationships/theme" Target="../theme/theme10.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0" Type="http://schemas.openxmlformats.org/officeDocument/2006/relationships/slideLayout" Target="../slideLayouts/slideLayout20.xml"/><Relationship Id="rId4" Type="http://schemas.openxmlformats.org/officeDocument/2006/relationships/slideLayout" Target="../slideLayouts/slideLayout14.xml"/><Relationship Id="rId9" Type="http://schemas.openxmlformats.org/officeDocument/2006/relationships/slideLayout" Target="../slideLayouts/slideLayout19.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11.png"/><Relationship Id="rId5" Type="http://schemas.openxmlformats.org/officeDocument/2006/relationships/theme" Target="../theme/theme11.xml"/><Relationship Id="rId4"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39.xml"/><Relationship Id="rId13" Type="http://schemas.openxmlformats.org/officeDocument/2006/relationships/image" Target="../media/image14.png"/><Relationship Id="rId3" Type="http://schemas.openxmlformats.org/officeDocument/2006/relationships/slideLayout" Target="../slideLayouts/slideLayout34.xml"/><Relationship Id="rId7" Type="http://schemas.openxmlformats.org/officeDocument/2006/relationships/slideLayout" Target="../slideLayouts/slideLayout38.xml"/><Relationship Id="rId12" Type="http://schemas.openxmlformats.org/officeDocument/2006/relationships/theme" Target="../theme/theme1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11" Type="http://schemas.openxmlformats.org/officeDocument/2006/relationships/slideLayout" Target="../slideLayouts/slideLayout42.xml"/><Relationship Id="rId5" Type="http://schemas.openxmlformats.org/officeDocument/2006/relationships/slideLayout" Target="../slideLayouts/slideLayout36.xml"/><Relationship Id="rId10" Type="http://schemas.openxmlformats.org/officeDocument/2006/relationships/slideLayout" Target="../slideLayouts/slideLayout41.xml"/><Relationship Id="rId4" Type="http://schemas.openxmlformats.org/officeDocument/2006/relationships/slideLayout" Target="../slideLayouts/slideLayout35.xml"/><Relationship Id="rId9"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5.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1.xml"/><Relationship Id="rId3" Type="http://schemas.openxmlformats.org/officeDocument/2006/relationships/slideLayout" Target="../slideLayouts/slideLayout56.xml"/><Relationship Id="rId7" Type="http://schemas.openxmlformats.org/officeDocument/2006/relationships/slideLayout" Target="../slideLayouts/slideLayout60.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5" Type="http://schemas.openxmlformats.org/officeDocument/2006/relationships/slideLayout" Target="../slideLayouts/slideLayout58.xml"/><Relationship Id="rId4" Type="http://schemas.openxmlformats.org/officeDocument/2006/relationships/slideLayout" Target="../slideLayouts/slideLayout57.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2.xml"/><Relationship Id="rId1" Type="http://schemas.openxmlformats.org/officeDocument/2006/relationships/video" Target="https://www.youtube.com/embed/SXJqEnauNaY?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6.xml"/><Relationship Id="rId1" Type="http://schemas.openxmlformats.org/officeDocument/2006/relationships/video" Target="https://www.youtube.com/embed/_gq8roG6f4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Layout" Target="../slideLayouts/slideLayout12.xml"/><Relationship Id="rId1" Type="http://schemas.openxmlformats.org/officeDocument/2006/relationships/video" Target="https://www.youtube.com/embed/ah12H78xFbk?feature=oembe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2.xml"/><Relationship Id="rId1" Type="http://schemas.openxmlformats.org/officeDocument/2006/relationships/video" Target="https://www.youtube.com/embed/iV0X8_wBnRs?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12.xml"/><Relationship Id="rId1" Type="http://schemas.openxmlformats.org/officeDocument/2006/relationships/video" Target="https://www.youtube.com/embed/iDcnI9vL_vc?feature=oembed"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12.xml"/><Relationship Id="rId1" Type="http://schemas.openxmlformats.org/officeDocument/2006/relationships/video" Target="https://www.youtube.com/embed/dZ9FA05I2KI?feature=oembe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9679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D7CF9-153E-B49F-B4C3-DD8BCECE4AEA}"/>
              </a:ext>
            </a:extLst>
          </p:cNvPr>
          <p:cNvSpPr>
            <a:spLocks noGrp="1"/>
          </p:cNvSpPr>
          <p:nvPr>
            <p:ph type="title"/>
          </p:nvPr>
        </p:nvSpPr>
        <p:spPr/>
        <p:txBody>
          <a:bodyPr/>
          <a:lstStyle/>
          <a:p>
            <a:pPr algn="ctr"/>
            <a:r>
              <a:rPr lang="en-GB" dirty="0"/>
              <a:t>Introduction to Gastronomy</a:t>
            </a:r>
            <a:br>
              <a:rPr lang="en-GB" dirty="0"/>
            </a:br>
            <a:br>
              <a:rPr lang="en-GB" dirty="0"/>
            </a:br>
            <a:r>
              <a:rPr lang="en-GB" dirty="0"/>
              <a:t>BMGM4001</a:t>
            </a:r>
            <a:br>
              <a:rPr lang="en-GB" dirty="0"/>
            </a:br>
            <a:br>
              <a:rPr lang="en-GB" dirty="0"/>
            </a:br>
            <a:r>
              <a:rPr lang="en-GB" dirty="0"/>
              <a:t>Dr Jayne Griffith-Parry</a:t>
            </a:r>
          </a:p>
        </p:txBody>
      </p:sp>
    </p:spTree>
    <p:extLst>
      <p:ext uri="{BB962C8B-B14F-4D97-AF65-F5344CB8AC3E}">
        <p14:creationId xmlns:p14="http://schemas.microsoft.com/office/powerpoint/2010/main" val="93889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1E04D-CE5F-4278-18FE-6608EE473D0D}"/>
              </a:ext>
            </a:extLst>
          </p:cNvPr>
          <p:cNvSpPr>
            <a:spLocks noGrp="1"/>
          </p:cNvSpPr>
          <p:nvPr>
            <p:ph type="title"/>
          </p:nvPr>
        </p:nvSpPr>
        <p:spPr>
          <a:xfrm>
            <a:off x="384285" y="2468440"/>
            <a:ext cx="8058149" cy="1489742"/>
          </a:xfrm>
        </p:spPr>
        <p:txBody>
          <a:bodyPr/>
          <a:lstStyle/>
          <a:p>
            <a:pPr algn="ctr"/>
            <a:r>
              <a:rPr lang="en-GB" dirty="0"/>
              <a:t>Restaurant Function design and purpose…</a:t>
            </a:r>
            <a:br>
              <a:rPr lang="en-GB" dirty="0"/>
            </a:br>
            <a:br>
              <a:rPr lang="en-GB" dirty="0"/>
            </a:br>
            <a:r>
              <a:rPr lang="en-GB" dirty="0"/>
              <a:t>Where do we start?</a:t>
            </a:r>
          </a:p>
        </p:txBody>
      </p:sp>
    </p:spTree>
    <p:extLst>
      <p:ext uri="{BB962C8B-B14F-4D97-AF65-F5344CB8AC3E}">
        <p14:creationId xmlns:p14="http://schemas.microsoft.com/office/powerpoint/2010/main" val="3138361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10 brilliant restaurant interior design ideas">
            <a:hlinkClick r:id="" action="ppaction://media"/>
            <a:extLst>
              <a:ext uri="{FF2B5EF4-FFF2-40B4-BE49-F238E27FC236}">
                <a16:creationId xmlns:a16="http://schemas.microsoft.com/office/drawing/2014/main" id="{13AA7929-85F8-7904-3500-E55F119F8556}"/>
              </a:ext>
            </a:extLst>
          </p:cNvPr>
          <p:cNvPicPr>
            <a:picLocks noGrp="1" noRot="1" noChangeAspect="1"/>
          </p:cNvPicPr>
          <p:nvPr>
            <p:ph idx="1"/>
            <a:videoFile r:link="rId1"/>
          </p:nvPr>
        </p:nvPicPr>
        <p:blipFill>
          <a:blip r:embed="rId3"/>
          <a:stretch>
            <a:fillRect/>
          </a:stretch>
        </p:blipFill>
        <p:spPr>
          <a:xfrm>
            <a:off x="0" y="0"/>
            <a:ext cx="9144000" cy="6011501"/>
          </a:xfrm>
          <a:prstGeom prst="rect">
            <a:avLst/>
          </a:prstGeom>
        </p:spPr>
      </p:pic>
    </p:spTree>
    <p:extLst>
      <p:ext uri="{BB962C8B-B14F-4D97-AF65-F5344CB8AC3E}">
        <p14:creationId xmlns:p14="http://schemas.microsoft.com/office/powerpoint/2010/main" val="1198920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78274-9DCB-BB04-086E-A402EE68DB18}"/>
              </a:ext>
            </a:extLst>
          </p:cNvPr>
          <p:cNvSpPr>
            <a:spLocks noGrp="1"/>
          </p:cNvSpPr>
          <p:nvPr>
            <p:ph type="title"/>
          </p:nvPr>
        </p:nvSpPr>
        <p:spPr>
          <a:xfrm>
            <a:off x="384285" y="1792362"/>
            <a:ext cx="3880287" cy="2331715"/>
          </a:xfrm>
        </p:spPr>
        <p:txBody>
          <a:bodyPr/>
          <a:lstStyle/>
          <a:p>
            <a:r>
              <a:rPr lang="en-GB" dirty="0"/>
              <a:t>If you are going to open a restaurant, what do you have to think about? </a:t>
            </a:r>
            <a:br>
              <a:rPr lang="en-GB" dirty="0"/>
            </a:br>
            <a:br>
              <a:rPr lang="en-GB" dirty="0"/>
            </a:br>
            <a:r>
              <a:rPr lang="en-GB" dirty="0"/>
              <a:t>Are there rules you must follow?</a:t>
            </a:r>
            <a:br>
              <a:rPr lang="en-GB" dirty="0"/>
            </a:br>
            <a:br>
              <a:rPr lang="en-GB" dirty="0"/>
            </a:br>
            <a:endParaRPr lang="en-GB" dirty="0"/>
          </a:p>
        </p:txBody>
      </p:sp>
      <p:sp>
        <p:nvSpPr>
          <p:cNvPr id="3" name="Text Placeholder 2">
            <a:extLst>
              <a:ext uri="{FF2B5EF4-FFF2-40B4-BE49-F238E27FC236}">
                <a16:creationId xmlns:a16="http://schemas.microsoft.com/office/drawing/2014/main" id="{EF2D091E-BDF5-C7A3-5922-D69FCE461B5B}"/>
              </a:ext>
            </a:extLst>
          </p:cNvPr>
          <p:cNvSpPr>
            <a:spLocks noGrp="1"/>
          </p:cNvSpPr>
          <p:nvPr>
            <p:ph type="body" sz="quarter" idx="10"/>
          </p:nvPr>
        </p:nvSpPr>
        <p:spPr/>
        <p:txBody>
          <a:bodyPr/>
          <a:lstStyle/>
          <a:p>
            <a:r>
              <a:rPr lang="en-GB" dirty="0"/>
              <a:t>You are now going to work in break out rooms, to think about this and come up with an idea for a restaurant.</a:t>
            </a:r>
          </a:p>
          <a:p>
            <a:endParaRPr lang="en-GB" dirty="0"/>
          </a:p>
          <a:p>
            <a:r>
              <a:rPr lang="en-GB" dirty="0"/>
              <a:t>You are going to take 30 minutes to do this, then you are going to share your ideas with the group.</a:t>
            </a:r>
          </a:p>
        </p:txBody>
      </p:sp>
    </p:spTree>
    <p:extLst>
      <p:ext uri="{BB962C8B-B14F-4D97-AF65-F5344CB8AC3E}">
        <p14:creationId xmlns:p14="http://schemas.microsoft.com/office/powerpoint/2010/main" val="14416974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2A77E8C-8C8E-9040-60AD-C242CEDF585B}"/>
              </a:ext>
            </a:extLst>
          </p:cNvPr>
          <p:cNvPicPr>
            <a:picLocks noChangeAspect="1"/>
          </p:cNvPicPr>
          <p:nvPr/>
        </p:nvPicPr>
        <p:blipFill>
          <a:blip r:embed="rId2"/>
          <a:stretch>
            <a:fillRect/>
          </a:stretch>
        </p:blipFill>
        <p:spPr>
          <a:xfrm>
            <a:off x="0" y="0"/>
            <a:ext cx="9143999" cy="6858000"/>
          </a:xfrm>
          <a:prstGeom prst="rect">
            <a:avLst/>
          </a:prstGeom>
        </p:spPr>
      </p:pic>
    </p:spTree>
    <p:extLst>
      <p:ext uri="{BB962C8B-B14F-4D97-AF65-F5344CB8AC3E}">
        <p14:creationId xmlns:p14="http://schemas.microsoft.com/office/powerpoint/2010/main" val="2968490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462BC-3FF5-B5ED-B7C5-FC9A7FBD59E0}"/>
              </a:ext>
            </a:extLst>
          </p:cNvPr>
          <p:cNvSpPr>
            <a:spLocks noGrp="1"/>
          </p:cNvSpPr>
          <p:nvPr>
            <p:ph type="title"/>
          </p:nvPr>
        </p:nvSpPr>
        <p:spPr/>
        <p:txBody>
          <a:bodyPr/>
          <a:lstStyle/>
          <a:p>
            <a:r>
              <a:rPr lang="en-GB" dirty="0"/>
              <a:t>So, what about your menu?</a:t>
            </a:r>
            <a:br>
              <a:rPr lang="en-GB" dirty="0"/>
            </a:br>
            <a:br>
              <a:rPr lang="en-GB" dirty="0"/>
            </a:br>
            <a:r>
              <a:rPr lang="en-GB" dirty="0"/>
              <a:t>What type of things would you need to consider when writing it….</a:t>
            </a:r>
            <a:br>
              <a:rPr lang="en-GB" dirty="0"/>
            </a:br>
            <a:br>
              <a:rPr lang="en-GB" dirty="0"/>
            </a:br>
            <a:r>
              <a:rPr lang="en-GB" dirty="0"/>
              <a:t>Any Ideas?</a:t>
            </a:r>
          </a:p>
        </p:txBody>
      </p:sp>
    </p:spTree>
    <p:extLst>
      <p:ext uri="{BB962C8B-B14F-4D97-AF65-F5344CB8AC3E}">
        <p14:creationId xmlns:p14="http://schemas.microsoft.com/office/powerpoint/2010/main" val="19200321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7E590-2DE9-7563-8ABD-54868C4DF0F7}"/>
              </a:ext>
            </a:extLst>
          </p:cNvPr>
          <p:cNvSpPr>
            <a:spLocks noGrp="1"/>
          </p:cNvSpPr>
          <p:nvPr>
            <p:ph type="title"/>
          </p:nvPr>
        </p:nvSpPr>
        <p:spPr/>
        <p:txBody>
          <a:bodyPr/>
          <a:lstStyle/>
          <a:p>
            <a:endParaRPr lang="en-GB"/>
          </a:p>
        </p:txBody>
      </p:sp>
      <p:pic>
        <p:nvPicPr>
          <p:cNvPr id="4" name="Online Media 3" title="Restaurant Perspective: Concept and Menu">
            <a:hlinkClick r:id="" action="ppaction://media"/>
            <a:extLst>
              <a:ext uri="{FF2B5EF4-FFF2-40B4-BE49-F238E27FC236}">
                <a16:creationId xmlns:a16="http://schemas.microsoft.com/office/drawing/2014/main" id="{B3ADDD8E-3B2A-BF59-4774-4F157BB92905}"/>
              </a:ext>
            </a:extLst>
          </p:cNvPr>
          <p:cNvPicPr>
            <a:picLocks noGrp="1" noRot="1" noChangeAspect="1"/>
          </p:cNvPicPr>
          <p:nvPr>
            <p:ph idx="1"/>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8614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A092E-58F8-F0F4-59C5-B400ADE98A3B}"/>
              </a:ext>
            </a:extLst>
          </p:cNvPr>
          <p:cNvSpPr>
            <a:spLocks noGrp="1"/>
          </p:cNvSpPr>
          <p:nvPr>
            <p:ph type="title"/>
          </p:nvPr>
        </p:nvSpPr>
        <p:spPr>
          <a:xfrm>
            <a:off x="384285" y="2360467"/>
            <a:ext cx="8058149" cy="1688919"/>
          </a:xfrm>
        </p:spPr>
        <p:txBody>
          <a:bodyPr/>
          <a:lstStyle/>
          <a:p>
            <a:r>
              <a:rPr lang="en-GB" dirty="0"/>
              <a:t>Who can open a restaurant?</a:t>
            </a:r>
            <a:br>
              <a:rPr lang="en-GB" dirty="0"/>
            </a:br>
            <a:br>
              <a:rPr lang="en-GB" dirty="0"/>
            </a:br>
            <a:r>
              <a:rPr lang="en-GB" dirty="0"/>
              <a:t>Do you have to have any training or experience?</a:t>
            </a:r>
          </a:p>
        </p:txBody>
      </p:sp>
    </p:spTree>
    <p:extLst>
      <p:ext uri="{BB962C8B-B14F-4D97-AF65-F5344CB8AC3E}">
        <p14:creationId xmlns:p14="http://schemas.microsoft.com/office/powerpoint/2010/main" val="3865580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5693-ABD5-0135-C915-D36FD1D445FA}"/>
              </a:ext>
            </a:extLst>
          </p:cNvPr>
          <p:cNvSpPr>
            <a:spLocks noGrp="1"/>
          </p:cNvSpPr>
          <p:nvPr>
            <p:ph type="title"/>
          </p:nvPr>
        </p:nvSpPr>
        <p:spPr/>
        <p:txBody>
          <a:bodyPr/>
          <a:lstStyle/>
          <a:p>
            <a:endParaRPr lang="en-GB"/>
          </a:p>
        </p:txBody>
      </p:sp>
      <p:pic>
        <p:nvPicPr>
          <p:cNvPr id="4" name="Online Media 3" title="Common Mistakes New Restaurant Owners Make">
            <a:hlinkClick r:id="" action="ppaction://media"/>
            <a:extLst>
              <a:ext uri="{FF2B5EF4-FFF2-40B4-BE49-F238E27FC236}">
                <a16:creationId xmlns:a16="http://schemas.microsoft.com/office/drawing/2014/main" id="{988133BB-C17F-04A7-D849-2C679BCCED17}"/>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124964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A8DBD-CBB8-70E5-3F18-3D63941C3610}"/>
              </a:ext>
            </a:extLst>
          </p:cNvPr>
          <p:cNvSpPr>
            <a:spLocks noGrp="1"/>
          </p:cNvSpPr>
          <p:nvPr>
            <p:ph type="title"/>
          </p:nvPr>
        </p:nvSpPr>
        <p:spPr/>
        <p:txBody>
          <a:bodyPr/>
          <a:lstStyle/>
          <a:p>
            <a:r>
              <a:rPr lang="en-GB" dirty="0"/>
              <a:t>What about food hygiene?</a:t>
            </a:r>
            <a:br>
              <a:rPr lang="en-GB" dirty="0"/>
            </a:br>
            <a:br>
              <a:rPr lang="en-GB" dirty="0"/>
            </a:br>
            <a:r>
              <a:rPr lang="en-GB" dirty="0"/>
              <a:t>What do you know about it?</a:t>
            </a:r>
            <a:br>
              <a:rPr lang="en-GB" dirty="0"/>
            </a:br>
            <a:br>
              <a:rPr lang="en-GB" dirty="0"/>
            </a:br>
            <a:r>
              <a:rPr lang="en-GB" dirty="0"/>
              <a:t>Have you looked through the presentations and supporting documents on the Teams tile?</a:t>
            </a:r>
          </a:p>
        </p:txBody>
      </p:sp>
      <p:pic>
        <p:nvPicPr>
          <p:cNvPr id="4" name="Picture 3">
            <a:extLst>
              <a:ext uri="{FF2B5EF4-FFF2-40B4-BE49-F238E27FC236}">
                <a16:creationId xmlns:a16="http://schemas.microsoft.com/office/drawing/2014/main" id="{4AF4E5CE-60C6-1A23-4607-F98A63A571A3}"/>
              </a:ext>
            </a:extLst>
          </p:cNvPr>
          <p:cNvPicPr>
            <a:picLocks noChangeAspect="1"/>
          </p:cNvPicPr>
          <p:nvPr/>
        </p:nvPicPr>
        <p:blipFill>
          <a:blip r:embed="rId2"/>
          <a:stretch>
            <a:fillRect/>
          </a:stretch>
        </p:blipFill>
        <p:spPr>
          <a:xfrm flipH="1">
            <a:off x="4729161" y="1516008"/>
            <a:ext cx="3876503" cy="3689735"/>
          </a:xfrm>
          <a:prstGeom prst="rect">
            <a:avLst/>
          </a:prstGeom>
        </p:spPr>
      </p:pic>
      <p:sp>
        <p:nvSpPr>
          <p:cNvPr id="3" name="Text Placeholder 2">
            <a:extLst>
              <a:ext uri="{FF2B5EF4-FFF2-40B4-BE49-F238E27FC236}">
                <a16:creationId xmlns:a16="http://schemas.microsoft.com/office/drawing/2014/main" id="{8102EFDD-2D94-2DC5-6EF1-001D3B7E5A58}"/>
              </a:ext>
            </a:extLst>
          </p:cNvPr>
          <p:cNvSpPr>
            <a:spLocks noGrp="1"/>
          </p:cNvSpPr>
          <p:nvPr>
            <p:ph type="body" sz="quarter" idx="10"/>
          </p:nvPr>
        </p:nvSpPr>
        <p:spPr/>
        <p:txBody>
          <a:bodyPr/>
          <a:lstStyle/>
          <a:p>
            <a:endParaRPr lang="en-GB" dirty="0"/>
          </a:p>
        </p:txBody>
      </p:sp>
    </p:spTree>
    <p:extLst>
      <p:ext uri="{BB962C8B-B14F-4D97-AF65-F5344CB8AC3E}">
        <p14:creationId xmlns:p14="http://schemas.microsoft.com/office/powerpoint/2010/main" val="2782822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70C5D-AED2-22F8-39F2-D54C9EFEA4AC}"/>
              </a:ext>
            </a:extLst>
          </p:cNvPr>
          <p:cNvSpPr>
            <a:spLocks noGrp="1"/>
          </p:cNvSpPr>
          <p:nvPr>
            <p:ph type="title"/>
          </p:nvPr>
        </p:nvSpPr>
        <p:spPr/>
        <p:txBody>
          <a:bodyPr/>
          <a:lstStyle/>
          <a:p>
            <a:endParaRPr lang="en-GB"/>
          </a:p>
        </p:txBody>
      </p:sp>
      <p:pic>
        <p:nvPicPr>
          <p:cNvPr id="4" name="Online Media 3" title="Food Hygiene Inspection in Swansea">
            <a:hlinkClick r:id="" action="ppaction://media"/>
            <a:extLst>
              <a:ext uri="{FF2B5EF4-FFF2-40B4-BE49-F238E27FC236}">
                <a16:creationId xmlns:a16="http://schemas.microsoft.com/office/drawing/2014/main" id="{7EA5B15D-DD0F-6F98-9F10-F05C28A9A312}"/>
              </a:ext>
            </a:extLst>
          </p:cNvPr>
          <p:cNvPicPr>
            <a:picLocks noGrp="1" noRot="1" noChangeAspect="1"/>
          </p:cNvPicPr>
          <p:nvPr>
            <p:ph idx="1"/>
            <a:videoFile r:link="rId1"/>
          </p:nvPr>
        </p:nvPicPr>
        <p:blipFill>
          <a:blip r:embed="rId3"/>
          <a:stretch>
            <a:fillRect/>
          </a:stretch>
        </p:blipFill>
        <p:spPr>
          <a:xfrm>
            <a:off x="0" y="0"/>
            <a:ext cx="9144000" cy="6029608"/>
          </a:xfrm>
          <a:prstGeom prst="rect">
            <a:avLst/>
          </a:prstGeom>
        </p:spPr>
      </p:pic>
    </p:spTree>
    <p:extLst>
      <p:ext uri="{BB962C8B-B14F-4D97-AF65-F5344CB8AC3E}">
        <p14:creationId xmlns:p14="http://schemas.microsoft.com/office/powerpoint/2010/main" val="152609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BC10A-CD0E-874A-DAD3-08B11C188F4A}"/>
              </a:ext>
            </a:extLst>
          </p:cNvPr>
          <p:cNvSpPr>
            <a:spLocks noGrp="1"/>
          </p:cNvSpPr>
          <p:nvPr>
            <p:ph type="title"/>
          </p:nvPr>
        </p:nvSpPr>
        <p:spPr>
          <a:xfrm>
            <a:off x="384285" y="2369522"/>
            <a:ext cx="8058149" cy="1707026"/>
          </a:xfrm>
        </p:spPr>
        <p:txBody>
          <a:bodyPr/>
          <a:lstStyle/>
          <a:p>
            <a:r>
              <a:rPr lang="en-GB" dirty="0"/>
              <a:t>That was a great inspection at Bouchon de Rossi in Swansea City Centre… but what happens if it doesn’t go to plan?</a:t>
            </a:r>
          </a:p>
        </p:txBody>
      </p:sp>
    </p:spTree>
    <p:extLst>
      <p:ext uri="{BB962C8B-B14F-4D97-AF65-F5344CB8AC3E}">
        <p14:creationId xmlns:p14="http://schemas.microsoft.com/office/powerpoint/2010/main" val="1998124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E1E92-F7F6-0ADC-9153-22C888149752}"/>
              </a:ext>
            </a:extLst>
          </p:cNvPr>
          <p:cNvSpPr>
            <a:spLocks noGrp="1"/>
          </p:cNvSpPr>
          <p:nvPr>
            <p:ph type="title"/>
          </p:nvPr>
        </p:nvSpPr>
        <p:spPr/>
        <p:txBody>
          <a:bodyPr/>
          <a:lstStyle/>
          <a:p>
            <a:endParaRPr lang="en-GB"/>
          </a:p>
        </p:txBody>
      </p:sp>
      <p:pic>
        <p:nvPicPr>
          <p:cNvPr id="4" name="Online Media 3" title="Restaurant Inspection Goes VERY Wrong… In Wolverhampton">
            <a:hlinkClick r:id="" action="ppaction://media"/>
            <a:extLst>
              <a:ext uri="{FF2B5EF4-FFF2-40B4-BE49-F238E27FC236}">
                <a16:creationId xmlns:a16="http://schemas.microsoft.com/office/drawing/2014/main" id="{5F9DBBAD-4685-72FF-467B-9FE7537A15E8}"/>
              </a:ext>
            </a:extLst>
          </p:cNvPr>
          <p:cNvPicPr>
            <a:picLocks noGrp="1" noRot="1" noChangeAspect="1"/>
          </p:cNvPicPr>
          <p:nvPr>
            <p:ph idx="1"/>
            <a:videoFile r:link="rId1"/>
          </p:nvPr>
        </p:nvPicPr>
        <p:blipFill>
          <a:blip r:embed="rId3"/>
          <a:stretch>
            <a:fillRect/>
          </a:stretch>
        </p:blipFill>
        <p:spPr>
          <a:xfrm>
            <a:off x="0" y="0"/>
            <a:ext cx="9144000" cy="6020554"/>
          </a:xfrm>
          <a:prstGeom prst="rect">
            <a:avLst/>
          </a:prstGeom>
        </p:spPr>
      </p:pic>
    </p:spTree>
    <p:extLst>
      <p:ext uri="{BB962C8B-B14F-4D97-AF65-F5344CB8AC3E}">
        <p14:creationId xmlns:p14="http://schemas.microsoft.com/office/powerpoint/2010/main" val="4138626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7051F-6AAF-C416-2636-B76BA30E547D}"/>
              </a:ext>
            </a:extLst>
          </p:cNvPr>
          <p:cNvSpPr>
            <a:spLocks noGrp="1"/>
          </p:cNvSpPr>
          <p:nvPr>
            <p:ph type="title"/>
          </p:nvPr>
        </p:nvSpPr>
        <p:spPr>
          <a:xfrm>
            <a:off x="384285" y="2158804"/>
            <a:ext cx="8058149" cy="2331715"/>
          </a:xfrm>
        </p:spPr>
        <p:txBody>
          <a:bodyPr/>
          <a:lstStyle/>
          <a:p>
            <a:r>
              <a:rPr lang="en-GB" dirty="0"/>
              <a:t>When you are responsible for either owning, managing or working within a food facility- such as a professional restaurant you have a responsibility to the business, your colleagues and most importantly your customer to know where your </a:t>
            </a:r>
            <a:r>
              <a:rPr lang="en-GB"/>
              <a:t>food has </a:t>
            </a:r>
            <a:r>
              <a:rPr lang="en-GB" dirty="0"/>
              <a:t>come from and whether it is safe for them to eat….</a:t>
            </a:r>
          </a:p>
        </p:txBody>
      </p:sp>
    </p:spTree>
    <p:extLst>
      <p:ext uri="{BB962C8B-B14F-4D97-AF65-F5344CB8AC3E}">
        <p14:creationId xmlns:p14="http://schemas.microsoft.com/office/powerpoint/2010/main" val="1287195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D8922-D8D2-1AD6-DF2F-F1F9BB094848}"/>
              </a:ext>
            </a:extLst>
          </p:cNvPr>
          <p:cNvSpPr>
            <a:spLocks noGrp="1"/>
          </p:cNvSpPr>
          <p:nvPr>
            <p:ph type="title"/>
          </p:nvPr>
        </p:nvSpPr>
        <p:spPr/>
        <p:txBody>
          <a:bodyPr/>
          <a:lstStyle/>
          <a:p>
            <a:endParaRPr lang="en-GB"/>
          </a:p>
        </p:txBody>
      </p:sp>
      <p:pic>
        <p:nvPicPr>
          <p:cNvPr id="4" name="Online Media 3" title="Grim Discovery at Illegal Slaughterhouse | Food Inspectors | Full Episode | Filth">
            <a:hlinkClick r:id="" action="ppaction://media"/>
            <a:extLst>
              <a:ext uri="{FF2B5EF4-FFF2-40B4-BE49-F238E27FC236}">
                <a16:creationId xmlns:a16="http://schemas.microsoft.com/office/drawing/2014/main" id="{DD0AC7C3-D526-4245-882B-68B8BEC1EB17}"/>
              </a:ext>
            </a:extLst>
          </p:cNvPr>
          <p:cNvPicPr>
            <a:picLocks noGrp="1" noRot="1" noChangeAspect="1"/>
          </p:cNvPicPr>
          <p:nvPr>
            <p:ph idx="1"/>
            <a:videoFile r:link="rId1"/>
          </p:nvPr>
        </p:nvPicPr>
        <p:blipFill>
          <a:blip r:embed="rId3"/>
          <a:stretch>
            <a:fillRect/>
          </a:stretch>
        </p:blipFill>
        <p:spPr>
          <a:xfrm>
            <a:off x="0" y="0"/>
            <a:ext cx="9144000" cy="6002448"/>
          </a:xfrm>
          <a:prstGeom prst="rect">
            <a:avLst/>
          </a:prstGeom>
        </p:spPr>
      </p:pic>
    </p:spTree>
    <p:extLst>
      <p:ext uri="{BB962C8B-B14F-4D97-AF65-F5344CB8AC3E}">
        <p14:creationId xmlns:p14="http://schemas.microsoft.com/office/powerpoint/2010/main" val="4048927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32CE8-BCDB-D248-503C-8AA7B03E0ECF}"/>
              </a:ext>
            </a:extLst>
          </p:cNvPr>
          <p:cNvSpPr>
            <a:spLocks noGrp="1"/>
          </p:cNvSpPr>
          <p:nvPr>
            <p:ph type="title"/>
          </p:nvPr>
        </p:nvSpPr>
        <p:spPr>
          <a:xfrm>
            <a:off x="235390" y="1262968"/>
            <a:ext cx="8718487" cy="3607785"/>
          </a:xfrm>
        </p:spPr>
        <p:txBody>
          <a:bodyPr/>
          <a:lstStyle/>
          <a:p>
            <a:pPr>
              <a:lnSpc>
                <a:spcPct val="115000"/>
              </a:lnSpc>
              <a:spcAft>
                <a:spcPts val="1000"/>
              </a:spcAft>
            </a:pPr>
            <a:r>
              <a:rPr lang="en-GB" sz="1800" b="1" dirty="0">
                <a:effectLst/>
                <a:latin typeface="Arial" panose="020B0604020202020204" pitchFamily="34" charset="0"/>
                <a:ea typeface="Calibri" panose="020F0502020204030204" pitchFamily="34" charset="0"/>
              </a:rPr>
              <a:t>Assessment 1 due date 8</a:t>
            </a:r>
            <a:r>
              <a:rPr lang="en-GB" sz="1800" b="1" baseline="30000" dirty="0">
                <a:effectLst/>
                <a:latin typeface="Arial" panose="020B0604020202020204" pitchFamily="34" charset="0"/>
                <a:ea typeface="Calibri" panose="020F0502020204030204" pitchFamily="34" charset="0"/>
              </a:rPr>
              <a:t>th</a:t>
            </a:r>
            <a:r>
              <a:rPr lang="en-GB" sz="1800" b="1" dirty="0">
                <a:effectLst/>
                <a:latin typeface="Arial" panose="020B0604020202020204" pitchFamily="34" charset="0"/>
                <a:ea typeface="Calibri" panose="020F0502020204030204" pitchFamily="34" charset="0"/>
              </a:rPr>
              <a:t> July 2022 (before 23:55)</a:t>
            </a:r>
            <a:br>
              <a:rPr lang="en-GB" sz="1800" b="1" dirty="0">
                <a:effectLst/>
                <a:latin typeface="Arial" panose="020B0604020202020204" pitchFamily="34" charset="0"/>
                <a:ea typeface="Calibri" panose="020F0502020204030204" pitchFamily="34" charset="0"/>
              </a:rPr>
            </a:br>
            <a:br>
              <a:rPr lang="en-GB" sz="1800" b="1" dirty="0">
                <a:effectLst/>
                <a:latin typeface="Arial" panose="020B060402020202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rPr>
              <a:t>Essay title – The Restaurant - operation, and function.</a:t>
            </a:r>
            <a:br>
              <a:rPr lang="en-GB" sz="1800" b="1" dirty="0">
                <a:effectLst/>
                <a:latin typeface="Arial" panose="020B060402020202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rPr>
              <a:t>(1500 words)</a:t>
            </a:r>
            <a:br>
              <a:rPr lang="en-GB" sz="1800" b="1" dirty="0">
                <a:effectLst/>
                <a:latin typeface="Arial" panose="020B060402020202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b="1" i="1" dirty="0">
                <a:effectLst/>
                <a:latin typeface="Arial" panose="020B0604020202020204" pitchFamily="34" charset="0"/>
                <a:ea typeface="Calibri" panose="020F0502020204030204" pitchFamily="34" charset="0"/>
              </a:rPr>
              <a:t>You will write an essay about your chosen restaurant, this can be located anywhere in the World and could be in a city, coastal or country location. </a:t>
            </a:r>
            <a:br>
              <a:rPr lang="en-GB" sz="1800" b="1" i="1" dirty="0">
                <a:effectLst/>
                <a:latin typeface="Arial" panose="020B0604020202020204" pitchFamily="34" charset="0"/>
                <a:ea typeface="Calibri" panose="020F0502020204030204" pitchFamily="34" charset="0"/>
              </a:rPr>
            </a:br>
            <a:br>
              <a:rPr lang="en-GB" sz="1800" dirty="0">
                <a:effectLst/>
                <a:latin typeface="Calibri" panose="020F0502020204030204" pitchFamily="34" charset="0"/>
                <a:ea typeface="Calibri" panose="020F0502020204030204" pitchFamily="34" charset="0"/>
              </a:rPr>
            </a:br>
            <a:r>
              <a:rPr lang="en-GB" sz="1800" b="1" i="1" dirty="0">
                <a:effectLst/>
                <a:latin typeface="Arial" panose="020B0604020202020204" pitchFamily="34" charset="0"/>
                <a:ea typeface="Calibri" panose="020F0502020204030204" pitchFamily="34" charset="0"/>
              </a:rPr>
              <a:t>Remember though it must be well enough established for you to be able to gather enough supporting research for your writing, for this length of essay 1500 words- you will need to include a minimum of 15 different reference sources including in-text citations. </a:t>
            </a:r>
            <a:br>
              <a:rPr lang="en-GB" sz="1800" b="1" i="1" dirty="0">
                <a:effectLst/>
                <a:latin typeface="Arial" panose="020B0604020202020204" pitchFamily="34" charset="0"/>
                <a:ea typeface="Calibri" panose="020F0502020204030204" pitchFamily="34" charset="0"/>
              </a:rPr>
            </a:br>
            <a:br>
              <a:rPr lang="en-GB" sz="1400" b="1" i="1"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 </a:t>
            </a:r>
            <a:br>
              <a:rPr lang="en-GB" sz="1400" dirty="0">
                <a:effectLst/>
                <a:latin typeface="Calibri" panose="020F0502020204030204" pitchFamily="34" charset="0"/>
                <a:ea typeface="Calibri" panose="020F0502020204030204" pitchFamily="34" charset="0"/>
              </a:rPr>
            </a:br>
            <a:endParaRPr lang="en-GB" sz="1400" dirty="0"/>
          </a:p>
        </p:txBody>
      </p:sp>
    </p:spTree>
    <p:extLst>
      <p:ext uri="{BB962C8B-B14F-4D97-AF65-F5344CB8AC3E}">
        <p14:creationId xmlns:p14="http://schemas.microsoft.com/office/powerpoint/2010/main" val="21219011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C3527-5DE5-115E-CE64-2DEC086C36F1}"/>
              </a:ext>
            </a:extLst>
          </p:cNvPr>
          <p:cNvSpPr>
            <a:spLocks noGrp="1"/>
          </p:cNvSpPr>
          <p:nvPr>
            <p:ph type="title"/>
          </p:nvPr>
        </p:nvSpPr>
        <p:spPr>
          <a:xfrm>
            <a:off x="298765" y="1615596"/>
            <a:ext cx="8573632" cy="3074099"/>
          </a:xfrm>
        </p:spPr>
        <p:txBody>
          <a:bodyPr/>
          <a:lstStyle/>
          <a:p>
            <a:r>
              <a:rPr lang="en-GB" sz="1400" b="1" dirty="0">
                <a:effectLst/>
                <a:latin typeface="Arial" panose="020B0604020202020204" pitchFamily="34" charset="0"/>
                <a:ea typeface="Calibri" panose="020F0502020204030204" pitchFamily="34" charset="0"/>
              </a:rPr>
              <a:t>Within the essay you will discuss:</a:t>
            </a:r>
            <a:br>
              <a:rPr lang="en-GB" sz="1400" b="1"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i="1" dirty="0">
                <a:effectLst/>
                <a:latin typeface="Arial" panose="020B0604020202020204" pitchFamily="34" charset="0"/>
                <a:ea typeface="Calibri" panose="020F0502020204030204" pitchFamily="34" charset="0"/>
              </a:rPr>
              <a:t>The business history of the restaurant is it a stand-alone restaurant or part of a chain or franchise – who owns the business.</a:t>
            </a:r>
            <a:br>
              <a:rPr lang="en-GB" sz="1400" b="1" i="1"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i="1" dirty="0">
                <a:effectLst/>
                <a:latin typeface="Arial" panose="020B0604020202020204" pitchFamily="34" charset="0"/>
                <a:ea typeface="Calibri" panose="020F0502020204030204" pitchFamily="34" charset="0"/>
              </a:rPr>
              <a:t>You will also write about the food offering, and the influence on the menu for example is the menu focussed on a type of food by culture/geography, by dietary requirement or to meet religious needs. </a:t>
            </a:r>
            <a:br>
              <a:rPr lang="en-GB" sz="1400" b="1" i="1"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i="1" dirty="0">
                <a:effectLst/>
                <a:latin typeface="Arial" panose="020B0604020202020204" pitchFamily="34" charset="0"/>
                <a:ea typeface="Calibri" panose="020F0502020204030204" pitchFamily="34" charset="0"/>
              </a:rPr>
              <a:t>Also consider whether the design of the restaurant and perhaps its theme or décor enhance the menu.</a:t>
            </a:r>
            <a:br>
              <a:rPr lang="en-GB" sz="1400" b="1" i="1"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i="1" dirty="0">
                <a:effectLst/>
                <a:latin typeface="Arial" panose="020B0604020202020204" pitchFamily="34" charset="0"/>
                <a:ea typeface="Calibri" panose="020F0502020204030204" pitchFamily="34" charset="0"/>
              </a:rPr>
              <a:t>You will write a summary including your observations about reviews of restaurant feedback that might be available on sites such as Trip Advisor and assess if this restaurant is currently meeting the neds of its diners.</a:t>
            </a:r>
            <a:br>
              <a:rPr lang="en-GB" sz="1400" b="1" i="1"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i="1" dirty="0">
                <a:effectLst/>
                <a:latin typeface="Arial" panose="020B0604020202020204" pitchFamily="34" charset="0"/>
                <a:ea typeface="Calibri" panose="020F0502020204030204" pitchFamily="34" charset="0"/>
              </a:rPr>
              <a:t>You will also make recommendations on how you think they could either improve operations or maintain a good reputation.</a:t>
            </a:r>
            <a:br>
              <a:rPr lang="en-GB" sz="1400" dirty="0">
                <a:effectLst/>
                <a:latin typeface="Calibri" panose="020F0502020204030204" pitchFamily="34" charset="0"/>
                <a:ea typeface="Calibri" panose="020F0502020204030204" pitchFamily="34" charset="0"/>
              </a:rPr>
            </a:br>
            <a:endParaRPr lang="en-GB" sz="1400" dirty="0"/>
          </a:p>
        </p:txBody>
      </p:sp>
    </p:spTree>
    <p:extLst>
      <p:ext uri="{BB962C8B-B14F-4D97-AF65-F5344CB8AC3E}">
        <p14:creationId xmlns:p14="http://schemas.microsoft.com/office/powerpoint/2010/main" val="8848043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92D1B-FB28-C875-3EBD-28447B9A03AD}"/>
              </a:ext>
            </a:extLst>
          </p:cNvPr>
          <p:cNvSpPr>
            <a:spLocks noGrp="1"/>
          </p:cNvSpPr>
          <p:nvPr>
            <p:ph type="title"/>
          </p:nvPr>
        </p:nvSpPr>
        <p:spPr>
          <a:xfrm>
            <a:off x="332471" y="1416420"/>
            <a:ext cx="8479058" cy="3607785"/>
          </a:xfrm>
        </p:spPr>
        <p:txBody>
          <a:bodyPr/>
          <a:lstStyle/>
          <a:p>
            <a:pPr>
              <a:lnSpc>
                <a:spcPct val="115000"/>
              </a:lnSpc>
              <a:spcAft>
                <a:spcPts val="1000"/>
              </a:spcAft>
            </a:pPr>
            <a:r>
              <a:rPr lang="en-GB" sz="1800" b="1" dirty="0">
                <a:effectLst/>
                <a:latin typeface="Arial" panose="020B0604020202020204" pitchFamily="34" charset="0"/>
                <a:ea typeface="Calibri" panose="020F0502020204030204" pitchFamily="34" charset="0"/>
              </a:rPr>
              <a:t>Assessment 2 due date 8</a:t>
            </a:r>
            <a:r>
              <a:rPr lang="en-GB" sz="1800" b="1" baseline="30000" dirty="0">
                <a:effectLst/>
                <a:latin typeface="Arial" panose="020B0604020202020204" pitchFamily="34" charset="0"/>
                <a:ea typeface="Calibri" panose="020F0502020204030204" pitchFamily="34" charset="0"/>
              </a:rPr>
              <a:t>th</a:t>
            </a:r>
            <a:r>
              <a:rPr lang="en-GB" sz="1800" b="1" dirty="0">
                <a:effectLst/>
                <a:latin typeface="Arial" panose="020B0604020202020204" pitchFamily="34" charset="0"/>
                <a:ea typeface="Calibri" panose="020F0502020204030204" pitchFamily="34" charset="0"/>
              </a:rPr>
              <a:t> July 2022 (before 23:55) – uploaded to Turnitin</a:t>
            </a:r>
            <a:br>
              <a:rPr lang="en-GB" sz="1800" dirty="0">
                <a:effectLst/>
                <a:latin typeface="Calibri" panose="020F050202020403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rPr>
              <a:t> </a:t>
            </a:r>
            <a:br>
              <a:rPr lang="en-GB" sz="1800" dirty="0">
                <a:effectLst/>
                <a:latin typeface="Calibri" panose="020F050202020403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rPr>
              <a:t> </a:t>
            </a:r>
            <a:r>
              <a:rPr lang="en-GB" sz="1800" dirty="0">
                <a:effectLst/>
                <a:latin typeface="Calibri" panose="020F0502020204030204" pitchFamily="34" charset="0"/>
                <a:ea typeface="Calibri" panose="020F0502020204030204" pitchFamily="34" charset="0"/>
              </a:rPr>
              <a:t>The </a:t>
            </a:r>
            <a:r>
              <a:rPr lang="en-GB" sz="1800" b="1" dirty="0">
                <a:effectLst/>
                <a:latin typeface="Arial" panose="020B0604020202020204" pitchFamily="34" charset="0"/>
                <a:ea typeface="Calibri" panose="020F0502020204030204" pitchFamily="34" charset="0"/>
              </a:rPr>
              <a:t>10 minute Presentation - To be held W/C 27/06/2022</a:t>
            </a:r>
            <a:br>
              <a:rPr lang="en-GB" sz="1800" dirty="0">
                <a:effectLst/>
                <a:latin typeface="Calibri" panose="020F050202020403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rPr>
              <a:t> </a:t>
            </a:r>
            <a:br>
              <a:rPr lang="en-GB" sz="1800" dirty="0">
                <a:effectLst/>
                <a:latin typeface="Calibri" panose="020F050202020403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The exercise will require the student to undertake the role of a restaurant reviewer who has attended the restaurant as a ‘secret customer’ for the purpose of obtaining an accurate review of the restaurant for publishing within an online site. </a:t>
            </a:r>
            <a:br>
              <a:rPr lang="en-GB" sz="1800" dirty="0">
                <a:effectLst/>
                <a:latin typeface="Calibri" panose="020F050202020403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 </a:t>
            </a:r>
            <a:br>
              <a:rPr lang="en-GB" sz="1800" dirty="0">
                <a:effectLst/>
                <a:latin typeface="Calibri" panose="020F0502020204030204" pitchFamily="34" charset="0"/>
                <a:ea typeface="Calibri" panose="020F0502020204030204" pitchFamily="34" charset="0"/>
              </a:rPr>
            </a:br>
            <a:r>
              <a:rPr lang="en-GB" sz="1800" b="1" dirty="0">
                <a:effectLst/>
                <a:latin typeface="Arial" panose="020B0604020202020204" pitchFamily="34" charset="0"/>
                <a:ea typeface="Calibri" panose="020F0502020204030204" pitchFamily="34" charset="0"/>
              </a:rPr>
              <a:t>The presentation must be based on what you would observe during your visit</a:t>
            </a:r>
            <a:r>
              <a:rPr lang="en-GB" sz="1800" dirty="0">
                <a:effectLst/>
                <a:latin typeface="Arial" panose="020B0604020202020204" pitchFamily="34" charset="0"/>
                <a:ea typeface="Calibri" panose="020F0502020204030204" pitchFamily="34" charset="0"/>
              </a:rPr>
              <a:t>, and act as an illustration of it, which allows you the student to share your opinions of the food, beverages, service, and ambience of the restaurant. You will be presenting individually to lecturers online.</a:t>
            </a:r>
            <a:br>
              <a:rPr lang="en-GB" sz="1800" dirty="0">
                <a:effectLst/>
                <a:latin typeface="Calibri" panose="020F0502020204030204" pitchFamily="34" charset="0"/>
                <a:ea typeface="Calibri" panose="020F0502020204030204" pitchFamily="34" charset="0"/>
              </a:rPr>
            </a:br>
            <a:endParaRPr lang="en-GB" dirty="0"/>
          </a:p>
        </p:txBody>
      </p:sp>
    </p:spTree>
    <p:extLst>
      <p:ext uri="{BB962C8B-B14F-4D97-AF65-F5344CB8AC3E}">
        <p14:creationId xmlns:p14="http://schemas.microsoft.com/office/powerpoint/2010/main" val="2870733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8F3CB-A0AC-7CCD-1C19-8DB46DB12AE3}"/>
              </a:ext>
            </a:extLst>
          </p:cNvPr>
          <p:cNvSpPr>
            <a:spLocks noGrp="1"/>
          </p:cNvSpPr>
          <p:nvPr>
            <p:ph type="title"/>
          </p:nvPr>
        </p:nvSpPr>
        <p:spPr>
          <a:xfrm>
            <a:off x="144855" y="1316831"/>
            <a:ext cx="8827129" cy="3607785"/>
          </a:xfrm>
        </p:spPr>
        <p:txBody>
          <a:bodyPr/>
          <a:lstStyle/>
          <a:p>
            <a:pPr>
              <a:lnSpc>
                <a:spcPct val="115000"/>
              </a:lnSpc>
              <a:spcAft>
                <a:spcPts val="1000"/>
              </a:spcAft>
            </a:pPr>
            <a:r>
              <a:rPr lang="en-GB" sz="1200" dirty="0">
                <a:effectLst/>
                <a:latin typeface="Arial" panose="020B0604020202020204" pitchFamily="34" charset="0"/>
                <a:ea typeface="Calibri" panose="020F0502020204030204" pitchFamily="34" charset="0"/>
              </a:rPr>
              <a:t>The presentation will be prepared using PowerPoint and must last for 10 minutes (this is a timed exercise, and you will not be permitted to go over the time, with marks potentially being deducted for a presentation that is very short also)</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 </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Within your presentation you are expected to use very few words on your slides but lots of appropriate images to support what you are talking about.</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 </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You will be advised to write your notes so that you can refer to them when you are presenting, but these must not be written onto your slides please, we want to learn about your review of your chosen restaurant, what you experienced, and this will best be done by your speaking about it and being able to demonstrate your experience by way of great images on your slides.</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 </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Prior to choosing your restaurant, please read restaurant reviews in general so visit sites like TripAdvisor, </a:t>
            </a:r>
            <a:r>
              <a:rPr lang="en-GB" sz="1200" dirty="0" err="1">
                <a:effectLst/>
                <a:latin typeface="Arial" panose="020B0604020202020204" pitchFamily="34" charset="0"/>
                <a:ea typeface="Calibri" panose="020F0502020204030204" pitchFamily="34" charset="0"/>
              </a:rPr>
              <a:t>Feefo</a:t>
            </a:r>
            <a:r>
              <a:rPr lang="en-GB" sz="1200" dirty="0">
                <a:effectLst/>
                <a:latin typeface="Arial" panose="020B0604020202020204" pitchFamily="34" charset="0"/>
                <a:ea typeface="Calibri" panose="020F0502020204030204" pitchFamily="34" charset="0"/>
              </a:rPr>
              <a:t>, and google reviews, look at a wide range of websites of individual restaurants, also look at national and local newspapers and such publications as Swansea Life where restaurant reviews can also be found. </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 </a:t>
            </a:r>
            <a:br>
              <a:rPr lang="en-GB" sz="1200" dirty="0">
                <a:effectLst/>
                <a:latin typeface="Calibri" panose="020F0502020204030204" pitchFamily="34" charset="0"/>
                <a:ea typeface="Calibri" panose="020F0502020204030204" pitchFamily="34" charset="0"/>
              </a:rPr>
            </a:br>
            <a:r>
              <a:rPr lang="en-GB" sz="1200" dirty="0">
                <a:effectLst/>
                <a:latin typeface="Arial" panose="020B0604020202020204" pitchFamily="34" charset="0"/>
                <a:ea typeface="Calibri" panose="020F0502020204030204" pitchFamily="34" charset="0"/>
              </a:rPr>
              <a:t>When visiting the restaurant websites look at the reviews that they choose to publicise and share with customers/browsers, and then compare with what has been written on TripAdvisor- this will give you some indication of the restaurant activity and diner satisfaction, prior to you reviewing. When you visit the restaurant to carry out the review, please be respectful of the restaurant operators, and be careful as to how you report the facts, remember that we must respect each other within the industry and overly criticising a venue is not good practice, and your views should be shared with caution.</a:t>
            </a:r>
            <a:br>
              <a:rPr lang="en-GB" sz="1200" dirty="0">
                <a:effectLst/>
                <a:latin typeface="Calibri" panose="020F0502020204030204" pitchFamily="34" charset="0"/>
                <a:ea typeface="Calibri" panose="020F0502020204030204" pitchFamily="34" charset="0"/>
              </a:rPr>
            </a:br>
            <a:endParaRPr lang="en-GB" sz="1200" dirty="0"/>
          </a:p>
        </p:txBody>
      </p:sp>
    </p:spTree>
    <p:extLst>
      <p:ext uri="{BB962C8B-B14F-4D97-AF65-F5344CB8AC3E}">
        <p14:creationId xmlns:p14="http://schemas.microsoft.com/office/powerpoint/2010/main" val="1030786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3812-8701-13CA-51DD-11661E82B20D}"/>
              </a:ext>
            </a:extLst>
          </p:cNvPr>
          <p:cNvSpPr>
            <a:spLocks noGrp="1"/>
          </p:cNvSpPr>
          <p:nvPr>
            <p:ph type="title"/>
          </p:nvPr>
        </p:nvSpPr>
        <p:spPr>
          <a:xfrm>
            <a:off x="72429" y="1171976"/>
            <a:ext cx="8863342" cy="3607785"/>
          </a:xfrm>
        </p:spPr>
        <p:txBody>
          <a:bodyPr/>
          <a:lstStyle/>
          <a:p>
            <a:pPr>
              <a:lnSpc>
                <a:spcPct val="115000"/>
              </a:lnSpc>
              <a:spcAft>
                <a:spcPts val="1000"/>
              </a:spcAft>
            </a:pPr>
            <a:r>
              <a:rPr lang="en-GB" sz="1400" dirty="0">
                <a:effectLst/>
                <a:latin typeface="Arial" panose="020B0604020202020204" pitchFamily="34" charset="0"/>
                <a:ea typeface="Calibri" panose="020F0502020204030204" pitchFamily="34" charset="0"/>
              </a:rPr>
              <a:t>When you put together your presentation and carry it out you will be required to include specific essentials about the restaurant that you have chosen as follows:  </a:t>
            </a: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Introduction</a:t>
            </a:r>
            <a:br>
              <a:rPr lang="en-GB" sz="1400" dirty="0">
                <a:effectLst/>
                <a:latin typeface="Calibri" panose="020F0502020204030204" pitchFamily="34" charset="0"/>
                <a:ea typeface="Calibri" panose="020F0502020204030204" pitchFamily="34" charset="0"/>
              </a:rPr>
            </a:br>
            <a:r>
              <a:rPr lang="en-GB" sz="1400" dirty="0">
                <a:effectLst/>
                <a:latin typeface="Arial" panose="020B0604020202020204" pitchFamily="34" charset="0"/>
                <a:ea typeface="Calibri" panose="020F0502020204030204" pitchFamily="34" charset="0"/>
              </a:rPr>
              <a:t>Introduce yourself</a:t>
            </a:r>
            <a:br>
              <a:rPr lang="en-GB" sz="1400" dirty="0">
                <a:effectLst/>
                <a:latin typeface="Calibri" panose="020F0502020204030204" pitchFamily="34" charset="0"/>
                <a:ea typeface="Calibri" panose="020F0502020204030204" pitchFamily="34" charset="0"/>
              </a:rPr>
            </a:br>
            <a:r>
              <a:rPr lang="en-GB" sz="1400" dirty="0">
                <a:effectLst/>
                <a:latin typeface="Arial" panose="020B0604020202020204" pitchFamily="34" charset="0"/>
                <a:ea typeface="Calibri" panose="020F0502020204030204" pitchFamily="34" charset="0"/>
              </a:rPr>
              <a:t>Your role- secret diner/reviewer</a:t>
            </a:r>
            <a:br>
              <a:rPr lang="en-GB" sz="1400" dirty="0">
                <a:effectLst/>
                <a:latin typeface="Calibri" panose="020F0502020204030204" pitchFamily="34" charset="0"/>
                <a:ea typeface="Calibri" panose="020F0502020204030204" pitchFamily="34" charset="0"/>
              </a:rPr>
            </a:br>
            <a:r>
              <a:rPr lang="en-GB" sz="1400" dirty="0">
                <a:effectLst/>
                <a:latin typeface="Arial" panose="020B0604020202020204" pitchFamily="34" charset="0"/>
                <a:ea typeface="Calibri" panose="020F0502020204030204" pitchFamily="34" charset="0"/>
              </a:rPr>
              <a:t>Introduce the restaurant and its geographical area.</a:t>
            </a:r>
            <a:br>
              <a:rPr lang="en-GB" sz="1400" dirty="0">
                <a:effectLst/>
                <a:latin typeface="Calibri" panose="020F0502020204030204" pitchFamily="34" charset="0"/>
                <a:ea typeface="Calibri" panose="020F0502020204030204" pitchFamily="34" charset="0"/>
              </a:rPr>
            </a:br>
            <a:r>
              <a:rPr lang="en-GB" sz="1400" dirty="0">
                <a:effectLst/>
                <a:latin typeface="Arial" panose="020B0604020202020204" pitchFamily="34" charset="0"/>
                <a:ea typeface="Calibri" panose="020F0502020204030204" pitchFamily="34" charset="0"/>
              </a:rPr>
              <a:t>Who is this presentation being prepared for – the public and your lecturers.</a:t>
            </a:r>
            <a:br>
              <a:rPr lang="en-GB" sz="1400" dirty="0">
                <a:effectLst/>
                <a:latin typeface="Arial" panose="020B0604020202020204" pitchFamily="34" charset="0"/>
                <a:ea typeface="Calibri" panose="020F0502020204030204" pitchFamily="34" charset="0"/>
              </a:rPr>
            </a:b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How is this restaurant marketed (how would diners know about it)?</a:t>
            </a: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Product</a:t>
            </a:r>
            <a:r>
              <a:rPr lang="en-GB" sz="1400" dirty="0">
                <a:effectLst/>
                <a:latin typeface="Arial" panose="020B0604020202020204" pitchFamily="34" charset="0"/>
                <a:ea typeface="Calibri" panose="020F0502020204030204" pitchFamily="34" charset="0"/>
              </a:rPr>
              <a:t> - What is the restaurant currently offering?</a:t>
            </a: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Place</a:t>
            </a:r>
            <a:r>
              <a:rPr lang="en-GB" sz="1400" dirty="0">
                <a:effectLst/>
                <a:latin typeface="Arial" panose="020B0604020202020204" pitchFamily="34" charset="0"/>
                <a:ea typeface="Calibri" panose="020F0502020204030204" pitchFamily="34" charset="0"/>
              </a:rPr>
              <a:t>– where is it located, what are the transport links like, is there parking for example, and how well is it advertised externally- could it be easily found.  </a:t>
            </a: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Price</a:t>
            </a:r>
            <a:r>
              <a:rPr lang="en-GB" sz="1400" dirty="0">
                <a:effectLst/>
                <a:latin typeface="Arial" panose="020B0604020202020204" pitchFamily="34" charset="0"/>
                <a:ea typeface="Calibri" panose="020F0502020204030204" pitchFamily="34" charset="0"/>
              </a:rPr>
              <a:t> – What price range is food on the menu, so who would you expect the diners to be, things to note here would be the price of the starters and main courses, how much would a glass or bottle of wine cost for example, so which price range does this fall into. You would need to compare other restaurants in that area to assess if this was budget, midpoint, or higher end for example fine dining.</a:t>
            </a:r>
            <a:br>
              <a:rPr lang="en-GB" sz="1400" dirty="0">
                <a:effectLst/>
                <a:latin typeface="Calibri" panose="020F0502020204030204" pitchFamily="34" charset="0"/>
                <a:ea typeface="Calibri" panose="020F0502020204030204" pitchFamily="34" charset="0"/>
              </a:rPr>
            </a:br>
            <a:r>
              <a:rPr lang="en-GB" sz="1400" b="1" dirty="0">
                <a:effectLst/>
                <a:latin typeface="Arial" panose="020B0604020202020204" pitchFamily="34" charset="0"/>
                <a:ea typeface="Calibri" panose="020F0502020204030204" pitchFamily="34" charset="0"/>
              </a:rPr>
              <a:t>Promotion</a:t>
            </a:r>
            <a:r>
              <a:rPr lang="en-GB" sz="1400" dirty="0">
                <a:effectLst/>
                <a:latin typeface="Arial" panose="020B0604020202020204" pitchFamily="34" charset="0"/>
                <a:ea typeface="Calibri" panose="020F0502020204030204" pitchFamily="34" charset="0"/>
              </a:rPr>
              <a:t> – How is the restaurant advertised, could diners get information online, in magazines or just the individual website for example? </a:t>
            </a:r>
            <a:br>
              <a:rPr lang="en-GB" sz="1000" dirty="0">
                <a:effectLst/>
                <a:latin typeface="Calibri" panose="020F0502020204030204" pitchFamily="34" charset="0"/>
                <a:ea typeface="Calibri" panose="020F0502020204030204" pitchFamily="34" charset="0"/>
              </a:rPr>
            </a:br>
            <a:r>
              <a:rPr lang="en-GB" sz="1000" dirty="0">
                <a:effectLst/>
                <a:latin typeface="Arial" panose="020B0604020202020204" pitchFamily="34" charset="0"/>
                <a:ea typeface="Calibri" panose="020F0502020204030204" pitchFamily="34" charset="0"/>
              </a:rPr>
              <a:t> </a:t>
            </a:r>
            <a:br>
              <a:rPr lang="en-GB" sz="1000" dirty="0">
                <a:effectLst/>
                <a:latin typeface="Calibri" panose="020F0502020204030204" pitchFamily="34" charset="0"/>
                <a:ea typeface="Calibri" panose="020F0502020204030204" pitchFamily="34" charset="0"/>
              </a:rPr>
            </a:br>
            <a:r>
              <a:rPr lang="en-GB" sz="1000" b="1" dirty="0">
                <a:effectLst/>
                <a:latin typeface="Arial" panose="020B0604020202020204" pitchFamily="34" charset="0"/>
                <a:ea typeface="Calibri" panose="020F0502020204030204" pitchFamily="34" charset="0"/>
              </a:rPr>
              <a:t> </a:t>
            </a:r>
            <a:br>
              <a:rPr lang="en-GB" sz="1000" dirty="0">
                <a:effectLst/>
                <a:latin typeface="Calibri" panose="020F0502020204030204" pitchFamily="34" charset="0"/>
                <a:ea typeface="Calibri" panose="020F0502020204030204" pitchFamily="34" charset="0"/>
              </a:rPr>
            </a:br>
            <a:endParaRPr lang="en-GB" sz="1000" dirty="0"/>
          </a:p>
        </p:txBody>
      </p:sp>
    </p:spTree>
    <p:extLst>
      <p:ext uri="{BB962C8B-B14F-4D97-AF65-F5344CB8AC3E}">
        <p14:creationId xmlns:p14="http://schemas.microsoft.com/office/powerpoint/2010/main" val="1896984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2A61D-E06D-5707-5510-D9143C51A0B6}"/>
              </a:ext>
            </a:extLst>
          </p:cNvPr>
          <p:cNvSpPr>
            <a:spLocks noGrp="1"/>
          </p:cNvSpPr>
          <p:nvPr>
            <p:ph type="title"/>
          </p:nvPr>
        </p:nvSpPr>
        <p:spPr/>
        <p:txBody>
          <a:bodyPr/>
          <a:lstStyle/>
          <a:p>
            <a:r>
              <a:rPr lang="en-GB" sz="1600" b="1" dirty="0">
                <a:effectLst/>
                <a:latin typeface="Arial" panose="020B0604020202020204" pitchFamily="34" charset="0"/>
                <a:ea typeface="Calibri" panose="020F0502020204030204" pitchFamily="34" charset="0"/>
              </a:rPr>
              <a:t>Creating Customer Value and Engagement </a:t>
            </a:r>
            <a:br>
              <a:rPr lang="en-GB" sz="1600" b="1" dirty="0">
                <a:effectLst/>
                <a:latin typeface="Arial" panose="020B0604020202020204" pitchFamily="34" charset="0"/>
                <a:ea typeface="Calibri" panose="020F0502020204030204" pitchFamily="34" charset="0"/>
              </a:rPr>
            </a:b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How</a:t>
            </a:r>
            <a:r>
              <a:rPr lang="en-GB" sz="1600" b="1" dirty="0">
                <a:effectLst/>
                <a:latin typeface="Arial" panose="020B0604020202020204" pitchFamily="34" charset="0"/>
                <a:ea typeface="Calibri" panose="020F0502020204030204" pitchFamily="34" charset="0"/>
              </a:rPr>
              <a:t> </a:t>
            </a:r>
            <a:r>
              <a:rPr lang="en-GB" sz="1600" dirty="0">
                <a:effectLst/>
                <a:latin typeface="Arial" panose="020B0604020202020204" pitchFamily="34" charset="0"/>
                <a:ea typeface="Calibri" panose="020F0502020204030204" pitchFamily="34" charset="0"/>
              </a:rPr>
              <a:t>will/does the restaurant create customer value?</a:t>
            </a:r>
            <a:br>
              <a:rPr lang="en-GB" sz="1600" dirty="0">
                <a:effectLst/>
                <a:latin typeface="Arial" panose="020B0604020202020204" pitchFamily="34" charset="0"/>
                <a:ea typeface="Calibri" panose="020F0502020204030204" pitchFamily="34" charset="0"/>
              </a:rPr>
            </a:b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What does it offer current and potential diners?</a:t>
            </a:r>
            <a:br>
              <a:rPr lang="en-GB" sz="1600" dirty="0">
                <a:effectLst/>
                <a:latin typeface="Arial" panose="020B0604020202020204" pitchFamily="34" charset="0"/>
                <a:ea typeface="Calibri" panose="020F0502020204030204" pitchFamily="34" charset="0"/>
              </a:rPr>
            </a:b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What did you experience when you dined at the restaurant- this is where you are able to use your imagination if you haven’t dined at the restaurant and use images from their websites and review sites which may have been uploaded, or if you have visited your chosen restaurant take images yourself, photographs of the food, the interior, the drinks that you had… think of what makes for a good review, and how you can tell others about your dining experience.</a:t>
            </a:r>
            <a:br>
              <a:rPr lang="en-GB" sz="1600" dirty="0">
                <a:effectLst/>
                <a:latin typeface="Calibri" panose="020F0502020204030204" pitchFamily="34" charset="0"/>
                <a:ea typeface="Calibri" panose="020F0502020204030204" pitchFamily="34" charset="0"/>
              </a:rPr>
            </a:br>
            <a:endParaRPr lang="en-GB" sz="1600" dirty="0"/>
          </a:p>
        </p:txBody>
      </p:sp>
    </p:spTree>
    <p:extLst>
      <p:ext uri="{BB962C8B-B14F-4D97-AF65-F5344CB8AC3E}">
        <p14:creationId xmlns:p14="http://schemas.microsoft.com/office/powerpoint/2010/main" val="1088216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18255-5AA7-0819-10FF-09470895895D}"/>
              </a:ext>
            </a:extLst>
          </p:cNvPr>
          <p:cNvSpPr>
            <a:spLocks noGrp="1"/>
          </p:cNvSpPr>
          <p:nvPr>
            <p:ph type="title"/>
          </p:nvPr>
        </p:nvSpPr>
        <p:spPr>
          <a:xfrm>
            <a:off x="162962" y="1389259"/>
            <a:ext cx="8754701" cy="3607785"/>
          </a:xfrm>
        </p:spPr>
        <p:txBody>
          <a:bodyPr/>
          <a:lstStyle/>
          <a:p>
            <a:r>
              <a:rPr lang="en-GB" sz="1600" b="1" dirty="0">
                <a:effectLst/>
                <a:latin typeface="Arial" panose="020B0604020202020204" pitchFamily="34" charset="0"/>
                <a:ea typeface="Calibri" panose="020F0502020204030204" pitchFamily="34" charset="0"/>
              </a:rPr>
              <a:t>Your opinion and how this review could influence others.</a:t>
            </a:r>
            <a:br>
              <a:rPr lang="en-GB" sz="1600" b="1" dirty="0">
                <a:effectLst/>
                <a:latin typeface="Arial" panose="020B0604020202020204" pitchFamily="34" charset="0"/>
                <a:ea typeface="Calibri" panose="020F0502020204030204" pitchFamily="34" charset="0"/>
              </a:rPr>
            </a:b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Was it a positive or negative experience?</a:t>
            </a: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You would need to expand on both areas for example if you had an amazing meal, but the service was not so good, then this is what you need to be telling people about.</a:t>
            </a: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If you thought that for the type of restaurant it was that the menu was overpriced- well tell us why this might be the case- was it just the food or the drinks also for example.</a:t>
            </a:r>
            <a:br>
              <a:rPr lang="en-GB" sz="1600" dirty="0">
                <a:effectLst/>
                <a:latin typeface="Arial" panose="020B0604020202020204" pitchFamily="34" charset="0"/>
                <a:ea typeface="Calibri" panose="020F0502020204030204" pitchFamily="34" charset="0"/>
              </a:rPr>
            </a:b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What was the cleanliness like- was their ‘scores on the doors’ sign displayed clearly, were you expecting a 5 rating but when you arrived it was a 3… how did this make you feel?</a:t>
            </a: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Remember that reviewers have an important role within the industry (Michelin, Gault Millau, AA etc) and they can ‘make or break’ a restaurant, the role of the restaurant critic can be very powerful, but one thing that must happen is that reviews need to be truthful and display an accurate picture.</a:t>
            </a:r>
            <a:br>
              <a:rPr lang="en-GB" sz="1600" dirty="0">
                <a:effectLst/>
                <a:latin typeface="Calibri" panose="020F0502020204030204" pitchFamily="34" charset="0"/>
                <a:ea typeface="Calibri" panose="020F0502020204030204" pitchFamily="34" charset="0"/>
              </a:rPr>
            </a:br>
            <a:r>
              <a:rPr lang="en-GB" sz="1600" b="1" dirty="0">
                <a:effectLst/>
                <a:latin typeface="Arial" panose="020B0604020202020204" pitchFamily="34" charset="0"/>
                <a:ea typeface="Calibri" panose="020F0502020204030204" pitchFamily="34" charset="0"/>
              </a:rPr>
              <a:t> </a:t>
            </a:r>
            <a:br>
              <a:rPr lang="en-GB" sz="1600" dirty="0">
                <a:effectLst/>
                <a:latin typeface="Calibri" panose="020F0502020204030204" pitchFamily="34" charset="0"/>
                <a:ea typeface="Calibri" panose="020F0502020204030204" pitchFamily="34" charset="0"/>
              </a:rPr>
            </a:br>
            <a:r>
              <a:rPr lang="en-GB" sz="1600" b="1" dirty="0">
                <a:effectLst/>
                <a:latin typeface="Arial" panose="020B0604020202020204" pitchFamily="34" charset="0"/>
                <a:ea typeface="Calibri" panose="020F0502020204030204" pitchFamily="34" charset="0"/>
              </a:rPr>
              <a:t>References </a:t>
            </a:r>
            <a:br>
              <a:rPr lang="en-GB" sz="1600" dirty="0">
                <a:effectLst/>
                <a:latin typeface="Calibri" panose="020F0502020204030204" pitchFamily="34" charset="0"/>
                <a:ea typeface="Calibri" panose="020F0502020204030204" pitchFamily="34" charset="0"/>
              </a:rPr>
            </a:br>
            <a:r>
              <a:rPr lang="en-GB" sz="1600" dirty="0">
                <a:effectLst/>
                <a:latin typeface="Arial" panose="020B0604020202020204" pitchFamily="34" charset="0"/>
                <a:ea typeface="Calibri" panose="020F0502020204030204" pitchFamily="34" charset="0"/>
              </a:rPr>
              <a:t>You will be expected to use credible reference sources (minimum of 15) for information used within your presentation. Your references are not part of the word count.</a:t>
            </a:r>
            <a:br>
              <a:rPr lang="en-GB" sz="1600" dirty="0">
                <a:effectLst/>
                <a:latin typeface="Calibri" panose="020F0502020204030204" pitchFamily="34" charset="0"/>
                <a:ea typeface="Calibri" panose="020F0502020204030204" pitchFamily="34" charset="0"/>
              </a:rPr>
            </a:br>
            <a:endParaRPr lang="en-GB" sz="1600" dirty="0"/>
          </a:p>
        </p:txBody>
      </p:sp>
    </p:spTree>
    <p:extLst>
      <p:ext uri="{BB962C8B-B14F-4D97-AF65-F5344CB8AC3E}">
        <p14:creationId xmlns:p14="http://schemas.microsoft.com/office/powerpoint/2010/main" val="4052448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7E3B-692A-C4F2-7C56-70D5D3889953}"/>
              </a:ext>
            </a:extLst>
          </p:cNvPr>
          <p:cNvSpPr>
            <a:spLocks noGrp="1"/>
          </p:cNvSpPr>
          <p:nvPr>
            <p:ph type="title"/>
          </p:nvPr>
        </p:nvSpPr>
        <p:spPr/>
        <p:txBody>
          <a:bodyPr/>
          <a:lstStyle/>
          <a:p>
            <a:r>
              <a:rPr lang="en-GB" dirty="0"/>
              <a:t>If you have not already chosen, your restaurant for assessment 10 the essay</a:t>
            </a:r>
            <a:br>
              <a:rPr lang="en-GB" dirty="0"/>
            </a:br>
            <a:br>
              <a:rPr lang="en-GB" dirty="0"/>
            </a:br>
            <a:r>
              <a:rPr lang="en-GB" dirty="0"/>
              <a:t>and assessment 2 the restaurant that you will visit to carry out your reviews…</a:t>
            </a:r>
            <a:br>
              <a:rPr lang="en-GB" dirty="0"/>
            </a:br>
            <a:br>
              <a:rPr lang="en-GB" dirty="0"/>
            </a:br>
            <a:r>
              <a:rPr lang="en-GB" dirty="0"/>
              <a:t>This must be chosen and confirmed to me by next week, so that you can start putting draft work together.</a:t>
            </a:r>
          </a:p>
        </p:txBody>
      </p:sp>
    </p:spTree>
    <p:extLst>
      <p:ext uri="{BB962C8B-B14F-4D97-AF65-F5344CB8AC3E}">
        <p14:creationId xmlns:p14="http://schemas.microsoft.com/office/powerpoint/2010/main" val="806341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76109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37060021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BAE1112E-EDC2-4AC9-9B76-EB457A03CE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1630</Words>
  <Application>Microsoft Office PowerPoint</Application>
  <PresentationFormat>On-screen Show (4:3)</PresentationFormat>
  <Paragraphs>19</Paragraphs>
  <Slides>26</Slides>
  <Notes>0</Notes>
  <HiddenSlides>0</HiddenSlides>
  <MMClips>6</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26</vt:i4>
      </vt:variant>
    </vt:vector>
  </HeadingPairs>
  <TitlesOfParts>
    <vt:vector size="45" baseType="lpstr">
      <vt:lpstr>Arial</vt:lpstr>
      <vt:lpstr>Calibri</vt:lpstr>
      <vt:lpstr>Calibri Light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Introduction to Gastronomy  BMGM4001  Dr Jayne Griffith-Parry</vt:lpstr>
      <vt:lpstr>Restaurant Function design and purpose…  Where do we start?</vt:lpstr>
      <vt:lpstr>PowerPoint Presentation</vt:lpstr>
      <vt:lpstr>If you are going to open a restaurant, what do you have to think about?   Are there rules you must follow?  </vt:lpstr>
      <vt:lpstr>PowerPoint Presentation</vt:lpstr>
      <vt:lpstr>So, what about your menu?  What type of things would you need to consider when writing it….  Any Ideas?</vt:lpstr>
      <vt:lpstr>PowerPoint Presentation</vt:lpstr>
      <vt:lpstr>Who can open a restaurant?  Do you have to have any training or experience?</vt:lpstr>
      <vt:lpstr>PowerPoint Presentation</vt:lpstr>
      <vt:lpstr>What about food hygiene?  What do you know about it?  Have you looked through the presentations and supporting documents on the Teams tile?</vt:lpstr>
      <vt:lpstr>PowerPoint Presentation</vt:lpstr>
      <vt:lpstr>That was a great inspection at Bouchon de Rossi in Swansea City Centre… but what happens if it doesn’t go to plan?</vt:lpstr>
      <vt:lpstr>PowerPoint Presentation</vt:lpstr>
      <vt:lpstr>When you are responsible for either owning, managing or working within a food facility- such as a professional restaurant you have a responsibility to the business, your colleagues and most importantly your customer to know where your food has come from and whether it is safe for them to eat….</vt:lpstr>
      <vt:lpstr>PowerPoint Presentation</vt:lpstr>
      <vt:lpstr>Assessment 1 due date 8th July 2022 (before 23:55)  Essay title – The Restaurant - operation, and function. (1500 words)  You will write an essay about your chosen restaurant, this can be located anywhere in the World and could be in a city, coastal or country location.   Remember though it must be well enough established for you to be able to gather enough supporting research for your writing, for this length of essay 1500 words- you will need to include a minimum of 15 different reference sources including in-text citations.      </vt:lpstr>
      <vt:lpstr>Within the essay you will discuss:  The business history of the restaurant is it a stand-alone restaurant or part of a chain or franchise – who owns the business.  You will also write about the food offering, and the influence on the menu for example is the menu focussed on a type of food by culture/geography, by dietary requirement or to meet religious needs.   Also consider whether the design of the restaurant and perhaps its theme or décor enhance the menu.  You will write a summary including your observations about reviews of restaurant feedback that might be available on sites such as Trip Advisor and assess if this restaurant is currently meeting the neds of its diners.  You will also make recommendations on how you think they could either improve operations or maintain a good reputation. </vt:lpstr>
      <vt:lpstr>Assessment 2 due date 8th July 2022 (before 23:55) – uploaded to Turnitin    The 10 minute Presentation - To be held W/C 27/06/2022   The exercise will require the student to undertake the role of a restaurant reviewer who has attended the restaurant as a ‘secret customer’ for the purpose of obtaining an accurate review of the restaurant for publishing within an online site.    The presentation must be based on what you would observe during your visit, and act as an illustration of it, which allows you the student to share your opinions of the food, beverages, service, and ambience of the restaurant. You will be presenting individually to lecturers online. </vt:lpstr>
      <vt:lpstr>The presentation will be prepared using PowerPoint and must last for 10 minutes (this is a timed exercise, and you will not be permitted to go over the time, with marks potentially being deducted for a presentation that is very short also)   Within your presentation you are expected to use very few words on your slides but lots of appropriate images to support what you are talking about.   You will be advised to write your notes so that you can refer to them when you are presenting, but these must not be written onto your slides please, we want to learn about your review of your chosen restaurant, what you experienced, and this will best be done by your speaking about it and being able to demonstrate your experience by way of great images on your slides.   Prior to choosing your restaurant, please read restaurant reviews in general so visit sites like TripAdvisor, Feefo, and google reviews, look at a wide range of websites of individual restaurants, also look at national and local newspapers and such publications as Swansea Life where restaurant reviews can also be found.    When visiting the restaurant websites look at the reviews that they choose to publicise and share with customers/browsers, and then compare with what has been written on TripAdvisor- this will give you some indication of the restaurant activity and diner satisfaction, prior to you reviewing. When you visit the restaurant to carry out the review, please be respectful of the restaurant operators, and be careful as to how you report the facts, remember that we must respect each other within the industry and overly criticising a venue is not good practice, and your views should be shared with caution. </vt:lpstr>
      <vt:lpstr>When you put together your presentation and carry it out you will be required to include specific essentials about the restaurant that you have chosen as follows:   Introduction Introduce yourself Your role- secret diner/reviewer Introduce the restaurant and its geographical area. Who is this presentation being prepared for – the public and your lecturers.  How is this restaurant marketed (how would diners know about it)? Product - What is the restaurant currently offering? Place– where is it located, what are the transport links like, is there parking for example, and how well is it advertised externally- could it be easily found.   Price – What price range is food on the menu, so who would you expect the diners to be, things to note here would be the price of the starters and main courses, how much would a glass or bottle of wine cost for example, so which price range does this fall into. You would need to compare other restaurants in that area to assess if this was budget, midpoint, or higher end for example fine dining. Promotion – How is the restaurant advertised, could diners get information online, in magazines or just the individual website for example?      </vt:lpstr>
      <vt:lpstr>Creating Customer Value and Engagement   How will/does the restaurant create customer value?  What does it offer current and potential diners?  What did you experience when you dined at the restaurant- this is where you are able to use your imagination if you haven’t dined at the restaurant and use images from their websites and review sites which may have been uploaded, or if you have visited your chosen restaurant take images yourself, photographs of the food, the interior, the drinks that you had… think of what makes for a good review, and how you can tell others about your dining experience. </vt:lpstr>
      <vt:lpstr>Your opinion and how this review could influence others.  Was it a positive or negative experience? You would need to expand on both areas for example if you had an amazing meal, but the service was not so good, then this is what you need to be telling people about. If you thought that for the type of restaurant it was that the menu was overpriced- well tell us why this might be the case- was it just the food or the drinks also for example.  What was the cleanliness like- was their ‘scores on the doors’ sign displayed clearly, were you expecting a 5 rating but when you arrived it was a 3… how did this make you feel? Remember that reviewers have an important role within the industry (Michelin, Gault Millau, AA etc) and they can ‘make or break’ a restaurant, the role of the restaurant critic can be very powerful, but one thing that must happen is that reviews need to be truthful and display an accurate picture.   References  You will be expected to use credible reference sources (minimum of 15) for information used within your presentation. Your references are not part of the word count. </vt:lpstr>
      <vt:lpstr>If you have not already chosen, your restaurant for assessment 10 the essay  and assessment 2 the restaurant that you will visit to carry out your reviews…  This must be chosen and confirmed to me by next week, so that you can start putting draft work together.</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Griffith Parry</cp:lastModifiedBy>
  <cp:revision>10</cp:revision>
  <dcterms:created xsi:type="dcterms:W3CDTF">2021-03-10T12:10:47Z</dcterms:created>
  <dcterms:modified xsi:type="dcterms:W3CDTF">2023-02-13T08:58:14Z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