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5143500" type="screen16x9"/>
  <p:notesSz cx="6858000" cy="9144000"/>
  <p:embeddedFontLst>
    <p:embeddedFont>
      <p:font typeface="Roboto" panose="020000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816"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2.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99209589d5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99209589d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asserts the significance of health promotion techniques implemented in healthcare facilities for reducing the incidence of ACEs among patients. This presentation also represents healthcare preventative and treatment methods in the United Kingdom. Patients and the healthcare system in the UK are presented in the present, with an emphasis on the function of health promotion measures.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99209589d5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99209589d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Wales in the United Kingdom has given ACEs special attention in policy and practice. Although adverse childhood experiences (ACEs) are highly socially structured, the significance of socioeconomic position in comprehending and resolving ACEs has received surprisingly little attention in the political debate. The UK Government's Department of Health has likewise emphasised the significance of ACE knowledge being embedded into practice.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99209589d5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99209589d5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studies' major emphasis is on how nursing rules and ethics may aid in the care of patients with ACEs. Nurses in the UK who treat patients with ACEs will have their experiences, perspectives, and perspectives on the relevant policies, ethics, and issues reflected upon in this presentation. The study that follows also focuses on making policy recommendations to enhance therapy.</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99209589d5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99209589d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importance of research in nursing is crucial because it aids in the creation of more effective guidelines for nurses to follow while caring for patients with ACEs. Evidence-based practice (EBP) offers the scientific cause-and-effect link necessary to deliver appropriate treatment to patients. As a result of this study, nurses will have better tools to care for their patients and work toward greater efficiency.</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99209589d5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99209589d5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Adverse childhood experiences (ACEs) are linked to a variety of negative outcomes throughout one's life, including but not limited to the development of health-harming behaviours, antisocial attitudes and traits, and poor physical and mental health, as well as the onset of diseases at a younger age and increased reliance on medical care. After controlling for a variety of other risk variables, women who had encountered two or more adversities as children had an 80% greater chance of early mortality, according to research conducted in the United Kingdom.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99209589d5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199209589d5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There is still a shortage of ACE screening in primary care settings, despite the established associations between traumatic experiences in childhood and the development of chronic illnesses in adulthood. The gap between evidence-based ACE studies and clinical practice can be closed by increasing healthcare professionals' desire to screen for ACE in their practice via the identification of hurdles to ACE screening in primary care and the development of measures to overcome them.</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99209589d5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99209589d5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Any intervention that slows or prevents this functional decline has the potential to improve hospital consequences by reducing the negative effects of being hospitalised on patients. This includes facilitating activities such as walking, initiating self-care, socialising with other patients and their family members, sleeping well, and eating well.</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99209589d5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99209589d5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Both universal and tailored secondary prevention strategies are possible, with the former aiming to improve the emotional health and resilience of children via environmental variables. Schools may find a variety of trauma-informed training and resource materials online; some of these resources focus specifically on adversity from childhood experiences (ACEs), while others take a broader view of trauma.</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199209589d5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199209589d5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By detecting ACEs, this regular inquiry attempts to identify people whose health and well-being may be influenced by ACE-related variables in the future or now, and to give treatment that accommodates this. The training aims to raise practitioners' understanding of ACEs and their potential health impacts, and their comfort in asking clients about ACEs during normal evaluation and treatment.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g199209589d5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199209589d5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Due to institutional racism or the effects of poverty brought on by a lack of educational and economic opportunity, certain children may be subjected to additional toxic stress. ACEs may harm children's brain growth, immunological systems, and stress-response structures. Children's focus, decision-making, and academic performance can all suffer as a result of these shifts.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199209589d5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199209589d5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effects of adverse childhood experiences (ACEs) may be mitigated with the aid of several types of support strategies. Nurses have a special responsibility to assist children in developing healthy, protective connections that will help them persevere in the face of hardship. Even in the face of extreme hardship, growth is possible if the child's protection systems are strong and effective.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199209589d5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199209589d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While some students may feel OK upon returning to class after a lockdown, others may experience severe emotional distress. Children are enduring unprecedented levels of difficulty, and this is to be expected given that the Covid-19 epidemic has been one of the most stressful eras in our existence.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199209589d5_1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199209589d5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this study it was discovered that rowing up in a home with a member who struggles with mental illness or addiction are all examples of what the research calls adverse childhood experiences (ACEs). Substance use disorders are among the many physiological, social, and behavioural issues linked to adverse childhood experiences (ACEs) across the lifespan.</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199209589d5_1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199209589d5_1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idea was developed by analysing ACEs nursing practises around the world. Globally, people's health is affected by a wide range of cultural, social, environmental, and economic factors, all of which contribute to the development of adverse childhood experiences (ACEs). Health professionals have long been interested in the correlation between traumatic events experienced during childhood and later health outcomes.</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199209589d5_1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199209589d5_1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study addresses an updated definition of adverse childhood experiences (ACEs) that incorporates a broad viewpoint, enhancing its applicability and utility in international research. Nurses around the world who treat children, adolescents, and young adults who have experienced ACEs will benefit from a refined understanding of this phenomenon.</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g199209589d5_1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 name="Google Shape;194;g199209589d5_1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Many studies highlighted the need of providing individuals with both social and emotional support, as well as the practical resources they required to overcome the obstacles they faced. Participants found valuable services that helped them understand and solve their concerns, counsel to help them manage daily barriers, and a break from those challenges.</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g199209589d5_1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0" name="Google Shape;200;g199209589d5_1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Policymakers in England are beginning to recognise the critical role that early childhood development plays in shaping children's futures. Specialists calculated the number of people in England who would benefit from a decrease in the prevalence of each health-harming behaviour if only the incidence of adverse childhood experiences could be reduced to the levels that would be found in a population without these experiences.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199209589d5_1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199209589d5_1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According to section 10 of the Children Act of 2004, there is a legal requirement for agencies to work together to advance the welfare of children. In order to foster trust and promote a feeling of worth in young people, it is crucial to recognise the diversity among those who have experienced adverse childhood experiences (ACEs). Nurses and other caregivers should understand the significance of teamwork and the necessity of continuity while treating trauma victims and survivors.</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199209589d5_1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199209589d5_1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Primary care professionals should feel more prepared to deliver trauma-informed care if they are educated on the health implications of trauma, as well as ways of successful communication and possible treatments for this population. Primary care providers should be urged to use these factors to screen for childhood trauma, comprehend the health implications of trauma, practise patient-centred communication, promote emotional security by avoiding triggers, and recognise effective treatments for trauma patients.</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199209589d5_1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199209589d5_1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1"/>
                </a:solidFill>
                <a:latin typeface="Times New Roman"/>
                <a:ea typeface="Times New Roman"/>
                <a:cs typeface="Times New Roman"/>
                <a:sym typeface="Times New Roman"/>
              </a:rPr>
              <a:t>Speaker notes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Clinics should strive to bring ACEs information to the forefront of care and help practitioners gain knowledge, confidence, and readiness for trauma-informed care in order to help fill this evidence-based gap in practice. The public health crisis brought on by adverse childhood experiences (ACEs) can be mitigated via better education and awareness among those in positions of power.</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199209589d5_1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199209589d5_1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g199209589d5_1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 name="Google Shape;232;g199209589d5_1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 sz="3000" b="1">
                <a:latin typeface="Times New Roman"/>
                <a:ea typeface="Times New Roman"/>
                <a:cs typeface="Times New Roman"/>
                <a:sym typeface="Times New Roman"/>
              </a:rPr>
              <a:t>Adverse childhood experiences (ACEs) </a:t>
            </a:r>
            <a:endParaRPr sz="3000" b="1">
              <a:latin typeface="Times New Roman"/>
              <a:ea typeface="Times New Roman"/>
              <a:cs typeface="Times New Roman"/>
              <a:sym typeface="Times New Roman"/>
            </a:endParaRPr>
          </a:p>
        </p:txBody>
      </p:sp>
      <p:sp>
        <p:nvSpPr>
          <p:cNvPr id="86" name="Google Shape;86;p13"/>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n-GB" sz="4800" b="1" dirty="0"/>
              <a:t>Name: Cristiana Roman</a:t>
            </a:r>
          </a:p>
          <a:p>
            <a:pPr marL="0" lvl="0" indent="0" algn="l" rtl="0">
              <a:spcBef>
                <a:spcPts val="0"/>
              </a:spcBef>
              <a:spcAft>
                <a:spcPts val="0"/>
              </a:spcAft>
              <a:buNone/>
            </a:pPr>
            <a:r>
              <a:rPr lang="en-GB" sz="4800" b="1" dirty="0"/>
              <a:t>Id: 1920096</a:t>
            </a:r>
          </a:p>
          <a:p>
            <a:pPr marL="0" lvl="0" indent="0" algn="l"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Introduction </a:t>
            </a:r>
            <a:endParaRPr/>
          </a:p>
        </p:txBody>
      </p:sp>
      <p:sp>
        <p:nvSpPr>
          <p:cNvPr id="92" name="Google Shape;92;p14"/>
          <p:cNvSpPr txBox="1">
            <a:spLocks noGrp="1"/>
          </p:cNvSpPr>
          <p:nvPr>
            <p:ph type="body" idx="1"/>
          </p:nvPr>
        </p:nvSpPr>
        <p:spPr>
          <a:xfrm>
            <a:off x="311700" y="1229875"/>
            <a:ext cx="38763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presentation focuses on the healthcare facilities' health promotion efforts.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Relevance of treatment and prevention plans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need for preventative health measures is emphasised.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Patients in the UK experiencing Adverse Childhood Experiences (ACEs) are highlighted.</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93" name="Google Shape;93;p14"/>
          <p:cNvPicPr preferRelativeResize="0"/>
          <p:nvPr/>
        </p:nvPicPr>
        <p:blipFill>
          <a:blip r:embed="rId3">
            <a:alphaModFix/>
          </a:blip>
          <a:stretch>
            <a:fillRect/>
          </a:stretch>
        </p:blipFill>
        <p:spPr>
          <a:xfrm>
            <a:off x="4340400" y="1170200"/>
            <a:ext cx="4651200" cy="239644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Rationale </a:t>
            </a:r>
            <a:endParaRPr/>
          </a:p>
        </p:txBody>
      </p:sp>
      <p:sp>
        <p:nvSpPr>
          <p:cNvPr id="99" name="Google Shape;99;p15"/>
          <p:cNvSpPr txBox="1">
            <a:spLocks noGrp="1"/>
          </p:cNvSpPr>
          <p:nvPr>
            <p:ph type="body" idx="1"/>
          </p:nvPr>
        </p:nvSpPr>
        <p:spPr>
          <a:xfrm>
            <a:off x="311700" y="1229875"/>
            <a:ext cx="39981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Adverse childhood experiences (ACEs) are linked to a higher chance of bad things happening later in life.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As a result, several nations have made preventing ACEs a top goal.</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Preventing adverse childhood experiences (ACEs) is becoming a focus for many governments (</a:t>
            </a:r>
            <a:r>
              <a:rPr lang="en" sz="1200">
                <a:solidFill>
                  <a:srgbClr val="222222"/>
                </a:solidFill>
                <a:highlight>
                  <a:srgbClr val="FFFFFF"/>
                </a:highlight>
                <a:latin typeface="Times New Roman"/>
                <a:ea typeface="Times New Roman"/>
                <a:cs typeface="Times New Roman"/>
                <a:sym typeface="Times New Roman"/>
              </a:rPr>
              <a:t>Bethell</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2019</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00" name="Google Shape;100;p15"/>
          <p:cNvPicPr preferRelativeResize="0"/>
          <p:nvPr/>
        </p:nvPicPr>
        <p:blipFill>
          <a:blip r:embed="rId3">
            <a:alphaModFix/>
          </a:blip>
          <a:stretch>
            <a:fillRect/>
          </a:stretch>
        </p:blipFill>
        <p:spPr>
          <a:xfrm>
            <a:off x="4462200" y="1170200"/>
            <a:ext cx="4529400" cy="33970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Aims and Objectives </a:t>
            </a:r>
            <a:endParaRPr/>
          </a:p>
        </p:txBody>
      </p:sp>
      <p:sp>
        <p:nvSpPr>
          <p:cNvPr id="106" name="Google Shape;106;p16"/>
          <p:cNvSpPr txBox="1">
            <a:spLocks noGrp="1"/>
          </p:cNvSpPr>
          <p:nvPr>
            <p:ph type="body" idx="1"/>
          </p:nvPr>
        </p:nvSpPr>
        <p:spPr>
          <a:xfrm>
            <a:off x="311700" y="1229875"/>
            <a:ext cx="44478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Focusing on nursing policies and ethics related to ACEs treatment is the primary objective.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To examine the treatment's connected morals and regulations.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 order to assess the difficulty of dealing with ACEs in therapy (</a:t>
            </a:r>
            <a:r>
              <a:rPr lang="en" sz="1200">
                <a:solidFill>
                  <a:srgbClr val="222222"/>
                </a:solidFill>
                <a:highlight>
                  <a:srgbClr val="FFFFFF"/>
                </a:highlight>
                <a:latin typeface="Times New Roman"/>
                <a:ea typeface="Times New Roman"/>
                <a:cs typeface="Times New Roman"/>
                <a:sym typeface="Times New Roman"/>
              </a:rPr>
              <a:t>Houtepen et al., 2020</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purpose of these recommendations is to enhance treatment procedures.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07" name="Google Shape;107;p16"/>
          <p:cNvPicPr preferRelativeResize="0"/>
          <p:nvPr/>
        </p:nvPicPr>
        <p:blipFill>
          <a:blip r:embed="rId3">
            <a:alphaModFix/>
          </a:blip>
          <a:stretch>
            <a:fillRect/>
          </a:stretch>
        </p:blipFill>
        <p:spPr>
          <a:xfrm>
            <a:off x="4911900" y="1170200"/>
            <a:ext cx="4079700" cy="303964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500" b="1">
                <a:solidFill>
                  <a:srgbClr val="000000"/>
                </a:solidFill>
                <a:latin typeface="Times New Roman"/>
                <a:ea typeface="Times New Roman"/>
                <a:cs typeface="Times New Roman"/>
                <a:sym typeface="Times New Roman"/>
              </a:rPr>
              <a:t>Research process and its impact on the future direction of health promotion in the field of nursing</a:t>
            </a:r>
            <a:endParaRPr sz="3300"/>
          </a:p>
        </p:txBody>
      </p:sp>
      <p:sp>
        <p:nvSpPr>
          <p:cNvPr id="113" name="Google Shape;113;p17"/>
          <p:cNvSpPr txBox="1">
            <a:spLocks noGrp="1"/>
          </p:cNvSpPr>
          <p:nvPr>
            <p:ph type="body" idx="1"/>
          </p:nvPr>
        </p:nvSpPr>
        <p:spPr>
          <a:xfrm>
            <a:off x="311700" y="1229875"/>
            <a:ext cx="47382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For the nursing profession, the research process is essential.</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Effective use of evidence-based practice aids in delivering high-quality medical service to patients.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Effects on the development of more effective treatment strategies for ACEs patients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Promoting health as an advocacy goal emphasises patients' total well-being (</a:t>
            </a:r>
            <a:r>
              <a:rPr lang="en" sz="1200">
                <a:solidFill>
                  <a:srgbClr val="222222"/>
                </a:solidFill>
                <a:highlight>
                  <a:srgbClr val="FFFFFF"/>
                </a:highlight>
                <a:latin typeface="Times New Roman"/>
                <a:ea typeface="Times New Roman"/>
                <a:cs typeface="Times New Roman"/>
                <a:sym typeface="Times New Roman"/>
              </a:rPr>
              <a:t>Straatmann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4" name="Google Shape;114;p17"/>
          <p:cNvPicPr preferRelativeResize="0"/>
          <p:nvPr/>
        </p:nvPicPr>
        <p:blipFill>
          <a:blip r:embed="rId3">
            <a:alphaModFix/>
          </a:blip>
          <a:stretch>
            <a:fillRect/>
          </a:stretch>
        </p:blipFill>
        <p:spPr>
          <a:xfrm>
            <a:off x="5998650" y="988925"/>
            <a:ext cx="2971812" cy="38209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500" b="1">
                <a:solidFill>
                  <a:srgbClr val="000000"/>
                </a:solidFill>
                <a:latin typeface="Times New Roman"/>
                <a:ea typeface="Times New Roman"/>
                <a:cs typeface="Times New Roman"/>
                <a:sym typeface="Times New Roman"/>
              </a:rPr>
              <a:t>Significance of Evidence-based practices in the nursing for health promotion strategies of Adverse Childhood Experiences</a:t>
            </a:r>
            <a:endParaRPr sz="3300"/>
          </a:p>
        </p:txBody>
      </p:sp>
      <p:sp>
        <p:nvSpPr>
          <p:cNvPr id="120" name="Google Shape;120;p18"/>
          <p:cNvSpPr txBox="1">
            <a:spLocks noGrp="1"/>
          </p:cNvSpPr>
          <p:nvPr>
            <p:ph type="body" idx="1"/>
          </p:nvPr>
        </p:nvSpPr>
        <p:spPr>
          <a:xfrm>
            <a:off x="311700" y="1229875"/>
            <a:ext cx="38013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At an early stage, symptoms can be managed with treatment.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disease's long-term effects can be mitigated with the use of medicines if taken as directed.</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Patients with adverse childhood experiences (ACEs) can expect a decline in the costs and health consequences of these conditions in the near future (</a:t>
            </a:r>
            <a:r>
              <a:rPr lang="en" sz="1200">
                <a:solidFill>
                  <a:srgbClr val="222222"/>
                </a:solidFill>
                <a:highlight>
                  <a:srgbClr val="FFFFFF"/>
                </a:highlight>
                <a:latin typeface="Times New Roman"/>
                <a:ea typeface="Times New Roman"/>
                <a:cs typeface="Times New Roman"/>
                <a:sym typeface="Times New Roman"/>
              </a:rPr>
              <a:t>Hartas, 2019</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21" name="Google Shape;121;p18"/>
          <p:cNvPicPr preferRelativeResize="0"/>
          <p:nvPr/>
        </p:nvPicPr>
        <p:blipFill>
          <a:blip r:embed="rId3">
            <a:alphaModFix/>
          </a:blip>
          <a:stretch>
            <a:fillRect/>
          </a:stretch>
        </p:blipFill>
        <p:spPr>
          <a:xfrm>
            <a:off x="4265400" y="1170200"/>
            <a:ext cx="4143375" cy="3114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500" b="1">
                <a:solidFill>
                  <a:srgbClr val="000000"/>
                </a:solidFill>
                <a:latin typeface="Times New Roman"/>
                <a:ea typeface="Times New Roman"/>
                <a:cs typeface="Times New Roman"/>
                <a:sym typeface="Times New Roman"/>
              </a:rPr>
              <a:t>ACEs prevention &amp; treatment strategies in the nursing field</a:t>
            </a:r>
            <a:endParaRPr sz="3300"/>
          </a:p>
        </p:txBody>
      </p:sp>
      <p:sp>
        <p:nvSpPr>
          <p:cNvPr id="127" name="Google Shape;127;p19"/>
          <p:cNvSpPr txBox="1">
            <a:spLocks noGrp="1"/>
          </p:cNvSpPr>
          <p:nvPr>
            <p:ph type="body" idx="1"/>
          </p:nvPr>
        </p:nvSpPr>
        <p:spPr>
          <a:xfrm>
            <a:off x="311700" y="1229875"/>
            <a:ext cx="44853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Primary care professionals may bridge the gap between research and clinical practice, leading to improved chronic disease treatment (</a:t>
            </a:r>
            <a:r>
              <a:rPr lang="en" sz="1200">
                <a:solidFill>
                  <a:srgbClr val="222222"/>
                </a:solidFill>
                <a:highlight>
                  <a:srgbClr val="FFFFFF"/>
                </a:highlight>
                <a:latin typeface="Times New Roman"/>
                <a:ea typeface="Times New Roman"/>
                <a:cs typeface="Times New Roman"/>
                <a:sym typeface="Times New Roman"/>
              </a:rPr>
              <a:t>Walsh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2019</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ACE screening alone can minimise patient hospitalizations and healthcare expenses.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28" name="Google Shape;128;p19"/>
          <p:cNvPicPr preferRelativeResize="0"/>
          <p:nvPr/>
        </p:nvPicPr>
        <p:blipFill>
          <a:blip r:embed="rId3">
            <a:alphaModFix/>
          </a:blip>
          <a:stretch>
            <a:fillRect/>
          </a:stretch>
        </p:blipFill>
        <p:spPr>
          <a:xfrm>
            <a:off x="4930675" y="1017800"/>
            <a:ext cx="4042200" cy="352701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990"/>
              <a:buNone/>
            </a:pPr>
            <a:r>
              <a:rPr lang="en" sz="1480" b="1">
                <a:solidFill>
                  <a:srgbClr val="000000"/>
                </a:solidFill>
                <a:latin typeface="Times New Roman"/>
                <a:ea typeface="Times New Roman"/>
                <a:cs typeface="Times New Roman"/>
                <a:sym typeface="Times New Roman"/>
              </a:rPr>
              <a:t>Role policies associated with nursing in the self-management of ACEs patients </a:t>
            </a:r>
            <a:endParaRPr sz="1480" b="1">
              <a:solidFill>
                <a:srgbClr val="000000"/>
              </a:solidFill>
              <a:latin typeface="Times New Roman"/>
              <a:ea typeface="Times New Roman"/>
              <a:cs typeface="Times New Roman"/>
              <a:sym typeface="Times New Roman"/>
            </a:endParaRPr>
          </a:p>
          <a:p>
            <a:pPr marL="0" lvl="0" indent="0" algn="l" rtl="0">
              <a:spcBef>
                <a:spcPts val="0"/>
              </a:spcBef>
              <a:spcAft>
                <a:spcPts val="0"/>
              </a:spcAft>
              <a:buSzPts val="990"/>
              <a:buNone/>
            </a:pPr>
            <a:endParaRPr sz="3100"/>
          </a:p>
        </p:txBody>
      </p:sp>
      <p:sp>
        <p:nvSpPr>
          <p:cNvPr id="134" name="Google Shape;134;p20"/>
          <p:cNvSpPr txBox="1">
            <a:spLocks noGrp="1"/>
          </p:cNvSpPr>
          <p:nvPr>
            <p:ph type="body" idx="1"/>
          </p:nvPr>
        </p:nvSpPr>
        <p:spPr>
          <a:xfrm>
            <a:off x="311700" y="1229875"/>
            <a:ext cx="5619000" cy="3339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Safe patient self-care is promoted by the ACEs unit intervention, which encompasses the concepts of a well-prepared environment (</a:t>
            </a:r>
            <a:r>
              <a:rPr lang="en" sz="1200">
                <a:solidFill>
                  <a:srgbClr val="222222"/>
                </a:solidFill>
                <a:highlight>
                  <a:srgbClr val="FFFFFF"/>
                </a:highlight>
                <a:latin typeface="Times New Roman"/>
                <a:ea typeface="Times New Roman"/>
                <a:cs typeface="Times New Roman"/>
                <a:sym typeface="Times New Roman"/>
              </a:rPr>
              <a:t>Taylor-Robinson, Straatmann and Whitehead, 2018</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Bedside clinical recommendations for nurses and other healthcare providers should follow in reducing the likelihood of patient disability.</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One should regain the ability to care for oneself after an acute illness, as well as make preparations for future medical and caregiving needs.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35" name="Google Shape;135;p20"/>
          <p:cNvPicPr preferRelativeResize="0"/>
          <p:nvPr/>
        </p:nvPicPr>
        <p:blipFill>
          <a:blip r:embed="rId3">
            <a:alphaModFix/>
          </a:blip>
          <a:stretch>
            <a:fillRect/>
          </a:stretch>
        </p:blipFill>
        <p:spPr>
          <a:xfrm>
            <a:off x="6083100" y="1170200"/>
            <a:ext cx="2908500" cy="224612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Factors of ACEs and influence on overall health-promotion strategies in the UK </a:t>
            </a:r>
            <a:endParaRPr sz="3400"/>
          </a:p>
        </p:txBody>
      </p:sp>
      <p:sp>
        <p:nvSpPr>
          <p:cNvPr id="141" name="Google Shape;141;p21"/>
          <p:cNvSpPr txBox="1">
            <a:spLocks noGrp="1"/>
          </p:cNvSpPr>
          <p:nvPr>
            <p:ph type="body" idx="1"/>
          </p:nvPr>
        </p:nvSpPr>
        <p:spPr>
          <a:xfrm>
            <a:off x="311700" y="1229875"/>
            <a:ext cx="45039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Healthy London Partnership's Mental Health in Schools Project tracked mental health programmes in London schools and identified universal early support services.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In Wales, a training package on the ACE-Informed Whole School Approach is offered after a trial in three primary schools (</a:t>
            </a:r>
            <a:r>
              <a:rPr lang="en" sz="1200">
                <a:solidFill>
                  <a:srgbClr val="222222"/>
                </a:solidFill>
                <a:highlight>
                  <a:srgbClr val="FFFFFF"/>
                </a:highlight>
                <a:latin typeface="Times New Roman"/>
                <a:ea typeface="Times New Roman"/>
                <a:cs typeface="Times New Roman"/>
                <a:sym typeface="Times New Roman"/>
              </a:rPr>
              <a:t>Edwards, Gillies and White, 2019</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2" name="Google Shape;142;p21"/>
          <p:cNvPicPr preferRelativeResize="0"/>
          <p:nvPr/>
        </p:nvPicPr>
        <p:blipFill>
          <a:blip r:embed="rId3">
            <a:alphaModFix/>
          </a:blip>
          <a:stretch>
            <a:fillRect/>
          </a:stretch>
        </p:blipFill>
        <p:spPr>
          <a:xfrm>
            <a:off x="4968000" y="1170200"/>
            <a:ext cx="4023601" cy="2687639"/>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2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Role of health-promotion strategies in the prevention of ACEs</a:t>
            </a:r>
            <a:endParaRPr sz="3400"/>
          </a:p>
        </p:txBody>
      </p:sp>
      <p:sp>
        <p:nvSpPr>
          <p:cNvPr id="148" name="Google Shape;148;p22"/>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It is believed that frequent inquiry helps identify ACEs early, allowing for the opportunity to address their present or prospective implications (</a:t>
            </a:r>
            <a:r>
              <a:rPr lang="en" sz="1200">
                <a:solidFill>
                  <a:srgbClr val="222222"/>
                </a:solidFill>
                <a:highlight>
                  <a:srgbClr val="FFFFFF"/>
                </a:highlight>
                <a:latin typeface="Times New Roman"/>
                <a:ea typeface="Times New Roman"/>
                <a:cs typeface="Times New Roman"/>
                <a:sym typeface="Times New Roman"/>
              </a:rPr>
              <a:t>Anthony, Paine and Shelton, 2019</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Lancashire Care National Health Service Foundation Trust created the Routine Enquiry into Childhood Adversity (REACh) concept and the accompanying practitioner training programme.</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49" name="Google Shape;149;p22"/>
          <p:cNvPicPr preferRelativeResize="0"/>
          <p:nvPr/>
        </p:nvPicPr>
        <p:blipFill>
          <a:blip r:embed="rId3">
            <a:alphaModFix/>
          </a:blip>
          <a:stretch>
            <a:fillRect/>
          </a:stretch>
        </p:blipFill>
        <p:spPr>
          <a:xfrm>
            <a:off x="5752600" y="2680250"/>
            <a:ext cx="2041675" cy="20416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Causes of ACEs</a:t>
            </a:r>
            <a:endParaRPr sz="3400"/>
          </a:p>
        </p:txBody>
      </p:sp>
      <p:sp>
        <p:nvSpPr>
          <p:cNvPr id="155" name="Google Shape;155;p23"/>
          <p:cNvSpPr txBox="1">
            <a:spLocks noGrp="1"/>
          </p:cNvSpPr>
          <p:nvPr>
            <p:ph type="body" idx="1"/>
          </p:nvPr>
        </p:nvSpPr>
        <p:spPr>
          <a:xfrm>
            <a:off x="311700" y="1229875"/>
            <a:ext cx="38388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Growing up under toxic stress may make it hard for kids to make friends and build connections that last.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Adults in this group can have a history of job insecurity, as well as ongoing issues with money, employment, and mental health (</a:t>
            </a:r>
            <a:r>
              <a:rPr lang="en" sz="1200">
                <a:solidFill>
                  <a:srgbClr val="222222"/>
                </a:solidFill>
                <a:highlight>
                  <a:srgbClr val="FFFFFF"/>
                </a:highlight>
                <a:latin typeface="Times New Roman"/>
                <a:ea typeface="Times New Roman"/>
                <a:cs typeface="Times New Roman"/>
                <a:sym typeface="Times New Roman"/>
              </a:rPr>
              <a:t>Selous</a:t>
            </a:r>
            <a:r>
              <a:rPr lang="en" sz="1200" i="1">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rgbClr val="000000"/>
                </a:solidFill>
                <a:latin typeface="Times New Roman"/>
                <a:ea typeface="Times New Roman"/>
                <a:cs typeface="Times New Roman"/>
                <a:sym typeface="Times New Roman"/>
              </a:rPr>
              <a:t>).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These outcomes are also potentially transmitted to future generations.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56" name="Google Shape;156;p23"/>
          <p:cNvPicPr preferRelativeResize="0"/>
          <p:nvPr/>
        </p:nvPicPr>
        <p:blipFill>
          <a:blip r:embed="rId3">
            <a:alphaModFix/>
          </a:blip>
          <a:stretch>
            <a:fillRect/>
          </a:stretch>
        </p:blipFill>
        <p:spPr>
          <a:xfrm>
            <a:off x="5342825" y="505000"/>
            <a:ext cx="2701497" cy="3820902"/>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700" b="1">
                <a:solidFill>
                  <a:srgbClr val="000000"/>
                </a:solidFill>
                <a:latin typeface="Times New Roman"/>
                <a:ea typeface="Times New Roman"/>
                <a:cs typeface="Times New Roman"/>
                <a:sym typeface="Times New Roman"/>
              </a:rPr>
              <a:t>How to cure ACEs?</a:t>
            </a:r>
            <a:endParaRPr sz="3500"/>
          </a:p>
        </p:txBody>
      </p:sp>
      <p:sp>
        <p:nvSpPr>
          <p:cNvPr id="162" name="Google Shape;162;p2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Knowledge and practice of effective parenting techniques by the nurse.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Condition of children's social and emotional well-being.</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Locales that foster well-being and growth.</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Actual help for families and parents.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p>
        </p:txBody>
      </p:sp>
      <p:pic>
        <p:nvPicPr>
          <p:cNvPr id="163" name="Google Shape;163;p24"/>
          <p:cNvPicPr preferRelativeResize="0"/>
          <p:nvPr/>
        </p:nvPicPr>
        <p:blipFill>
          <a:blip r:embed="rId3">
            <a:alphaModFix/>
          </a:blip>
          <a:stretch>
            <a:fillRect/>
          </a:stretch>
        </p:blipFill>
        <p:spPr>
          <a:xfrm>
            <a:off x="5142638" y="1893750"/>
            <a:ext cx="3267075" cy="18669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Impact of the pandemic on ACEs patients </a:t>
            </a:r>
            <a:endParaRPr sz="3400"/>
          </a:p>
        </p:txBody>
      </p:sp>
      <p:sp>
        <p:nvSpPr>
          <p:cNvPr id="169" name="Google Shape;169;p25"/>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first nationwide lockdown in the United Kingdom occurred a year from that day, in March 2021.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mental health of children and adults worldwide has suffered as a result of the Covid-19 pandemic (</a:t>
            </a:r>
            <a:r>
              <a:rPr lang="en" sz="1200">
                <a:solidFill>
                  <a:srgbClr val="222222"/>
                </a:solidFill>
                <a:highlight>
                  <a:srgbClr val="FFFFFF"/>
                </a:highlight>
                <a:latin typeface="Times New Roman"/>
                <a:ea typeface="Times New Roman"/>
                <a:cs typeface="Times New Roman"/>
                <a:sym typeface="Times New Roman"/>
              </a:rPr>
              <a:t>Bevilacqua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Covid-19 has exacerbated existing risks for children and may have both immediate and long-term consequences for their health and well-being. </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70" name="Google Shape;170;p25"/>
          <p:cNvPicPr preferRelativeResize="0"/>
          <p:nvPr/>
        </p:nvPicPr>
        <p:blipFill>
          <a:blip r:embed="rId3">
            <a:alphaModFix/>
          </a:blip>
          <a:stretch>
            <a:fillRect/>
          </a:stretch>
        </p:blipFill>
        <p:spPr>
          <a:xfrm>
            <a:off x="4497150" y="2742450"/>
            <a:ext cx="3858300" cy="18714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Theoretical framework</a:t>
            </a:r>
            <a:endParaRPr sz="3400"/>
          </a:p>
        </p:txBody>
      </p:sp>
      <p:sp>
        <p:nvSpPr>
          <p:cNvPr id="176" name="Google Shape;176;p26"/>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study highlights all factors that cause adverse childhood experiences in one's life.</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This also highlights the importance of evidence-based practice in nurses regarding adverse childhood experiences in one's life (</a:t>
            </a:r>
            <a:r>
              <a:rPr lang="en" sz="1200">
                <a:solidFill>
                  <a:srgbClr val="222222"/>
                </a:solidFill>
                <a:highlight>
                  <a:srgbClr val="FFFFFF"/>
                </a:highlight>
                <a:latin typeface="Times New Roman"/>
                <a:ea typeface="Times New Roman"/>
                <a:cs typeface="Times New Roman"/>
                <a:sym typeface="Times New Roman"/>
              </a:rPr>
              <a:t>Cleare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2018</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Programmes and strategies that can be used for reducing adverse childhood experiences in one's life were also evaluated.</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77" name="Google Shape;177;p26"/>
          <p:cNvPicPr preferRelativeResize="0"/>
          <p:nvPr/>
        </p:nvPicPr>
        <p:blipFill>
          <a:blip r:embed="rId3">
            <a:alphaModFix/>
          </a:blip>
          <a:stretch>
            <a:fillRect/>
          </a:stretch>
        </p:blipFill>
        <p:spPr>
          <a:xfrm>
            <a:off x="4384725" y="2778200"/>
            <a:ext cx="3206550" cy="19132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7"/>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Findings</a:t>
            </a:r>
            <a:endParaRPr/>
          </a:p>
        </p:txBody>
      </p:sp>
      <p:sp>
        <p:nvSpPr>
          <p:cNvPr id="183" name="Google Shape;183;p27"/>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Adverse childhood experiences were found to be significant risk factors for main causes of illness, disability, and mortality, as well as low quality of life, in the United Kingdom (UK) ACE Study.</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84" name="Google Shape;184;p27"/>
          <p:cNvPicPr preferRelativeResize="0"/>
          <p:nvPr/>
        </p:nvPicPr>
        <p:blipFill>
          <a:blip r:embed="rId3">
            <a:alphaModFix/>
          </a:blip>
          <a:stretch>
            <a:fillRect/>
          </a:stretch>
        </p:blipFill>
        <p:spPr>
          <a:xfrm>
            <a:off x="1752075" y="2378950"/>
            <a:ext cx="4194625" cy="23370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8"/>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700" b="1">
                <a:solidFill>
                  <a:srgbClr val="000000"/>
                </a:solidFill>
                <a:latin typeface="Times New Roman"/>
                <a:ea typeface="Times New Roman"/>
                <a:cs typeface="Times New Roman"/>
                <a:sym typeface="Times New Roman"/>
              </a:rPr>
              <a:t>Discussion</a:t>
            </a:r>
            <a:endParaRPr sz="3500"/>
          </a:p>
        </p:txBody>
      </p:sp>
      <p:sp>
        <p:nvSpPr>
          <p:cNvPr id="190" name="Google Shape;190;p28"/>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impacts of growing up in a violent household may be mitigated, according to a meta-analysis, by children's resiliency and social networks.</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These fields of study encourage nurses to look into ways to better the health of those who have had difficult upbringings.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91" name="Google Shape;191;p28"/>
          <p:cNvPicPr preferRelativeResize="0"/>
          <p:nvPr/>
        </p:nvPicPr>
        <p:blipFill>
          <a:blip r:embed="rId3">
            <a:alphaModFix/>
          </a:blip>
          <a:stretch>
            <a:fillRect/>
          </a:stretch>
        </p:blipFill>
        <p:spPr>
          <a:xfrm>
            <a:off x="3301375" y="2473821"/>
            <a:ext cx="4532926" cy="245507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29"/>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500" b="1">
                <a:solidFill>
                  <a:srgbClr val="000000"/>
                </a:solidFill>
                <a:latin typeface="Times New Roman"/>
                <a:ea typeface="Times New Roman"/>
                <a:cs typeface="Times New Roman"/>
                <a:sym typeface="Times New Roman"/>
              </a:rPr>
              <a:t>Current situation in the nursing field of the UK highlighting the challenges of treatment of ACEs</a:t>
            </a:r>
            <a:endParaRPr sz="3300"/>
          </a:p>
        </p:txBody>
      </p:sp>
      <p:sp>
        <p:nvSpPr>
          <p:cNvPr id="197" name="Google Shape;197;p29"/>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b="1">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Many children and teens avoid being completely honest with their doctors and social workers because they fear from being "under care".</a:t>
            </a:r>
            <a:endParaRPr>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Many young people in the United Kingdom are reluctant to tell an adult about being abused because they fear retaliation or other negative outcomes.</a:t>
            </a:r>
            <a:endParaRPr>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30"/>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Statistics highlight prevalence of ACEs in the UK</a:t>
            </a:r>
            <a:endParaRPr sz="3400"/>
          </a:p>
        </p:txBody>
      </p:sp>
      <p:sp>
        <p:nvSpPr>
          <p:cNvPr id="203" name="Google Shape;203;p30"/>
          <p:cNvSpPr txBox="1">
            <a:spLocks noGrp="1"/>
          </p:cNvSpPr>
          <p:nvPr>
            <p:ph type="body" idx="1"/>
          </p:nvPr>
        </p:nvSpPr>
        <p:spPr>
          <a:xfrm>
            <a:off x="311700" y="9581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For every hundred adults in England, 48 have suffered at least one ACE during their childhood and 9 have suffered more than 4.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figures are based on the population chosen of adults of age between eighteen to sixty-nine in England (</a:t>
            </a:r>
            <a:r>
              <a:rPr lang="en" sz="1200">
                <a:solidFill>
                  <a:srgbClr val="222222"/>
                </a:solidFill>
                <a:highlight>
                  <a:srgbClr val="FFFFFF"/>
                </a:highlight>
                <a:latin typeface="Times New Roman"/>
                <a:ea typeface="Times New Roman"/>
                <a:cs typeface="Times New Roman"/>
                <a:sym typeface="Times New Roman"/>
              </a:rPr>
              <a:t>Baldwin </a:t>
            </a:r>
            <a:r>
              <a:rPr lang="en" sz="1200" i="1">
                <a:solidFill>
                  <a:srgbClr val="222222"/>
                </a:solidFill>
                <a:highlight>
                  <a:srgbClr val="FFFFFF"/>
                </a:highlight>
                <a:latin typeface="Times New Roman"/>
                <a:ea typeface="Times New Roman"/>
                <a:cs typeface="Times New Roman"/>
                <a:sym typeface="Times New Roman"/>
              </a:rPr>
              <a:t>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rgbClr val="000000"/>
                </a:solidFill>
                <a:latin typeface="Times New Roman"/>
                <a:ea typeface="Times New Roman"/>
                <a:cs typeface="Times New Roman"/>
                <a:sym typeface="Times New Roman"/>
              </a:rPr>
              <a:t>).</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204" name="Google Shape;204;p30"/>
          <p:cNvPicPr preferRelativeResize="0"/>
          <p:nvPr/>
        </p:nvPicPr>
        <p:blipFill>
          <a:blip r:embed="rId3">
            <a:alphaModFix/>
          </a:blip>
          <a:stretch>
            <a:fillRect/>
          </a:stretch>
        </p:blipFill>
        <p:spPr>
          <a:xfrm>
            <a:off x="3655050" y="2377625"/>
            <a:ext cx="4556650" cy="276587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31"/>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600" b="1">
                <a:solidFill>
                  <a:srgbClr val="000000"/>
                </a:solidFill>
                <a:latin typeface="Times New Roman"/>
                <a:ea typeface="Times New Roman"/>
                <a:cs typeface="Times New Roman"/>
                <a:sym typeface="Times New Roman"/>
              </a:rPr>
              <a:t>Recommendations for the treatment of ACEs</a:t>
            </a:r>
            <a:endParaRPr sz="3400"/>
          </a:p>
        </p:txBody>
      </p:sp>
      <p:sp>
        <p:nvSpPr>
          <p:cNvPr id="210" name="Google Shape;210;p31"/>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ACEs 'Hubs' have been developed by public health agencies in nations like the United Kingdom to facilitate collaboration on ACEs-related studies and programmes.</a:t>
            </a:r>
            <a:endParaRPr sz="12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211" name="Google Shape;211;p31"/>
          <p:cNvPicPr preferRelativeResize="0"/>
          <p:nvPr/>
        </p:nvPicPr>
        <p:blipFill>
          <a:blip r:embed="rId3">
            <a:alphaModFix/>
          </a:blip>
          <a:stretch>
            <a:fillRect/>
          </a:stretch>
        </p:blipFill>
        <p:spPr>
          <a:xfrm>
            <a:off x="3787322" y="2095922"/>
            <a:ext cx="4529949" cy="24729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32"/>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500" b="1">
                <a:solidFill>
                  <a:srgbClr val="000000"/>
                </a:solidFill>
                <a:latin typeface="Times New Roman"/>
                <a:ea typeface="Times New Roman"/>
                <a:cs typeface="Times New Roman"/>
                <a:sym typeface="Times New Roman"/>
              </a:rPr>
              <a:t>Recommendations for the nurses while the treatment of ACEs cases</a:t>
            </a:r>
            <a:endParaRPr sz="3300"/>
          </a:p>
        </p:txBody>
      </p:sp>
      <p:sp>
        <p:nvSpPr>
          <p:cNvPr id="217" name="Google Shape;217;p32"/>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b="1">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By providing trauma-informed treatment, clinicians can improve patient interactions and promote resilience against ACEs.</a:t>
            </a:r>
            <a:endParaRPr>
              <a:solidFill>
                <a:srgbClr val="000000"/>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rgbClr val="000000"/>
              </a:buClr>
              <a:buSzPts val="1800"/>
              <a:buFont typeface="Times New Roman"/>
              <a:buChar char="●"/>
            </a:pPr>
            <a:r>
              <a:rPr lang="en">
                <a:solidFill>
                  <a:srgbClr val="000000"/>
                </a:solidFill>
                <a:latin typeface="Times New Roman"/>
                <a:ea typeface="Times New Roman"/>
                <a:cs typeface="Times New Roman"/>
                <a:sym typeface="Times New Roman"/>
              </a:rPr>
              <a:t>Continuous staff training and implementation of trauma-informed policies and mission statements can help nurses achieve this.</a:t>
            </a:r>
            <a:endParaRPr>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3"/>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700" b="1">
                <a:solidFill>
                  <a:srgbClr val="000000"/>
                </a:solidFill>
                <a:latin typeface="Times New Roman"/>
                <a:ea typeface="Times New Roman"/>
                <a:cs typeface="Times New Roman"/>
                <a:sym typeface="Times New Roman"/>
              </a:rPr>
              <a:t> Conclusion</a:t>
            </a:r>
            <a:endParaRPr sz="3500"/>
          </a:p>
        </p:txBody>
      </p:sp>
      <p:sp>
        <p:nvSpPr>
          <p:cNvPr id="223" name="Google Shape;223;p33"/>
          <p:cNvSpPr txBox="1">
            <a:spLocks noGrp="1"/>
          </p:cNvSpPr>
          <p:nvPr>
            <p:ph type="body" idx="1"/>
          </p:nvPr>
        </p:nvSpPr>
        <p:spPr>
          <a:xfrm>
            <a:off x="311700" y="1229875"/>
            <a:ext cx="6731700" cy="33390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endParaRPr sz="12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700">
                <a:solidFill>
                  <a:srgbClr val="000000"/>
                </a:solidFill>
                <a:latin typeface="Times New Roman"/>
                <a:ea typeface="Times New Roman"/>
                <a:cs typeface="Times New Roman"/>
                <a:sym typeface="Times New Roman"/>
              </a:rPr>
              <a:t>Many UK clinicians are still not aware of the ACE research and its implications for their patients, despite widespread efforts to educate them.</a:t>
            </a:r>
            <a:endParaRPr sz="1700">
              <a:solidFill>
                <a:srgbClr val="000000"/>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rgbClr val="000000"/>
              </a:buClr>
              <a:buSzPts val="1700"/>
              <a:buFont typeface="Times New Roman"/>
              <a:buChar char="●"/>
            </a:pPr>
            <a:r>
              <a:rPr lang="en" sz="1400">
                <a:solidFill>
                  <a:srgbClr val="000000"/>
                </a:solidFill>
                <a:latin typeface="Times New Roman"/>
                <a:ea typeface="Times New Roman"/>
                <a:cs typeface="Times New Roman"/>
                <a:sym typeface="Times New Roman"/>
              </a:rPr>
              <a:t>There has been a lot of talk about recognising the signs of ACEs and intervening early on to prevent their negative effects, but little action. </a:t>
            </a:r>
            <a:endParaRPr sz="1700">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200">
              <a:solidFill>
                <a:srgbClr val="000000"/>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sp>
        <p:nvSpPr>
          <p:cNvPr id="228" name="Google Shape;228;p3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a:t>References</a:t>
            </a:r>
            <a:endParaRPr/>
          </a:p>
        </p:txBody>
      </p:sp>
      <p:sp>
        <p:nvSpPr>
          <p:cNvPr id="229" name="Google Shape;229;p3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fontScale="55000" lnSpcReduction="20000"/>
          </a:bodyPr>
          <a:lstStyle/>
          <a:p>
            <a:pPr marL="457200" lvl="0" indent="-277495" algn="just" rtl="0">
              <a:lnSpc>
                <a:spcPct val="150000"/>
              </a:lnSpc>
              <a:spcBef>
                <a:spcPts val="0"/>
              </a:spcBef>
              <a:spcAft>
                <a:spcPts val="0"/>
              </a:spcAft>
              <a:buClr>
                <a:srgbClr val="222222"/>
              </a:buClr>
              <a:buSzPct val="116666"/>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Anthony, R.E., Paine, A.L. and Shelton, K.H., 2019. Adverse childhood experiences of children adopted from care: The importance of adoptive parental warmth for future child adjustment. </a:t>
            </a:r>
            <a:r>
              <a:rPr lang="en" sz="1200" i="1">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16</a:t>
            </a:r>
            <a:r>
              <a:rPr lang="en" sz="1200">
                <a:solidFill>
                  <a:srgbClr val="222222"/>
                </a:solidFill>
                <a:highlight>
                  <a:srgbClr val="FFFFFF"/>
                </a:highlight>
                <a:latin typeface="Times New Roman"/>
                <a:ea typeface="Times New Roman"/>
                <a:cs typeface="Times New Roman"/>
                <a:sym typeface="Times New Roman"/>
              </a:rPr>
              <a:t>(12), p.2212.</a:t>
            </a:r>
            <a:endParaRPr sz="1400">
              <a:solidFill>
                <a:srgbClr val="222222"/>
              </a:solidFill>
              <a:highlight>
                <a:srgbClr val="FFFFFF"/>
              </a:highlight>
              <a:latin typeface="Times New Roman"/>
              <a:ea typeface="Times New Roman"/>
              <a:cs typeface="Times New Roman"/>
              <a:sym typeface="Times New Roman"/>
            </a:endParaRPr>
          </a:p>
          <a:p>
            <a:pPr marL="457200" lvl="0" indent="-277495" algn="just" rtl="0">
              <a:lnSpc>
                <a:spcPct val="150000"/>
              </a:lnSpc>
              <a:spcBef>
                <a:spcPts val="0"/>
              </a:spcBef>
              <a:spcAft>
                <a:spcPts val="0"/>
              </a:spcAft>
              <a:buClr>
                <a:srgbClr val="222222"/>
              </a:buClr>
              <a:buSzPct val="116666"/>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 Baldwin, J.R., Caspi, A., Meehan, A.J., Ambler, A., Arseneault, L., Fisher, H.L., Harrington, H., Matthews, T., Odgers, C.L., Poulton, R. and Ramrakha, S., 2021. Population vs individual prediction of poor health from results of adverse childhood experiences screening. </a:t>
            </a:r>
            <a:r>
              <a:rPr lang="en" sz="1200" i="1">
                <a:solidFill>
                  <a:srgbClr val="222222"/>
                </a:solidFill>
                <a:highlight>
                  <a:srgbClr val="FFFFFF"/>
                </a:highlight>
                <a:latin typeface="Times New Roman"/>
                <a:ea typeface="Times New Roman"/>
                <a:cs typeface="Times New Roman"/>
                <a:sym typeface="Times New Roman"/>
              </a:rPr>
              <a:t>JAMA pediatrics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175</a:t>
            </a:r>
            <a:r>
              <a:rPr lang="en" sz="1200">
                <a:solidFill>
                  <a:srgbClr val="222222"/>
                </a:solidFill>
                <a:highlight>
                  <a:srgbClr val="FFFFFF"/>
                </a:highlight>
                <a:latin typeface="Times New Roman"/>
                <a:ea typeface="Times New Roman"/>
                <a:cs typeface="Times New Roman"/>
                <a:sym typeface="Times New Roman"/>
              </a:rPr>
              <a:t>(4), pp.385-393.</a:t>
            </a:r>
            <a:endParaRPr sz="14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Bethell, C., Jones, J., Gombojav, N., Linkenbach, J. and Sege, R., 2019. Positive childhood experiences and adult mental and relational health in a statewide sample: Associations across adverse childhood experiences levels. </a:t>
            </a:r>
            <a:r>
              <a:rPr lang="en" sz="1200" i="1">
                <a:solidFill>
                  <a:srgbClr val="222222"/>
                </a:solidFill>
                <a:highlight>
                  <a:srgbClr val="FFFFFF"/>
                </a:highlight>
                <a:latin typeface="Times New Roman"/>
                <a:ea typeface="Times New Roman"/>
                <a:cs typeface="Times New Roman"/>
                <a:sym typeface="Times New Roman"/>
              </a:rPr>
              <a:t>JAMA pediatrics</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173</a:t>
            </a:r>
            <a:r>
              <a:rPr lang="en" sz="1200">
                <a:solidFill>
                  <a:srgbClr val="222222"/>
                </a:solidFill>
                <a:highlight>
                  <a:srgbClr val="FFFFFF"/>
                </a:highlight>
                <a:latin typeface="Times New Roman"/>
                <a:ea typeface="Times New Roman"/>
                <a:cs typeface="Times New Roman"/>
                <a:sym typeface="Times New Roman"/>
              </a:rPr>
              <a:t>(11), pp.e193007-e193007.</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Bevilacqua, L., Kelly, Y., Heilmann, A., Priest, N. and Lacey, R.E., 2021. Adverse childhood experiences and trajectories of internalizing, externalizing, and prosocial behaviors from childhood to adolescence. </a:t>
            </a:r>
            <a:r>
              <a:rPr lang="en" sz="1200" i="1">
                <a:solidFill>
                  <a:srgbClr val="222222"/>
                </a:solidFill>
                <a:highlight>
                  <a:srgbClr val="FFFFFF"/>
                </a:highlight>
                <a:latin typeface="Times New Roman"/>
                <a:ea typeface="Times New Roman"/>
                <a:cs typeface="Times New Roman"/>
                <a:sym typeface="Times New Roman"/>
              </a:rPr>
              <a:t>Child Abuse &amp; Neglect</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112</a:t>
            </a:r>
            <a:r>
              <a:rPr lang="en" sz="1200">
                <a:solidFill>
                  <a:srgbClr val="222222"/>
                </a:solidFill>
                <a:highlight>
                  <a:srgbClr val="FFFFFF"/>
                </a:highlight>
                <a:latin typeface="Times New Roman"/>
                <a:ea typeface="Times New Roman"/>
                <a:cs typeface="Times New Roman"/>
                <a:sym typeface="Times New Roman"/>
              </a:rPr>
              <a:t>, p.104890.</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Cleare, S., Wetherall, K., Clark, A., Ryan, C., Kirtley, O.J., Smith, M. and O’Connor, R.C., 2018. Adverse childhood experiences and hospital-treated self-harm. </a:t>
            </a:r>
            <a:r>
              <a:rPr lang="en" sz="1200" i="1">
                <a:solidFill>
                  <a:srgbClr val="222222"/>
                </a:solidFill>
                <a:highlight>
                  <a:srgbClr val="FFFFFF"/>
                </a:highlight>
                <a:latin typeface="Times New Roman"/>
                <a:ea typeface="Times New Roman"/>
                <a:cs typeface="Times New Roman"/>
                <a:sym typeface="Times New Roman"/>
              </a:rPr>
              <a:t>International journal of environmental research and public health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15</a:t>
            </a:r>
            <a:r>
              <a:rPr lang="en" sz="1200">
                <a:solidFill>
                  <a:srgbClr val="222222"/>
                </a:solidFill>
                <a:highlight>
                  <a:srgbClr val="FFFFFF"/>
                </a:highlight>
                <a:latin typeface="Times New Roman"/>
                <a:ea typeface="Times New Roman"/>
                <a:cs typeface="Times New Roman"/>
                <a:sym typeface="Times New Roman"/>
              </a:rPr>
              <a:t>(6), p.1235.</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Edwards, R., Gillies, V. and White, S., 2019. Introduction: adverse childhood experiences (ACES)–implications and challenges. </a:t>
            </a:r>
            <a:r>
              <a:rPr lang="en" sz="1200" i="1">
                <a:solidFill>
                  <a:srgbClr val="222222"/>
                </a:solidFill>
                <a:highlight>
                  <a:srgbClr val="FFFFFF"/>
                </a:highlight>
                <a:latin typeface="Times New Roman"/>
                <a:ea typeface="Times New Roman"/>
                <a:cs typeface="Times New Roman"/>
                <a:sym typeface="Times New Roman"/>
              </a:rPr>
              <a:t>Social Policy and Society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18</a:t>
            </a:r>
            <a:r>
              <a:rPr lang="en" sz="1200">
                <a:solidFill>
                  <a:srgbClr val="222222"/>
                </a:solidFill>
                <a:highlight>
                  <a:srgbClr val="FFFFFF"/>
                </a:highlight>
                <a:latin typeface="Times New Roman"/>
                <a:ea typeface="Times New Roman"/>
                <a:cs typeface="Times New Roman"/>
                <a:sym typeface="Times New Roman"/>
              </a:rPr>
              <a:t>(3), pp.411-414.</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Hartas, D., 2019. Assessing the foundational studies on adverse childhood experiences. </a:t>
            </a:r>
            <a:r>
              <a:rPr lang="en" sz="1200" i="1">
                <a:solidFill>
                  <a:srgbClr val="222222"/>
                </a:solidFill>
                <a:highlight>
                  <a:srgbClr val="FFFFFF"/>
                </a:highlight>
                <a:latin typeface="Times New Roman"/>
                <a:ea typeface="Times New Roman"/>
                <a:cs typeface="Times New Roman"/>
                <a:sym typeface="Times New Roman"/>
              </a:rPr>
              <a:t>Social Policy and Society</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18</a:t>
            </a:r>
            <a:r>
              <a:rPr lang="en" sz="1200">
                <a:solidFill>
                  <a:srgbClr val="222222"/>
                </a:solidFill>
                <a:highlight>
                  <a:srgbClr val="FFFFFF"/>
                </a:highlight>
                <a:latin typeface="Times New Roman"/>
                <a:ea typeface="Times New Roman"/>
                <a:cs typeface="Times New Roman"/>
                <a:sym typeface="Times New Roman"/>
              </a:rPr>
              <a:t>(3), pp.435-443.</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Houtepen, L.C., Heron, J., Suderman, M.J., Fraser, A., Chittleborough, C.R. and Howe, L.D., 2020. Associations of adverse childhood experiences with educational attainment and adolescent health and the role of family and socioeconomic factors: a prospective cohort study in the UK. </a:t>
            </a:r>
            <a:r>
              <a:rPr lang="en" sz="1200" i="1">
                <a:solidFill>
                  <a:srgbClr val="222222"/>
                </a:solidFill>
                <a:highlight>
                  <a:srgbClr val="FFFFFF"/>
                </a:highlight>
                <a:latin typeface="Times New Roman"/>
                <a:ea typeface="Times New Roman"/>
                <a:cs typeface="Times New Roman"/>
                <a:sym typeface="Times New Roman"/>
              </a:rPr>
              <a:t>PLoS medicine</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17</a:t>
            </a:r>
            <a:r>
              <a:rPr lang="en" sz="1200">
                <a:solidFill>
                  <a:srgbClr val="222222"/>
                </a:solidFill>
                <a:highlight>
                  <a:srgbClr val="FFFFFF"/>
                </a:highlight>
                <a:latin typeface="Times New Roman"/>
                <a:ea typeface="Times New Roman"/>
                <a:cs typeface="Times New Roman"/>
                <a:sym typeface="Times New Roman"/>
              </a:rPr>
              <a:t>(3), p.e1003031.</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Selous, C., Kelly-Irving, M., Maughan, B., Eyre, O., Rice, F. and Collishaw, S., 2020. Adverse childhood experiences and adult mood problems: evidence from a five-decade prospective birth cohort. </a:t>
            </a:r>
            <a:r>
              <a:rPr lang="en" sz="1200" i="1">
                <a:solidFill>
                  <a:srgbClr val="222222"/>
                </a:solidFill>
                <a:highlight>
                  <a:srgbClr val="FFFFFF"/>
                </a:highlight>
                <a:latin typeface="Times New Roman"/>
                <a:ea typeface="Times New Roman"/>
                <a:cs typeface="Times New Roman"/>
                <a:sym typeface="Times New Roman"/>
              </a:rPr>
              <a:t>Psychological Medicine</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50</a:t>
            </a:r>
            <a:r>
              <a:rPr lang="en" sz="1200">
                <a:solidFill>
                  <a:srgbClr val="222222"/>
                </a:solidFill>
                <a:highlight>
                  <a:srgbClr val="FFFFFF"/>
                </a:highlight>
                <a:latin typeface="Times New Roman"/>
                <a:ea typeface="Times New Roman"/>
                <a:cs typeface="Times New Roman"/>
                <a:sym typeface="Times New Roman"/>
              </a:rPr>
              <a:t>(14), pp.2444-2451.</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Straatmann, V.S., Lai, E., Law, C., Whitehead, M., Strandberg-Larsen, K. and Taylor-Robinson, D., 2020. How do early-life adverse childhood experiences mediate the relationship between childhood socioeconomic conditions and adolescent health outcomes in the UK?. </a:t>
            </a:r>
            <a:r>
              <a:rPr lang="en" sz="1200" i="1">
                <a:solidFill>
                  <a:srgbClr val="222222"/>
                </a:solidFill>
                <a:highlight>
                  <a:srgbClr val="FFFFFF"/>
                </a:highlight>
                <a:latin typeface="Times New Roman"/>
                <a:ea typeface="Times New Roman"/>
                <a:cs typeface="Times New Roman"/>
                <a:sym typeface="Times New Roman"/>
              </a:rPr>
              <a:t>J Epidemiol Community Health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74</a:t>
            </a:r>
            <a:r>
              <a:rPr lang="en" sz="1200">
                <a:solidFill>
                  <a:srgbClr val="222222"/>
                </a:solidFill>
                <a:highlight>
                  <a:srgbClr val="FFFFFF"/>
                </a:highlight>
                <a:latin typeface="Times New Roman"/>
                <a:ea typeface="Times New Roman"/>
                <a:cs typeface="Times New Roman"/>
                <a:sym typeface="Times New Roman"/>
              </a:rPr>
              <a:t>(11), pp.969-975.</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Taylor-Robinson, D.C., Straatmann, V.S. and Whitehead, M., 2018. Adverse childhood experiences or adverse childhood socioeconomic conditions?. </a:t>
            </a:r>
            <a:r>
              <a:rPr lang="en" sz="1200" i="1">
                <a:solidFill>
                  <a:srgbClr val="222222"/>
                </a:solidFill>
                <a:highlight>
                  <a:srgbClr val="FFFFFF"/>
                </a:highlight>
                <a:latin typeface="Times New Roman"/>
                <a:ea typeface="Times New Roman"/>
                <a:cs typeface="Times New Roman"/>
                <a:sym typeface="Times New Roman"/>
              </a:rPr>
              <a:t>The Lancet Public Health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3</a:t>
            </a:r>
            <a:r>
              <a:rPr lang="en" sz="1200">
                <a:solidFill>
                  <a:srgbClr val="222222"/>
                </a:solidFill>
                <a:highlight>
                  <a:srgbClr val="FFFFFF"/>
                </a:highlight>
                <a:latin typeface="Times New Roman"/>
                <a:ea typeface="Times New Roman"/>
                <a:cs typeface="Times New Roman"/>
                <a:sym typeface="Times New Roman"/>
              </a:rPr>
              <a:t>(6), pp.e262-e263.</a:t>
            </a:r>
            <a:endParaRPr sz="1200">
              <a:solidFill>
                <a:srgbClr val="222222"/>
              </a:solidFill>
              <a:highlight>
                <a:srgbClr val="FFFFFF"/>
              </a:highlight>
              <a:latin typeface="Times New Roman"/>
              <a:ea typeface="Times New Roman"/>
              <a:cs typeface="Times New Roman"/>
              <a:sym typeface="Times New Roman"/>
            </a:endParaRPr>
          </a:p>
          <a:p>
            <a:pPr marL="457200" lvl="0" indent="-270510" algn="just" rtl="0">
              <a:lnSpc>
                <a:spcPct val="150000"/>
              </a:lnSpc>
              <a:spcBef>
                <a:spcPts val="0"/>
              </a:spcBef>
              <a:spcAft>
                <a:spcPts val="0"/>
              </a:spcAft>
              <a:buClr>
                <a:srgbClr val="222222"/>
              </a:buClr>
              <a:buSzPct val="100000"/>
              <a:buFont typeface="Times New Roman"/>
              <a:buAutoNum type="arabicPeriod"/>
            </a:pPr>
            <a:r>
              <a:rPr lang="en" sz="1200">
                <a:solidFill>
                  <a:srgbClr val="222222"/>
                </a:solidFill>
                <a:highlight>
                  <a:srgbClr val="FFFFFF"/>
                </a:highlight>
                <a:latin typeface="Times New Roman"/>
                <a:ea typeface="Times New Roman"/>
                <a:cs typeface="Times New Roman"/>
                <a:sym typeface="Times New Roman"/>
              </a:rPr>
              <a:t>Walsh, D., McCartney, G., Smith, M. and Armour, G., 2019. Relationship between childhood socioeconomic position and adverse childhood experiences (ACEs): a systematic review. </a:t>
            </a:r>
            <a:r>
              <a:rPr lang="en" sz="1200" i="1">
                <a:solidFill>
                  <a:srgbClr val="222222"/>
                </a:solidFill>
                <a:highlight>
                  <a:srgbClr val="FFFFFF"/>
                </a:highlight>
                <a:latin typeface="Times New Roman"/>
                <a:ea typeface="Times New Roman"/>
                <a:cs typeface="Times New Roman"/>
                <a:sym typeface="Times New Roman"/>
              </a:rPr>
              <a:t>J Epidemiol Community Health</a:t>
            </a:r>
            <a:r>
              <a:rPr lang="en" sz="1200">
                <a:solidFill>
                  <a:srgbClr val="222222"/>
                </a:solidFill>
                <a:highlight>
                  <a:srgbClr val="FFFFFF"/>
                </a:highlight>
                <a:latin typeface="Times New Roman"/>
                <a:ea typeface="Times New Roman"/>
                <a:cs typeface="Times New Roman"/>
                <a:sym typeface="Times New Roman"/>
              </a:rPr>
              <a:t>, </a:t>
            </a:r>
            <a:r>
              <a:rPr lang="en" sz="1200" i="1">
                <a:solidFill>
                  <a:srgbClr val="222222"/>
                </a:solidFill>
                <a:highlight>
                  <a:srgbClr val="FFFFFF"/>
                </a:highlight>
                <a:latin typeface="Times New Roman"/>
                <a:ea typeface="Times New Roman"/>
                <a:cs typeface="Times New Roman"/>
                <a:sym typeface="Times New Roman"/>
              </a:rPr>
              <a:t>73</a:t>
            </a:r>
            <a:r>
              <a:rPr lang="en" sz="1200">
                <a:solidFill>
                  <a:srgbClr val="222222"/>
                </a:solidFill>
                <a:highlight>
                  <a:srgbClr val="FFFFFF"/>
                </a:highlight>
                <a:latin typeface="Times New Roman"/>
                <a:ea typeface="Times New Roman"/>
                <a:cs typeface="Times New Roman"/>
                <a:sym typeface="Times New Roman"/>
              </a:rPr>
              <a:t>(12), pp.1087-1093.</a:t>
            </a:r>
            <a:endParaRPr sz="120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pic>
        <p:nvPicPr>
          <p:cNvPr id="234" name="Google Shape;234;p35"/>
          <p:cNvPicPr preferRelativeResize="0"/>
          <p:nvPr/>
        </p:nvPicPr>
        <p:blipFill>
          <a:blip r:embed="rId3">
            <a:alphaModFix/>
          </a:blip>
          <a:stretch>
            <a:fillRect/>
          </a:stretch>
        </p:blipFill>
        <p:spPr>
          <a:xfrm>
            <a:off x="31488" y="-51875"/>
            <a:ext cx="9081025" cy="5143500"/>
          </a:xfrm>
          <a:prstGeom prst="rect">
            <a:avLst/>
          </a:prstGeom>
          <a:noFill/>
          <a:ln>
            <a:noFill/>
          </a:ln>
        </p:spPr>
      </p:pic>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3159</Words>
  <Application>Microsoft Office PowerPoint</Application>
  <PresentationFormat>On-screen Show (16:9)</PresentationFormat>
  <Paragraphs>147</Paragraphs>
  <Slides>23</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Times New Roman</vt:lpstr>
      <vt:lpstr>Arial</vt:lpstr>
      <vt:lpstr>Roboto</vt:lpstr>
      <vt:lpstr>Geometric</vt:lpstr>
      <vt:lpstr>Adverse childhood experiences (ACEs) </vt:lpstr>
      <vt:lpstr>Introduction </vt:lpstr>
      <vt:lpstr>Rationale </vt:lpstr>
      <vt:lpstr>Aims and Objectives </vt:lpstr>
      <vt:lpstr>Research process and its impact on the future direction of health promotion in the field of nursing</vt:lpstr>
      <vt:lpstr>Significance of Evidence-based practices in the nursing for health promotion strategies of Adverse Childhood Experiences</vt:lpstr>
      <vt:lpstr>ACEs prevention &amp; treatment strategies in the nursing field</vt:lpstr>
      <vt:lpstr>Role policies associated with nursing in the self-management of ACEs patients  </vt:lpstr>
      <vt:lpstr>Factors of ACEs and influence on overall health-promotion strategies in the UK </vt:lpstr>
      <vt:lpstr>Role of health-promotion strategies in the prevention of ACEs</vt:lpstr>
      <vt:lpstr>Causes of ACEs</vt:lpstr>
      <vt:lpstr>How to cure ACEs?</vt:lpstr>
      <vt:lpstr>Impact of the pandemic on ACEs patients </vt:lpstr>
      <vt:lpstr>Theoretical framework</vt:lpstr>
      <vt:lpstr>Findings</vt:lpstr>
      <vt:lpstr>Discussion</vt:lpstr>
      <vt:lpstr>Current situation in the nursing field of the UK highlighting the challenges of treatment of ACEs</vt:lpstr>
      <vt:lpstr>Statistics highlight prevalence of ACEs in the UK</vt:lpstr>
      <vt:lpstr>Recommendations for the treatment of ACEs</vt:lpstr>
      <vt:lpstr>Recommendations for the nurses while the treatment of ACEs cases</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 (ACEs) </dc:title>
  <cp:lastModifiedBy>Cristiana Marchidan</cp:lastModifiedBy>
  <cp:revision>1</cp:revision>
  <dcterms:modified xsi:type="dcterms:W3CDTF">2022-12-12T11:18:51Z</dcterms:modified>
</cp:coreProperties>
</file>