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2"/>
  </p:notesMasterIdLst>
  <p:handoutMasterIdLst>
    <p:handoutMasterId r:id="rId13"/>
  </p:handoutMasterIdLst>
  <p:sldIdLst>
    <p:sldId id="256" r:id="rId2"/>
    <p:sldId id="269" r:id="rId3"/>
    <p:sldId id="282" r:id="rId4"/>
    <p:sldId id="270" r:id="rId5"/>
    <p:sldId id="283" r:id="rId6"/>
    <p:sldId id="284" r:id="rId7"/>
    <p:sldId id="285" r:id="rId8"/>
    <p:sldId id="286" r:id="rId9"/>
    <p:sldId id="287" r:id="rId10"/>
    <p:sldId id="281"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9C93DA-4889-6C81-1001-AB9BED53A4AF}" v="138" dt="2026-03-16T11:23:08.37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showGuides="1">
      <p:cViewPr>
        <p:scale>
          <a:sx n="66" d="100"/>
          <a:sy n="66" d="100"/>
        </p:scale>
        <p:origin x="668" y="44"/>
      </p:cViewPr>
      <p:guideLst>
        <p:guide orient="horz" pos="2160"/>
        <p:guide pos="3840"/>
      </p:guideLst>
    </p:cSldViewPr>
  </p:slideViewPr>
  <p:notesTextViewPr>
    <p:cViewPr>
      <p:scale>
        <a:sx n="1" d="1"/>
        <a:sy n="1" d="1"/>
      </p:scale>
      <p:origin x="0" y="0"/>
    </p:cViewPr>
  </p:notesTextViewPr>
  <p:notesViewPr>
    <p:cSldViewPr snapToGrid="0" showGuides="1">
      <p:cViewPr varScale="1">
        <p:scale>
          <a:sx n="58" d="100"/>
          <a:sy n="58" d="100"/>
        </p:scale>
        <p:origin x="1974"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CEAAF3-9831-450B-8D59-2C09DB96C8FC}" type="datetimeFigureOut">
              <a:rPr lang="en-US"/>
              <a:t>3/16/2026</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6834459-7356-44BF-850D-8B30C4FB3B6B}" type="slidenum">
              <a:rPr/>
              <a:t>‹#›</a:t>
            </a:fld>
            <a:endParaRPr/>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50CD79-FC16-4410-AB61-17F26E6D3BC8}" type="datetimeFigureOut">
              <a:rPr lang="en-US"/>
              <a:t>3/16/2026</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3C37BE-C303-496D-B5CD-85F2937540FC}" type="slidenum">
              <a:rPr/>
              <a:t>‹#›</a:t>
            </a:fld>
            <a:endParaRPr/>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1" dirty="0">
                <a:latin typeface="Arial" pitchFamily="34" charset="0"/>
                <a:cs typeface="Arial" pitchFamily="34" charset="0"/>
              </a:rPr>
              <a:t>NOTE:</a:t>
            </a:r>
          </a:p>
          <a:p>
            <a:r>
              <a:rPr lang="en-US" i="1" dirty="0">
                <a:latin typeface="Arial" pitchFamily="34" charset="0"/>
                <a:cs typeface="Arial" pitchFamily="34" charset="0"/>
              </a:rPr>
              <a:t>To change the  image on this slide, select the picture and delete it. Then click the Pictures icon in the placeholder to insert your own image.</a:t>
            </a:r>
          </a:p>
        </p:txBody>
      </p:sp>
      <p:sp>
        <p:nvSpPr>
          <p:cNvPr id="4" name="Slide Number Placeholder 3"/>
          <p:cNvSpPr>
            <a:spLocks noGrp="1"/>
          </p:cNvSpPr>
          <p:nvPr>
            <p:ph type="sldNum" sz="quarter" idx="10"/>
          </p:nvPr>
        </p:nvSpPr>
        <p:spPr/>
        <p:txBody>
          <a:bodyPr/>
          <a:lstStyle/>
          <a:p>
            <a:fld id="{0A3C37BE-C303-496D-B5CD-85F2937540FC}" type="slidenum">
              <a:rPr lang="en-US" smtClean="0"/>
              <a:t>1</a:t>
            </a:fld>
            <a:endParaRPr lang="en-US"/>
          </a:p>
        </p:txBody>
      </p:sp>
    </p:spTree>
    <p:extLst>
      <p:ext uri="{BB962C8B-B14F-4D97-AF65-F5344CB8AC3E}">
        <p14:creationId xmlns:p14="http://schemas.microsoft.com/office/powerpoint/2010/main" val="2406150269"/>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11" name="Picture 10"/>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4445" y="0"/>
            <a:ext cx="1747524" cy="2292094"/>
          </a:xfrm>
          <a:prstGeom prst="rect">
            <a:avLst/>
          </a:prstGeom>
        </p:spPr>
      </p:pic>
      <p:sp>
        <p:nvSpPr>
          <p:cNvPr id="2" name="Title 1"/>
          <p:cNvSpPr>
            <a:spLocks noGrp="1"/>
          </p:cNvSpPr>
          <p:nvPr>
            <p:ph type="ctrTitle"/>
          </p:nvPr>
        </p:nvSpPr>
        <p:spPr>
          <a:xfrm>
            <a:off x="1104900" y="2292094"/>
            <a:ext cx="10096500" cy="2219691"/>
          </a:xfrm>
        </p:spPr>
        <p:txBody>
          <a:bodyPr anchor="ctr">
            <a:normAutofit/>
          </a:bodyPr>
          <a:lstStyle>
            <a:lvl1pPr algn="l">
              <a:defRPr sz="4400" cap="all" baseline="0"/>
            </a:lvl1pPr>
          </a:lstStyle>
          <a:p>
            <a:r>
              <a:rPr lang="en-US"/>
              <a:t>Click to edit Master title style</a:t>
            </a:r>
            <a:endParaRPr/>
          </a:p>
        </p:txBody>
      </p:sp>
      <p:sp>
        <p:nvSpPr>
          <p:cNvPr id="3" name="Subtitle 2"/>
          <p:cNvSpPr>
            <a:spLocks noGrp="1"/>
          </p:cNvSpPr>
          <p:nvPr>
            <p:ph type="subTitle" idx="1"/>
          </p:nvPr>
        </p:nvSpPr>
        <p:spPr>
          <a:xfrm>
            <a:off x="1104898" y="4511784"/>
            <a:ext cx="10096501"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4" name="Date Placeholder 3"/>
          <p:cNvSpPr>
            <a:spLocks noGrp="1"/>
          </p:cNvSpPr>
          <p:nvPr>
            <p:ph type="dt" sz="half" idx="10"/>
          </p:nvPr>
        </p:nvSpPr>
        <p:spPr/>
        <p:txBody>
          <a:bodyPr/>
          <a:lstStyle>
            <a:lvl1pPr>
              <a:defRPr baseline="0">
                <a:solidFill>
                  <a:schemeClr val="tx1">
                    <a:lumMod val="20000"/>
                    <a:lumOff val="80000"/>
                  </a:schemeClr>
                </a:solidFill>
              </a:defRPr>
            </a:lvl1pPr>
          </a:lstStyle>
          <a:p>
            <a:fld id="{402B9795-92DC-40DC-A1CA-9A4B349D7824}" type="datetimeFigureOut">
              <a:rPr lang="en-US" smtClean="0"/>
              <a:pPr/>
              <a:t>3/16/2026</a:t>
            </a:fld>
            <a:endParaRPr lang="en-US" dirty="0"/>
          </a:p>
        </p:txBody>
      </p:sp>
      <p:sp>
        <p:nvSpPr>
          <p:cNvPr id="5" name="Footer Placeholder 4"/>
          <p:cNvSpPr>
            <a:spLocks noGrp="1"/>
          </p:cNvSpPr>
          <p:nvPr>
            <p:ph type="ftr" sz="quarter" idx="11"/>
          </p:nvPr>
        </p:nvSpPr>
        <p:spPr/>
        <p:txBody>
          <a:bodyPr/>
          <a:lstStyle>
            <a:lvl1pPr>
              <a:defRPr baseline="0">
                <a:solidFill>
                  <a:schemeClr val="tx1">
                    <a:lumMod val="20000"/>
                    <a:lumOff val="80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baseline="0">
                <a:solidFill>
                  <a:schemeClr val="tx1">
                    <a:lumMod val="20000"/>
                    <a:lumOff val="80000"/>
                  </a:schemeClr>
                </a:solidFill>
              </a:defRPr>
            </a:lvl1pPr>
          </a:lstStyle>
          <a:p>
            <a:fld id="{0FF54DE5-C571-48E8-A5BC-B369434E2F44}" type="slidenum">
              <a:rPr lang="en-US" smtClean="0"/>
              <a:pPr/>
              <a:t>‹#›</a:t>
            </a:fld>
            <a:endParaRPr lang="en-US"/>
          </a:p>
        </p:txBody>
      </p:sp>
    </p:spTree>
    <p:extLst>
      <p:ext uri="{BB962C8B-B14F-4D97-AF65-F5344CB8AC3E}">
        <p14:creationId xmlns:p14="http://schemas.microsoft.com/office/powerpoint/2010/main" val="1659756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3/16/2026</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786876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1104900" y="2292094"/>
            <a:ext cx="5734050" cy="2219691"/>
          </a:xfrm>
        </p:spPr>
        <p:txBody>
          <a:bodyPr anchor="ctr">
            <a:normAutofit/>
          </a:bodyPr>
          <a:lstStyle>
            <a:lvl1pPr algn="l">
              <a:defRPr sz="4400" cap="all" baseline="0"/>
            </a:lvl1pPr>
          </a:lstStyle>
          <a:p>
            <a:r>
              <a:rPr lang="en-US"/>
              <a:t>Click to edit Master title style</a:t>
            </a:r>
            <a:endParaRPr/>
          </a:p>
        </p:txBody>
      </p:sp>
      <p:sp>
        <p:nvSpPr>
          <p:cNvPr id="3" name="Subtitle 2"/>
          <p:cNvSpPr>
            <a:spLocks noGrp="1"/>
          </p:cNvSpPr>
          <p:nvPr>
            <p:ph type="subTitle" idx="1"/>
          </p:nvPr>
        </p:nvSpPr>
        <p:spPr>
          <a:xfrm>
            <a:off x="1104900" y="4511784"/>
            <a:ext cx="5734050" cy="955565"/>
          </a:xfrm>
        </p:spPr>
        <p:txBody>
          <a:bodyPr>
            <a:normAutofit/>
          </a:bodyPr>
          <a:lstStyle>
            <a:lvl1pPr marL="0" indent="0" algn="l">
              <a:spcBef>
                <a:spcPts val="0"/>
              </a:spcBef>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
        <p:nvSpPr>
          <p:cNvPr id="11" name="Picture Placeholder 10" descr="An empty placeholder to add an image. Click on the placeholder and select the image that you wish to add."/>
          <p:cNvSpPr>
            <a:spLocks noGrp="1"/>
          </p:cNvSpPr>
          <p:nvPr>
            <p:ph type="pic" sz="quarter" idx="13"/>
          </p:nvPr>
        </p:nvSpPr>
        <p:spPr>
          <a:xfrm>
            <a:off x="6981063" y="1310656"/>
            <a:ext cx="5210937" cy="4208604"/>
          </a:xfrm>
          <a:solidFill>
            <a:schemeClr val="tx1">
              <a:lumMod val="20000"/>
              <a:lumOff val="80000"/>
            </a:schemeClr>
          </a:solidFill>
        </p:spPr>
        <p:txBody>
          <a:bodyPr tIns="1005840"/>
          <a:lstStyle>
            <a:lvl1pPr marL="0" indent="0" algn="ctr">
              <a:buNone/>
              <a:defRPr/>
            </a:lvl1pPr>
          </a:lstStyle>
          <a:p>
            <a:r>
              <a:rPr lang="en-US"/>
              <a:t>Click icon to add picture</a:t>
            </a:r>
            <a:endParaRPr/>
          </a:p>
        </p:txBody>
      </p:sp>
      <p:sp>
        <p:nvSpPr>
          <p:cNvPr id="8" name="Rectangle 7"/>
          <p:cNvSpPr/>
          <p:nvPr/>
        </p:nvSpPr>
        <p:spPr>
          <a:xfrm>
            <a:off x="0" y="0"/>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4" name="Group 13"/>
          <p:cNvGrpSpPr/>
          <p:nvPr/>
        </p:nvGrpSpPr>
        <p:grpSpPr>
          <a:xfrm>
            <a:off x="0" y="1143000"/>
            <a:ext cx="12192000" cy="63125"/>
            <a:chOff x="507492" y="1501519"/>
            <a:chExt cx="8129016" cy="63125"/>
          </a:xfrm>
        </p:grpSpPr>
        <p:cxnSp>
          <p:nvCxnSpPr>
            <p:cNvPr id="15" name="Straight Connector 14"/>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pic>
        <p:nvPicPr>
          <p:cNvPr id="10" name="Picture 9"/>
          <p:cNvPicPr>
            <a:picLocks noChangeAspect="1"/>
          </p:cNvPicPr>
          <p:nvPr/>
        </p:nvPicPr>
        <p:blipFill rotWithShape="1">
          <a:blip r:embed="rId2" cstate="print">
            <a:duotone>
              <a:schemeClr val="accent2">
                <a:shade val="45000"/>
                <a:satMod val="135000"/>
              </a:schemeClr>
              <a:prstClr val="white"/>
            </a:duotone>
            <a:extLst>
              <a:ext uri="{BEBA8EAE-BF5A-486C-A8C5-ECC9F3942E4B}">
                <a14:imgProps xmlns:a14="http://schemas.microsoft.com/office/drawing/2010/main">
                  <a14:imgLayer r:embed="rId3">
                    <a14:imgEffect>
                      <a14:saturation sat="30000"/>
                    </a14:imgEffect>
                  </a14:imgLayer>
                </a14:imgProps>
              </a:ext>
              <a:ext uri="{28A0092B-C50C-407E-A947-70E740481C1C}">
                <a14:useLocalDpi xmlns:a14="http://schemas.microsoft.com/office/drawing/2010/main" val="0"/>
              </a:ext>
            </a:extLst>
          </a:blip>
          <a:srcRect/>
          <a:stretch/>
        </p:blipFill>
        <p:spPr>
          <a:xfrm>
            <a:off x="1325880" y="0"/>
            <a:ext cx="1747524" cy="2292094"/>
          </a:xfrm>
          <a:prstGeom prst="rect">
            <a:avLst/>
          </a:prstGeom>
        </p:spPr>
      </p:pic>
      <p:grpSp>
        <p:nvGrpSpPr>
          <p:cNvPr id="13" name="Group 12"/>
          <p:cNvGrpSpPr/>
          <p:nvPr/>
        </p:nvGrpSpPr>
        <p:grpSpPr>
          <a:xfrm rot="10800000">
            <a:off x="0" y="5645510"/>
            <a:ext cx="12192000" cy="63125"/>
            <a:chOff x="507492" y="1501519"/>
            <a:chExt cx="8129016" cy="63125"/>
          </a:xfrm>
        </p:grpSpPr>
        <p:cxnSp>
          <p:nvCxnSpPr>
            <p:cNvPr id="17" name="Straight Connector 16"/>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7" name="Rectangle 6"/>
          <p:cNvSpPr/>
          <p:nvPr/>
        </p:nvSpPr>
        <p:spPr>
          <a:xfrm>
            <a:off x="0" y="5778124"/>
            <a:ext cx="12192000" cy="107987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2673943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2514600"/>
            <a:ext cx="12192000" cy="3194035"/>
            <a:chOff x="647402" y="2514600"/>
            <a:chExt cx="10838688" cy="3194035"/>
          </a:xfrm>
        </p:grpSpPr>
        <p:grpSp>
          <p:nvGrpSpPr>
            <p:cNvPr id="9" name="Group 8"/>
            <p:cNvGrpSpPr/>
            <p:nvPr/>
          </p:nvGrpSpPr>
          <p:grpSpPr>
            <a:xfrm>
              <a:off x="647402" y="2514600"/>
              <a:ext cx="10838688" cy="63125"/>
              <a:chOff x="507492" y="1501519"/>
              <a:chExt cx="8129016" cy="63125"/>
            </a:xfrm>
          </p:grpSpPr>
          <p:cxnSp>
            <p:nvCxnSpPr>
              <p:cNvPr id="14" name="Straight Connector 13"/>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10" name="Rectangle 9"/>
            <p:cNvSpPr/>
            <p:nvPr/>
          </p:nvSpPr>
          <p:spPr>
            <a:xfrm>
              <a:off x="647402" y="2640850"/>
              <a:ext cx="10838688" cy="294153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1" name="Group 10"/>
            <p:cNvGrpSpPr/>
            <p:nvPr/>
          </p:nvGrpSpPr>
          <p:grpSpPr>
            <a:xfrm rot="10800000">
              <a:off x="647402" y="5645510"/>
              <a:ext cx="10838688" cy="63125"/>
              <a:chOff x="507492" y="1501519"/>
              <a:chExt cx="8129016" cy="63125"/>
            </a:xfrm>
          </p:grpSpPr>
          <p:cxnSp>
            <p:nvCxnSpPr>
              <p:cNvPr id="12" name="Straight Connector 11"/>
              <p:cNvCxnSpPr/>
              <p:nvPr/>
            </p:nvCxnSpPr>
            <p:spPr>
              <a:xfrm>
                <a:off x="507492" y="1564644"/>
                <a:ext cx="8129016"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507492" y="1501519"/>
                <a:ext cx="8129016"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grpSp>
      <p:pic>
        <p:nvPicPr>
          <p:cNvPr id="7" name="Picture 6"/>
          <p:cNvPicPr>
            <a:picLocks noChangeAspect="1"/>
          </p:cNvPicPr>
          <p:nvPr/>
        </p:nvPicPr>
        <p:blipFill>
          <a:blip r:embed="rId2" cstate="print">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a:xfrm>
            <a:off x="1325880" y="0"/>
            <a:ext cx="1783188" cy="2971806"/>
          </a:xfrm>
          <a:prstGeom prst="rect">
            <a:avLst/>
          </a:prstGeom>
        </p:spPr>
      </p:pic>
      <p:sp>
        <p:nvSpPr>
          <p:cNvPr id="2" name="Title 1"/>
          <p:cNvSpPr>
            <a:spLocks noGrp="1"/>
          </p:cNvSpPr>
          <p:nvPr>
            <p:ph type="title"/>
          </p:nvPr>
        </p:nvSpPr>
        <p:spPr>
          <a:xfrm>
            <a:off x="1104899" y="2971806"/>
            <a:ext cx="10071099" cy="1684150"/>
          </a:xfrm>
        </p:spPr>
        <p:txBody>
          <a:bodyPr anchor="ctr">
            <a:normAutofit/>
          </a:bodyPr>
          <a:lstStyle>
            <a:lvl1pPr>
              <a:defRPr sz="4400" cap="all" baseline="0">
                <a:solidFill>
                  <a:schemeClr val="bg1"/>
                </a:solidFill>
              </a:defRPr>
            </a:lvl1pPr>
          </a:lstStyle>
          <a:p>
            <a:r>
              <a:rPr lang="en-US"/>
              <a:t>Click to edit Master title style</a:t>
            </a:r>
            <a:endParaRPr/>
          </a:p>
        </p:txBody>
      </p:sp>
      <p:sp>
        <p:nvSpPr>
          <p:cNvPr id="3" name="Text Placeholder 2"/>
          <p:cNvSpPr>
            <a:spLocks noGrp="1"/>
          </p:cNvSpPr>
          <p:nvPr>
            <p:ph type="body" idx="1"/>
          </p:nvPr>
        </p:nvSpPr>
        <p:spPr>
          <a:xfrm>
            <a:off x="1104899" y="4655956"/>
            <a:ext cx="10071099" cy="509750"/>
          </a:xfrm>
        </p:spPr>
        <p:txBody>
          <a:bodyPr>
            <a:normAutofit/>
          </a:bodyPr>
          <a:lstStyle>
            <a:lvl1pPr marL="0" indent="0">
              <a:spcBef>
                <a:spcPts val="0"/>
              </a:spcBef>
              <a:buNone/>
              <a:defRPr sz="16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2B9795-92DC-40DC-A1CA-9A4B349D7824}" type="datetimeFigureOut">
              <a:rPr lang="en-US"/>
              <a:t>3/16/2026</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602678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04900" y="1600200"/>
            <a:ext cx="4914900" cy="4571999"/>
          </a:xfrm>
        </p:spPr>
        <p:txBody>
          <a:bodyPr/>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172200" y="1600200"/>
            <a:ext cx="4914900" cy="4571999"/>
          </a:xfrm>
        </p:spPr>
        <p:txBody>
          <a:bodyPr/>
          <a:lstStyle>
            <a:lvl5pPr>
              <a:defRPr/>
            </a:lvl5pPr>
            <a:lvl6pPr>
              <a:defRPr/>
            </a:lvl6pPr>
            <a:lvl7pPr>
              <a:defRPr/>
            </a:lvl7pPr>
            <a:lvl8pPr>
              <a:defRPr/>
            </a:lvl8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402B9795-92DC-40DC-A1CA-9A4B349D7824}" type="datetimeFigureOut">
              <a:rPr lang="en-US"/>
              <a:t>3/16/2026</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5277910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Text Placeholder 2"/>
          <p:cNvSpPr>
            <a:spLocks noGrp="1"/>
          </p:cNvSpPr>
          <p:nvPr>
            <p:ph type="body" idx="1"/>
          </p:nvPr>
        </p:nvSpPr>
        <p:spPr>
          <a:xfrm>
            <a:off x="110490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4900" y="2424112"/>
            <a:ext cx="4919472" cy="37480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166110" y="1600200"/>
            <a:ext cx="4919472"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66110" y="2424112"/>
            <a:ext cx="4919472" cy="37480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402B9795-92DC-40DC-A1CA-9A4B349D7824}" type="datetimeFigureOut">
              <a:rPr lang="en-US"/>
              <a:t>3/16/2026</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971016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402B9795-92DC-40DC-A1CA-9A4B349D7824}" type="datetimeFigureOut">
              <a:rPr lang="en-US"/>
              <a:t>3/16/2026</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17581115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2B9795-92DC-40DC-A1CA-9A4B349D7824}" type="datetimeFigureOut">
              <a:rPr lang="en-US"/>
              <a:t>3/16/2026</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02416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a:t>Click to edit Master title style</a:t>
            </a:r>
            <a:endParaRPr/>
          </a:p>
        </p:txBody>
      </p:sp>
      <p:sp>
        <p:nvSpPr>
          <p:cNvPr id="4" name="Text Placeholder 3"/>
          <p:cNvSpPr>
            <a:spLocks noGrp="1"/>
          </p:cNvSpPr>
          <p:nvPr>
            <p:ph type="body" sz="half" idx="2"/>
          </p:nvPr>
        </p:nvSpPr>
        <p:spPr>
          <a:xfrm>
            <a:off x="1104900" y="1600200"/>
            <a:ext cx="4384548"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p:cNvSpPr>
            <a:spLocks noGrp="1"/>
          </p:cNvSpPr>
          <p:nvPr>
            <p:ph idx="1"/>
          </p:nvPr>
        </p:nvSpPr>
        <p:spPr>
          <a:xfrm>
            <a:off x="5641848" y="1600199"/>
            <a:ext cx="5445252" cy="4572001"/>
          </a:xfrm>
        </p:spPr>
        <p:txBody>
          <a:bodyPr>
            <a:normAutofit/>
          </a:bodyPr>
          <a:lstStyle>
            <a:lvl1pPr>
              <a:defRPr sz="2000"/>
            </a:lvl1pPr>
            <a:lvl2pPr>
              <a:defRPr sz="16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402B9795-92DC-40DC-A1CA-9A4B349D7824}" type="datetimeFigureOut">
              <a:rPr lang="en-US"/>
              <a:t>3/16/2026</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37697646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lstStyle>
            <a:lvl1pPr>
              <a:defRPr sz="3200"/>
            </a:lvl1pPr>
          </a:lstStyle>
          <a:p>
            <a:r>
              <a:rPr lang="en-US"/>
              <a:t>Click to edit Master title style</a:t>
            </a:r>
            <a:endParaRPr/>
          </a:p>
        </p:txBody>
      </p:sp>
      <p:sp>
        <p:nvSpPr>
          <p:cNvPr id="4" name="Text Placeholder 3"/>
          <p:cNvSpPr>
            <a:spLocks noGrp="1"/>
          </p:cNvSpPr>
          <p:nvPr>
            <p:ph type="body" sz="half" idx="2"/>
          </p:nvPr>
        </p:nvSpPr>
        <p:spPr>
          <a:xfrm>
            <a:off x="1104900" y="1600200"/>
            <a:ext cx="3396996" cy="4572000"/>
          </a:xfrm>
        </p:spPr>
        <p:txBody>
          <a:bodyPr>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descr="An empty placeholder to add an image. Click on the placeholder and select the image that you wish to add."/>
          <p:cNvSpPr>
            <a:spLocks noGrp="1"/>
          </p:cNvSpPr>
          <p:nvPr>
            <p:ph type="pic" idx="1"/>
          </p:nvPr>
        </p:nvSpPr>
        <p:spPr>
          <a:xfrm>
            <a:off x="4654671" y="1600199"/>
            <a:ext cx="6430912" cy="4572001"/>
          </a:xfrm>
        </p:spPr>
        <p:txBody>
          <a:bodyPr tIns="118872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5" name="Date Placeholder 4"/>
          <p:cNvSpPr>
            <a:spLocks noGrp="1"/>
          </p:cNvSpPr>
          <p:nvPr>
            <p:ph type="dt" sz="half" idx="10"/>
          </p:nvPr>
        </p:nvSpPr>
        <p:spPr/>
        <p:txBody>
          <a:bodyPr/>
          <a:lstStyle/>
          <a:p>
            <a:fld id="{402B9795-92DC-40DC-A1CA-9A4B349D7824}" type="datetimeFigureOut">
              <a:rPr lang="en-US"/>
              <a:t>3/16/2026</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769637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3/16/2026</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spTree>
    <p:extLst>
      <p:ext uri="{BB962C8B-B14F-4D97-AF65-F5344CB8AC3E}">
        <p14:creationId xmlns:p14="http://schemas.microsoft.com/office/powerpoint/2010/main" val="20120767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72600" y="365125"/>
            <a:ext cx="1714500" cy="5811838"/>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104900" y="365125"/>
            <a:ext cx="8098896"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402B9795-92DC-40DC-A1CA-9A4B349D7824}" type="datetimeFigureOut">
              <a:rPr lang="en-US"/>
              <a:t>3/16/2026</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0FF54DE5-C571-48E8-A5BC-B369434E2F44}" type="slidenum">
              <a:rPr/>
              <a:t>‹#›</a:t>
            </a:fld>
            <a:endParaRPr/>
          </a:p>
        </p:txBody>
      </p:sp>
      <p:grpSp>
        <p:nvGrpSpPr>
          <p:cNvPr id="7" name="Group 6"/>
          <p:cNvGrpSpPr/>
          <p:nvPr/>
        </p:nvGrpSpPr>
        <p:grpSpPr>
          <a:xfrm rot="5400000">
            <a:off x="6514047" y="3228843"/>
            <a:ext cx="5632704" cy="84403"/>
            <a:chOff x="1073150" y="1219201"/>
            <a:chExt cx="10058400" cy="63125"/>
          </a:xfrm>
        </p:grpSpPr>
        <p:cxnSp>
          <p:nvCxnSpPr>
            <p:cNvPr id="8" name="Straight Connector 7"/>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45927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04900" y="76200"/>
            <a:ext cx="9980682" cy="1096962"/>
          </a:xfrm>
          <a:prstGeom prst="rect">
            <a:avLst/>
          </a:prstGeom>
        </p:spPr>
        <p:txBody>
          <a:bodyPr vert="horz" lIns="0" tIns="45720" rIns="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104900" y="1600200"/>
            <a:ext cx="9982200" cy="457200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1104899" y="6356351"/>
            <a:ext cx="1829559" cy="365125"/>
          </a:xfrm>
          <a:prstGeom prst="rect">
            <a:avLst/>
          </a:prstGeom>
        </p:spPr>
        <p:txBody>
          <a:bodyPr vert="horz" lIns="0" tIns="45720" rIns="0" bIns="45720" rtlCol="0" anchor="ctr"/>
          <a:lstStyle>
            <a:lvl1pPr algn="l">
              <a:defRPr sz="1200" baseline="0">
                <a:solidFill>
                  <a:schemeClr val="tx1">
                    <a:lumMod val="75000"/>
                  </a:schemeClr>
                </a:solidFill>
              </a:defRPr>
            </a:lvl1pPr>
          </a:lstStyle>
          <a:p>
            <a:fld id="{402B9795-92DC-40DC-A1CA-9A4B349D7824}" type="datetimeFigureOut">
              <a:rPr lang="en-US" smtClean="0"/>
              <a:pPr/>
              <a:t>3/16/2026</a:t>
            </a:fld>
            <a:endParaRPr lang="en-US"/>
          </a:p>
        </p:txBody>
      </p:sp>
      <p:sp>
        <p:nvSpPr>
          <p:cNvPr id="5" name="Footer Placeholder 4"/>
          <p:cNvSpPr>
            <a:spLocks noGrp="1"/>
          </p:cNvSpPr>
          <p:nvPr>
            <p:ph type="ftr" sz="quarter" idx="3"/>
          </p:nvPr>
        </p:nvSpPr>
        <p:spPr>
          <a:xfrm>
            <a:off x="2934459" y="6356350"/>
            <a:ext cx="6323082" cy="365126"/>
          </a:xfrm>
          <a:prstGeom prst="rect">
            <a:avLst/>
          </a:prstGeom>
        </p:spPr>
        <p:txBody>
          <a:bodyPr vert="horz" lIns="0" tIns="45720" rIns="0" bIns="45720" rtlCol="0" anchor="ctr"/>
          <a:lstStyle>
            <a:lvl1pPr algn="ctr">
              <a:defRPr sz="1200" baseline="0">
                <a:solidFill>
                  <a:schemeClr val="tx1">
                    <a:lumMod val="75000"/>
                  </a:schemeClr>
                </a:solidFill>
              </a:defRPr>
            </a:lvl1pPr>
          </a:lstStyle>
          <a:p>
            <a:endParaRPr lang="en-US"/>
          </a:p>
        </p:txBody>
      </p:sp>
      <p:sp>
        <p:nvSpPr>
          <p:cNvPr id="6" name="Slide Number Placeholder 5"/>
          <p:cNvSpPr>
            <a:spLocks noGrp="1"/>
          </p:cNvSpPr>
          <p:nvPr>
            <p:ph type="sldNum" sz="quarter" idx="4"/>
          </p:nvPr>
        </p:nvSpPr>
        <p:spPr>
          <a:xfrm>
            <a:off x="9256782" y="6356351"/>
            <a:ext cx="1828800" cy="365125"/>
          </a:xfrm>
          <a:prstGeom prst="rect">
            <a:avLst/>
          </a:prstGeom>
        </p:spPr>
        <p:txBody>
          <a:bodyPr vert="horz" lIns="0" tIns="45720" rIns="0" bIns="45720" rtlCol="0" anchor="ctr"/>
          <a:lstStyle>
            <a:lvl1pPr algn="r">
              <a:defRPr sz="1200" baseline="0">
                <a:solidFill>
                  <a:schemeClr val="tx1">
                    <a:lumMod val="75000"/>
                  </a:schemeClr>
                </a:solidFill>
              </a:defRPr>
            </a:lvl1pPr>
          </a:lstStyle>
          <a:p>
            <a:fld id="{0FF54DE5-C571-48E8-A5BC-B369434E2F44}" type="slidenum">
              <a:rPr lang="en-US" smtClean="0"/>
              <a:pPr/>
              <a:t>‹#›</a:t>
            </a:fld>
            <a:endParaRPr lang="en-US"/>
          </a:p>
        </p:txBody>
      </p:sp>
      <p:grpSp>
        <p:nvGrpSpPr>
          <p:cNvPr id="15" name="Group 14"/>
          <p:cNvGrpSpPr/>
          <p:nvPr/>
        </p:nvGrpSpPr>
        <p:grpSpPr>
          <a:xfrm>
            <a:off x="1103376" y="1219201"/>
            <a:ext cx="9985248" cy="84403"/>
            <a:chOff x="1073150" y="1219201"/>
            <a:chExt cx="10058400" cy="63125"/>
          </a:xfrm>
        </p:grpSpPr>
        <p:cxnSp>
          <p:nvCxnSpPr>
            <p:cNvPr id="13" name="Straight Connector 12"/>
            <p:cNvCxnSpPr/>
            <p:nvPr/>
          </p:nvCxnSpPr>
          <p:spPr>
            <a:xfrm rot="10800000">
              <a:off x="1073150" y="1219201"/>
              <a:ext cx="10058400" cy="0"/>
            </a:xfrm>
            <a:prstGeom prst="line">
              <a:avLst/>
            </a:prstGeom>
            <a:ln w="381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1073150" y="1282326"/>
              <a:ext cx="10058400" cy="0"/>
            </a:xfrm>
            <a:prstGeom prst="line">
              <a:avLst/>
            </a:prstGeom>
            <a:ln w="12700" cap="flat">
              <a:solidFill>
                <a:schemeClr val="tx1"/>
              </a:solidFill>
              <a:miter lim="800000"/>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3462510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28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800"/>
        </a:spcBef>
        <a:buFont typeface="Wingdings" panose="05000000000000000000" pitchFamily="2" charset="2"/>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600"/>
        </a:spcBef>
        <a:buFont typeface="Wingdings" panose="05000000000000000000" pitchFamily="2" charset="2"/>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600"/>
        </a:spcBef>
        <a:buFont typeface="Wingdings" panose="05000000000000000000" pitchFamily="2" charset="2"/>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Wingdings" panose="05000000000000000000" pitchFamily="2" charset="2"/>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696">
          <p15:clr>
            <a:srgbClr val="F26B43"/>
          </p15:clr>
        </p15:guide>
        <p15:guide id="2" pos="6984">
          <p15:clr>
            <a:srgbClr val="F26B43"/>
          </p15:clr>
        </p15:guide>
        <p15:guide id="3" orient="horz" pos="1008">
          <p15:clr>
            <a:srgbClr val="F26B43"/>
          </p15:clr>
        </p15:guide>
        <p15:guide id="4" orient="horz" pos="388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hyperlink" Target="https://themindsjournal.com/parentification-signs-effects/" TargetMode="External"/><Relationship Id="rId2" Type="http://schemas.openxmlformats.org/officeDocument/2006/relationships/image" Target="../media/image6.jpe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ur9jtWW9czM" TargetMode="External"/><Relationship Id="rId2" Type="http://schemas.openxmlformats.org/officeDocument/2006/relationships/image" Target="../media/image8.jpe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hyperlink" Target="https://www.simplypsychology.org/bowlby.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1104900" y="2292094"/>
            <a:ext cx="5734050" cy="2219691"/>
          </a:xfrm>
        </p:spPr>
        <p:txBody>
          <a:bodyPr anchor="ctr">
            <a:normAutofit/>
          </a:bodyPr>
          <a:lstStyle/>
          <a:p>
            <a:r>
              <a:rPr lang="en-US" sz="3000" cap="none" dirty="0">
                <a:latin typeface="Bahnschrift" panose="020B0502040204020203" pitchFamily="34" charset="0"/>
              </a:rPr>
              <a:t>Critical Analysis of Jenny’s Case</a:t>
            </a:r>
          </a:p>
        </p:txBody>
      </p:sp>
      <p:pic>
        <p:nvPicPr>
          <p:cNvPr id="8" name="Picture Placeholder 7">
            <a:extLst>
              <a:ext uri="{FF2B5EF4-FFF2-40B4-BE49-F238E27FC236}">
                <a16:creationId xmlns:a16="http://schemas.microsoft.com/office/drawing/2014/main" id="{62A545AE-F978-19A2-C5FE-2651741F9B9B}"/>
              </a:ext>
            </a:extLst>
          </p:cNvPr>
          <p:cNvPicPr>
            <a:picLocks noGrp="1" noChangeAspect="1"/>
          </p:cNvPicPr>
          <p:nvPr>
            <p:ph type="pic" sz="quarter" idx="13"/>
          </p:nvPr>
        </p:nvPicPr>
        <p:blipFill>
          <a:blip r:embed="rId3"/>
          <a:srcRect t="20436" b="20436"/>
          <a:stretch/>
        </p:blipFill>
        <p:spPr/>
      </p:pic>
      <p:sp>
        <p:nvSpPr>
          <p:cNvPr id="10" name="Subtitle 9">
            <a:extLst>
              <a:ext uri="{FF2B5EF4-FFF2-40B4-BE49-F238E27FC236}">
                <a16:creationId xmlns:a16="http://schemas.microsoft.com/office/drawing/2014/main" id="{825D2E21-4BFE-CEC3-1C91-608D555BA183}"/>
              </a:ext>
            </a:extLst>
          </p:cNvPr>
          <p:cNvSpPr>
            <a:spLocks noGrp="1"/>
          </p:cNvSpPr>
          <p:nvPr>
            <p:ph type="subTitle" idx="1"/>
          </p:nvPr>
        </p:nvSpPr>
        <p:spPr>
          <a:xfrm>
            <a:off x="1104900" y="1979722"/>
            <a:ext cx="5734050" cy="3519377"/>
          </a:xfrm>
        </p:spPr>
        <p:txBody>
          <a:bodyPr vert="horz" lIns="0" tIns="45720" rIns="0" bIns="45720" rtlCol="0" anchor="t">
            <a:normAutofit/>
          </a:bodyPr>
          <a:lstStyle/>
          <a:p>
            <a:pPr algn="ctr"/>
            <a:r>
              <a:rPr lang="en-US" dirty="0">
                <a:latin typeface="Bahnschrift"/>
              </a:rPr>
              <a:t>Irene </a:t>
            </a:r>
            <a:r>
              <a:rPr lang="en-US">
                <a:latin typeface="Bahnschrift"/>
              </a:rPr>
              <a:t>Nanteza</a:t>
            </a:r>
          </a:p>
          <a:p>
            <a:pPr algn="ctr"/>
            <a:r>
              <a:rPr lang="en-US">
                <a:latin typeface="Bahnschrift"/>
              </a:rPr>
              <a:t>LCHS4010</a:t>
            </a:r>
          </a:p>
          <a:p>
            <a:pPr algn="ctr"/>
            <a:r>
              <a:rPr lang="en-US">
                <a:latin typeface="Bahnschrift"/>
              </a:rPr>
              <a:t>2331157</a:t>
            </a:r>
          </a:p>
          <a:p>
            <a:pPr algn="ctr"/>
            <a:r>
              <a:rPr lang="en-US">
                <a:latin typeface="Bahnschrift"/>
              </a:rPr>
              <a:t>Dr Farah Wiita</a:t>
            </a:r>
            <a:endParaRPr lang="en-US" dirty="0">
              <a:latin typeface="Bahnschrift" panose="020B0502040204020203" pitchFamily="34" charset="0"/>
            </a:endParaRPr>
          </a:p>
        </p:txBody>
      </p:sp>
    </p:spTree>
    <p:extLst>
      <p:ext uri="{BB962C8B-B14F-4D97-AF65-F5344CB8AC3E}">
        <p14:creationId xmlns:p14="http://schemas.microsoft.com/office/powerpoint/2010/main" val="16521339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D8756-10B1-46D7-927A-1497E749F669}"/>
              </a:ext>
            </a:extLst>
          </p:cNvPr>
          <p:cNvSpPr>
            <a:spLocks noGrp="1"/>
          </p:cNvSpPr>
          <p:nvPr>
            <p:ph type="title"/>
          </p:nvPr>
        </p:nvSpPr>
        <p:spPr/>
        <p:txBody>
          <a:bodyPr/>
          <a:lstStyle/>
          <a:p>
            <a:r>
              <a:rPr lang="en-US" b="1" dirty="0">
                <a:solidFill>
                  <a:schemeClr val="tx2"/>
                </a:solidFill>
                <a:latin typeface="Bahnschrift" panose="020B0502040204020203" pitchFamily="34" charset="0"/>
              </a:rPr>
              <a:t>Background on Case Study</a:t>
            </a:r>
          </a:p>
        </p:txBody>
      </p:sp>
      <p:sp>
        <p:nvSpPr>
          <p:cNvPr id="4" name="Content Placeholder 3">
            <a:extLst>
              <a:ext uri="{FF2B5EF4-FFF2-40B4-BE49-F238E27FC236}">
                <a16:creationId xmlns:a16="http://schemas.microsoft.com/office/drawing/2014/main" id="{A65E806A-9C4D-11CB-9A7F-BAA824B51AE6}"/>
              </a:ext>
            </a:extLst>
          </p:cNvPr>
          <p:cNvSpPr>
            <a:spLocks noGrp="1"/>
          </p:cNvSpPr>
          <p:nvPr>
            <p:ph sz="half" idx="1"/>
          </p:nvPr>
        </p:nvSpPr>
        <p:spPr>
          <a:xfrm>
            <a:off x="1104899" y="1600200"/>
            <a:ext cx="5652035" cy="4571999"/>
          </a:xfrm>
        </p:spPr>
        <p:txBody>
          <a:bodyPr>
            <a:normAutofit fontScale="85000" lnSpcReduction="10000"/>
          </a:bodyPr>
          <a:lstStyle/>
          <a:p>
            <a:pPr>
              <a:lnSpc>
                <a:spcPct val="150000"/>
              </a:lnSpc>
            </a:pPr>
            <a:r>
              <a:rPr lang="en-US" sz="1800" dirty="0">
                <a:solidFill>
                  <a:schemeClr val="tx2"/>
                </a:solidFill>
                <a:effectLst/>
                <a:latin typeface="Bahnschrift" panose="020B0502040204020203" pitchFamily="34" charset="0"/>
                <a:ea typeface="Calibri" panose="020F0502020204030204" pitchFamily="34" charset="0"/>
                <a:cs typeface="Times New Roman" panose="02020603050405020304" pitchFamily="18" charset="0"/>
              </a:rPr>
              <a:t>Jenny is a 16-year-old female, who has been providing support for her mother for 5 years, after father’s death.</a:t>
            </a:r>
          </a:p>
          <a:p>
            <a:pPr>
              <a:lnSpc>
                <a:spcPct val="150000"/>
              </a:lnSpc>
            </a:pPr>
            <a:r>
              <a:rPr lang="en-US" sz="1800" dirty="0">
                <a:solidFill>
                  <a:schemeClr val="tx2"/>
                </a:solidFill>
                <a:latin typeface="Bahnschrift" panose="020B0502040204020203" pitchFamily="34" charset="0"/>
              </a:rPr>
              <a:t>She has been doing practical work including cooking, cleaning, as well as shopping.</a:t>
            </a:r>
          </a:p>
          <a:p>
            <a:pPr>
              <a:lnSpc>
                <a:spcPct val="150000"/>
              </a:lnSpc>
            </a:pPr>
            <a:r>
              <a:rPr lang="en-US" sz="1800" dirty="0">
                <a:solidFill>
                  <a:schemeClr val="tx2"/>
                </a:solidFill>
                <a:latin typeface="Bahnschrift" panose="020B0502040204020203" pitchFamily="34" charset="0"/>
              </a:rPr>
              <a:t>Jenny’s mother needs support in administrative tasks, due to forgetfulness, memory issues, and low mood.</a:t>
            </a:r>
          </a:p>
          <a:p>
            <a:pPr>
              <a:lnSpc>
                <a:spcPct val="150000"/>
              </a:lnSpc>
            </a:pPr>
            <a:r>
              <a:rPr lang="en-US" sz="1800" dirty="0">
                <a:solidFill>
                  <a:schemeClr val="tx2"/>
                </a:solidFill>
                <a:latin typeface="Bahnschrift" panose="020B0502040204020203" pitchFamily="34" charset="0"/>
              </a:rPr>
              <a:t>This presentation seeks to evaluate Jenny’s current condition based on this history and provide recommendations on how to support her in meeting her wellbeing needs.</a:t>
            </a:r>
          </a:p>
          <a:p>
            <a:pPr>
              <a:lnSpc>
                <a:spcPct val="150000"/>
              </a:lnSpc>
            </a:pPr>
            <a:r>
              <a:rPr lang="en-US" sz="1800" dirty="0">
                <a:solidFill>
                  <a:schemeClr val="tx2"/>
                </a:solidFill>
                <a:latin typeface="Bahnschrift" panose="020B0502040204020203" pitchFamily="34" charset="0"/>
              </a:rPr>
              <a:t>I will use Bowlby’s Attachment Theory in undertaking my analysis. </a:t>
            </a:r>
          </a:p>
        </p:txBody>
      </p:sp>
      <p:pic>
        <p:nvPicPr>
          <p:cNvPr id="7" name="Content Placeholder 6">
            <a:extLst>
              <a:ext uri="{FF2B5EF4-FFF2-40B4-BE49-F238E27FC236}">
                <a16:creationId xmlns:a16="http://schemas.microsoft.com/office/drawing/2014/main" id="{346F9A0E-E28C-0E12-91B1-E7F1811EA5DA}"/>
              </a:ext>
            </a:extLst>
          </p:cNvPr>
          <p:cNvPicPr>
            <a:picLocks noGrp="1" noChangeAspect="1"/>
          </p:cNvPicPr>
          <p:nvPr>
            <p:ph sz="half" idx="2"/>
          </p:nvPr>
        </p:nvPicPr>
        <p:blipFill>
          <a:blip r:embed="rId2"/>
          <a:stretch>
            <a:fillRect/>
          </a:stretch>
        </p:blipFill>
        <p:spPr>
          <a:xfrm>
            <a:off x="7007141" y="1600200"/>
            <a:ext cx="4078441" cy="4571999"/>
          </a:xfrm>
        </p:spPr>
      </p:pic>
    </p:spTree>
    <p:extLst>
      <p:ext uri="{BB962C8B-B14F-4D97-AF65-F5344CB8AC3E}">
        <p14:creationId xmlns:p14="http://schemas.microsoft.com/office/powerpoint/2010/main" val="25639380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94841E-CC0F-DB37-1058-DE6D148630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1BE971D-FEE7-DA7E-74FA-79189EAAD667}"/>
              </a:ext>
            </a:extLst>
          </p:cNvPr>
          <p:cNvSpPr>
            <a:spLocks noGrp="1"/>
          </p:cNvSpPr>
          <p:nvPr>
            <p:ph type="title"/>
          </p:nvPr>
        </p:nvSpPr>
        <p:spPr/>
        <p:txBody>
          <a:bodyPr/>
          <a:lstStyle/>
          <a:p>
            <a:r>
              <a:rPr lang="en-US" b="1" dirty="0">
                <a:latin typeface="Bahnschrift" panose="020B0502040204020203" pitchFamily="34" charset="0"/>
              </a:rPr>
              <a:t>Bowlby’s Attachment Theory</a:t>
            </a:r>
          </a:p>
        </p:txBody>
      </p:sp>
      <p:sp>
        <p:nvSpPr>
          <p:cNvPr id="4" name="Content Placeholder 3">
            <a:extLst>
              <a:ext uri="{FF2B5EF4-FFF2-40B4-BE49-F238E27FC236}">
                <a16:creationId xmlns:a16="http://schemas.microsoft.com/office/drawing/2014/main" id="{7C6A5E18-C800-8A36-02CE-38A7CB9AF9B5}"/>
              </a:ext>
            </a:extLst>
          </p:cNvPr>
          <p:cNvSpPr>
            <a:spLocks noGrp="1"/>
          </p:cNvSpPr>
          <p:nvPr>
            <p:ph sz="half" idx="1"/>
          </p:nvPr>
        </p:nvSpPr>
        <p:spPr>
          <a:xfrm>
            <a:off x="1104899" y="1600200"/>
            <a:ext cx="5652035" cy="4800600"/>
          </a:xfrm>
        </p:spPr>
        <p:txBody>
          <a:bodyPr>
            <a:normAutofit fontScale="77500" lnSpcReduction="20000"/>
          </a:bodyPr>
          <a:lstStyle/>
          <a:p>
            <a:pPr>
              <a:lnSpc>
                <a:spcPct val="150000"/>
              </a:lnSpc>
            </a:pPr>
            <a:r>
              <a:rPr lang="en-US" sz="1800" dirty="0">
                <a:solidFill>
                  <a:schemeClr val="tx2"/>
                </a:solidFill>
                <a:effectLst/>
                <a:latin typeface="Bahnschrift" panose="020B0502040204020203" pitchFamily="34" charset="0"/>
                <a:ea typeface="Calibri" panose="020F0502020204030204" pitchFamily="34" charset="0"/>
                <a:cs typeface="Times New Roman" panose="02020603050405020304" pitchFamily="18" charset="0"/>
              </a:rPr>
              <a:t>Bowlby’s theory holds that attachment between an infant and their primary caregiver is crucial for development of a future healthy relationship (</a:t>
            </a:r>
            <a:r>
              <a:rPr lang="en-US" sz="1800" b="0" i="0" dirty="0">
                <a:solidFill>
                  <a:schemeClr val="tx2"/>
                </a:solidFill>
                <a:effectLst/>
                <a:latin typeface="Bahnschrift" panose="020B0502040204020203" pitchFamily="34" charset="0"/>
              </a:rPr>
              <a:t>Flaherty and Sadler, 2011). </a:t>
            </a:r>
          </a:p>
          <a:p>
            <a:pPr>
              <a:lnSpc>
                <a:spcPct val="150000"/>
              </a:lnSpc>
            </a:pPr>
            <a:r>
              <a:rPr lang="en-US" sz="1800" dirty="0">
                <a:solidFill>
                  <a:schemeClr val="tx2"/>
                </a:solidFill>
                <a:latin typeface="Bahnschrift" panose="020B0502040204020203" pitchFamily="34" charset="0"/>
              </a:rPr>
              <a:t>Bowlby indicates that children such as Jenny are biologically programmed to form attachments, which makes them feel secure (McLeod, 2025).</a:t>
            </a:r>
          </a:p>
          <a:p>
            <a:pPr>
              <a:lnSpc>
                <a:spcPct val="150000"/>
              </a:lnSpc>
            </a:pPr>
            <a:r>
              <a:rPr lang="en-US" sz="1800" dirty="0">
                <a:solidFill>
                  <a:schemeClr val="tx2"/>
                </a:solidFill>
                <a:latin typeface="Bahnschrift" panose="020B0502040204020203" pitchFamily="34" charset="0"/>
              </a:rPr>
              <a:t>With attachment creating security for the child, Bowlby reveals that children and mothers are likely to maintain the proximity and emotional contact for longer periods (McLeod, 2025).</a:t>
            </a:r>
          </a:p>
          <a:p>
            <a:pPr>
              <a:lnSpc>
                <a:spcPct val="150000"/>
              </a:lnSpc>
            </a:pPr>
            <a:r>
              <a:rPr lang="en-US" sz="1800" dirty="0">
                <a:solidFill>
                  <a:schemeClr val="tx2"/>
                </a:solidFill>
                <a:latin typeface="Bahnschrift" panose="020B0502040204020203" pitchFamily="34" charset="0"/>
              </a:rPr>
              <a:t>It becomes a circle of security as shown in image by McLeod (2025).</a:t>
            </a:r>
          </a:p>
          <a:p>
            <a:pPr>
              <a:lnSpc>
                <a:spcPct val="150000"/>
              </a:lnSpc>
            </a:pPr>
            <a:r>
              <a:rPr lang="en-US" sz="1800" dirty="0">
                <a:solidFill>
                  <a:schemeClr val="tx2"/>
                </a:solidFill>
                <a:latin typeface="Bahnschrift" panose="020B0502040204020203" pitchFamily="34" charset="0"/>
              </a:rPr>
              <a:t>However, insecure attachment can occur when the caregiving is not consistent, is absent, and is generally infused with stress (Khadka, 2022). </a:t>
            </a:r>
          </a:p>
        </p:txBody>
      </p:sp>
      <p:pic>
        <p:nvPicPr>
          <p:cNvPr id="8" name="Content Placeholder 7">
            <a:extLst>
              <a:ext uri="{FF2B5EF4-FFF2-40B4-BE49-F238E27FC236}">
                <a16:creationId xmlns:a16="http://schemas.microsoft.com/office/drawing/2014/main" id="{1028C0B4-246B-A431-9083-A61BE395B91A}"/>
              </a:ext>
            </a:extLst>
          </p:cNvPr>
          <p:cNvPicPr>
            <a:picLocks noGrp="1" noChangeAspect="1"/>
          </p:cNvPicPr>
          <p:nvPr>
            <p:ph sz="half" idx="2"/>
          </p:nvPr>
        </p:nvPicPr>
        <p:blipFill>
          <a:blip r:embed="rId2"/>
          <a:stretch>
            <a:fillRect/>
          </a:stretch>
        </p:blipFill>
        <p:spPr>
          <a:xfrm>
            <a:off x="6939814" y="1686826"/>
            <a:ext cx="4518960" cy="4049830"/>
          </a:xfrm>
        </p:spPr>
      </p:pic>
      <p:sp>
        <p:nvSpPr>
          <p:cNvPr id="9" name="TextBox 8">
            <a:extLst>
              <a:ext uri="{FF2B5EF4-FFF2-40B4-BE49-F238E27FC236}">
                <a16:creationId xmlns:a16="http://schemas.microsoft.com/office/drawing/2014/main" id="{8AC1A5B3-A42D-A83B-AE17-AB6C32C70A4E}"/>
              </a:ext>
            </a:extLst>
          </p:cNvPr>
          <p:cNvSpPr txBox="1"/>
          <p:nvPr/>
        </p:nvSpPr>
        <p:spPr>
          <a:xfrm>
            <a:off x="6756934" y="5736656"/>
            <a:ext cx="4518960" cy="338554"/>
          </a:xfrm>
          <a:prstGeom prst="rect">
            <a:avLst/>
          </a:prstGeom>
          <a:noFill/>
        </p:spPr>
        <p:txBody>
          <a:bodyPr wrap="square" rtlCol="0">
            <a:spAutoFit/>
          </a:bodyPr>
          <a:lstStyle/>
          <a:p>
            <a:pPr algn="ctr"/>
            <a:r>
              <a:rPr lang="en-US" sz="1600" b="1" dirty="0">
                <a:latin typeface="Bahnschrift" panose="020B0502040204020203" pitchFamily="34" charset="0"/>
              </a:rPr>
              <a:t>Source: McLeod, 2025)</a:t>
            </a:r>
          </a:p>
        </p:txBody>
      </p:sp>
    </p:spTree>
    <p:extLst>
      <p:ext uri="{BB962C8B-B14F-4D97-AF65-F5344CB8AC3E}">
        <p14:creationId xmlns:p14="http://schemas.microsoft.com/office/powerpoint/2010/main" val="6917866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4D7AA-FB19-1A81-3C96-D8588D067D68}"/>
              </a:ext>
            </a:extLst>
          </p:cNvPr>
          <p:cNvSpPr>
            <a:spLocks noGrp="1"/>
          </p:cNvSpPr>
          <p:nvPr>
            <p:ph type="title"/>
          </p:nvPr>
        </p:nvSpPr>
        <p:spPr/>
        <p:txBody>
          <a:bodyPr/>
          <a:lstStyle/>
          <a:p>
            <a:r>
              <a:rPr lang="en-US" b="1" dirty="0">
                <a:latin typeface="Bahnschrift" panose="020B0502040204020203" pitchFamily="34" charset="0"/>
              </a:rPr>
              <a:t>Bowlby’s Attachment Theory Application to Jenny</a:t>
            </a:r>
            <a:endParaRPr lang="en-US" dirty="0"/>
          </a:p>
        </p:txBody>
      </p:sp>
      <p:sp>
        <p:nvSpPr>
          <p:cNvPr id="4" name="Content Placeholder 3">
            <a:extLst>
              <a:ext uri="{FF2B5EF4-FFF2-40B4-BE49-F238E27FC236}">
                <a16:creationId xmlns:a16="http://schemas.microsoft.com/office/drawing/2014/main" id="{0FC6833B-07DB-D1EB-3E95-266DE9A466B3}"/>
              </a:ext>
            </a:extLst>
          </p:cNvPr>
          <p:cNvSpPr>
            <a:spLocks noGrp="1"/>
          </p:cNvSpPr>
          <p:nvPr>
            <p:ph sz="half" idx="2"/>
          </p:nvPr>
        </p:nvSpPr>
        <p:spPr>
          <a:xfrm>
            <a:off x="6172200" y="1600199"/>
            <a:ext cx="4914900" cy="4358961"/>
          </a:xfrm>
        </p:spPr>
        <p:txBody>
          <a:bodyPr>
            <a:normAutofit/>
          </a:bodyPr>
          <a:lstStyle/>
          <a:p>
            <a:r>
              <a:rPr lang="en-US" sz="1800" dirty="0">
                <a:solidFill>
                  <a:schemeClr val="tx2"/>
                </a:solidFill>
                <a:effectLst/>
                <a:latin typeface="Bahnschrift" panose="020B0502040204020203" pitchFamily="34" charset="0"/>
                <a:ea typeface="Calibri" panose="020F0502020204030204" pitchFamily="34" charset="0"/>
                <a:cs typeface="Times New Roman" panose="02020603050405020304" pitchFamily="18" charset="0"/>
              </a:rPr>
              <a:t>With Jenny having lost her father at the age of 11, and having her mother become distant and withdrawn, her case reveals the existence of parentification.</a:t>
            </a:r>
          </a:p>
          <a:p>
            <a:r>
              <a:rPr lang="en-US" sz="1800" dirty="0">
                <a:solidFill>
                  <a:schemeClr val="tx2"/>
                </a:solidFill>
                <a:latin typeface="Bahnschrift" panose="020B0502040204020203" pitchFamily="34" charset="0"/>
                <a:ea typeface="Calibri" panose="020F0502020204030204" pitchFamily="34" charset="0"/>
                <a:cs typeface="Times New Roman" panose="02020603050405020304" pitchFamily="18" charset="0"/>
              </a:rPr>
              <a:t>Parentification occurs when the attachment roles are inverted and </a:t>
            </a:r>
            <a:r>
              <a:rPr lang="en-US" sz="1800" dirty="0" err="1">
                <a:solidFill>
                  <a:schemeClr val="tx2"/>
                </a:solidFill>
                <a:latin typeface="Bahnschrift" panose="020B0502040204020203" pitchFamily="34" charset="0"/>
                <a:ea typeface="Calibri" panose="020F0502020204030204" pitchFamily="34" charset="0"/>
                <a:cs typeface="Times New Roman" panose="02020603050405020304" pitchFamily="18" charset="0"/>
              </a:rPr>
              <a:t>disorganised</a:t>
            </a:r>
            <a:r>
              <a:rPr lang="en-US" sz="1800" dirty="0">
                <a:solidFill>
                  <a:schemeClr val="tx2"/>
                </a:solidFill>
                <a:latin typeface="Bahnschrift" panose="020B0502040204020203" pitchFamily="34" charset="0"/>
                <a:ea typeface="Calibri" panose="020F0502020204030204" pitchFamily="34" charset="0"/>
                <a:cs typeface="Times New Roman" panose="02020603050405020304" pitchFamily="18" charset="0"/>
              </a:rPr>
              <a:t> such as in Jenny’s case (</a:t>
            </a:r>
            <a:r>
              <a:rPr lang="en-US" sz="1800" dirty="0" err="1">
                <a:solidFill>
                  <a:srgbClr val="1B1B1B"/>
                </a:solidFill>
                <a:latin typeface="Bahnschrift" panose="020B0502040204020203" pitchFamily="34" charset="0"/>
              </a:rPr>
              <a:t>Tolmacz</a:t>
            </a:r>
            <a:r>
              <a:rPr lang="en-US" sz="1800" dirty="0">
                <a:solidFill>
                  <a:srgbClr val="1B1B1B"/>
                </a:solidFill>
                <a:latin typeface="Bahnschrift" panose="020B0502040204020203" pitchFamily="34" charset="0"/>
              </a:rPr>
              <a:t> </a:t>
            </a:r>
            <a:r>
              <a:rPr lang="en-US" sz="1800" i="1" dirty="0">
                <a:solidFill>
                  <a:srgbClr val="1B1B1B"/>
                </a:solidFill>
                <a:latin typeface="Bahnschrift" panose="020B0502040204020203" pitchFamily="34" charset="0"/>
              </a:rPr>
              <a:t>et al.</a:t>
            </a:r>
            <a:r>
              <a:rPr lang="en-US" sz="1800" dirty="0">
                <a:solidFill>
                  <a:srgbClr val="1B1B1B"/>
                </a:solidFill>
                <a:latin typeface="Bahnschrift" panose="020B0502040204020203" pitchFamily="34" charset="0"/>
              </a:rPr>
              <a:t>, 2025). </a:t>
            </a:r>
          </a:p>
          <a:p>
            <a:r>
              <a:rPr lang="en-US" sz="1800" dirty="0">
                <a:solidFill>
                  <a:srgbClr val="1B1B1B"/>
                </a:solidFill>
                <a:latin typeface="Bahnschrift" panose="020B0502040204020203" pitchFamily="34" charset="0"/>
              </a:rPr>
              <a:t>Jenny’s situation reveals that for the last five years, she has become the secure place and base for her mother, at just a tender age of 11.</a:t>
            </a:r>
          </a:p>
          <a:p>
            <a:r>
              <a:rPr lang="en-US" sz="1800" dirty="0">
                <a:solidFill>
                  <a:srgbClr val="1B1B1B"/>
                </a:solidFill>
                <a:latin typeface="Bahnschrift" panose="020B0502040204020203" pitchFamily="34" charset="0"/>
              </a:rPr>
              <a:t>This points out to Jenny’s parentification, which occurs at puberty, where she is already assuming adult responsibilities and it is quite too early </a:t>
            </a:r>
            <a:r>
              <a:rPr lang="en-US" sz="1800" dirty="0">
                <a:solidFill>
                  <a:schemeClr val="tx2"/>
                </a:solidFill>
                <a:latin typeface="Bahnschrift" panose="020B0502040204020203" pitchFamily="34" charset="0"/>
                <a:ea typeface="Calibri" panose="020F0502020204030204" pitchFamily="34" charset="0"/>
                <a:cs typeface="Times New Roman" panose="02020603050405020304" pitchFamily="18" charset="0"/>
              </a:rPr>
              <a:t>(</a:t>
            </a:r>
            <a:r>
              <a:rPr lang="en-US" sz="1800" dirty="0" err="1">
                <a:solidFill>
                  <a:srgbClr val="1B1B1B"/>
                </a:solidFill>
                <a:latin typeface="Bahnschrift" panose="020B0502040204020203" pitchFamily="34" charset="0"/>
              </a:rPr>
              <a:t>Tolmacz</a:t>
            </a:r>
            <a:r>
              <a:rPr lang="en-US" sz="1800" dirty="0">
                <a:solidFill>
                  <a:srgbClr val="1B1B1B"/>
                </a:solidFill>
                <a:latin typeface="Bahnschrift" panose="020B0502040204020203" pitchFamily="34" charset="0"/>
              </a:rPr>
              <a:t> </a:t>
            </a:r>
            <a:r>
              <a:rPr lang="en-US" sz="1800" i="1" dirty="0">
                <a:solidFill>
                  <a:srgbClr val="1B1B1B"/>
                </a:solidFill>
                <a:latin typeface="Bahnschrift" panose="020B0502040204020203" pitchFamily="34" charset="0"/>
              </a:rPr>
              <a:t>et al.</a:t>
            </a:r>
            <a:r>
              <a:rPr lang="en-US" sz="1800" dirty="0">
                <a:solidFill>
                  <a:srgbClr val="1B1B1B"/>
                </a:solidFill>
                <a:latin typeface="Bahnschrift" panose="020B0502040204020203" pitchFamily="34" charset="0"/>
              </a:rPr>
              <a:t>, 2025). </a:t>
            </a:r>
          </a:p>
          <a:p>
            <a:endParaRPr lang="en-US" sz="1800" dirty="0">
              <a:solidFill>
                <a:schemeClr val="tx2"/>
              </a:solidFill>
              <a:latin typeface="Bahnschrift" panose="020B0502040204020203" pitchFamily="34" charset="0"/>
            </a:endParaRPr>
          </a:p>
        </p:txBody>
      </p:sp>
      <p:pic>
        <p:nvPicPr>
          <p:cNvPr id="14" name="Content Placeholder 13">
            <a:extLst>
              <a:ext uri="{FF2B5EF4-FFF2-40B4-BE49-F238E27FC236}">
                <a16:creationId xmlns:a16="http://schemas.microsoft.com/office/drawing/2014/main" id="{C0DE0288-5F13-F0BA-F004-7E40E20BA223}"/>
              </a:ext>
            </a:extLst>
          </p:cNvPr>
          <p:cNvPicPr>
            <a:picLocks noGrp="1" noChangeAspect="1"/>
          </p:cNvPicPr>
          <p:nvPr>
            <p:ph sz="half" idx="1"/>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a:xfrm>
            <a:off x="1191527" y="1658267"/>
            <a:ext cx="4828273" cy="4223085"/>
          </a:xfrm>
        </p:spPr>
      </p:pic>
    </p:spTree>
    <p:extLst>
      <p:ext uri="{BB962C8B-B14F-4D97-AF65-F5344CB8AC3E}">
        <p14:creationId xmlns:p14="http://schemas.microsoft.com/office/powerpoint/2010/main" val="8829848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855CCE-9D0E-E09A-380B-F9020EA18E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EFE2D3-C5DE-9DDF-6D21-57A4F8DF398A}"/>
              </a:ext>
            </a:extLst>
          </p:cNvPr>
          <p:cNvSpPr>
            <a:spLocks noGrp="1"/>
          </p:cNvSpPr>
          <p:nvPr>
            <p:ph type="title"/>
          </p:nvPr>
        </p:nvSpPr>
        <p:spPr/>
        <p:txBody>
          <a:bodyPr/>
          <a:lstStyle/>
          <a:p>
            <a:r>
              <a:rPr lang="en-US" b="1" dirty="0">
                <a:latin typeface="Bahnschrift" panose="020B0502040204020203" pitchFamily="34" charset="0"/>
              </a:rPr>
              <a:t>Effect of Parentification on Jenny</a:t>
            </a:r>
            <a:endParaRPr lang="en-US" dirty="0"/>
          </a:p>
        </p:txBody>
      </p:sp>
      <p:sp>
        <p:nvSpPr>
          <p:cNvPr id="4" name="Content Placeholder 3">
            <a:extLst>
              <a:ext uri="{FF2B5EF4-FFF2-40B4-BE49-F238E27FC236}">
                <a16:creationId xmlns:a16="http://schemas.microsoft.com/office/drawing/2014/main" id="{31943BEC-487F-1C2E-3E3E-7807FB99C621}"/>
              </a:ext>
            </a:extLst>
          </p:cNvPr>
          <p:cNvSpPr>
            <a:spLocks noGrp="1"/>
          </p:cNvSpPr>
          <p:nvPr>
            <p:ph sz="half" idx="2"/>
          </p:nvPr>
        </p:nvSpPr>
        <p:spPr>
          <a:xfrm>
            <a:off x="6172200" y="1600199"/>
            <a:ext cx="4914900" cy="4358961"/>
          </a:xfrm>
        </p:spPr>
        <p:txBody>
          <a:bodyPr>
            <a:normAutofit fontScale="92500" lnSpcReduction="10000"/>
          </a:bodyPr>
          <a:lstStyle/>
          <a:p>
            <a:r>
              <a:rPr lang="en-US" sz="1800" dirty="0">
                <a:solidFill>
                  <a:schemeClr val="tx2"/>
                </a:solidFill>
                <a:effectLst/>
                <a:latin typeface="Bahnschrift" panose="020B0502040204020203" pitchFamily="34" charset="0"/>
                <a:ea typeface="Calibri" panose="020F0502020204030204" pitchFamily="34" charset="0"/>
                <a:cs typeface="Times New Roman" panose="02020603050405020304" pitchFamily="18" charset="0"/>
              </a:rPr>
              <a:t>Considering that Jenny started caring for her mother that early at age of 11 years, it indicates </a:t>
            </a:r>
            <a:r>
              <a:rPr lang="en-US" sz="1800" dirty="0">
                <a:solidFill>
                  <a:schemeClr val="tx2"/>
                </a:solidFill>
                <a:latin typeface="Bahnschrift" panose="020B0502040204020203" pitchFamily="34" charset="0"/>
                <a:ea typeface="Calibri" panose="020F0502020204030204" pitchFamily="34" charset="0"/>
                <a:cs typeface="Times New Roman" panose="02020603050405020304" pitchFamily="18" charset="0"/>
              </a:rPr>
              <a:t>that for the 5 years, </a:t>
            </a:r>
            <a:r>
              <a:rPr lang="en-US" sz="1800" dirty="0">
                <a:solidFill>
                  <a:schemeClr val="tx2"/>
                </a:solidFill>
                <a:effectLst/>
                <a:latin typeface="Bahnschrift" panose="020B0502040204020203" pitchFamily="34" charset="0"/>
                <a:ea typeface="Calibri" panose="020F0502020204030204" pitchFamily="34" charset="0"/>
                <a:cs typeface="Times New Roman" panose="02020603050405020304" pitchFamily="18" charset="0"/>
              </a:rPr>
              <a:t>she most definitely had to give up her own emotional needs to meet those of her mother.</a:t>
            </a:r>
          </a:p>
          <a:p>
            <a:r>
              <a:rPr lang="en-US" sz="1800" dirty="0">
                <a:solidFill>
                  <a:schemeClr val="tx2"/>
                </a:solidFill>
                <a:latin typeface="Bahnschrift" panose="020B0502040204020203" pitchFamily="34" charset="0"/>
                <a:ea typeface="Calibri" panose="020F0502020204030204" pitchFamily="34" charset="0"/>
                <a:cs typeface="Times New Roman" panose="02020603050405020304" pitchFamily="18" charset="0"/>
              </a:rPr>
              <a:t>I consider this to be compulsive caregiving, which involves having Jenny’s self worth tied to her ability to help others, even before she hits the right age of adulthood (</a:t>
            </a:r>
            <a:r>
              <a:rPr lang="en-US" sz="1800" b="0" i="0" dirty="0" err="1">
                <a:solidFill>
                  <a:srgbClr val="1B1B1B"/>
                </a:solidFill>
                <a:effectLst/>
                <a:latin typeface="Bahnschrift" panose="020B0502040204020203" pitchFamily="34" charset="0"/>
              </a:rPr>
              <a:t>Dariotis</a:t>
            </a:r>
            <a:r>
              <a:rPr lang="en-US" sz="1800" b="0" i="0" dirty="0">
                <a:solidFill>
                  <a:srgbClr val="1B1B1B"/>
                </a:solidFill>
                <a:effectLst/>
                <a:latin typeface="Bahnschrift" panose="020B0502040204020203" pitchFamily="34" charset="0"/>
              </a:rPr>
              <a:t> </a:t>
            </a:r>
            <a:r>
              <a:rPr lang="en-US" sz="1800" b="0" i="1" dirty="0">
                <a:solidFill>
                  <a:srgbClr val="1B1B1B"/>
                </a:solidFill>
                <a:effectLst/>
                <a:latin typeface="Bahnschrift" panose="020B0502040204020203" pitchFamily="34" charset="0"/>
              </a:rPr>
              <a:t>et al.</a:t>
            </a:r>
            <a:r>
              <a:rPr lang="en-US" sz="1800" b="0" i="0" dirty="0">
                <a:solidFill>
                  <a:srgbClr val="1B1B1B"/>
                </a:solidFill>
                <a:effectLst/>
                <a:latin typeface="Bahnschrift" panose="020B0502040204020203" pitchFamily="34" charset="0"/>
              </a:rPr>
              <a:t>, 2023). </a:t>
            </a:r>
          </a:p>
          <a:p>
            <a:r>
              <a:rPr lang="en-US" sz="1800" dirty="0">
                <a:solidFill>
                  <a:srgbClr val="1B1B1B"/>
                </a:solidFill>
                <a:latin typeface="Bahnschrift" panose="020B0502040204020203" pitchFamily="34" charset="0"/>
              </a:rPr>
              <a:t>It risks causing Jenny to develop anxiety, fear, and avoidance in the long-term period, which degrades her quality of life (</a:t>
            </a:r>
            <a:r>
              <a:rPr lang="en-US" sz="1800" b="0" i="0" dirty="0" err="1">
                <a:solidFill>
                  <a:srgbClr val="1B1B1B"/>
                </a:solidFill>
                <a:effectLst/>
                <a:latin typeface="Bahnschrift" panose="020B0502040204020203" pitchFamily="34" charset="0"/>
              </a:rPr>
              <a:t>Dariotis</a:t>
            </a:r>
            <a:r>
              <a:rPr lang="en-US" sz="1800" b="0" i="0" dirty="0">
                <a:solidFill>
                  <a:srgbClr val="1B1B1B"/>
                </a:solidFill>
                <a:effectLst/>
                <a:latin typeface="Bahnschrift" panose="020B0502040204020203" pitchFamily="34" charset="0"/>
              </a:rPr>
              <a:t> </a:t>
            </a:r>
            <a:r>
              <a:rPr lang="en-US" sz="1800" b="0" i="1" dirty="0">
                <a:solidFill>
                  <a:srgbClr val="1B1B1B"/>
                </a:solidFill>
                <a:effectLst/>
                <a:latin typeface="Bahnschrift" panose="020B0502040204020203" pitchFamily="34" charset="0"/>
              </a:rPr>
              <a:t>et al.</a:t>
            </a:r>
            <a:r>
              <a:rPr lang="en-US" sz="1800" b="0" i="0" dirty="0">
                <a:solidFill>
                  <a:srgbClr val="1B1B1B"/>
                </a:solidFill>
                <a:effectLst/>
                <a:latin typeface="Bahnschrift" panose="020B0502040204020203" pitchFamily="34" charset="0"/>
              </a:rPr>
              <a:t>, 2023). </a:t>
            </a:r>
          </a:p>
          <a:p>
            <a:r>
              <a:rPr lang="en-US" sz="1800" dirty="0">
                <a:solidFill>
                  <a:srgbClr val="1B1B1B"/>
                </a:solidFill>
                <a:latin typeface="Bahnschrift" panose="020B0502040204020203" pitchFamily="34" charset="0"/>
              </a:rPr>
              <a:t>While some may indicate that Jenny would become more resilient and empathetic, evidence shows that parentification causes more harm than good. </a:t>
            </a:r>
            <a:endParaRPr lang="en-US" sz="1800" dirty="0">
              <a:solidFill>
                <a:schemeClr val="tx2"/>
              </a:solidFill>
              <a:latin typeface="Bahnschrift" panose="020B0502040204020203" pitchFamily="34" charset="0"/>
            </a:endParaRPr>
          </a:p>
        </p:txBody>
      </p:sp>
      <p:pic>
        <p:nvPicPr>
          <p:cNvPr id="7" name="Content Placeholder 6">
            <a:extLst>
              <a:ext uri="{FF2B5EF4-FFF2-40B4-BE49-F238E27FC236}">
                <a16:creationId xmlns:a16="http://schemas.microsoft.com/office/drawing/2014/main" id="{B43FE04E-7CAA-0B3F-73C0-549003F9A3EA}"/>
              </a:ext>
            </a:extLst>
          </p:cNvPr>
          <p:cNvPicPr>
            <a:picLocks noGrp="1" noChangeAspect="1"/>
          </p:cNvPicPr>
          <p:nvPr>
            <p:ph sz="half" idx="1"/>
          </p:nvPr>
        </p:nvPicPr>
        <p:blipFill>
          <a:blip r:embed="rId2"/>
          <a:stretch>
            <a:fillRect/>
          </a:stretch>
        </p:blipFill>
        <p:spPr>
          <a:xfrm>
            <a:off x="1104900" y="1511167"/>
            <a:ext cx="5017343" cy="4109988"/>
          </a:xfrm>
        </p:spPr>
      </p:pic>
      <p:sp>
        <p:nvSpPr>
          <p:cNvPr id="8" name="TextBox 7">
            <a:extLst>
              <a:ext uri="{FF2B5EF4-FFF2-40B4-BE49-F238E27FC236}">
                <a16:creationId xmlns:a16="http://schemas.microsoft.com/office/drawing/2014/main" id="{88EE91F7-F2FC-EAB1-0182-93F96AD1C742}"/>
              </a:ext>
            </a:extLst>
          </p:cNvPr>
          <p:cNvSpPr txBox="1"/>
          <p:nvPr/>
        </p:nvSpPr>
        <p:spPr>
          <a:xfrm>
            <a:off x="1354091" y="5620606"/>
            <a:ext cx="4518960" cy="338554"/>
          </a:xfrm>
          <a:prstGeom prst="rect">
            <a:avLst/>
          </a:prstGeom>
          <a:noFill/>
        </p:spPr>
        <p:txBody>
          <a:bodyPr wrap="square" rtlCol="0">
            <a:spAutoFit/>
          </a:bodyPr>
          <a:lstStyle/>
          <a:p>
            <a:pPr algn="ctr"/>
            <a:r>
              <a:rPr lang="en-US" sz="1600" dirty="0">
                <a:latin typeface="Bahnschrift" panose="020B0502040204020203" pitchFamily="34" charset="0"/>
              </a:rPr>
              <a:t>Source: Shutterstock</a:t>
            </a:r>
          </a:p>
        </p:txBody>
      </p:sp>
    </p:spTree>
    <p:extLst>
      <p:ext uri="{BB962C8B-B14F-4D97-AF65-F5344CB8AC3E}">
        <p14:creationId xmlns:p14="http://schemas.microsoft.com/office/powerpoint/2010/main" val="26274166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3106FE-9002-0643-6043-DDFE00AE40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B331B4-9DB7-424E-515D-714315067CD7}"/>
              </a:ext>
            </a:extLst>
          </p:cNvPr>
          <p:cNvSpPr>
            <a:spLocks noGrp="1"/>
          </p:cNvSpPr>
          <p:nvPr>
            <p:ph type="title"/>
          </p:nvPr>
        </p:nvSpPr>
        <p:spPr/>
        <p:txBody>
          <a:bodyPr/>
          <a:lstStyle/>
          <a:p>
            <a:r>
              <a:rPr lang="en-US" b="1" dirty="0">
                <a:latin typeface="Bahnschrift" panose="020B0502040204020203" pitchFamily="34" charset="0"/>
              </a:rPr>
              <a:t>Nurture’s Influence on Jenny’s Psychological Development</a:t>
            </a:r>
            <a:endParaRPr lang="en-US" dirty="0"/>
          </a:p>
        </p:txBody>
      </p:sp>
      <p:sp>
        <p:nvSpPr>
          <p:cNvPr id="4" name="Content Placeholder 3">
            <a:extLst>
              <a:ext uri="{FF2B5EF4-FFF2-40B4-BE49-F238E27FC236}">
                <a16:creationId xmlns:a16="http://schemas.microsoft.com/office/drawing/2014/main" id="{2A9A32BB-D219-94C7-B67A-AF219A2F0AA4}"/>
              </a:ext>
            </a:extLst>
          </p:cNvPr>
          <p:cNvSpPr>
            <a:spLocks noGrp="1"/>
          </p:cNvSpPr>
          <p:nvPr>
            <p:ph sz="half" idx="2"/>
          </p:nvPr>
        </p:nvSpPr>
        <p:spPr>
          <a:xfrm>
            <a:off x="6172200" y="1600199"/>
            <a:ext cx="4914900" cy="4358961"/>
          </a:xfrm>
        </p:spPr>
        <p:txBody>
          <a:bodyPr>
            <a:normAutofit fontScale="92500" lnSpcReduction="10000"/>
          </a:bodyPr>
          <a:lstStyle/>
          <a:p>
            <a:r>
              <a:rPr lang="en-US" sz="1800" dirty="0">
                <a:solidFill>
                  <a:schemeClr val="tx2"/>
                </a:solidFill>
                <a:effectLst/>
                <a:latin typeface="Bahnschrift" panose="020B0502040204020203" pitchFamily="34" charset="0"/>
                <a:ea typeface="Calibri" panose="020F0502020204030204" pitchFamily="34" charset="0"/>
                <a:cs typeface="Times New Roman" panose="02020603050405020304" pitchFamily="18" charset="0"/>
              </a:rPr>
              <a:t>The environment Jenny grows up in affects her future interaction and quality of life.</a:t>
            </a:r>
          </a:p>
          <a:p>
            <a:r>
              <a:rPr lang="en-US" sz="1800" dirty="0">
                <a:solidFill>
                  <a:schemeClr val="tx2"/>
                </a:solidFill>
                <a:latin typeface="Bahnschrift" panose="020B0502040204020203" pitchFamily="34" charset="0"/>
                <a:ea typeface="Calibri" panose="020F0502020204030204" pitchFamily="34" charset="0"/>
                <a:cs typeface="Times New Roman" panose="02020603050405020304" pitchFamily="18" charset="0"/>
              </a:rPr>
              <a:t>Her current environment is constricting, because it ties her down to undertaking parental responsibilities.</a:t>
            </a:r>
          </a:p>
          <a:p>
            <a:r>
              <a:rPr lang="en-US" sz="1800" dirty="0">
                <a:solidFill>
                  <a:schemeClr val="tx2"/>
                </a:solidFill>
                <a:latin typeface="Bahnschrift" panose="020B0502040204020203" pitchFamily="34" charset="0"/>
                <a:ea typeface="Calibri" panose="020F0502020204030204" pitchFamily="34" charset="0"/>
                <a:cs typeface="Times New Roman" panose="02020603050405020304" pitchFamily="18" charset="0"/>
              </a:rPr>
              <a:t>For example, Jenny’s caregiver roles keeps her in social isolation away from her peers, which will likely breed feelings of loneliness (</a:t>
            </a:r>
            <a:r>
              <a:rPr lang="en-US" sz="1800" b="0" i="0" dirty="0" err="1">
                <a:solidFill>
                  <a:srgbClr val="1B1B1B"/>
                </a:solidFill>
                <a:effectLst/>
                <a:latin typeface="Bahnschrift" panose="020B0502040204020203" pitchFamily="34" charset="0"/>
              </a:rPr>
              <a:t>Dariotis</a:t>
            </a:r>
            <a:r>
              <a:rPr lang="en-US" sz="1800" b="0" i="0" dirty="0">
                <a:solidFill>
                  <a:srgbClr val="1B1B1B"/>
                </a:solidFill>
                <a:effectLst/>
                <a:latin typeface="Bahnschrift" panose="020B0502040204020203" pitchFamily="34" charset="0"/>
              </a:rPr>
              <a:t> </a:t>
            </a:r>
            <a:r>
              <a:rPr lang="en-US" sz="1800" b="0" i="1" dirty="0">
                <a:solidFill>
                  <a:srgbClr val="1B1B1B"/>
                </a:solidFill>
                <a:effectLst/>
                <a:latin typeface="Bahnschrift" panose="020B0502040204020203" pitchFamily="34" charset="0"/>
              </a:rPr>
              <a:t>et al.</a:t>
            </a:r>
            <a:r>
              <a:rPr lang="en-US" sz="1800" b="0" i="0" dirty="0">
                <a:solidFill>
                  <a:srgbClr val="1B1B1B"/>
                </a:solidFill>
                <a:effectLst/>
                <a:latin typeface="Bahnschrift" panose="020B0502040204020203" pitchFamily="34" charset="0"/>
              </a:rPr>
              <a:t>, 2023). </a:t>
            </a:r>
          </a:p>
          <a:p>
            <a:r>
              <a:rPr lang="en-US" sz="1800" dirty="0">
                <a:solidFill>
                  <a:srgbClr val="1B1B1B"/>
                </a:solidFill>
                <a:latin typeface="Bahnschrift" panose="020B0502040204020203" pitchFamily="34" charset="0"/>
              </a:rPr>
              <a:t>At the same time, Jenny environment is breeding a cycle of dependence. While her friends are gaining independence, she is bound by duty and work (</a:t>
            </a:r>
            <a:r>
              <a:rPr lang="en-US" sz="1800" b="0" i="0" dirty="0" err="1">
                <a:solidFill>
                  <a:srgbClr val="1B1B1B"/>
                </a:solidFill>
                <a:effectLst/>
                <a:latin typeface="Bahnschrift" panose="020B0502040204020203" pitchFamily="34" charset="0"/>
              </a:rPr>
              <a:t>Dariotis</a:t>
            </a:r>
            <a:r>
              <a:rPr lang="en-US" sz="1800" b="0" i="0" dirty="0">
                <a:solidFill>
                  <a:srgbClr val="1B1B1B"/>
                </a:solidFill>
                <a:effectLst/>
                <a:latin typeface="Bahnschrift" panose="020B0502040204020203" pitchFamily="34" charset="0"/>
              </a:rPr>
              <a:t> </a:t>
            </a:r>
            <a:r>
              <a:rPr lang="en-US" sz="1800" b="0" i="1" dirty="0">
                <a:solidFill>
                  <a:srgbClr val="1B1B1B"/>
                </a:solidFill>
                <a:effectLst/>
                <a:latin typeface="Bahnschrift" panose="020B0502040204020203" pitchFamily="34" charset="0"/>
              </a:rPr>
              <a:t>et al.</a:t>
            </a:r>
            <a:r>
              <a:rPr lang="en-US" sz="1800" b="0" i="0" dirty="0">
                <a:solidFill>
                  <a:srgbClr val="1B1B1B"/>
                </a:solidFill>
                <a:effectLst/>
                <a:latin typeface="Bahnschrift" panose="020B0502040204020203" pitchFamily="34" charset="0"/>
              </a:rPr>
              <a:t>, 2023). </a:t>
            </a:r>
          </a:p>
          <a:p>
            <a:r>
              <a:rPr lang="en-US" sz="1800" dirty="0">
                <a:solidFill>
                  <a:srgbClr val="1B1B1B"/>
                </a:solidFill>
                <a:latin typeface="Bahnschrift" panose="020B0502040204020203" pitchFamily="34" charset="0"/>
              </a:rPr>
              <a:t>On a different angle though, some may consider this a period where Jenny develops maturity, empathy, and resilience. </a:t>
            </a:r>
            <a:endParaRPr lang="en-US" sz="1800" dirty="0">
              <a:solidFill>
                <a:schemeClr val="tx2"/>
              </a:solidFill>
              <a:latin typeface="Bahnschrift" panose="020B0502040204020203" pitchFamily="34" charset="0"/>
            </a:endParaRPr>
          </a:p>
        </p:txBody>
      </p:sp>
      <p:pic>
        <p:nvPicPr>
          <p:cNvPr id="7" name="Content Placeholder 6">
            <a:extLst>
              <a:ext uri="{FF2B5EF4-FFF2-40B4-BE49-F238E27FC236}">
                <a16:creationId xmlns:a16="http://schemas.microsoft.com/office/drawing/2014/main" id="{E548A40B-5D38-94CA-902E-DBA98150650B}"/>
              </a:ext>
            </a:extLst>
          </p:cNvPr>
          <p:cNvPicPr>
            <a:picLocks noGrp="1" noChangeAspect="1"/>
          </p:cNvPicPr>
          <p:nvPr>
            <p:ph sz="half" idx="1"/>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a:xfrm>
            <a:off x="1104900" y="1751797"/>
            <a:ext cx="4914901" cy="4100363"/>
          </a:xfrm>
        </p:spPr>
      </p:pic>
    </p:spTree>
    <p:extLst>
      <p:ext uri="{BB962C8B-B14F-4D97-AF65-F5344CB8AC3E}">
        <p14:creationId xmlns:p14="http://schemas.microsoft.com/office/powerpoint/2010/main" val="2751139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F69CC7-6890-6311-A584-35CBB558C6D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462E74-C7D4-3A7C-3531-24F0FC8F0249}"/>
              </a:ext>
            </a:extLst>
          </p:cNvPr>
          <p:cNvSpPr>
            <a:spLocks noGrp="1"/>
          </p:cNvSpPr>
          <p:nvPr>
            <p:ph type="title"/>
          </p:nvPr>
        </p:nvSpPr>
        <p:spPr/>
        <p:txBody>
          <a:bodyPr/>
          <a:lstStyle/>
          <a:p>
            <a:r>
              <a:rPr lang="en-US" b="1" dirty="0">
                <a:latin typeface="Bahnschrift" panose="020B0502040204020203" pitchFamily="34" charset="0"/>
              </a:rPr>
              <a:t>Proposed Interventions for Jenny Based on Bowlby’s Attachment Theory</a:t>
            </a:r>
            <a:endParaRPr lang="en-US" dirty="0"/>
          </a:p>
        </p:txBody>
      </p:sp>
      <p:graphicFrame>
        <p:nvGraphicFramePr>
          <p:cNvPr id="6" name="Content Placeholder 5">
            <a:extLst>
              <a:ext uri="{FF2B5EF4-FFF2-40B4-BE49-F238E27FC236}">
                <a16:creationId xmlns:a16="http://schemas.microsoft.com/office/drawing/2014/main" id="{B2FEBCDC-5EFC-41D5-008F-1DF9B8DD8024}"/>
              </a:ext>
            </a:extLst>
          </p:cNvPr>
          <p:cNvGraphicFramePr>
            <a:graphicFrameLocks noGrp="1"/>
          </p:cNvGraphicFramePr>
          <p:nvPr>
            <p:ph idx="1"/>
            <p:extLst>
              <p:ext uri="{D42A27DB-BD31-4B8C-83A1-F6EECF244321}">
                <p14:modId xmlns:p14="http://schemas.microsoft.com/office/powerpoint/2010/main" val="2820964932"/>
              </p:ext>
            </p:extLst>
          </p:nvPr>
        </p:nvGraphicFramePr>
        <p:xfrm>
          <a:off x="891626" y="1219200"/>
          <a:ext cx="10899320" cy="5588000"/>
        </p:xfrm>
        <a:graphic>
          <a:graphicData uri="http://schemas.openxmlformats.org/drawingml/2006/table">
            <a:tbl>
              <a:tblPr/>
              <a:tblGrid>
                <a:gridCol w="3539950">
                  <a:extLst>
                    <a:ext uri="{9D8B030D-6E8A-4147-A177-3AD203B41FA5}">
                      <a16:colId xmlns:a16="http://schemas.microsoft.com/office/drawing/2014/main" val="1392880630"/>
                    </a:ext>
                  </a:extLst>
                </a:gridCol>
                <a:gridCol w="3539950">
                  <a:extLst>
                    <a:ext uri="{9D8B030D-6E8A-4147-A177-3AD203B41FA5}">
                      <a16:colId xmlns:a16="http://schemas.microsoft.com/office/drawing/2014/main" val="2310587103"/>
                    </a:ext>
                  </a:extLst>
                </a:gridCol>
                <a:gridCol w="3819420">
                  <a:extLst>
                    <a:ext uri="{9D8B030D-6E8A-4147-A177-3AD203B41FA5}">
                      <a16:colId xmlns:a16="http://schemas.microsoft.com/office/drawing/2014/main" val="3301180138"/>
                    </a:ext>
                  </a:extLst>
                </a:gridCol>
              </a:tblGrid>
              <a:tr h="333929">
                <a:tc>
                  <a:txBody>
                    <a:bodyPr/>
                    <a:lstStyle/>
                    <a:p>
                      <a:pPr rtl="0"/>
                      <a:r>
                        <a:rPr lang="en-US" sz="1500" b="1" dirty="0">
                          <a:solidFill>
                            <a:schemeClr val="tx2"/>
                          </a:solidFill>
                          <a:effectLst/>
                          <a:latin typeface="Bahnschrift" panose="020B0502040204020203" pitchFamily="34" charset="0"/>
                        </a:rPr>
                        <a:t>Intervention Approach</a:t>
                      </a:r>
                      <a:endParaRPr lang="en-US" sz="1500" dirty="0">
                        <a:solidFill>
                          <a:schemeClr val="tx2"/>
                        </a:solidFill>
                        <a:effectLst/>
                        <a:latin typeface="Bahnschrift" panose="020B0502040204020203" pitchFamily="34" charset="0"/>
                      </a:endParaRPr>
                    </a:p>
                  </a:txBody>
                  <a:tcPr marR="76200" marT="101600" marB="10160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rtl="0"/>
                      <a:r>
                        <a:rPr lang="en-US" sz="1500" b="1" dirty="0">
                          <a:solidFill>
                            <a:schemeClr val="tx2"/>
                          </a:solidFill>
                          <a:effectLst/>
                          <a:latin typeface="Bahnschrift" panose="020B0502040204020203" pitchFamily="34" charset="0"/>
                        </a:rPr>
                        <a:t>Rationale based on Bowlby’s Theory</a:t>
                      </a:r>
                      <a:endParaRPr lang="en-US" sz="1500" dirty="0">
                        <a:solidFill>
                          <a:schemeClr val="tx2"/>
                        </a:solidFill>
                        <a:effectLst/>
                        <a:latin typeface="Bahnschrift" panose="020B0502040204020203" pitchFamily="34" charset="0"/>
                      </a:endParaRPr>
                    </a:p>
                  </a:txBody>
                  <a:tcPr marR="76200" marT="101600" marB="10160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rtl="0"/>
                      <a:r>
                        <a:rPr lang="en-US" sz="1500" b="1" dirty="0">
                          <a:solidFill>
                            <a:schemeClr val="tx2"/>
                          </a:solidFill>
                          <a:effectLst/>
                          <a:latin typeface="Bahnschrift" panose="020B0502040204020203" pitchFamily="34" charset="0"/>
                        </a:rPr>
                        <a:t>How it would be done</a:t>
                      </a:r>
                      <a:endParaRPr lang="en-US" sz="1500" dirty="0">
                        <a:solidFill>
                          <a:schemeClr val="tx2"/>
                        </a:solidFill>
                        <a:effectLst/>
                        <a:latin typeface="Bahnschrift" panose="020B0502040204020203" pitchFamily="34" charset="0"/>
                      </a:endParaRPr>
                    </a:p>
                  </a:txBody>
                  <a:tcPr marT="101600" marB="10160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848851795"/>
                  </a:ext>
                </a:extLst>
              </a:tr>
              <a:tr h="864287">
                <a:tc>
                  <a:txBody>
                    <a:bodyPr/>
                    <a:lstStyle/>
                    <a:p>
                      <a:pPr rtl="0"/>
                      <a:r>
                        <a:rPr lang="en-US" sz="1500" b="1" dirty="0">
                          <a:solidFill>
                            <a:schemeClr val="tx2"/>
                          </a:solidFill>
                          <a:effectLst/>
                          <a:latin typeface="Bahnschrift" panose="020B0502040204020203" pitchFamily="34" charset="0"/>
                        </a:rPr>
                        <a:t>Develop a secure base</a:t>
                      </a:r>
                      <a:endParaRPr lang="en-US" sz="1500" dirty="0">
                        <a:solidFill>
                          <a:schemeClr val="tx2"/>
                        </a:solidFill>
                        <a:effectLst/>
                        <a:latin typeface="Bahnschrift" panose="020B0502040204020203" pitchFamily="34" charset="0"/>
                      </a:endParaRPr>
                    </a:p>
                  </a:txBody>
                  <a:tcPr marR="76200" marT="101600" marB="10160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rtl="0"/>
                      <a:r>
                        <a:rPr lang="en-US" sz="1500" dirty="0">
                          <a:solidFill>
                            <a:schemeClr val="tx2"/>
                          </a:solidFill>
                          <a:effectLst/>
                          <a:latin typeface="Bahnschrift" panose="020B0502040204020203" pitchFamily="34" charset="0"/>
                        </a:rPr>
                        <a:t>Jenny ought to have consistent and reliable person, who will care for </a:t>
                      </a:r>
                      <a:r>
                        <a:rPr lang="en-US" sz="1500" i="0" dirty="0">
                          <a:solidFill>
                            <a:schemeClr val="tx2"/>
                          </a:solidFill>
                          <a:effectLst/>
                          <a:latin typeface="Bahnschrift" panose="020B0502040204020203" pitchFamily="34" charset="0"/>
                        </a:rPr>
                        <a:t>her </a:t>
                      </a:r>
                      <a:r>
                        <a:rPr lang="en-US" sz="1500" dirty="0">
                          <a:solidFill>
                            <a:schemeClr val="tx2"/>
                          </a:solidFill>
                          <a:effectLst/>
                          <a:latin typeface="Bahnschrift" panose="020B0502040204020203" pitchFamily="34" charset="0"/>
                        </a:rPr>
                        <a:t>without requiring any </a:t>
                      </a:r>
                      <a:r>
                        <a:rPr lang="en-US" sz="1500" dirty="0" err="1">
                          <a:solidFill>
                            <a:schemeClr val="tx2"/>
                          </a:solidFill>
                          <a:effectLst/>
                          <a:latin typeface="Bahnschrift" panose="020B0502040204020203" pitchFamily="34" charset="0"/>
                        </a:rPr>
                        <a:t>favour</a:t>
                      </a:r>
                      <a:r>
                        <a:rPr lang="en-US" sz="1500" dirty="0">
                          <a:solidFill>
                            <a:schemeClr val="tx2"/>
                          </a:solidFill>
                          <a:effectLst/>
                          <a:latin typeface="Bahnschrift" panose="020B0502040204020203" pitchFamily="34" charset="0"/>
                        </a:rPr>
                        <a:t> in return.</a:t>
                      </a:r>
                    </a:p>
                  </a:txBody>
                  <a:tcPr marR="76200" marT="101600" marB="10160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rtl="0"/>
                      <a:r>
                        <a:rPr lang="en-US" sz="1500" dirty="0">
                          <a:solidFill>
                            <a:schemeClr val="tx2"/>
                          </a:solidFill>
                          <a:effectLst/>
                          <a:latin typeface="Bahnschrift" panose="020B0502040204020203" pitchFamily="34" charset="0"/>
                        </a:rPr>
                        <a:t>Have a committed </a:t>
                      </a:r>
                      <a:r>
                        <a:rPr lang="en-US" sz="1500" b="0" dirty="0">
                          <a:solidFill>
                            <a:schemeClr val="tx2"/>
                          </a:solidFill>
                          <a:effectLst/>
                          <a:latin typeface="Bahnschrift" panose="020B0502040204020203" pitchFamily="34" charset="0"/>
                        </a:rPr>
                        <a:t>mentor</a:t>
                      </a:r>
                      <a:r>
                        <a:rPr lang="en-US" sz="1500" dirty="0">
                          <a:solidFill>
                            <a:schemeClr val="tx2"/>
                          </a:solidFill>
                          <a:effectLst/>
                          <a:latin typeface="Bahnschrift" panose="020B0502040204020203" pitchFamily="34" charset="0"/>
                        </a:rPr>
                        <a:t> assigned to Jenny who will meet her weekly help in focusing on her goals and emotions.</a:t>
                      </a:r>
                    </a:p>
                  </a:txBody>
                  <a:tcPr marT="101600" marB="10160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3749381082"/>
                  </a:ext>
                </a:extLst>
              </a:tr>
              <a:tr h="864287">
                <a:tc>
                  <a:txBody>
                    <a:bodyPr/>
                    <a:lstStyle/>
                    <a:p>
                      <a:pPr rtl="0"/>
                      <a:r>
                        <a:rPr lang="en-US" sz="1500" b="1" dirty="0">
                          <a:solidFill>
                            <a:schemeClr val="tx2"/>
                          </a:solidFill>
                          <a:effectLst/>
                          <a:latin typeface="Bahnschrift" panose="020B0502040204020203" pitchFamily="34" charset="0"/>
                        </a:rPr>
                        <a:t>Make safe base </a:t>
                      </a:r>
                      <a:r>
                        <a:rPr lang="en-US" sz="1500" b="1" dirty="0" err="1">
                          <a:solidFill>
                            <a:schemeClr val="tx2"/>
                          </a:solidFill>
                          <a:effectLst/>
                          <a:latin typeface="Bahnschrift" panose="020B0502040204020203" pitchFamily="34" charset="0"/>
                        </a:rPr>
                        <a:t>externalised</a:t>
                      </a:r>
                      <a:endParaRPr lang="en-US" sz="1500" dirty="0">
                        <a:solidFill>
                          <a:schemeClr val="tx2"/>
                        </a:solidFill>
                        <a:effectLst/>
                        <a:latin typeface="Bahnschrift" panose="020B0502040204020203" pitchFamily="34" charset="0"/>
                      </a:endParaRPr>
                    </a:p>
                  </a:txBody>
                  <a:tcPr marR="76200" marT="101600" marB="10160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rtl="0"/>
                      <a:r>
                        <a:rPr lang="en-US" sz="1500" dirty="0">
                          <a:solidFill>
                            <a:schemeClr val="tx2"/>
                          </a:solidFill>
                          <a:effectLst/>
                          <a:latin typeface="Bahnschrift" panose="020B0502040204020203" pitchFamily="34" charset="0"/>
                        </a:rPr>
                        <a:t>Bowlby reminds that exploration can only happen when Jenny’s home becomes a safe haven (</a:t>
                      </a:r>
                      <a:r>
                        <a:rPr lang="en-US" sz="1600" b="0" i="0" dirty="0">
                          <a:solidFill>
                            <a:schemeClr val="tx2"/>
                          </a:solidFill>
                          <a:effectLst/>
                          <a:latin typeface="Bahnschrift" panose="020B0502040204020203" pitchFamily="34" charset="0"/>
                        </a:rPr>
                        <a:t>Flaherty and Sadler, 2011). </a:t>
                      </a:r>
                      <a:endParaRPr lang="en-US" sz="1500" dirty="0">
                        <a:solidFill>
                          <a:schemeClr val="tx2"/>
                        </a:solidFill>
                        <a:effectLst/>
                        <a:latin typeface="Bahnschrift" panose="020B0502040204020203" pitchFamily="34" charset="0"/>
                      </a:endParaRPr>
                    </a:p>
                  </a:txBody>
                  <a:tcPr marR="76200" marT="101600" marB="10160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rtl="0"/>
                      <a:r>
                        <a:rPr lang="en-US" sz="1500" dirty="0" err="1">
                          <a:solidFill>
                            <a:schemeClr val="tx2"/>
                          </a:solidFill>
                          <a:effectLst/>
                          <a:latin typeface="Bahnschrift"/>
                        </a:rPr>
                        <a:t>Organise</a:t>
                      </a:r>
                      <a:r>
                        <a:rPr lang="en-US" sz="1500" dirty="0">
                          <a:solidFill>
                            <a:schemeClr val="tx2"/>
                          </a:solidFill>
                          <a:effectLst/>
                          <a:latin typeface="Bahnschrift"/>
                        </a:rPr>
                        <a:t> with social care </a:t>
                      </a:r>
                      <a:r>
                        <a:rPr lang="en-US" sz="1500" dirty="0" err="1">
                          <a:solidFill>
                            <a:schemeClr val="tx2"/>
                          </a:solidFill>
                          <a:effectLst/>
                          <a:latin typeface="Bahnschrift"/>
                        </a:rPr>
                        <a:t>organisations</a:t>
                      </a:r>
                      <a:r>
                        <a:rPr lang="en-US" sz="1500" dirty="0">
                          <a:solidFill>
                            <a:schemeClr val="tx2"/>
                          </a:solidFill>
                          <a:effectLst/>
                          <a:latin typeface="Bahnschrift"/>
                        </a:rPr>
                        <a:t> to have home health aides assigned to help her by working for 15–20 hours a week at her home. This will physically </a:t>
                      </a:r>
                      <a:r>
                        <a:rPr lang="en-US" sz="1500" dirty="0" err="1">
                          <a:solidFill>
                            <a:schemeClr val="tx2"/>
                          </a:solidFill>
                          <a:effectLst/>
                          <a:latin typeface="Bahnschrift"/>
                        </a:rPr>
                        <a:t>minimise</a:t>
                      </a:r>
                      <a:r>
                        <a:rPr lang="en-US" sz="1500" dirty="0">
                          <a:solidFill>
                            <a:schemeClr val="tx2"/>
                          </a:solidFill>
                          <a:effectLst/>
                          <a:latin typeface="Bahnschrift"/>
                        </a:rPr>
                        <a:t> the burden of caregiving from Jenny.</a:t>
                      </a:r>
                    </a:p>
                  </a:txBody>
                  <a:tcPr marT="101600" marB="10160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262276180"/>
                  </a:ext>
                </a:extLst>
              </a:tr>
              <a:tr h="1041073">
                <a:tc>
                  <a:txBody>
                    <a:bodyPr/>
                    <a:lstStyle/>
                    <a:p>
                      <a:pPr rtl="0"/>
                      <a:r>
                        <a:rPr lang="en-US" sz="1500" b="1" dirty="0">
                          <a:solidFill>
                            <a:schemeClr val="tx2"/>
                          </a:solidFill>
                          <a:effectLst/>
                          <a:latin typeface="Bahnschrift" panose="020B0502040204020203" pitchFamily="34" charset="0"/>
                        </a:rPr>
                        <a:t>Assist in healing from father’s loss</a:t>
                      </a:r>
                      <a:endParaRPr lang="en-US" sz="1500" dirty="0">
                        <a:solidFill>
                          <a:schemeClr val="tx2"/>
                        </a:solidFill>
                        <a:effectLst/>
                        <a:latin typeface="Bahnschrift" panose="020B0502040204020203" pitchFamily="34" charset="0"/>
                      </a:endParaRPr>
                    </a:p>
                  </a:txBody>
                  <a:tcPr marR="76200" marT="101600" marB="10160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rtl="0"/>
                      <a:r>
                        <a:rPr lang="en-US" sz="1500" dirty="0">
                          <a:solidFill>
                            <a:schemeClr val="tx2"/>
                          </a:solidFill>
                          <a:effectLst/>
                          <a:latin typeface="Bahnschrift" panose="020B0502040204020203" pitchFamily="34" charset="0"/>
                        </a:rPr>
                        <a:t>With her father dying when she is 11, this can be examined as disrupted attachment (McLeod, 2025). Without processing the grief, her attachment patterns could be impacted by anxiety.</a:t>
                      </a:r>
                    </a:p>
                  </a:txBody>
                  <a:tcPr marR="76200" marT="101600" marB="10160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rtl="0"/>
                      <a:r>
                        <a:rPr lang="en-US" sz="1500" dirty="0">
                          <a:solidFill>
                            <a:schemeClr val="tx2"/>
                          </a:solidFill>
                          <a:effectLst/>
                          <a:latin typeface="Bahnschrift" panose="020B0502040204020203" pitchFamily="34" charset="0"/>
                        </a:rPr>
                        <a:t>I will refer Jenny to a </a:t>
                      </a:r>
                      <a:r>
                        <a:rPr lang="en-US" sz="1500" b="0" dirty="0">
                          <a:solidFill>
                            <a:schemeClr val="tx2"/>
                          </a:solidFill>
                          <a:effectLst/>
                          <a:latin typeface="Bahnschrift" panose="020B0502040204020203" pitchFamily="34" charset="0"/>
                        </a:rPr>
                        <a:t>trauma-based grief counseling </a:t>
                      </a:r>
                      <a:r>
                        <a:rPr lang="en-US" sz="1500" b="0" dirty="0" err="1">
                          <a:solidFill>
                            <a:schemeClr val="tx2"/>
                          </a:solidFill>
                          <a:effectLst/>
                          <a:latin typeface="Bahnschrift" panose="020B0502040204020203" pitchFamily="34" charset="0"/>
                        </a:rPr>
                        <a:t>organisation</a:t>
                      </a:r>
                      <a:r>
                        <a:rPr lang="en-US" sz="1500" b="0" dirty="0">
                          <a:solidFill>
                            <a:schemeClr val="tx2"/>
                          </a:solidFill>
                          <a:effectLst/>
                          <a:latin typeface="Bahnschrift" panose="020B0502040204020203" pitchFamily="34" charset="0"/>
                        </a:rPr>
                        <a:t>, who will </a:t>
                      </a:r>
                      <a:r>
                        <a:rPr lang="en-US" sz="1500" dirty="0">
                          <a:solidFill>
                            <a:schemeClr val="tx2"/>
                          </a:solidFill>
                          <a:effectLst/>
                          <a:latin typeface="Bahnschrift" panose="020B0502040204020203" pitchFamily="34" charset="0"/>
                        </a:rPr>
                        <a:t>help her properly make peace with the loss of her father. Also, it would embolden her to live with the grief of her mother’s deterioration.</a:t>
                      </a:r>
                    </a:p>
                  </a:txBody>
                  <a:tcPr marT="101600" marB="10160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0514510"/>
                  </a:ext>
                </a:extLst>
              </a:tr>
              <a:tr h="1041073">
                <a:tc>
                  <a:txBody>
                    <a:bodyPr/>
                    <a:lstStyle/>
                    <a:p>
                      <a:pPr rtl="0"/>
                      <a:r>
                        <a:rPr lang="en-US" sz="1500" b="1" dirty="0" err="1">
                          <a:solidFill>
                            <a:schemeClr val="tx2"/>
                          </a:solidFill>
                          <a:effectLst/>
                          <a:latin typeface="Bahnschrift" panose="020B0502040204020203" pitchFamily="34" charset="0"/>
                        </a:rPr>
                        <a:t>Synchronise</a:t>
                      </a:r>
                      <a:r>
                        <a:rPr lang="en-US" sz="1500" b="1" dirty="0">
                          <a:solidFill>
                            <a:schemeClr val="tx2"/>
                          </a:solidFill>
                          <a:effectLst/>
                          <a:latin typeface="Bahnschrift" panose="020B0502040204020203" pitchFamily="34" charset="0"/>
                        </a:rPr>
                        <a:t> her socially into peer groups </a:t>
                      </a:r>
                      <a:endParaRPr lang="en-US" sz="1500" dirty="0">
                        <a:solidFill>
                          <a:schemeClr val="tx2"/>
                        </a:solidFill>
                        <a:effectLst/>
                        <a:latin typeface="Bahnschrift" panose="020B0502040204020203" pitchFamily="34" charset="0"/>
                      </a:endParaRPr>
                    </a:p>
                  </a:txBody>
                  <a:tcPr marR="76200" marT="101600" marB="10160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rtl="0"/>
                      <a:r>
                        <a:rPr lang="en-US" sz="1500" dirty="0">
                          <a:solidFill>
                            <a:schemeClr val="tx2"/>
                          </a:solidFill>
                          <a:effectLst/>
                          <a:latin typeface="Bahnschrift" panose="020B0502040204020203" pitchFamily="34" charset="0"/>
                        </a:rPr>
                        <a:t>Bowlby indicates adolescents’ attachment transitions usually focuses on peer networks (McLeod, 2025). </a:t>
                      </a:r>
                    </a:p>
                  </a:txBody>
                  <a:tcPr marR="76200" marT="101600" marB="10160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tc>
                  <a:txBody>
                    <a:bodyPr/>
                    <a:lstStyle/>
                    <a:p>
                      <a:pPr rtl="0"/>
                      <a:r>
                        <a:rPr lang="en-US" sz="1500" dirty="0">
                          <a:solidFill>
                            <a:schemeClr val="tx2"/>
                          </a:solidFill>
                          <a:effectLst/>
                          <a:latin typeface="Bahnschrift" panose="020B0502040204020203" pitchFamily="34" charset="0"/>
                        </a:rPr>
                        <a:t>I will find the appropriate young support networks to have her be a part of. This will help her develop independence and interacting with peers who undertake similar roles. </a:t>
                      </a:r>
                    </a:p>
                  </a:txBody>
                  <a:tcPr marT="101600" marB="101600" anchor="ctr">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3475847201"/>
                  </a:ext>
                </a:extLst>
              </a:tr>
            </a:tbl>
          </a:graphicData>
        </a:graphic>
      </p:graphicFrame>
    </p:spTree>
    <p:extLst>
      <p:ext uri="{BB962C8B-B14F-4D97-AF65-F5344CB8AC3E}">
        <p14:creationId xmlns:p14="http://schemas.microsoft.com/office/powerpoint/2010/main" val="2064215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54184E8-547D-2EBE-1BED-6A3D7EBAFC87}"/>
              </a:ext>
            </a:extLst>
          </p:cNvPr>
          <p:cNvSpPr>
            <a:spLocks noGrp="1"/>
          </p:cNvSpPr>
          <p:nvPr>
            <p:ph type="title"/>
          </p:nvPr>
        </p:nvSpPr>
        <p:spPr/>
        <p:txBody>
          <a:bodyPr/>
          <a:lstStyle/>
          <a:p>
            <a:r>
              <a:rPr lang="en-US" b="1" dirty="0">
                <a:solidFill>
                  <a:schemeClr val="tx2"/>
                </a:solidFill>
                <a:latin typeface="Bahnschrift" panose="020B0502040204020203" pitchFamily="34" charset="0"/>
              </a:rPr>
              <a:t>Usefulness and Limitations of Bowlby’s Attachment Theory</a:t>
            </a:r>
            <a:endParaRPr lang="en-US" dirty="0">
              <a:solidFill>
                <a:schemeClr val="tx2"/>
              </a:solidFill>
            </a:endParaRPr>
          </a:p>
        </p:txBody>
      </p:sp>
      <p:sp>
        <p:nvSpPr>
          <p:cNvPr id="5" name="Content Placeholder 4">
            <a:extLst>
              <a:ext uri="{FF2B5EF4-FFF2-40B4-BE49-F238E27FC236}">
                <a16:creationId xmlns:a16="http://schemas.microsoft.com/office/drawing/2014/main" id="{6E82E434-24F4-13D5-7254-2024A3F0E632}"/>
              </a:ext>
            </a:extLst>
          </p:cNvPr>
          <p:cNvSpPr>
            <a:spLocks noGrp="1"/>
          </p:cNvSpPr>
          <p:nvPr>
            <p:ph sz="half" idx="1"/>
          </p:nvPr>
        </p:nvSpPr>
        <p:spPr/>
        <p:txBody>
          <a:bodyPr vert="horz" lIns="0" tIns="45720" rIns="0" bIns="45720" rtlCol="0" anchor="t">
            <a:normAutofit fontScale="77500" lnSpcReduction="20000"/>
          </a:bodyPr>
          <a:lstStyle/>
          <a:p>
            <a:pPr marL="0" indent="0">
              <a:lnSpc>
                <a:spcPct val="170000"/>
              </a:lnSpc>
              <a:buNone/>
            </a:pPr>
            <a:r>
              <a:rPr lang="en-US" b="1" dirty="0">
                <a:solidFill>
                  <a:schemeClr val="tx2"/>
                </a:solidFill>
                <a:latin typeface="Bahnschrift" panose="020B0502040204020203" pitchFamily="34" charset="0"/>
              </a:rPr>
              <a:t>Usefulness</a:t>
            </a:r>
          </a:p>
          <a:p>
            <a:pPr>
              <a:lnSpc>
                <a:spcPct val="170000"/>
              </a:lnSpc>
            </a:pPr>
            <a:r>
              <a:rPr lang="en-US" dirty="0">
                <a:solidFill>
                  <a:schemeClr val="tx2"/>
                </a:solidFill>
                <a:latin typeface="Bahnschrift"/>
              </a:rPr>
              <a:t>The framework is attached on the aspect of empathy. This means, it does not just look at Jenny as a caregiver, but as a child who is missing out on a developmental stage (</a:t>
            </a:r>
            <a:r>
              <a:rPr lang="en-US" sz="2000" dirty="0">
                <a:solidFill>
                  <a:schemeClr val="tx2"/>
                </a:solidFill>
                <a:latin typeface="Bahnschrift"/>
              </a:rPr>
              <a:t>Schorr and Goldner, 2023).</a:t>
            </a:r>
          </a:p>
          <a:p>
            <a:pPr>
              <a:lnSpc>
                <a:spcPct val="170000"/>
              </a:lnSpc>
            </a:pPr>
            <a:r>
              <a:rPr lang="en-US" dirty="0">
                <a:solidFill>
                  <a:schemeClr val="tx2"/>
                </a:solidFill>
                <a:latin typeface="Bahnschrift"/>
              </a:rPr>
              <a:t>It prevents future uncertainties, risks, and catastrophes. For example, by fixing the attachment issues now, we are able to help her from entering into adulthood with anxieties that may cause her to look for partners she has to “fix”. </a:t>
            </a:r>
          </a:p>
          <a:p>
            <a:pPr marL="0" indent="0">
              <a:lnSpc>
                <a:spcPct val="170000"/>
              </a:lnSpc>
              <a:buNone/>
            </a:pPr>
            <a:endParaRPr lang="en-US" dirty="0"/>
          </a:p>
        </p:txBody>
      </p:sp>
      <p:sp>
        <p:nvSpPr>
          <p:cNvPr id="6" name="Content Placeholder 5">
            <a:extLst>
              <a:ext uri="{FF2B5EF4-FFF2-40B4-BE49-F238E27FC236}">
                <a16:creationId xmlns:a16="http://schemas.microsoft.com/office/drawing/2014/main" id="{B6891C5E-B472-6F5A-291D-0E13DA9BED8E}"/>
              </a:ext>
            </a:extLst>
          </p:cNvPr>
          <p:cNvSpPr>
            <a:spLocks noGrp="1"/>
          </p:cNvSpPr>
          <p:nvPr>
            <p:ph sz="half" idx="2"/>
          </p:nvPr>
        </p:nvSpPr>
        <p:spPr/>
        <p:txBody>
          <a:bodyPr>
            <a:normAutofit fontScale="77500" lnSpcReduction="20000"/>
          </a:bodyPr>
          <a:lstStyle/>
          <a:p>
            <a:pPr marL="0" indent="0">
              <a:lnSpc>
                <a:spcPct val="150000"/>
              </a:lnSpc>
              <a:buNone/>
            </a:pPr>
            <a:r>
              <a:rPr lang="en-US" b="1" dirty="0">
                <a:solidFill>
                  <a:schemeClr val="tx2"/>
                </a:solidFill>
                <a:latin typeface="Bahnschrift" panose="020B0502040204020203" pitchFamily="34" charset="0"/>
              </a:rPr>
              <a:t>Limitations</a:t>
            </a:r>
          </a:p>
          <a:p>
            <a:pPr>
              <a:lnSpc>
                <a:spcPct val="150000"/>
              </a:lnSpc>
            </a:pPr>
            <a:r>
              <a:rPr lang="en-US" dirty="0">
                <a:solidFill>
                  <a:schemeClr val="tx2"/>
                </a:solidFill>
                <a:latin typeface="Bahnschrift" panose="020B0502040204020203" pitchFamily="34" charset="0"/>
              </a:rPr>
              <a:t>Bowlby’s model entirely focuses on Jenny, but ignore the reality that her mother has issues of mobility, memory, and probably unprocessed grief.</a:t>
            </a:r>
            <a:endParaRPr lang="en-US" sz="2000" dirty="0">
              <a:solidFill>
                <a:schemeClr val="tx2"/>
              </a:solidFill>
              <a:latin typeface="Bahnschrift" panose="020B0502040204020203" pitchFamily="34" charset="0"/>
            </a:endParaRPr>
          </a:p>
          <a:p>
            <a:pPr>
              <a:lnSpc>
                <a:spcPct val="150000"/>
              </a:lnSpc>
            </a:pPr>
            <a:r>
              <a:rPr lang="en-US" dirty="0">
                <a:solidFill>
                  <a:schemeClr val="tx2"/>
                </a:solidFill>
                <a:latin typeface="Bahnschrift" panose="020B0502040204020203" pitchFamily="34" charset="0"/>
              </a:rPr>
              <a:t>Equally, we should be cautious about looking at Jenny’s caregiving attributes and strengths as a </a:t>
            </a:r>
            <a:r>
              <a:rPr lang="en-US" dirty="0" err="1">
                <a:solidFill>
                  <a:schemeClr val="tx2"/>
                </a:solidFill>
                <a:latin typeface="Bahnschrift" panose="020B0502040204020203" pitchFamily="34" charset="0"/>
              </a:rPr>
              <a:t>disorganisation</a:t>
            </a:r>
            <a:r>
              <a:rPr lang="en-US" dirty="0">
                <a:solidFill>
                  <a:schemeClr val="tx2"/>
                </a:solidFill>
                <a:latin typeface="Bahnschrift" panose="020B0502040204020203" pitchFamily="34" charset="0"/>
              </a:rPr>
              <a:t>. For most of us, caregiving has provided Jenny with higher levels of competence and empathy, which the framework does not consider to be of developmental importance. </a:t>
            </a:r>
          </a:p>
          <a:p>
            <a:pPr marL="0" indent="0">
              <a:lnSpc>
                <a:spcPct val="150000"/>
              </a:lnSpc>
              <a:buNone/>
            </a:pPr>
            <a:endParaRPr lang="en-US" dirty="0"/>
          </a:p>
          <a:p>
            <a:pPr>
              <a:lnSpc>
                <a:spcPct val="150000"/>
              </a:lnSpc>
            </a:pPr>
            <a:endParaRPr lang="en-US" dirty="0"/>
          </a:p>
        </p:txBody>
      </p:sp>
    </p:spTree>
    <p:extLst>
      <p:ext uri="{BB962C8B-B14F-4D97-AF65-F5344CB8AC3E}">
        <p14:creationId xmlns:p14="http://schemas.microsoft.com/office/powerpoint/2010/main" val="12741142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699D40-A2E2-B9BF-6603-87D7446D6B9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F015001-B89B-57D9-2DD9-C7C0B809729A}"/>
              </a:ext>
            </a:extLst>
          </p:cNvPr>
          <p:cNvSpPr>
            <a:spLocks noGrp="1"/>
          </p:cNvSpPr>
          <p:nvPr>
            <p:ph type="title"/>
          </p:nvPr>
        </p:nvSpPr>
        <p:spPr/>
        <p:txBody>
          <a:bodyPr/>
          <a:lstStyle/>
          <a:p>
            <a:r>
              <a:rPr lang="en-US" b="1" dirty="0">
                <a:latin typeface="Bahnschrift" panose="020B0502040204020203" pitchFamily="34" charset="0"/>
              </a:rPr>
              <a:t>Conclusion</a:t>
            </a:r>
          </a:p>
        </p:txBody>
      </p:sp>
      <p:sp>
        <p:nvSpPr>
          <p:cNvPr id="4" name="Content Placeholder 3">
            <a:extLst>
              <a:ext uri="{FF2B5EF4-FFF2-40B4-BE49-F238E27FC236}">
                <a16:creationId xmlns:a16="http://schemas.microsoft.com/office/drawing/2014/main" id="{AF249493-3AF2-E689-39E8-185176FEAC7B}"/>
              </a:ext>
            </a:extLst>
          </p:cNvPr>
          <p:cNvSpPr>
            <a:spLocks noGrp="1"/>
          </p:cNvSpPr>
          <p:nvPr>
            <p:ph sz="half" idx="1"/>
          </p:nvPr>
        </p:nvSpPr>
        <p:spPr>
          <a:xfrm>
            <a:off x="1104899" y="1600200"/>
            <a:ext cx="5652035" cy="4800600"/>
          </a:xfrm>
        </p:spPr>
        <p:txBody>
          <a:bodyPr>
            <a:normAutofit fontScale="92500" lnSpcReduction="20000"/>
          </a:bodyPr>
          <a:lstStyle/>
          <a:p>
            <a:pPr>
              <a:lnSpc>
                <a:spcPct val="150000"/>
              </a:lnSpc>
            </a:pPr>
            <a:r>
              <a:rPr lang="en-US" sz="1800" dirty="0">
                <a:solidFill>
                  <a:schemeClr val="tx2"/>
                </a:solidFill>
                <a:effectLst/>
                <a:latin typeface="Bahnschrift" panose="020B0502040204020203" pitchFamily="34" charset="0"/>
                <a:ea typeface="Calibri" panose="020F0502020204030204" pitchFamily="34" charset="0"/>
                <a:cs typeface="Times New Roman" panose="02020603050405020304" pitchFamily="18" charset="0"/>
              </a:rPr>
              <a:t>Jenny’s past five years have definitely denied her the opportunity to grow as she ought to, as Bowlby informs us.</a:t>
            </a:r>
          </a:p>
          <a:p>
            <a:pPr>
              <a:lnSpc>
                <a:spcPct val="150000"/>
              </a:lnSpc>
            </a:pPr>
            <a:r>
              <a:rPr lang="en-US" sz="1800" dirty="0">
                <a:solidFill>
                  <a:schemeClr val="tx2"/>
                </a:solidFill>
                <a:latin typeface="Bahnschrift" panose="020B0502040204020203" pitchFamily="34" charset="0"/>
                <a:ea typeface="Calibri" panose="020F0502020204030204" pitchFamily="34" charset="0"/>
                <a:cs typeface="Times New Roman" panose="02020603050405020304" pitchFamily="18" charset="0"/>
              </a:rPr>
              <a:t>Parentification and compulsive caregiving have denied her the chance to grow as a teenager, but to become an adult caregiver.</a:t>
            </a:r>
          </a:p>
          <a:p>
            <a:pPr>
              <a:lnSpc>
                <a:spcPct val="150000"/>
              </a:lnSpc>
            </a:pPr>
            <a:r>
              <a:rPr lang="en-US" sz="1800" dirty="0">
                <a:solidFill>
                  <a:schemeClr val="tx2"/>
                </a:solidFill>
                <a:latin typeface="Bahnschrift" panose="020B0502040204020203" pitchFamily="34" charset="0"/>
                <a:ea typeface="Calibri" panose="020F0502020204030204" pitchFamily="34" charset="0"/>
                <a:cs typeface="Times New Roman" panose="02020603050405020304" pitchFamily="18" charset="0"/>
              </a:rPr>
              <a:t>However, using Bowlby’s framework, it is possible to correct the issues currently, before it becomes a long-term problem. </a:t>
            </a:r>
          </a:p>
          <a:p>
            <a:pPr>
              <a:lnSpc>
                <a:spcPct val="150000"/>
              </a:lnSpc>
            </a:pPr>
            <a:r>
              <a:rPr lang="en-US" sz="1800" dirty="0">
                <a:solidFill>
                  <a:schemeClr val="tx2"/>
                </a:solidFill>
                <a:latin typeface="Bahnschrift" panose="020B0502040204020203" pitchFamily="34" charset="0"/>
                <a:ea typeface="Calibri" panose="020F0502020204030204" pitchFamily="34" charset="0"/>
                <a:cs typeface="Times New Roman" panose="02020603050405020304" pitchFamily="18" charset="0"/>
              </a:rPr>
              <a:t>While at it, we should consider her strength as a caregiver, to be a trait that should be cherishes because she becomes more resilient and empathetic. </a:t>
            </a:r>
            <a:endParaRPr lang="en-US" sz="1800" dirty="0">
              <a:solidFill>
                <a:schemeClr val="tx2"/>
              </a:solidFill>
              <a:latin typeface="Bahnschrift" panose="020B0502040204020203" pitchFamily="34" charset="0"/>
            </a:endParaRPr>
          </a:p>
        </p:txBody>
      </p:sp>
      <p:pic>
        <p:nvPicPr>
          <p:cNvPr id="7" name="Content Placeholder 6">
            <a:extLst>
              <a:ext uri="{FF2B5EF4-FFF2-40B4-BE49-F238E27FC236}">
                <a16:creationId xmlns:a16="http://schemas.microsoft.com/office/drawing/2014/main" id="{15116910-2546-7398-27F7-F52C65282AE5}"/>
              </a:ext>
            </a:extLst>
          </p:cNvPr>
          <p:cNvPicPr>
            <a:picLocks noGrp="1" noChangeAspect="1"/>
          </p:cNvPicPr>
          <p:nvPr>
            <p:ph sz="half" idx="2"/>
          </p:nvPr>
        </p:nvPicPr>
        <p:blipFill>
          <a:blip r:embed="rId2"/>
          <a:stretch>
            <a:fillRect/>
          </a:stretch>
        </p:blipFill>
        <p:spPr>
          <a:xfrm>
            <a:off x="7007141" y="1600200"/>
            <a:ext cx="3946408" cy="4267302"/>
          </a:xfrm>
        </p:spPr>
      </p:pic>
    </p:spTree>
    <p:extLst>
      <p:ext uri="{BB962C8B-B14F-4D97-AF65-F5344CB8AC3E}">
        <p14:creationId xmlns:p14="http://schemas.microsoft.com/office/powerpoint/2010/main" val="10015618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381EBD-E5AD-9A9E-6EBC-6D77361A3F8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F2055E8-312B-2EB3-2BEE-FF8268EC6E88}"/>
              </a:ext>
            </a:extLst>
          </p:cNvPr>
          <p:cNvSpPr>
            <a:spLocks noGrp="1"/>
          </p:cNvSpPr>
          <p:nvPr>
            <p:ph type="title"/>
          </p:nvPr>
        </p:nvSpPr>
        <p:spPr/>
        <p:txBody>
          <a:bodyPr/>
          <a:lstStyle/>
          <a:p>
            <a:r>
              <a:rPr lang="en-US" dirty="0">
                <a:latin typeface="Bahnschrift" panose="020B0502040204020203" pitchFamily="34" charset="0"/>
              </a:rPr>
              <a:t>References</a:t>
            </a:r>
          </a:p>
        </p:txBody>
      </p:sp>
      <p:sp>
        <p:nvSpPr>
          <p:cNvPr id="4" name="Content Placeholder 3">
            <a:extLst>
              <a:ext uri="{FF2B5EF4-FFF2-40B4-BE49-F238E27FC236}">
                <a16:creationId xmlns:a16="http://schemas.microsoft.com/office/drawing/2014/main" id="{910F514E-4872-2520-5C5E-12988F0AB248}"/>
              </a:ext>
            </a:extLst>
          </p:cNvPr>
          <p:cNvSpPr>
            <a:spLocks noGrp="1"/>
          </p:cNvSpPr>
          <p:nvPr>
            <p:ph idx="1"/>
          </p:nvPr>
        </p:nvSpPr>
        <p:spPr/>
        <p:txBody>
          <a:bodyPr>
            <a:normAutofit fontScale="77500" lnSpcReduction="20000"/>
          </a:bodyPr>
          <a:lstStyle/>
          <a:p>
            <a:pPr>
              <a:lnSpc>
                <a:spcPct val="150000"/>
              </a:lnSpc>
            </a:pPr>
            <a:r>
              <a:rPr lang="en-US" sz="1600" b="0" i="0" dirty="0" err="1">
                <a:solidFill>
                  <a:srgbClr val="1B1B1B"/>
                </a:solidFill>
                <a:effectLst/>
                <a:latin typeface="Bahnschrift" panose="020B0502040204020203" pitchFamily="34" charset="0"/>
              </a:rPr>
              <a:t>Dariotis</a:t>
            </a:r>
            <a:r>
              <a:rPr lang="en-US" sz="1600" b="0" i="0" dirty="0">
                <a:solidFill>
                  <a:srgbClr val="1B1B1B"/>
                </a:solidFill>
                <a:effectLst/>
                <a:latin typeface="Bahnschrift" panose="020B0502040204020203" pitchFamily="34" charset="0"/>
              </a:rPr>
              <a:t>, J. K., Chen, F. R., Park, Y. R., Nowak, M. K., French, K. M., &amp; </a:t>
            </a:r>
            <a:r>
              <a:rPr lang="en-US" sz="1600" b="0" i="0" dirty="0" err="1">
                <a:solidFill>
                  <a:srgbClr val="1B1B1B"/>
                </a:solidFill>
                <a:effectLst/>
                <a:latin typeface="Bahnschrift" panose="020B0502040204020203" pitchFamily="34" charset="0"/>
              </a:rPr>
              <a:t>Codamon</a:t>
            </a:r>
            <a:r>
              <a:rPr lang="en-US" sz="1600" b="0" i="0" dirty="0">
                <a:solidFill>
                  <a:srgbClr val="1B1B1B"/>
                </a:solidFill>
                <a:effectLst/>
                <a:latin typeface="Bahnschrift" panose="020B0502040204020203" pitchFamily="34" charset="0"/>
              </a:rPr>
              <a:t>, A. M. (2023) ‘Parentification vulnerability, reactivity, resilience, and thriving: A mixed methods systematic literature review’, </a:t>
            </a:r>
            <a:r>
              <a:rPr lang="en-US" sz="1600" b="0" i="1" dirty="0">
                <a:solidFill>
                  <a:srgbClr val="1B1B1B"/>
                </a:solidFill>
                <a:effectLst/>
                <a:latin typeface="Bahnschrift" panose="020B0502040204020203" pitchFamily="34" charset="0"/>
              </a:rPr>
              <a:t>International journal of environmental research and public health</a:t>
            </a:r>
            <a:r>
              <a:rPr lang="en-US" sz="1600" b="0" i="0" dirty="0">
                <a:solidFill>
                  <a:srgbClr val="1B1B1B"/>
                </a:solidFill>
                <a:effectLst/>
                <a:latin typeface="Bahnschrift" panose="020B0502040204020203" pitchFamily="34" charset="0"/>
              </a:rPr>
              <a:t>, 20 (13), pp. 61-97.</a:t>
            </a:r>
          </a:p>
          <a:p>
            <a:pPr>
              <a:lnSpc>
                <a:spcPct val="150000"/>
              </a:lnSpc>
            </a:pPr>
            <a:r>
              <a:rPr lang="en-US" sz="1600" b="0" i="0" dirty="0">
                <a:solidFill>
                  <a:srgbClr val="1B1B1B"/>
                </a:solidFill>
                <a:effectLst/>
                <a:latin typeface="Bahnschrift" panose="020B0502040204020203" pitchFamily="34" charset="0"/>
              </a:rPr>
              <a:t>Flaherty, S. C., &amp; Sadler, L. S. (2011) ‘A review of attachment theory in the context of adolescent parenting’, </a:t>
            </a:r>
            <a:r>
              <a:rPr lang="en-US" sz="1600" b="0" i="1" dirty="0">
                <a:solidFill>
                  <a:srgbClr val="1B1B1B"/>
                </a:solidFill>
                <a:effectLst/>
                <a:latin typeface="Bahnschrift" panose="020B0502040204020203" pitchFamily="34" charset="0"/>
              </a:rPr>
              <a:t>Journal of pediatric health care : official publication of National Association of Pediatric Nurse Associates &amp; Practitioners</a:t>
            </a:r>
            <a:r>
              <a:rPr lang="en-US" sz="1600" b="0" i="0" dirty="0">
                <a:solidFill>
                  <a:srgbClr val="1B1B1B"/>
                </a:solidFill>
                <a:effectLst/>
                <a:latin typeface="Bahnschrift" panose="020B0502040204020203" pitchFamily="34" charset="0"/>
              </a:rPr>
              <a:t>, </a:t>
            </a:r>
            <a:r>
              <a:rPr lang="en-US" sz="1600" b="0" dirty="0">
                <a:solidFill>
                  <a:srgbClr val="1B1B1B"/>
                </a:solidFill>
                <a:effectLst/>
                <a:latin typeface="Bahnschrift" panose="020B0502040204020203" pitchFamily="34" charset="0"/>
              </a:rPr>
              <a:t>25 (2</a:t>
            </a:r>
            <a:r>
              <a:rPr lang="en-US" sz="1600" b="0" i="0" dirty="0">
                <a:solidFill>
                  <a:srgbClr val="1B1B1B"/>
                </a:solidFill>
                <a:effectLst/>
                <a:latin typeface="Bahnschrift" panose="020B0502040204020203" pitchFamily="34" charset="0"/>
              </a:rPr>
              <a:t>), pp. 114–121. </a:t>
            </a:r>
          </a:p>
          <a:p>
            <a:pPr>
              <a:lnSpc>
                <a:spcPct val="150000"/>
              </a:lnSpc>
            </a:pPr>
            <a:r>
              <a:rPr lang="en-US" sz="1600" dirty="0">
                <a:solidFill>
                  <a:srgbClr val="1B1B1B"/>
                </a:solidFill>
                <a:latin typeface="Bahnschrift" panose="020B0502040204020203" pitchFamily="34" charset="0"/>
              </a:rPr>
              <a:t>Khadka, C. (2022) ‘The evolution of attachment theory: From Bowlby to modern perspectives’, </a:t>
            </a:r>
            <a:r>
              <a:rPr lang="en-US" sz="1600" i="1" dirty="0">
                <a:solidFill>
                  <a:srgbClr val="1B1B1B"/>
                </a:solidFill>
                <a:latin typeface="Bahnschrift" panose="020B0502040204020203" pitchFamily="34" charset="0"/>
              </a:rPr>
              <a:t>TUTA Journal</a:t>
            </a:r>
            <a:r>
              <a:rPr lang="en-US" sz="1600" dirty="0">
                <a:solidFill>
                  <a:srgbClr val="1B1B1B"/>
                </a:solidFill>
                <a:latin typeface="Bahnschrift" panose="020B0502040204020203" pitchFamily="34" charset="0"/>
              </a:rPr>
              <a:t>, 1 (2), pp. 125-140.</a:t>
            </a:r>
          </a:p>
          <a:p>
            <a:pPr>
              <a:lnSpc>
                <a:spcPct val="150000"/>
              </a:lnSpc>
            </a:pPr>
            <a:r>
              <a:rPr lang="en-US" sz="1600" dirty="0">
                <a:solidFill>
                  <a:srgbClr val="1B1B1B"/>
                </a:solidFill>
                <a:latin typeface="Bahnschrift" panose="020B0502040204020203" pitchFamily="34" charset="0"/>
              </a:rPr>
              <a:t>McLeod, S. (2025) </a:t>
            </a:r>
            <a:r>
              <a:rPr lang="en-US" sz="1600" i="1" dirty="0">
                <a:solidFill>
                  <a:srgbClr val="1B1B1B"/>
                </a:solidFill>
                <a:latin typeface="Bahnschrift" panose="020B0502040204020203" pitchFamily="34" charset="0"/>
              </a:rPr>
              <a:t>John Bowlby’s Attachment Theory</a:t>
            </a:r>
            <a:r>
              <a:rPr lang="en-US" sz="1800" dirty="0">
                <a:solidFill>
                  <a:srgbClr val="1B1B1B"/>
                </a:solidFill>
                <a:latin typeface="Bahnschrift" panose="020B0502040204020203" pitchFamily="34" charset="0"/>
              </a:rPr>
              <a:t>. </a:t>
            </a:r>
            <a:r>
              <a:rPr lang="en-US" sz="1800" dirty="0">
                <a:solidFill>
                  <a:srgbClr val="1B1B1B"/>
                </a:solidFill>
                <a:latin typeface="Bahnschrift" panose="020B0502040204020203" pitchFamily="34" charset="0"/>
                <a:hlinkClick r:id="rId2"/>
              </a:rPr>
              <a:t>https://www.simplypsychology.org/bowlby.html</a:t>
            </a:r>
            <a:r>
              <a:rPr lang="en-US" sz="1800" dirty="0">
                <a:solidFill>
                  <a:srgbClr val="1B1B1B"/>
                </a:solidFill>
                <a:latin typeface="Bahnschrift" panose="020B0502040204020203" pitchFamily="34" charset="0"/>
              </a:rPr>
              <a:t> </a:t>
            </a:r>
          </a:p>
          <a:p>
            <a:pPr>
              <a:lnSpc>
                <a:spcPct val="150000"/>
              </a:lnSpc>
            </a:pPr>
            <a:r>
              <a:rPr lang="en-US" sz="1600" dirty="0">
                <a:solidFill>
                  <a:srgbClr val="1B1B1B"/>
                </a:solidFill>
                <a:latin typeface="Bahnschrift" panose="020B0502040204020203" pitchFamily="34" charset="0"/>
              </a:rPr>
              <a:t>Schorr, S., &amp; Goldner, L. (2023) ‘“Like stepping on glass”: A theoretical model to understand the emotional experience of childhood parentification’, </a:t>
            </a:r>
            <a:r>
              <a:rPr lang="en-US" sz="1600" i="1" dirty="0">
                <a:solidFill>
                  <a:srgbClr val="1B1B1B"/>
                </a:solidFill>
                <a:latin typeface="Bahnschrift" panose="020B0502040204020203" pitchFamily="34" charset="0"/>
              </a:rPr>
              <a:t>Family Relations</a:t>
            </a:r>
            <a:r>
              <a:rPr lang="en-US" sz="1600" dirty="0">
                <a:solidFill>
                  <a:srgbClr val="1B1B1B"/>
                </a:solidFill>
                <a:latin typeface="Bahnschrift" panose="020B0502040204020203" pitchFamily="34" charset="0"/>
              </a:rPr>
              <a:t>, 72 (5), pp. 3029-3048.</a:t>
            </a:r>
          </a:p>
          <a:p>
            <a:pPr>
              <a:lnSpc>
                <a:spcPct val="150000"/>
              </a:lnSpc>
            </a:pPr>
            <a:r>
              <a:rPr lang="en-US" sz="1600" dirty="0" err="1">
                <a:solidFill>
                  <a:srgbClr val="1B1B1B"/>
                </a:solidFill>
                <a:latin typeface="Bahnschrift" panose="020B0502040204020203" pitchFamily="34" charset="0"/>
              </a:rPr>
              <a:t>Tolmacz</a:t>
            </a:r>
            <a:r>
              <a:rPr lang="en-US" sz="1600" dirty="0">
                <a:solidFill>
                  <a:srgbClr val="1B1B1B"/>
                </a:solidFill>
                <a:latin typeface="Bahnschrift" panose="020B0502040204020203" pitchFamily="34" charset="0"/>
              </a:rPr>
              <a:t>, R., Hasson, S., Cohen, M., &amp; </a:t>
            </a:r>
            <a:r>
              <a:rPr lang="en-US" sz="1600" dirty="0" err="1">
                <a:solidFill>
                  <a:srgbClr val="1B1B1B"/>
                </a:solidFill>
                <a:latin typeface="Bahnschrift" panose="020B0502040204020203" pitchFamily="34" charset="0"/>
              </a:rPr>
              <a:t>Mikulincer</a:t>
            </a:r>
            <a:r>
              <a:rPr lang="en-US" sz="1600" dirty="0">
                <a:solidFill>
                  <a:srgbClr val="1B1B1B"/>
                </a:solidFill>
                <a:latin typeface="Bahnschrift" panose="020B0502040204020203" pitchFamily="34" charset="0"/>
              </a:rPr>
              <a:t>, M. (2025) ‘Parentification and satisfaction of psychological needs in romantic relationships: The mediating role of relational attitudes’, </a:t>
            </a:r>
            <a:r>
              <a:rPr lang="en-US" sz="1600" i="1" dirty="0">
                <a:solidFill>
                  <a:srgbClr val="1B1B1B"/>
                </a:solidFill>
                <a:latin typeface="Bahnschrift" panose="020B0502040204020203" pitchFamily="34" charset="0"/>
              </a:rPr>
              <a:t>Family Relations</a:t>
            </a:r>
            <a:r>
              <a:rPr lang="en-US" sz="1600" dirty="0">
                <a:solidFill>
                  <a:srgbClr val="1B1B1B"/>
                </a:solidFill>
                <a:latin typeface="Bahnschrift" panose="020B0502040204020203" pitchFamily="34" charset="0"/>
              </a:rPr>
              <a:t>, 74 (1), pp. 308-322.</a:t>
            </a:r>
          </a:p>
        </p:txBody>
      </p:sp>
    </p:spTree>
    <p:extLst>
      <p:ext uri="{BB962C8B-B14F-4D97-AF65-F5344CB8AC3E}">
        <p14:creationId xmlns:p14="http://schemas.microsoft.com/office/powerpoint/2010/main" val="19376711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Academic Literature 16x9">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TF03431380.potx" id="{B573BD99-E105-4D2A-964B-B901A176567A}" vid="{B1D363B9-18DE-4874-9E2B-FD69B5C6548D}"/>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Academic presentation, pinstripe and ribbon design (widescreen)</Template>
  <TotalTime>0</TotalTime>
  <Words>1586</Words>
  <Application>Microsoft Office PowerPoint</Application>
  <PresentationFormat>Widescreen</PresentationFormat>
  <Paragraphs>74</Paragraphs>
  <Slides>10</Slides>
  <Notes>1</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Academic Literature 16x9</vt:lpstr>
      <vt:lpstr>Critical Analysis of Jenny’s Case</vt:lpstr>
      <vt:lpstr>Background on Case Study</vt:lpstr>
      <vt:lpstr>Bowlby’s Attachment Theory</vt:lpstr>
      <vt:lpstr>Bowlby’s Attachment Theory Application to Jenny</vt:lpstr>
      <vt:lpstr>Effect of Parentification on Jenny</vt:lpstr>
      <vt:lpstr>Nurture’s Influence on Jenny’s Psychological Development</vt:lpstr>
      <vt:lpstr>Proposed Interventions for Jenny Based on Bowlby’s Attachment Theory</vt:lpstr>
      <vt:lpstr>Usefulness and Limitations of Bowlby’s Attachment Theory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28</cp:revision>
  <dcterms:created xsi:type="dcterms:W3CDTF">2025-03-23T08:09:51Z</dcterms:created>
  <dcterms:modified xsi:type="dcterms:W3CDTF">2026-03-16T11:23:08Z</dcterms:modified>
</cp:coreProperties>
</file>