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9"/>
  </p:notesMasterIdLst>
  <p:sldIdLst>
    <p:sldId id="256" r:id="rId2"/>
    <p:sldId id="571" r:id="rId3"/>
    <p:sldId id="644" r:id="rId4"/>
    <p:sldId id="618" r:id="rId5"/>
    <p:sldId id="395" r:id="rId6"/>
    <p:sldId id="617" r:id="rId7"/>
    <p:sldId id="619" r:id="rId8"/>
    <p:sldId id="621" r:id="rId9"/>
    <p:sldId id="620" r:id="rId10"/>
    <p:sldId id="622" r:id="rId11"/>
    <p:sldId id="623" r:id="rId12"/>
    <p:sldId id="624" r:id="rId13"/>
    <p:sldId id="625" r:id="rId14"/>
    <p:sldId id="626" r:id="rId15"/>
    <p:sldId id="627" r:id="rId16"/>
    <p:sldId id="628" r:id="rId17"/>
    <p:sldId id="629" r:id="rId18"/>
    <p:sldId id="630" r:id="rId19"/>
    <p:sldId id="631" r:id="rId20"/>
    <p:sldId id="632" r:id="rId21"/>
    <p:sldId id="633" r:id="rId22"/>
    <p:sldId id="636" r:id="rId23"/>
    <p:sldId id="637" r:id="rId24"/>
    <p:sldId id="638" r:id="rId25"/>
    <p:sldId id="639" r:id="rId26"/>
    <p:sldId id="640" r:id="rId27"/>
    <p:sldId id="642" r:id="rId28"/>
    <p:sldId id="641" r:id="rId29"/>
    <p:sldId id="643" r:id="rId30"/>
    <p:sldId id="323" r:id="rId31"/>
    <p:sldId id="390" r:id="rId32"/>
    <p:sldId id="455" r:id="rId33"/>
    <p:sldId id="563" r:id="rId34"/>
    <p:sldId id="634" r:id="rId35"/>
    <p:sldId id="635" r:id="rId36"/>
    <p:sldId id="645" r:id="rId37"/>
    <p:sldId id="646" r:id="rId38"/>
    <p:sldId id="650" r:id="rId39"/>
    <p:sldId id="647" r:id="rId40"/>
    <p:sldId id="648" r:id="rId41"/>
    <p:sldId id="649" r:id="rId42"/>
    <p:sldId id="499" r:id="rId43"/>
    <p:sldId id="652" r:id="rId44"/>
    <p:sldId id="651" r:id="rId45"/>
    <p:sldId id="391" r:id="rId46"/>
    <p:sldId id="298" r:id="rId47"/>
    <p:sldId id="299" r:id="rId48"/>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9pPr>
  </p:defaultTextStyle>
  <p:extLst>
    <p:ext uri="{521415D9-36F7-43E2-AB2F-B90AF26B5E84}">
      <p14:sectionLst xmlns:p14="http://schemas.microsoft.com/office/powerpoint/2010/main">
        <p14:section name="Default Section" id="{52668A9B-499E-40BF-A91D-B0647392A1E2}">
          <p14:sldIdLst>
            <p14:sldId id="256"/>
            <p14:sldId id="571"/>
            <p14:sldId id="644"/>
            <p14:sldId id="618"/>
            <p14:sldId id="395"/>
            <p14:sldId id="617"/>
            <p14:sldId id="619"/>
            <p14:sldId id="621"/>
            <p14:sldId id="620"/>
            <p14:sldId id="622"/>
            <p14:sldId id="623"/>
            <p14:sldId id="624"/>
            <p14:sldId id="625"/>
            <p14:sldId id="626"/>
            <p14:sldId id="627"/>
            <p14:sldId id="628"/>
            <p14:sldId id="629"/>
            <p14:sldId id="630"/>
            <p14:sldId id="631"/>
            <p14:sldId id="632"/>
            <p14:sldId id="633"/>
            <p14:sldId id="636"/>
            <p14:sldId id="637"/>
            <p14:sldId id="638"/>
            <p14:sldId id="639"/>
            <p14:sldId id="640"/>
            <p14:sldId id="642"/>
            <p14:sldId id="641"/>
            <p14:sldId id="643"/>
            <p14:sldId id="323"/>
            <p14:sldId id="390"/>
            <p14:sldId id="455"/>
            <p14:sldId id="563"/>
            <p14:sldId id="634"/>
            <p14:sldId id="635"/>
            <p14:sldId id="645"/>
            <p14:sldId id="646"/>
            <p14:sldId id="650"/>
            <p14:sldId id="647"/>
            <p14:sldId id="648"/>
            <p14:sldId id="649"/>
          </p14:sldIdLst>
        </p14:section>
        <p14:section name="Untitled Section" id="{FBA9ED2F-54F1-4A74-B6C4-CF000303B1BB}">
          <p14:sldIdLst>
            <p14:sldId id="499"/>
            <p14:sldId id="652"/>
            <p14:sldId id="651"/>
            <p14:sldId id="391"/>
            <p14:sldId id="298"/>
            <p14:sldId id="29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38E1A4-1ED8-4446-BB99-F7FA20E3BA56}" v="15" dt="2024-03-18T17:06:49.737"/>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a:tcStyle>
        <a:tcBdr/>
        <a:fill>
          <a:solidFill>
            <a:srgbClr val="E6F2FC"/>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Myriad Pro"/>
          <a:ea typeface="Myriad Pro"/>
          <a:cs typeface="Myriad Pro"/>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Myriad Pro"/>
          <a:ea typeface="Myriad Pro"/>
          <a:cs typeface="Myriad Pro"/>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6571" autoAdjust="0"/>
  </p:normalViewPr>
  <p:slideViewPr>
    <p:cSldViewPr snapToGrid="0">
      <p:cViewPr varScale="1">
        <p:scale>
          <a:sx n="112" d="100"/>
          <a:sy n="112" d="100"/>
        </p:scale>
        <p:origin x="158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9" name="Shape 109"/>
          <p:cNvSpPr>
            <a:spLocks noGrp="1" noRot="1" noChangeAspect="1"/>
          </p:cNvSpPr>
          <p:nvPr>
            <p:ph type="sldImg"/>
          </p:nvPr>
        </p:nvSpPr>
        <p:spPr>
          <a:xfrm>
            <a:off x="1143000" y="685800"/>
            <a:ext cx="4572000" cy="3429000"/>
          </a:xfrm>
          <a:prstGeom prst="rect">
            <a:avLst/>
          </a:prstGeom>
        </p:spPr>
        <p:txBody>
          <a:bodyPr/>
          <a:lstStyle/>
          <a:p>
            <a:endParaRPr/>
          </a:p>
        </p:txBody>
      </p:sp>
      <p:sp>
        <p:nvSpPr>
          <p:cNvPr id="110" name="Shape 110"/>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3568" y="1988843"/>
            <a:ext cx="7772401" cy="1470026"/>
          </a:xfrm>
          <a:prstGeom prst="rect">
            <a:avLst/>
          </a:prstGeom>
        </p:spPr>
        <p:txBody>
          <a:bodyPr/>
          <a:lstStyle/>
          <a:p>
            <a:r>
              <a:t>Title Text</a:t>
            </a:r>
          </a:p>
        </p:txBody>
      </p:sp>
      <p:sp>
        <p:nvSpPr>
          <p:cNvPr id="12" name="Body Level One…"/>
          <p:cNvSpPr txBox="1">
            <a:spLocks noGrp="1"/>
          </p:cNvSpPr>
          <p:nvPr>
            <p:ph type="body" sz="quarter" idx="1"/>
          </p:nvPr>
        </p:nvSpPr>
        <p:spPr>
          <a:xfrm>
            <a:off x="1369367" y="3744614"/>
            <a:ext cx="6400801" cy="1752601"/>
          </a:xfrm>
          <a:prstGeom prst="rect">
            <a:avLst/>
          </a:prstGeom>
        </p:spPr>
        <p:txBody>
          <a:bodyPr/>
          <a:lstStyle>
            <a:lvl1pPr marL="0" indent="0" algn="ctr">
              <a:buSzTx/>
              <a:buFontTx/>
              <a:buNone/>
              <a:defRPr>
                <a:solidFill>
                  <a:srgbClr val="888888"/>
                </a:solidFill>
              </a:defRPr>
            </a:lvl1pPr>
            <a:lvl2pPr marL="0" indent="342900" algn="ctr">
              <a:buSzTx/>
              <a:buFontTx/>
              <a:buNone/>
              <a:defRPr>
                <a:solidFill>
                  <a:srgbClr val="888888"/>
                </a:solidFill>
              </a:defRPr>
            </a:lvl2pPr>
            <a:lvl3pPr marL="0" indent="685800" algn="ctr">
              <a:buSzTx/>
              <a:buFontTx/>
              <a:buNone/>
              <a:defRPr>
                <a:solidFill>
                  <a:srgbClr val="888888"/>
                </a:solidFill>
              </a:defRPr>
            </a:lvl3pPr>
            <a:lvl4pPr marL="0" indent="1028700" algn="ctr">
              <a:buSzTx/>
              <a:buFontTx/>
              <a:buNone/>
              <a:defRPr>
                <a:solidFill>
                  <a:srgbClr val="888888"/>
                </a:solidFill>
              </a:defRPr>
            </a:lvl4pPr>
            <a:lvl5pPr marL="0" indent="137160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xfrm>
            <a:off x="457200" y="1600200"/>
            <a:ext cx="8229600" cy="391703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683568" y="3993086"/>
            <a:ext cx="7772401" cy="1362076"/>
          </a:xfrm>
          <a:prstGeom prst="rect">
            <a:avLst/>
          </a:prstGeom>
        </p:spPr>
        <p:txBody>
          <a:bodyPr anchor="t"/>
          <a:lstStyle>
            <a:lvl1pPr algn="l">
              <a:defRPr sz="3000" b="1" cap="all"/>
            </a:lvl1pPr>
          </a:lstStyle>
          <a:p>
            <a:r>
              <a:t>Title Text</a:t>
            </a:r>
          </a:p>
        </p:txBody>
      </p:sp>
      <p:sp>
        <p:nvSpPr>
          <p:cNvPr id="30" name="Body Level One…"/>
          <p:cNvSpPr txBox="1">
            <a:spLocks noGrp="1"/>
          </p:cNvSpPr>
          <p:nvPr>
            <p:ph type="body" sz="quarter" idx="1"/>
          </p:nvPr>
        </p:nvSpPr>
        <p:spPr>
          <a:xfrm>
            <a:off x="683568" y="2492899"/>
            <a:ext cx="7772401" cy="1500188"/>
          </a:xfrm>
          <a:prstGeom prst="rect">
            <a:avLst/>
          </a:prstGeom>
        </p:spPr>
        <p:txBody>
          <a:bodyPr anchor="b"/>
          <a:lstStyle>
            <a:lvl1pPr marL="0" indent="0">
              <a:spcBef>
                <a:spcPts val="300"/>
              </a:spcBef>
              <a:buSzTx/>
              <a:buFontTx/>
              <a:buNone/>
              <a:defRPr sz="1500">
                <a:solidFill>
                  <a:srgbClr val="888888"/>
                </a:solidFill>
              </a:defRPr>
            </a:lvl1pPr>
            <a:lvl2pPr marL="0" indent="342900">
              <a:spcBef>
                <a:spcPts val="300"/>
              </a:spcBef>
              <a:buSzTx/>
              <a:buFontTx/>
              <a:buNone/>
              <a:defRPr sz="1500">
                <a:solidFill>
                  <a:srgbClr val="888888"/>
                </a:solidFill>
              </a:defRPr>
            </a:lvl2pPr>
            <a:lvl3pPr marL="0" indent="685800">
              <a:spcBef>
                <a:spcPts val="300"/>
              </a:spcBef>
              <a:buSzTx/>
              <a:buFontTx/>
              <a:buNone/>
              <a:defRPr sz="1500">
                <a:solidFill>
                  <a:srgbClr val="888888"/>
                </a:solidFill>
              </a:defRPr>
            </a:lvl3pPr>
            <a:lvl4pPr marL="0" indent="1028700">
              <a:spcBef>
                <a:spcPts val="300"/>
              </a:spcBef>
              <a:buSzTx/>
              <a:buFontTx/>
              <a:buNone/>
              <a:defRPr sz="1500">
                <a:solidFill>
                  <a:srgbClr val="888888"/>
                </a:solidFill>
              </a:defRPr>
            </a:lvl4pPr>
            <a:lvl5pPr marL="0" indent="1371600">
              <a:spcBef>
                <a:spcPts val="300"/>
              </a:spcBef>
              <a:buSzTx/>
              <a:buFontTx/>
              <a:buNone/>
              <a:defRPr sz="15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457200" y="1535112"/>
            <a:ext cx="4040188" cy="639763"/>
          </a:xfrm>
          <a:prstGeom prst="rect">
            <a:avLst/>
          </a:prstGeom>
        </p:spPr>
        <p:txBody>
          <a:bodyPr anchor="b"/>
          <a:lstStyle>
            <a:lvl1pPr marL="0" indent="0">
              <a:spcBef>
                <a:spcPts val="400"/>
              </a:spcBef>
              <a:buSzTx/>
              <a:buFontTx/>
              <a:buNone/>
              <a:defRPr sz="1800" b="1"/>
            </a:lvl1pPr>
            <a:lvl2pPr marL="0" indent="342900">
              <a:spcBef>
                <a:spcPts val="400"/>
              </a:spcBef>
              <a:buSzTx/>
              <a:buFontTx/>
              <a:buNone/>
              <a:defRPr sz="1800" b="1"/>
            </a:lvl2pPr>
            <a:lvl3pPr marL="0" indent="685800">
              <a:spcBef>
                <a:spcPts val="400"/>
              </a:spcBef>
              <a:buSzTx/>
              <a:buFontTx/>
              <a:buNone/>
              <a:defRPr sz="1800" b="1"/>
            </a:lvl3pPr>
            <a:lvl4pPr marL="0" indent="1028700">
              <a:spcBef>
                <a:spcPts val="400"/>
              </a:spcBef>
              <a:buSzTx/>
              <a:buFontTx/>
              <a:buNone/>
              <a:defRPr sz="1800" b="1"/>
            </a:lvl4pPr>
            <a:lvl5pPr marL="0" indent="1371600">
              <a:spcBef>
                <a:spcPts val="400"/>
              </a:spcBef>
              <a:buSzTx/>
              <a:buFontTx/>
              <a:buNone/>
              <a:defRPr sz="18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4645026" y="1535112"/>
            <a:ext cx="4041776" cy="639763"/>
          </a:xfrm>
          <a:prstGeom prst="rect">
            <a:avLst/>
          </a:prstGeom>
        </p:spPr>
        <p:txBody>
          <a:bodyPr anchor="b"/>
          <a:lstStyle/>
          <a:p>
            <a:pPr marL="0" indent="0">
              <a:spcBef>
                <a:spcPts val="400"/>
              </a:spcBef>
              <a:buSzTx/>
              <a:buFontTx/>
              <a:buNone/>
              <a:defRPr sz="18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457201" y="273050"/>
            <a:ext cx="3008315" cy="1162050"/>
          </a:xfrm>
          <a:prstGeom prst="rect">
            <a:avLst/>
          </a:prstGeom>
        </p:spPr>
        <p:txBody>
          <a:bodyPr anchor="b"/>
          <a:lstStyle>
            <a:lvl1pPr algn="l">
              <a:defRPr sz="1500" b="1"/>
            </a:lvl1pPr>
          </a:lstStyle>
          <a:p>
            <a:r>
              <a:t>Title Text</a:t>
            </a:r>
          </a:p>
        </p:txBody>
      </p:sp>
      <p:sp>
        <p:nvSpPr>
          <p:cNvPr id="73" name="Body Level One…"/>
          <p:cNvSpPr txBox="1">
            <a:spLocks noGrp="1"/>
          </p:cNvSpPr>
          <p:nvPr>
            <p:ph type="body" idx="1"/>
          </p:nvPr>
        </p:nvSpPr>
        <p:spPr>
          <a:xfrm>
            <a:off x="3575050" y="273053"/>
            <a:ext cx="5111750" cy="5172175"/>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457201" y="1435103"/>
            <a:ext cx="3008315" cy="4029892"/>
          </a:xfrm>
          <a:prstGeom prst="rect">
            <a:avLst/>
          </a:prstGeom>
        </p:spPr>
        <p:txBody>
          <a:bodyPr/>
          <a:lstStyle/>
          <a:p>
            <a:pPr marL="0" indent="0">
              <a:spcBef>
                <a:spcPts val="200"/>
              </a:spcBef>
              <a:buSzTx/>
              <a:buFontTx/>
              <a:buNone/>
              <a:defRPr sz="10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1792288" y="4509120"/>
            <a:ext cx="5486401" cy="566739"/>
          </a:xfrm>
          <a:prstGeom prst="rect">
            <a:avLst/>
          </a:prstGeom>
        </p:spPr>
        <p:txBody>
          <a:bodyPr anchor="b"/>
          <a:lstStyle>
            <a:lvl1pPr algn="l">
              <a:defRPr sz="1500" b="1"/>
            </a:lvl1pPr>
          </a:lstStyle>
          <a:p>
            <a:r>
              <a:t>Title Text</a:t>
            </a:r>
          </a:p>
        </p:txBody>
      </p:sp>
      <p:sp>
        <p:nvSpPr>
          <p:cNvPr id="83" name="Picture Placeholder 2"/>
          <p:cNvSpPr>
            <a:spLocks noGrp="1"/>
          </p:cNvSpPr>
          <p:nvPr>
            <p:ph type="pic" sz="half" idx="21"/>
          </p:nvPr>
        </p:nvSpPr>
        <p:spPr>
          <a:xfrm>
            <a:off x="1792288" y="612779"/>
            <a:ext cx="5486401" cy="3824338"/>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1792288" y="5157192"/>
            <a:ext cx="5486401" cy="432049"/>
          </a:xfrm>
          <a:prstGeom prst="rect">
            <a:avLst/>
          </a:prstGeom>
        </p:spPr>
        <p:txBody>
          <a:bodyPr/>
          <a:lstStyle>
            <a:lvl1pPr marL="0" indent="0">
              <a:spcBef>
                <a:spcPts val="200"/>
              </a:spcBef>
              <a:buSzTx/>
              <a:buFontTx/>
              <a:buNone/>
              <a:defRPr sz="1000"/>
            </a:lvl1pPr>
            <a:lvl2pPr marL="0" indent="342900">
              <a:spcBef>
                <a:spcPts val="200"/>
              </a:spcBef>
              <a:buSzTx/>
              <a:buFontTx/>
              <a:buNone/>
              <a:defRPr sz="1000"/>
            </a:lvl2pPr>
            <a:lvl3pPr marL="0" indent="685800">
              <a:spcBef>
                <a:spcPts val="200"/>
              </a:spcBef>
              <a:buSzTx/>
              <a:buFontTx/>
              <a:buNone/>
              <a:defRPr sz="1000"/>
            </a:lvl3pPr>
            <a:lvl4pPr marL="0" indent="1028700">
              <a:spcBef>
                <a:spcPts val="200"/>
              </a:spcBef>
              <a:buSzTx/>
              <a:buFontTx/>
              <a:buNone/>
              <a:defRPr sz="1000"/>
            </a:lvl4pPr>
            <a:lvl5pPr marL="0" indent="1371600">
              <a:spcBef>
                <a:spcPts val="200"/>
              </a:spcBef>
              <a:buSzTx/>
              <a:buFontTx/>
              <a:buNone/>
              <a:defRPr sz="10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0"/>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74638"/>
            <a:ext cx="8229600" cy="1143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457200" y="1600200"/>
            <a:ext cx="8229600" cy="52578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455523" y="6435657"/>
            <a:ext cx="231278" cy="231141"/>
          </a:xfrm>
          <a:prstGeom prst="rect">
            <a:avLst/>
          </a:prstGeom>
          <a:ln w="12700">
            <a:miter lim="400000"/>
          </a:ln>
        </p:spPr>
        <p:txBody>
          <a:bodyPr wrap="none" lIns="45719" rIns="45719" anchor="ctr">
            <a:spAutoFit/>
          </a:bodyPr>
          <a:lstStyle>
            <a:lvl1pPr algn="r">
              <a:defRPr sz="9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3" r:id="rId4"/>
    <p:sldLayoutId id="2147483654" r:id="rId5"/>
    <p:sldLayoutId id="2147483655" r:id="rId6"/>
    <p:sldLayoutId id="2147483656" r:id="rId7"/>
    <p:sldLayoutId id="2147483657" r:id="rId8"/>
  </p:sldLayoutIdLst>
  <p:transition spd="med"/>
  <p:txStyles>
    <p:titleStyle>
      <a:lvl1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1pPr>
      <a:lvl2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2pPr>
      <a:lvl3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3pPr>
      <a:lvl4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4pPr>
      <a:lvl5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5pPr>
      <a:lvl6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6pPr>
      <a:lvl7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7pPr>
      <a:lvl8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8pPr>
      <a:lvl9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9pPr>
    </p:titleStyle>
    <p:bodyStyle>
      <a:lvl1pPr marL="257175" marR="0" indent="-257175"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1pPr>
      <a:lvl2pPr marL="587829" marR="0" indent="-24492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2pPr>
      <a:lvl3pPr marL="914400" marR="0" indent="-22860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3pPr>
      <a:lvl4pPr marL="1303019" marR="0" indent="-27431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4pPr>
      <a:lvl5pPr marL="16459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5pPr>
      <a:lvl6pPr marL="19888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6pPr>
      <a:lvl7pPr marL="23317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7pPr>
      <a:lvl8pPr marL="26746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8pPr>
      <a:lvl9pPr marL="30175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5pPr>
      <a:lvl6pPr marL="0" marR="0" indent="22860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6pPr>
      <a:lvl7pPr marL="0" marR="0" indent="2743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7pPr>
      <a:lvl8pPr marL="0" marR="0" indent="3200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8pPr>
      <a:lvl9pPr marL="0" marR="0" indent="3657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tmp"/><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tmp"/><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tmp"/><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tmp"/><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digitalcommons.biola.edu/open-textbooks/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Title 1"/>
          <p:cNvSpPr txBox="1">
            <a:spLocks noGrp="1"/>
          </p:cNvSpPr>
          <p:nvPr>
            <p:ph type="ctrTitle"/>
          </p:nvPr>
        </p:nvSpPr>
        <p:spPr>
          <a:xfrm>
            <a:off x="313082" y="2012168"/>
            <a:ext cx="8532967" cy="3782458"/>
          </a:xfrm>
          <a:prstGeom prst="rect">
            <a:avLst/>
          </a:prstGeom>
        </p:spPr>
        <p:txBody>
          <a:bodyPr>
            <a:normAutofit fontScale="90000"/>
          </a:bodyPr>
          <a:lstStyle/>
          <a:p>
            <a:pPr defTabSz="562355">
              <a:defRPr sz="3034" b="1">
                <a:solidFill>
                  <a:schemeClr val="accent2"/>
                </a:solidFill>
                <a:effectLst>
                  <a:outerShdw blurRad="31242" dist="31242" dir="2700000" rotWithShape="0">
                    <a:srgbClr val="000000">
                      <a:alpha val="43137"/>
                    </a:srgbClr>
                  </a:outerShdw>
                </a:effectLst>
              </a:defRPr>
            </a:pPr>
            <a:br>
              <a:rPr lang="en-GB" dirty="0"/>
            </a:br>
            <a:br>
              <a:rPr lang="en-GB" dirty="0"/>
            </a:br>
            <a:br>
              <a:rPr lang="en-GB" dirty="0"/>
            </a:br>
            <a:br>
              <a:rPr lang="en-GB" dirty="0"/>
            </a:br>
            <a:r>
              <a:rPr lang="en-GB" sz="3600" dirty="0"/>
              <a:t>LCLM 5004</a:t>
            </a:r>
            <a:br>
              <a:rPr sz="3600" dirty="0"/>
            </a:br>
            <a:r>
              <a:rPr sz="3600" dirty="0">
                <a:solidFill>
                  <a:srgbClr val="000000"/>
                </a:solidFill>
              </a:rPr>
              <a:t> </a:t>
            </a:r>
            <a:r>
              <a:rPr lang="en-GB" sz="3600" dirty="0"/>
              <a:t>Managing Business Information</a:t>
            </a:r>
            <a:r>
              <a:rPr lang="en-GB" sz="3600" b="1" dirty="0">
                <a:solidFill>
                  <a:srgbClr val="000000"/>
                </a:solidFill>
                <a:effectLst/>
                <a:ea typeface="Arial" panose="020B0604020202020204" pitchFamily="34" charset="0"/>
              </a:rPr>
              <a:t> </a:t>
            </a:r>
            <a:endParaRPr sz="3600" dirty="0"/>
          </a:p>
          <a:p>
            <a:pPr defTabSz="562355">
              <a:defRPr sz="2624" b="1">
                <a:solidFill>
                  <a:schemeClr val="accent2"/>
                </a:solidFill>
                <a:effectLst>
                  <a:outerShdw blurRad="31242" dist="31242" dir="2700000" rotWithShape="0">
                    <a:srgbClr val="000000">
                      <a:alpha val="43137"/>
                    </a:srgbClr>
                  </a:outerShdw>
                </a:effectLst>
              </a:defRPr>
            </a:pPr>
            <a:r>
              <a:rPr lang="en-GB" sz="3600" b="1" dirty="0">
                <a:effectLst/>
                <a:ea typeface="Calibri" panose="020F0502020204030204" pitchFamily="34" charset="0"/>
                <a:cs typeface="Times New Roman" panose="02020603050405020304" pitchFamily="18" charset="0"/>
              </a:rPr>
              <a:t>Week 9</a:t>
            </a:r>
            <a:r>
              <a:rPr lang="en-GB" sz="3600" b="1" dirty="0">
                <a:ea typeface="Calibri" panose="020F0502020204030204" pitchFamily="34" charset="0"/>
                <a:cs typeface="Times New Roman" panose="02020603050405020304" pitchFamily="18" charset="0"/>
              </a:rPr>
              <a:t>:</a:t>
            </a:r>
            <a:r>
              <a:rPr lang="en-GB" sz="3600" dirty="0">
                <a:effectLst/>
                <a:ea typeface="Calibri" panose="020F0502020204030204" pitchFamily="34" charset="0"/>
                <a:cs typeface="Times New Roman" panose="02020603050405020304" pitchFamily="18" charset="0"/>
              </a:rPr>
              <a:t> </a:t>
            </a:r>
            <a:br>
              <a:rPr lang="en-GB" sz="3600" dirty="0">
                <a:effectLst/>
                <a:ea typeface="Calibri" panose="020F0502020204030204" pitchFamily="34" charset="0"/>
                <a:cs typeface="Times New Roman" panose="02020603050405020304" pitchFamily="18" charset="0"/>
              </a:rPr>
            </a:br>
            <a:r>
              <a:rPr lang="en-GB" sz="3600" b="1" dirty="0"/>
              <a:t>Collaboration and Communication Tools </a:t>
            </a:r>
            <a:br>
              <a:rPr lang="en-GB" sz="3600" dirty="0"/>
            </a:br>
            <a:br>
              <a:rPr sz="3600" dirty="0"/>
            </a:br>
            <a:br>
              <a:rPr sz="3600" dirty="0"/>
            </a:br>
            <a:br>
              <a:rPr sz="2952" dirty="0">
                <a:solidFill>
                  <a:srgbClr val="FF0000"/>
                </a:solidFill>
              </a:rPr>
            </a:br>
            <a:br>
              <a:rPr sz="2952" dirty="0">
                <a:solidFill>
                  <a:srgbClr val="FF0000"/>
                </a:solidFill>
              </a:rPr>
            </a:br>
            <a:endParaRPr sz="2952" dirty="0">
              <a:solidFill>
                <a:srgbClr val="FF0000"/>
              </a:solidFill>
            </a:endParaRPr>
          </a:p>
        </p:txBody>
      </p:sp>
      <p:sp>
        <p:nvSpPr>
          <p:cNvPr id="113" name="TextBox 1"/>
          <p:cNvSpPr txBox="1"/>
          <p:nvPr/>
        </p:nvSpPr>
        <p:spPr>
          <a:xfrm>
            <a:off x="313083" y="934949"/>
            <a:ext cx="8235017" cy="107721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4000" b="1">
                <a:effectLst>
                  <a:outerShdw blurRad="38100" dist="38100" dir="2700000" rotWithShape="0">
                    <a:srgbClr val="000000">
                      <a:alpha val="43137"/>
                    </a:srgbClr>
                  </a:outerShdw>
                </a:effectLst>
              </a:defRPr>
            </a:lvl1pPr>
          </a:lstStyle>
          <a:p>
            <a:pPr algn="ctr"/>
            <a:r>
              <a:rPr lang="en-US" sz="3200" dirty="0">
                <a:effectLst/>
                <a:latin typeface="Arial" panose="020B0604020202020204" pitchFamily="34" charset="0"/>
                <a:ea typeface="Arial" panose="020B0604020202020204" pitchFamily="34" charset="0"/>
              </a:rPr>
              <a:t>BA</a:t>
            </a:r>
            <a:r>
              <a:rPr lang="en-US" sz="3200" spc="-3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(Hons)</a:t>
            </a:r>
            <a:r>
              <a:rPr lang="en-US" sz="3200" spc="-3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Leadership</a:t>
            </a:r>
            <a:r>
              <a:rPr lang="en-US" sz="3200" spc="-30"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and</a:t>
            </a:r>
            <a:r>
              <a:rPr lang="en-US" sz="3200" spc="-2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Management</a:t>
            </a:r>
            <a:r>
              <a:rPr lang="en-US" sz="3200" spc="-3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Skills</a:t>
            </a:r>
            <a:r>
              <a:rPr lang="en-US" sz="3200" spc="-30"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for</a:t>
            </a:r>
            <a:r>
              <a:rPr lang="en-US" sz="3200" spc="-30"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the</a:t>
            </a:r>
            <a:r>
              <a:rPr lang="en-US" sz="3200" spc="-25" dirty="0">
                <a:effectLst/>
                <a:latin typeface="Arial" panose="020B0604020202020204" pitchFamily="34" charset="0"/>
                <a:ea typeface="Arial" panose="020B0604020202020204" pitchFamily="34" charset="0"/>
              </a:rPr>
              <a:t> </a:t>
            </a:r>
            <a:r>
              <a:rPr lang="en-US" sz="3200" spc="-10" dirty="0">
                <a:effectLst/>
                <a:latin typeface="Arial" panose="020B0604020202020204" pitchFamily="34" charset="0"/>
                <a:ea typeface="Arial" panose="020B0604020202020204" pitchFamily="34" charset="0"/>
              </a:rPr>
              <a:t>Workplace</a:t>
            </a:r>
            <a:endParaRPr sz="32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3"/>
                                        </p:tgtEl>
                                        <p:attrNameLst>
                                          <p:attrName>style.visibility</p:attrName>
                                        </p:attrNameLst>
                                      </p:cBhvr>
                                      <p:to>
                                        <p:strVal val="visible"/>
                                      </p:to>
                                    </p:set>
                                    <p:animEffect transition="in" filter="wipe(down)">
                                      <p:cBhvr>
                                        <p:cTn id="7" dur="500"/>
                                        <p:tgtEl>
                                          <p:spTgt spid="11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12"/>
                                        </p:tgtEl>
                                        <p:attrNameLst>
                                          <p:attrName>style.visibility</p:attrName>
                                        </p:attrNameLst>
                                      </p:cBhvr>
                                      <p:to>
                                        <p:strVal val="visible"/>
                                      </p:to>
                                    </p:set>
                                    <p:animEffect transition="in" filter="fade">
                                      <p:cBhvr>
                                        <p:cTn id="12" dur="1000"/>
                                        <p:tgtEl>
                                          <p:spTgt spid="112"/>
                                        </p:tgtEl>
                                      </p:cBhvr>
                                    </p:animEffect>
                                    <p:anim calcmode="lin" valueType="num">
                                      <p:cBhvr>
                                        <p:cTn id="13" dur="1000" fill="hold"/>
                                        <p:tgtEl>
                                          <p:spTgt spid="112"/>
                                        </p:tgtEl>
                                        <p:attrNameLst>
                                          <p:attrName>ppt_x</p:attrName>
                                        </p:attrNameLst>
                                      </p:cBhvr>
                                      <p:tavLst>
                                        <p:tav tm="0">
                                          <p:val>
                                            <p:strVal val="#ppt_x"/>
                                          </p:val>
                                        </p:tav>
                                        <p:tav tm="100000">
                                          <p:val>
                                            <p:strVal val="#ppt_x"/>
                                          </p:val>
                                        </p:tav>
                                      </p:tavLst>
                                    </p:anim>
                                    <p:anim calcmode="lin" valueType="num">
                                      <p:cBhvr>
                                        <p:cTn id="14" dur="1000" fill="hold"/>
                                        <p:tgtEl>
                                          <p:spTgt spid="1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 grpId="0" animBg="1"/>
      <p:bldP spid="113"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CC9EED-F83C-603C-9387-72C6ECD9F4A4}"/>
            </a:ext>
          </a:extLst>
        </p:cNvPr>
        <p:cNvGrpSpPr/>
        <p:nvPr/>
      </p:nvGrpSpPr>
      <p:grpSpPr>
        <a:xfrm>
          <a:off x="0" y="0"/>
          <a:ext cx="0" cy="0"/>
          <a:chOff x="0" y="0"/>
          <a:chExt cx="0" cy="0"/>
        </a:xfrm>
      </p:grpSpPr>
      <p:sp>
        <p:nvSpPr>
          <p:cNvPr id="115" name="Content Placeholder 2">
            <a:extLst>
              <a:ext uri="{FF2B5EF4-FFF2-40B4-BE49-F238E27FC236}">
                <a16:creationId xmlns:a16="http://schemas.microsoft.com/office/drawing/2014/main" id="{A740234C-1174-2E2B-F281-D99833775A3E}"/>
              </a:ext>
            </a:extLst>
          </p:cNvPr>
          <p:cNvSpPr txBox="1">
            <a:spLocks noGrp="1"/>
          </p:cNvSpPr>
          <p:nvPr>
            <p:ph type="body" idx="1"/>
          </p:nvPr>
        </p:nvSpPr>
        <p:spPr>
          <a:xfrm>
            <a:off x="256854" y="835075"/>
            <a:ext cx="8712484" cy="4825985"/>
          </a:xfrm>
          <a:prstGeom prst="rect">
            <a:avLst/>
          </a:prstGeom>
        </p:spPr>
        <p:txBody>
          <a:bodyPr>
            <a:noAutofit/>
          </a:bodyPr>
          <a:lstStyle/>
          <a:p>
            <a:pPr algn="ctr"/>
            <a:endParaRPr lang="en-US" sz="3200" b="1" dirty="0">
              <a:solidFill>
                <a:srgbClr val="FF0000"/>
              </a:solidFill>
            </a:endParaRPr>
          </a:p>
          <a:p>
            <a:pPr algn="ctr"/>
            <a:r>
              <a:rPr lang="en-US" sz="3200" b="1" dirty="0">
                <a:solidFill>
                  <a:srgbClr val="FF0000"/>
                </a:solidFill>
              </a:rPr>
              <a:t>Complete the Module Feedback questionnaire on the LCLM 4004 Moodle page.</a:t>
            </a:r>
          </a:p>
          <a:p>
            <a:pPr algn="ctr"/>
            <a:r>
              <a:rPr lang="en-US" sz="3200" b="1" dirty="0"/>
              <a:t>Can we take some minutes to do this please?</a:t>
            </a:r>
          </a:p>
          <a:p>
            <a:pPr algn="ctr"/>
            <a:r>
              <a:rPr lang="en-US" sz="3200" b="1" dirty="0"/>
              <a:t>(Approx. 10 minutes).</a:t>
            </a:r>
          </a:p>
          <a:p>
            <a:pPr algn="just"/>
            <a:endParaRPr lang="en-GB" sz="2600" kern="100" dirty="0">
              <a:effectLst/>
              <a:ea typeface="Calibri" panose="020F0502020204030204" pitchFamily="34" charset="0"/>
              <a:cs typeface="Times New Roman" panose="02020603050405020304" pitchFamily="18" charset="0"/>
            </a:endParaRPr>
          </a:p>
        </p:txBody>
      </p:sp>
      <p:sp>
        <p:nvSpPr>
          <p:cNvPr id="116" name="Slide Number Placeholder 3">
            <a:extLst>
              <a:ext uri="{FF2B5EF4-FFF2-40B4-BE49-F238E27FC236}">
                <a16:creationId xmlns:a16="http://schemas.microsoft.com/office/drawing/2014/main" id="{D8A8A16C-C63E-2104-09C2-FA151875822A}"/>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2</a:t>
            </a:fld>
            <a:endParaRPr/>
          </a:p>
        </p:txBody>
      </p:sp>
      <p:sp>
        <p:nvSpPr>
          <p:cNvPr id="117" name="Title 1">
            <a:extLst>
              <a:ext uri="{FF2B5EF4-FFF2-40B4-BE49-F238E27FC236}">
                <a16:creationId xmlns:a16="http://schemas.microsoft.com/office/drawing/2014/main" id="{B21D7991-AAA7-FB96-0370-3B447577DEA6}"/>
              </a:ext>
            </a:extLst>
          </p:cNvPr>
          <p:cNvSpPr txBox="1">
            <a:spLocks noGrp="1"/>
          </p:cNvSpPr>
          <p:nvPr>
            <p:ph type="title"/>
          </p:nvPr>
        </p:nvSpPr>
        <p:spPr>
          <a:xfrm>
            <a:off x="1047964" y="113016"/>
            <a:ext cx="6580691" cy="722059"/>
          </a:xfrm>
          <a:prstGeom prst="rect">
            <a:avLst/>
          </a:prstGeom>
        </p:spPr>
        <p:txBody>
          <a:bodyPr>
            <a:normAutofit/>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dirty="0"/>
              <a:t>In Today’s Lecture….We will</a:t>
            </a:r>
          </a:p>
        </p:txBody>
      </p:sp>
    </p:spTree>
    <p:extLst>
      <p:ext uri="{BB962C8B-B14F-4D97-AF65-F5344CB8AC3E}">
        <p14:creationId xmlns:p14="http://schemas.microsoft.com/office/powerpoint/2010/main" val="134314631"/>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17"/>
                                        </p:tgtEl>
                                        <p:attrNameLst>
                                          <p:attrName>style.visibility</p:attrName>
                                        </p:attrNameLst>
                                      </p:cBhvr>
                                      <p:to>
                                        <p:strVal val="visible"/>
                                      </p:to>
                                    </p:set>
                                    <p:animEffect transition="in" filter="barn(inVertical)">
                                      <p:cBhvr>
                                        <p:cTn id="7" dur="500"/>
                                        <p:tgtEl>
                                          <p:spTgt spid="11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15">
                                            <p:bg/>
                                          </p:spTgt>
                                        </p:tgtEl>
                                        <p:attrNameLst>
                                          <p:attrName>style.visibility</p:attrName>
                                        </p:attrNameLst>
                                      </p:cBhvr>
                                      <p:to>
                                        <p:strVal val="visible"/>
                                      </p:to>
                                    </p:set>
                                    <p:animEffect transition="in" filter="fade">
                                      <p:cBhvr>
                                        <p:cTn id="12" dur="1000"/>
                                        <p:tgtEl>
                                          <p:spTgt spid="115">
                                            <p:bg/>
                                          </p:spTgt>
                                        </p:tgtEl>
                                      </p:cBhvr>
                                    </p:animEffect>
                                    <p:anim calcmode="lin" valueType="num">
                                      <p:cBhvr>
                                        <p:cTn id="13" dur="1000" fill="hold"/>
                                        <p:tgtEl>
                                          <p:spTgt spid="115">
                                            <p:bg/>
                                          </p:spTgt>
                                        </p:tgtEl>
                                        <p:attrNameLst>
                                          <p:attrName>ppt_x</p:attrName>
                                        </p:attrNameLst>
                                      </p:cBhvr>
                                      <p:tavLst>
                                        <p:tav tm="0">
                                          <p:val>
                                            <p:strVal val="#ppt_x"/>
                                          </p:val>
                                        </p:tav>
                                        <p:tav tm="100000">
                                          <p:val>
                                            <p:strVal val="#ppt_x"/>
                                          </p:val>
                                        </p:tav>
                                      </p:tavLst>
                                    </p:anim>
                                    <p:anim calcmode="lin" valueType="num">
                                      <p:cBhvr>
                                        <p:cTn id="14" dur="1000" fill="hold"/>
                                        <p:tgtEl>
                                          <p:spTgt spid="115">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6DD9A3-6663-D066-F8B0-C5A5F646111A}"/>
            </a:ext>
          </a:extLst>
        </p:cNvPr>
        <p:cNvGrpSpPr/>
        <p:nvPr/>
      </p:nvGrpSpPr>
      <p:grpSpPr>
        <a:xfrm>
          <a:off x="0" y="0"/>
          <a:ext cx="0" cy="0"/>
          <a:chOff x="0" y="0"/>
          <a:chExt cx="0" cy="0"/>
        </a:xfrm>
      </p:grpSpPr>
      <p:sp>
        <p:nvSpPr>
          <p:cNvPr id="115" name="Content Placeholder 2">
            <a:extLst>
              <a:ext uri="{FF2B5EF4-FFF2-40B4-BE49-F238E27FC236}">
                <a16:creationId xmlns:a16="http://schemas.microsoft.com/office/drawing/2014/main" id="{405DF7FD-CF0E-4145-BB76-49D7AD1FDC55}"/>
              </a:ext>
            </a:extLst>
          </p:cNvPr>
          <p:cNvSpPr txBox="1">
            <a:spLocks noGrp="1"/>
          </p:cNvSpPr>
          <p:nvPr>
            <p:ph type="body" idx="1"/>
          </p:nvPr>
        </p:nvSpPr>
        <p:spPr>
          <a:xfrm>
            <a:off x="246579" y="1516753"/>
            <a:ext cx="8722759" cy="4144307"/>
          </a:xfrm>
          <a:prstGeom prst="rect">
            <a:avLst/>
          </a:prstGeom>
        </p:spPr>
        <p:txBody>
          <a:bodyPr>
            <a:noAutofit/>
          </a:bodyPr>
          <a:lstStyle/>
          <a:p>
            <a:pPr marL="0" indent="0">
              <a:buNone/>
            </a:pPr>
            <a:r>
              <a:rPr lang="en-GB" sz="3200" b="1" dirty="0"/>
              <a:t>Emerging Technologies and Trends:</a:t>
            </a:r>
            <a:endParaRPr lang="en-GB" sz="3200" dirty="0"/>
          </a:p>
          <a:p>
            <a:pPr lvl="0"/>
            <a:r>
              <a:rPr lang="en-GB" sz="2800" dirty="0"/>
              <a:t>Exploration of emerging technologies in information management.</a:t>
            </a:r>
          </a:p>
          <a:p>
            <a:pPr lvl="0"/>
            <a:r>
              <a:rPr lang="en-GB" sz="2800" dirty="0"/>
              <a:t>The impact of Artificial Intelligence (AI) and Machine Learning (ML) on business information.</a:t>
            </a:r>
          </a:p>
          <a:p>
            <a:pPr lvl="0"/>
            <a:r>
              <a:rPr lang="en-GB" sz="2800" dirty="0"/>
              <a:t>Future trends and their potential implications for business information management.</a:t>
            </a:r>
          </a:p>
          <a:p>
            <a:r>
              <a:rPr lang="en-GB" sz="2800" dirty="0"/>
              <a:t>Assessment 2 discussion.</a:t>
            </a:r>
          </a:p>
          <a:p>
            <a:pPr lvl="0"/>
            <a:endParaRPr lang="en-GB" sz="3000" dirty="0"/>
          </a:p>
          <a:p>
            <a:pPr algn="just"/>
            <a:endParaRPr lang="en-GB" sz="2600" kern="100" dirty="0">
              <a:effectLst/>
              <a:ea typeface="Calibri" panose="020F0502020204030204" pitchFamily="34" charset="0"/>
              <a:cs typeface="Times New Roman" panose="02020603050405020304" pitchFamily="18" charset="0"/>
            </a:endParaRPr>
          </a:p>
        </p:txBody>
      </p:sp>
      <p:sp>
        <p:nvSpPr>
          <p:cNvPr id="116" name="Slide Number Placeholder 3">
            <a:extLst>
              <a:ext uri="{FF2B5EF4-FFF2-40B4-BE49-F238E27FC236}">
                <a16:creationId xmlns:a16="http://schemas.microsoft.com/office/drawing/2014/main" id="{243D63C1-696D-6330-7717-3CF45774D3A0}"/>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3</a:t>
            </a:fld>
            <a:endParaRPr/>
          </a:p>
        </p:txBody>
      </p:sp>
      <p:sp>
        <p:nvSpPr>
          <p:cNvPr id="117" name="Title 1">
            <a:extLst>
              <a:ext uri="{FF2B5EF4-FFF2-40B4-BE49-F238E27FC236}">
                <a16:creationId xmlns:a16="http://schemas.microsoft.com/office/drawing/2014/main" id="{56E745D7-7794-5F32-F294-3A5757290E80}"/>
              </a:ext>
            </a:extLst>
          </p:cNvPr>
          <p:cNvSpPr txBox="1">
            <a:spLocks noGrp="1"/>
          </p:cNvSpPr>
          <p:nvPr>
            <p:ph type="title"/>
          </p:nvPr>
        </p:nvSpPr>
        <p:spPr>
          <a:xfrm>
            <a:off x="1047964" y="113016"/>
            <a:ext cx="6580691" cy="722059"/>
          </a:xfrm>
          <a:prstGeom prst="rect">
            <a:avLst/>
          </a:prstGeom>
        </p:spPr>
        <p:txBody>
          <a:bodyPr>
            <a:normAutofit/>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dirty="0"/>
              <a:t>Last  Week (i.e., W</a:t>
            </a:r>
            <a:r>
              <a:rPr dirty="0"/>
              <a:t>eek </a:t>
            </a:r>
            <a:r>
              <a:rPr lang="en-GB" dirty="0"/>
              <a:t>8)</a:t>
            </a:r>
            <a:endParaRPr dirty="0"/>
          </a:p>
        </p:txBody>
      </p:sp>
      <p:sp>
        <p:nvSpPr>
          <p:cNvPr id="118" name="TextBox 7">
            <a:extLst>
              <a:ext uri="{FF2B5EF4-FFF2-40B4-BE49-F238E27FC236}">
                <a16:creationId xmlns:a16="http://schemas.microsoft.com/office/drawing/2014/main" id="{6D63CC18-8008-1208-399D-93EF267068A4}"/>
              </a:ext>
            </a:extLst>
          </p:cNvPr>
          <p:cNvSpPr txBox="1"/>
          <p:nvPr/>
        </p:nvSpPr>
        <p:spPr>
          <a:xfrm>
            <a:off x="246579" y="794694"/>
            <a:ext cx="8722758" cy="58477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2400" b="1"/>
            </a:lvl1pPr>
          </a:lstStyle>
          <a:p>
            <a:r>
              <a:rPr lang="en-GB" sz="3200" dirty="0"/>
              <a:t>We examined ……………</a:t>
            </a:r>
            <a:endParaRPr sz="3200" dirty="0"/>
          </a:p>
        </p:txBody>
      </p:sp>
    </p:spTree>
    <p:extLst>
      <p:ext uri="{BB962C8B-B14F-4D97-AF65-F5344CB8AC3E}">
        <p14:creationId xmlns:p14="http://schemas.microsoft.com/office/powerpoint/2010/main" val="3658451578"/>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fade">
                                      <p:cBhvr>
                                        <p:cTn id="7" dur="1000"/>
                                        <p:tgtEl>
                                          <p:spTgt spid="118"/>
                                        </p:tgtEl>
                                      </p:cBhvr>
                                    </p:animEffect>
                                    <p:anim calcmode="lin" valueType="num">
                                      <p:cBhvr>
                                        <p:cTn id="8" dur="1000" fill="hold"/>
                                        <p:tgtEl>
                                          <p:spTgt spid="118"/>
                                        </p:tgtEl>
                                        <p:attrNameLst>
                                          <p:attrName>ppt_x</p:attrName>
                                        </p:attrNameLst>
                                      </p:cBhvr>
                                      <p:tavLst>
                                        <p:tav tm="0">
                                          <p:val>
                                            <p:strVal val="#ppt_x"/>
                                          </p:val>
                                        </p:tav>
                                        <p:tav tm="100000">
                                          <p:val>
                                            <p:strVal val="#ppt_x"/>
                                          </p:val>
                                        </p:tav>
                                      </p:tavLst>
                                    </p:anim>
                                    <p:anim calcmode="lin" valueType="num">
                                      <p:cBhvr>
                                        <p:cTn id="9" dur="1000" fill="hold"/>
                                        <p:tgtEl>
                                          <p:spTgt spid="1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17"/>
                                        </p:tgtEl>
                                        <p:attrNameLst>
                                          <p:attrName>style.visibility</p:attrName>
                                        </p:attrNameLst>
                                      </p:cBhvr>
                                      <p:to>
                                        <p:strVal val="visible"/>
                                      </p:to>
                                    </p:set>
                                    <p:animEffect transition="in" filter="barn(inVertical)">
                                      <p:cBhvr>
                                        <p:cTn id="14" dur="500"/>
                                        <p:tgtEl>
                                          <p:spTgt spid="11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5">
                                            <p:bg/>
                                          </p:spTgt>
                                        </p:tgtEl>
                                        <p:attrNameLst>
                                          <p:attrName>style.visibility</p:attrName>
                                        </p:attrNameLst>
                                      </p:cBhvr>
                                      <p:to>
                                        <p:strVal val="visible"/>
                                      </p:to>
                                    </p:set>
                                    <p:animEffect transition="in" filter="fade">
                                      <p:cBhvr>
                                        <p:cTn id="19" dur="1000"/>
                                        <p:tgtEl>
                                          <p:spTgt spid="115">
                                            <p:bg/>
                                          </p:spTgt>
                                        </p:tgtEl>
                                      </p:cBhvr>
                                    </p:animEffect>
                                    <p:anim calcmode="lin" valueType="num">
                                      <p:cBhvr>
                                        <p:cTn id="20" dur="1000" fill="hold"/>
                                        <p:tgtEl>
                                          <p:spTgt spid="115">
                                            <p:bg/>
                                          </p:spTgt>
                                        </p:tgtEl>
                                        <p:attrNameLst>
                                          <p:attrName>ppt_x</p:attrName>
                                        </p:attrNameLst>
                                      </p:cBhvr>
                                      <p:tavLst>
                                        <p:tav tm="0">
                                          <p:val>
                                            <p:strVal val="#ppt_x"/>
                                          </p:val>
                                        </p:tav>
                                        <p:tav tm="100000">
                                          <p:val>
                                            <p:strVal val="#ppt_x"/>
                                          </p:val>
                                        </p:tav>
                                      </p:tavLst>
                                    </p:anim>
                                    <p:anim calcmode="lin" valueType="num">
                                      <p:cBhvr>
                                        <p:cTn id="21" dur="1000" fill="hold"/>
                                        <p:tgtEl>
                                          <p:spTgt spid="115">
                                            <p:bg/>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5">
                                            <p:txEl>
                                              <p:pRg st="0" end="0"/>
                                            </p:txEl>
                                          </p:spTgt>
                                        </p:tgtEl>
                                        <p:attrNameLst>
                                          <p:attrName>style.visibility</p:attrName>
                                        </p:attrNameLst>
                                      </p:cBhvr>
                                      <p:to>
                                        <p:strVal val="visible"/>
                                      </p:to>
                                    </p:set>
                                    <p:animEffect transition="in" filter="fade">
                                      <p:cBhvr>
                                        <p:cTn id="26" dur="1000"/>
                                        <p:tgtEl>
                                          <p:spTgt spid="115">
                                            <p:txEl>
                                              <p:pRg st="0" end="0"/>
                                            </p:txEl>
                                          </p:spTgt>
                                        </p:tgtEl>
                                      </p:cBhvr>
                                    </p:animEffect>
                                    <p:anim calcmode="lin" valueType="num">
                                      <p:cBhvr>
                                        <p:cTn id="27" dur="1000" fill="hold"/>
                                        <p:tgtEl>
                                          <p:spTgt spid="115">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1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15">
                                            <p:txEl>
                                              <p:pRg st="1" end="1"/>
                                            </p:txEl>
                                          </p:spTgt>
                                        </p:tgtEl>
                                        <p:attrNameLst>
                                          <p:attrName>style.visibility</p:attrName>
                                        </p:attrNameLst>
                                      </p:cBhvr>
                                      <p:to>
                                        <p:strVal val="visible"/>
                                      </p:to>
                                    </p:set>
                                    <p:animEffect transition="in" filter="fade">
                                      <p:cBhvr>
                                        <p:cTn id="33" dur="1000"/>
                                        <p:tgtEl>
                                          <p:spTgt spid="115">
                                            <p:txEl>
                                              <p:pRg st="1" end="1"/>
                                            </p:txEl>
                                          </p:spTgt>
                                        </p:tgtEl>
                                      </p:cBhvr>
                                    </p:animEffect>
                                    <p:anim calcmode="lin" valueType="num">
                                      <p:cBhvr>
                                        <p:cTn id="34" dur="1000" fill="hold"/>
                                        <p:tgtEl>
                                          <p:spTgt spid="115">
                                            <p:txEl>
                                              <p:pRg st="1" end="1"/>
                                            </p:txEl>
                                          </p:spTgt>
                                        </p:tgtEl>
                                        <p:attrNameLst>
                                          <p:attrName>ppt_x</p:attrName>
                                        </p:attrNameLst>
                                      </p:cBhvr>
                                      <p:tavLst>
                                        <p:tav tm="0">
                                          <p:val>
                                            <p:strVal val="#ppt_x"/>
                                          </p:val>
                                        </p:tav>
                                        <p:tav tm="100000">
                                          <p:val>
                                            <p:strVal val="#ppt_x"/>
                                          </p:val>
                                        </p:tav>
                                      </p:tavLst>
                                    </p:anim>
                                    <p:anim calcmode="lin" valueType="num">
                                      <p:cBhvr>
                                        <p:cTn id="35" dur="1000" fill="hold"/>
                                        <p:tgtEl>
                                          <p:spTgt spid="1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15">
                                            <p:txEl>
                                              <p:pRg st="2" end="2"/>
                                            </p:txEl>
                                          </p:spTgt>
                                        </p:tgtEl>
                                        <p:attrNameLst>
                                          <p:attrName>style.visibility</p:attrName>
                                        </p:attrNameLst>
                                      </p:cBhvr>
                                      <p:to>
                                        <p:strVal val="visible"/>
                                      </p:to>
                                    </p:set>
                                    <p:animEffect transition="in" filter="fade">
                                      <p:cBhvr>
                                        <p:cTn id="40" dur="1000"/>
                                        <p:tgtEl>
                                          <p:spTgt spid="115">
                                            <p:txEl>
                                              <p:pRg st="2" end="2"/>
                                            </p:txEl>
                                          </p:spTgt>
                                        </p:tgtEl>
                                      </p:cBhvr>
                                    </p:animEffect>
                                    <p:anim calcmode="lin" valueType="num">
                                      <p:cBhvr>
                                        <p:cTn id="41" dur="1000" fill="hold"/>
                                        <p:tgtEl>
                                          <p:spTgt spid="115">
                                            <p:txEl>
                                              <p:pRg st="2" end="2"/>
                                            </p:txEl>
                                          </p:spTgt>
                                        </p:tgtEl>
                                        <p:attrNameLst>
                                          <p:attrName>ppt_x</p:attrName>
                                        </p:attrNameLst>
                                      </p:cBhvr>
                                      <p:tavLst>
                                        <p:tav tm="0">
                                          <p:val>
                                            <p:strVal val="#ppt_x"/>
                                          </p:val>
                                        </p:tav>
                                        <p:tav tm="100000">
                                          <p:val>
                                            <p:strVal val="#ppt_x"/>
                                          </p:val>
                                        </p:tav>
                                      </p:tavLst>
                                    </p:anim>
                                    <p:anim calcmode="lin" valueType="num">
                                      <p:cBhvr>
                                        <p:cTn id="42" dur="1000" fill="hold"/>
                                        <p:tgtEl>
                                          <p:spTgt spid="1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15">
                                            <p:txEl>
                                              <p:pRg st="3" end="3"/>
                                            </p:txEl>
                                          </p:spTgt>
                                        </p:tgtEl>
                                        <p:attrNameLst>
                                          <p:attrName>style.visibility</p:attrName>
                                        </p:attrNameLst>
                                      </p:cBhvr>
                                      <p:to>
                                        <p:strVal val="visible"/>
                                      </p:to>
                                    </p:set>
                                    <p:animEffect transition="in" filter="fade">
                                      <p:cBhvr>
                                        <p:cTn id="47" dur="1000"/>
                                        <p:tgtEl>
                                          <p:spTgt spid="115">
                                            <p:txEl>
                                              <p:pRg st="3" end="3"/>
                                            </p:txEl>
                                          </p:spTgt>
                                        </p:tgtEl>
                                      </p:cBhvr>
                                    </p:animEffect>
                                    <p:anim calcmode="lin" valueType="num">
                                      <p:cBhvr>
                                        <p:cTn id="48" dur="1000" fill="hold"/>
                                        <p:tgtEl>
                                          <p:spTgt spid="115">
                                            <p:txEl>
                                              <p:pRg st="3" end="3"/>
                                            </p:txEl>
                                          </p:spTgt>
                                        </p:tgtEl>
                                        <p:attrNameLst>
                                          <p:attrName>ppt_x</p:attrName>
                                        </p:attrNameLst>
                                      </p:cBhvr>
                                      <p:tavLst>
                                        <p:tav tm="0">
                                          <p:val>
                                            <p:strVal val="#ppt_x"/>
                                          </p:val>
                                        </p:tav>
                                        <p:tav tm="100000">
                                          <p:val>
                                            <p:strVal val="#ppt_x"/>
                                          </p:val>
                                        </p:tav>
                                      </p:tavLst>
                                    </p:anim>
                                    <p:anim calcmode="lin" valueType="num">
                                      <p:cBhvr>
                                        <p:cTn id="49" dur="1000" fill="hold"/>
                                        <p:tgtEl>
                                          <p:spTgt spid="11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15">
                                            <p:txEl>
                                              <p:pRg st="4" end="4"/>
                                            </p:txEl>
                                          </p:spTgt>
                                        </p:tgtEl>
                                        <p:attrNameLst>
                                          <p:attrName>style.visibility</p:attrName>
                                        </p:attrNameLst>
                                      </p:cBhvr>
                                      <p:to>
                                        <p:strVal val="visible"/>
                                      </p:to>
                                    </p:set>
                                    <p:animEffect transition="in" filter="fade">
                                      <p:cBhvr>
                                        <p:cTn id="54" dur="1000"/>
                                        <p:tgtEl>
                                          <p:spTgt spid="115">
                                            <p:txEl>
                                              <p:pRg st="4" end="4"/>
                                            </p:txEl>
                                          </p:spTgt>
                                        </p:tgtEl>
                                      </p:cBhvr>
                                    </p:animEffect>
                                    <p:anim calcmode="lin" valueType="num">
                                      <p:cBhvr>
                                        <p:cTn id="55" dur="1000" fill="hold"/>
                                        <p:tgtEl>
                                          <p:spTgt spid="115">
                                            <p:txEl>
                                              <p:pRg st="4" end="4"/>
                                            </p:txEl>
                                          </p:spTgt>
                                        </p:tgtEl>
                                        <p:attrNameLst>
                                          <p:attrName>ppt_x</p:attrName>
                                        </p:attrNameLst>
                                      </p:cBhvr>
                                      <p:tavLst>
                                        <p:tav tm="0">
                                          <p:val>
                                            <p:strVal val="#ppt_x"/>
                                          </p:val>
                                        </p:tav>
                                        <p:tav tm="100000">
                                          <p:val>
                                            <p:strVal val="#ppt_x"/>
                                          </p:val>
                                        </p:tav>
                                      </p:tavLst>
                                    </p:anim>
                                    <p:anim calcmode="lin" valueType="num">
                                      <p:cBhvr>
                                        <p:cTn id="56" dur="1000" fill="hold"/>
                                        <p:tgtEl>
                                          <p:spTgt spid="11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7" grpId="0" animBg="1"/>
      <p:bldP spid="11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142C56-BA15-29DF-27C2-95CF1F41B84B}"/>
            </a:ext>
          </a:extLst>
        </p:cNvPr>
        <p:cNvGrpSpPr/>
        <p:nvPr/>
      </p:nvGrpSpPr>
      <p:grpSpPr>
        <a:xfrm>
          <a:off x="0" y="0"/>
          <a:ext cx="0" cy="0"/>
          <a:chOff x="0" y="0"/>
          <a:chExt cx="0" cy="0"/>
        </a:xfrm>
      </p:grpSpPr>
      <p:sp>
        <p:nvSpPr>
          <p:cNvPr id="115" name="Content Placeholder 2">
            <a:extLst>
              <a:ext uri="{FF2B5EF4-FFF2-40B4-BE49-F238E27FC236}">
                <a16:creationId xmlns:a16="http://schemas.microsoft.com/office/drawing/2014/main" id="{10E9ECA9-1A85-CC0E-BA67-CC8961202F1F}"/>
              </a:ext>
            </a:extLst>
          </p:cNvPr>
          <p:cNvSpPr txBox="1">
            <a:spLocks noGrp="1"/>
          </p:cNvSpPr>
          <p:nvPr>
            <p:ph type="body" idx="1"/>
          </p:nvPr>
        </p:nvSpPr>
        <p:spPr>
          <a:xfrm>
            <a:off x="164388" y="996593"/>
            <a:ext cx="8804952" cy="4664467"/>
          </a:xfrm>
          <a:prstGeom prst="rect">
            <a:avLst/>
          </a:prstGeom>
        </p:spPr>
        <p:txBody>
          <a:bodyPr>
            <a:noAutofit/>
          </a:bodyPr>
          <a:lstStyle/>
          <a:p>
            <a:pPr marL="0" indent="0">
              <a:buNone/>
            </a:pPr>
            <a:r>
              <a:rPr lang="en-GB" b="1" dirty="0"/>
              <a:t>Collaboration and Communication Tools &amp; Case Studies and Practical Applications:</a:t>
            </a:r>
            <a:endParaRPr lang="en-GB" dirty="0"/>
          </a:p>
          <a:p>
            <a:pPr lvl="0"/>
            <a:r>
              <a:rPr lang="en-GB" sz="2200" dirty="0"/>
              <a:t>Introduction to collaboration tools for effective communication.</a:t>
            </a:r>
          </a:p>
          <a:p>
            <a:pPr lvl="0"/>
            <a:r>
              <a:rPr lang="en-GB" sz="2200" dirty="0"/>
              <a:t>Relevant Theories and Frameworks in IS and effective communication.</a:t>
            </a:r>
          </a:p>
          <a:p>
            <a:pPr lvl="0"/>
            <a:r>
              <a:rPr lang="en-GB" sz="2200" dirty="0"/>
              <a:t>Project management software and tools for team collaboration.</a:t>
            </a:r>
          </a:p>
          <a:p>
            <a:pPr lvl="0"/>
            <a:r>
              <a:rPr lang="en-GB" sz="2200" dirty="0"/>
              <a:t>Strategies for managing information flow in a collaborative environment.</a:t>
            </a:r>
          </a:p>
          <a:p>
            <a:pPr lvl="0"/>
            <a:r>
              <a:rPr lang="en-GB" sz="2200" dirty="0" err="1"/>
              <a:t>Analyzing</a:t>
            </a:r>
            <a:r>
              <a:rPr lang="en-GB" sz="2200" dirty="0"/>
              <a:t> real-world examples of successful and unsuccessful information management.</a:t>
            </a:r>
          </a:p>
          <a:p>
            <a:pPr lvl="0"/>
            <a:r>
              <a:rPr lang="en-GB" sz="2200" dirty="0"/>
              <a:t>Practical exercises in utilizing information systems and technologies.</a:t>
            </a:r>
          </a:p>
          <a:p>
            <a:r>
              <a:rPr lang="en-GB" sz="2200" dirty="0"/>
              <a:t>Assessment 2 discussion.</a:t>
            </a:r>
          </a:p>
          <a:p>
            <a:pPr lvl="0"/>
            <a:endParaRPr lang="en-GB" sz="3000" dirty="0"/>
          </a:p>
          <a:p>
            <a:pPr algn="just"/>
            <a:endParaRPr lang="en-GB" sz="2600" kern="100" dirty="0">
              <a:effectLst/>
              <a:ea typeface="Calibri" panose="020F0502020204030204" pitchFamily="34" charset="0"/>
              <a:cs typeface="Times New Roman" panose="02020603050405020304" pitchFamily="18" charset="0"/>
            </a:endParaRPr>
          </a:p>
        </p:txBody>
      </p:sp>
      <p:sp>
        <p:nvSpPr>
          <p:cNvPr id="116" name="Slide Number Placeholder 3">
            <a:extLst>
              <a:ext uri="{FF2B5EF4-FFF2-40B4-BE49-F238E27FC236}">
                <a16:creationId xmlns:a16="http://schemas.microsoft.com/office/drawing/2014/main" id="{497F8CCD-894E-7AE0-37ED-CB341BAE90F7}"/>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4</a:t>
            </a:fld>
            <a:endParaRPr/>
          </a:p>
        </p:txBody>
      </p:sp>
      <p:sp>
        <p:nvSpPr>
          <p:cNvPr id="117" name="Title 1">
            <a:extLst>
              <a:ext uri="{FF2B5EF4-FFF2-40B4-BE49-F238E27FC236}">
                <a16:creationId xmlns:a16="http://schemas.microsoft.com/office/drawing/2014/main" id="{2690004A-A719-A86E-FD46-FAF2C3EF97B0}"/>
              </a:ext>
            </a:extLst>
          </p:cNvPr>
          <p:cNvSpPr txBox="1">
            <a:spLocks noGrp="1"/>
          </p:cNvSpPr>
          <p:nvPr>
            <p:ph type="title"/>
          </p:nvPr>
        </p:nvSpPr>
        <p:spPr>
          <a:xfrm>
            <a:off x="0" y="250300"/>
            <a:ext cx="8969337" cy="584775"/>
          </a:xfrm>
          <a:prstGeom prst="rect">
            <a:avLst/>
          </a:prstGeom>
        </p:spPr>
        <p:txBody>
          <a:bodyPr>
            <a:normAutofit fontScale="90000"/>
          </a:bodyPr>
          <a:lstStyle>
            <a:lvl1pPr defTabSz="630936">
              <a:defRPr sz="3312" b="1">
                <a:solidFill>
                  <a:srgbClr val="0070C0"/>
                </a:solidFill>
                <a:effectLst>
                  <a:outerShdw blurRad="35052" dist="35052" dir="2700000" rotWithShape="0">
                    <a:srgbClr val="000000">
                      <a:alpha val="43137"/>
                    </a:srgbClr>
                  </a:outerShdw>
                </a:effectLst>
              </a:defRPr>
            </a:lvl1pPr>
          </a:lstStyle>
          <a:p>
            <a:br>
              <a:rPr lang="en-GB" dirty="0"/>
            </a:br>
            <a:r>
              <a:rPr lang="en-GB" dirty="0"/>
              <a:t>This Week (i.e., W</a:t>
            </a:r>
            <a:r>
              <a:rPr dirty="0"/>
              <a:t>eek </a:t>
            </a:r>
            <a:r>
              <a:rPr lang="en-GB" dirty="0"/>
              <a:t>9)</a:t>
            </a:r>
            <a:r>
              <a:rPr lang="en-GB" sz="3600" dirty="0"/>
              <a:t> We will examine ……………</a:t>
            </a:r>
            <a:br>
              <a:rPr lang="en-GB" sz="3600" dirty="0"/>
            </a:br>
            <a:endParaRPr dirty="0"/>
          </a:p>
        </p:txBody>
      </p:sp>
    </p:spTree>
    <p:extLst>
      <p:ext uri="{BB962C8B-B14F-4D97-AF65-F5344CB8AC3E}">
        <p14:creationId xmlns:p14="http://schemas.microsoft.com/office/powerpoint/2010/main" val="3391594487"/>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17"/>
                                        </p:tgtEl>
                                        <p:attrNameLst>
                                          <p:attrName>style.visibility</p:attrName>
                                        </p:attrNameLst>
                                      </p:cBhvr>
                                      <p:to>
                                        <p:strVal val="visible"/>
                                      </p:to>
                                    </p:set>
                                    <p:animEffect transition="in" filter="barn(inVertical)">
                                      <p:cBhvr>
                                        <p:cTn id="7" dur="500"/>
                                        <p:tgtEl>
                                          <p:spTgt spid="11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15">
                                            <p:bg/>
                                          </p:spTgt>
                                        </p:tgtEl>
                                        <p:attrNameLst>
                                          <p:attrName>style.visibility</p:attrName>
                                        </p:attrNameLst>
                                      </p:cBhvr>
                                      <p:to>
                                        <p:strVal val="visible"/>
                                      </p:to>
                                    </p:set>
                                    <p:animEffect transition="in" filter="fade">
                                      <p:cBhvr>
                                        <p:cTn id="12" dur="1000"/>
                                        <p:tgtEl>
                                          <p:spTgt spid="115">
                                            <p:bg/>
                                          </p:spTgt>
                                        </p:tgtEl>
                                      </p:cBhvr>
                                    </p:animEffect>
                                    <p:anim calcmode="lin" valueType="num">
                                      <p:cBhvr>
                                        <p:cTn id="13" dur="1000" fill="hold"/>
                                        <p:tgtEl>
                                          <p:spTgt spid="115">
                                            <p:bg/>
                                          </p:spTgt>
                                        </p:tgtEl>
                                        <p:attrNameLst>
                                          <p:attrName>ppt_x</p:attrName>
                                        </p:attrNameLst>
                                      </p:cBhvr>
                                      <p:tavLst>
                                        <p:tav tm="0">
                                          <p:val>
                                            <p:strVal val="#ppt_x"/>
                                          </p:val>
                                        </p:tav>
                                        <p:tav tm="100000">
                                          <p:val>
                                            <p:strVal val="#ppt_x"/>
                                          </p:val>
                                        </p:tav>
                                      </p:tavLst>
                                    </p:anim>
                                    <p:anim calcmode="lin" valueType="num">
                                      <p:cBhvr>
                                        <p:cTn id="14" dur="1000" fill="hold"/>
                                        <p:tgtEl>
                                          <p:spTgt spid="115">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5">
                                            <p:txEl>
                                              <p:pRg st="0" end="0"/>
                                            </p:txEl>
                                          </p:spTgt>
                                        </p:tgtEl>
                                        <p:attrNameLst>
                                          <p:attrName>style.visibility</p:attrName>
                                        </p:attrNameLst>
                                      </p:cBhvr>
                                      <p:to>
                                        <p:strVal val="visible"/>
                                      </p:to>
                                    </p:set>
                                    <p:animEffect transition="in" filter="fade">
                                      <p:cBhvr>
                                        <p:cTn id="19" dur="1000"/>
                                        <p:tgtEl>
                                          <p:spTgt spid="115">
                                            <p:txEl>
                                              <p:pRg st="0" end="0"/>
                                            </p:txEl>
                                          </p:spTgt>
                                        </p:tgtEl>
                                      </p:cBhvr>
                                    </p:animEffect>
                                    <p:anim calcmode="lin" valueType="num">
                                      <p:cBhvr>
                                        <p:cTn id="20" dur="1000" fill="hold"/>
                                        <p:tgtEl>
                                          <p:spTgt spid="115">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1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5">
                                            <p:txEl>
                                              <p:pRg st="1" end="1"/>
                                            </p:txEl>
                                          </p:spTgt>
                                        </p:tgtEl>
                                        <p:attrNameLst>
                                          <p:attrName>style.visibility</p:attrName>
                                        </p:attrNameLst>
                                      </p:cBhvr>
                                      <p:to>
                                        <p:strVal val="visible"/>
                                      </p:to>
                                    </p:set>
                                    <p:animEffect transition="in" filter="fade">
                                      <p:cBhvr>
                                        <p:cTn id="26" dur="1000"/>
                                        <p:tgtEl>
                                          <p:spTgt spid="115">
                                            <p:txEl>
                                              <p:pRg st="1" end="1"/>
                                            </p:txEl>
                                          </p:spTgt>
                                        </p:tgtEl>
                                      </p:cBhvr>
                                    </p:animEffect>
                                    <p:anim calcmode="lin" valueType="num">
                                      <p:cBhvr>
                                        <p:cTn id="27" dur="1000" fill="hold"/>
                                        <p:tgtEl>
                                          <p:spTgt spid="115">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1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15">
                                            <p:txEl>
                                              <p:pRg st="2" end="2"/>
                                            </p:txEl>
                                          </p:spTgt>
                                        </p:tgtEl>
                                        <p:attrNameLst>
                                          <p:attrName>style.visibility</p:attrName>
                                        </p:attrNameLst>
                                      </p:cBhvr>
                                      <p:to>
                                        <p:strVal val="visible"/>
                                      </p:to>
                                    </p:set>
                                    <p:animEffect transition="in" filter="fade">
                                      <p:cBhvr>
                                        <p:cTn id="33" dur="1000"/>
                                        <p:tgtEl>
                                          <p:spTgt spid="115">
                                            <p:txEl>
                                              <p:pRg st="2" end="2"/>
                                            </p:txEl>
                                          </p:spTgt>
                                        </p:tgtEl>
                                      </p:cBhvr>
                                    </p:animEffect>
                                    <p:anim calcmode="lin" valueType="num">
                                      <p:cBhvr>
                                        <p:cTn id="34" dur="1000" fill="hold"/>
                                        <p:tgtEl>
                                          <p:spTgt spid="115">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1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15">
                                            <p:txEl>
                                              <p:pRg st="3" end="3"/>
                                            </p:txEl>
                                          </p:spTgt>
                                        </p:tgtEl>
                                        <p:attrNameLst>
                                          <p:attrName>style.visibility</p:attrName>
                                        </p:attrNameLst>
                                      </p:cBhvr>
                                      <p:to>
                                        <p:strVal val="visible"/>
                                      </p:to>
                                    </p:set>
                                    <p:animEffect transition="in" filter="fade">
                                      <p:cBhvr>
                                        <p:cTn id="40" dur="1000"/>
                                        <p:tgtEl>
                                          <p:spTgt spid="115">
                                            <p:txEl>
                                              <p:pRg st="3" end="3"/>
                                            </p:txEl>
                                          </p:spTgt>
                                        </p:tgtEl>
                                      </p:cBhvr>
                                    </p:animEffect>
                                    <p:anim calcmode="lin" valueType="num">
                                      <p:cBhvr>
                                        <p:cTn id="41" dur="1000" fill="hold"/>
                                        <p:tgtEl>
                                          <p:spTgt spid="115">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11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15">
                                            <p:txEl>
                                              <p:pRg st="4" end="4"/>
                                            </p:txEl>
                                          </p:spTgt>
                                        </p:tgtEl>
                                        <p:attrNameLst>
                                          <p:attrName>style.visibility</p:attrName>
                                        </p:attrNameLst>
                                      </p:cBhvr>
                                      <p:to>
                                        <p:strVal val="visible"/>
                                      </p:to>
                                    </p:set>
                                    <p:animEffect transition="in" filter="fade">
                                      <p:cBhvr>
                                        <p:cTn id="47" dur="1000"/>
                                        <p:tgtEl>
                                          <p:spTgt spid="115">
                                            <p:txEl>
                                              <p:pRg st="4" end="4"/>
                                            </p:txEl>
                                          </p:spTgt>
                                        </p:tgtEl>
                                      </p:cBhvr>
                                    </p:animEffect>
                                    <p:anim calcmode="lin" valueType="num">
                                      <p:cBhvr>
                                        <p:cTn id="48" dur="1000" fill="hold"/>
                                        <p:tgtEl>
                                          <p:spTgt spid="115">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11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15">
                                            <p:txEl>
                                              <p:pRg st="5" end="5"/>
                                            </p:txEl>
                                          </p:spTgt>
                                        </p:tgtEl>
                                        <p:attrNameLst>
                                          <p:attrName>style.visibility</p:attrName>
                                        </p:attrNameLst>
                                      </p:cBhvr>
                                      <p:to>
                                        <p:strVal val="visible"/>
                                      </p:to>
                                    </p:set>
                                    <p:animEffect transition="in" filter="fade">
                                      <p:cBhvr>
                                        <p:cTn id="54" dur="1000"/>
                                        <p:tgtEl>
                                          <p:spTgt spid="115">
                                            <p:txEl>
                                              <p:pRg st="5" end="5"/>
                                            </p:txEl>
                                          </p:spTgt>
                                        </p:tgtEl>
                                      </p:cBhvr>
                                    </p:animEffect>
                                    <p:anim calcmode="lin" valueType="num">
                                      <p:cBhvr>
                                        <p:cTn id="55" dur="1000" fill="hold"/>
                                        <p:tgtEl>
                                          <p:spTgt spid="115">
                                            <p:txEl>
                                              <p:pRg st="5" end="5"/>
                                            </p:txEl>
                                          </p:spTgt>
                                        </p:tgtEl>
                                        <p:attrNameLst>
                                          <p:attrName>ppt_x</p:attrName>
                                        </p:attrNameLst>
                                      </p:cBhvr>
                                      <p:tavLst>
                                        <p:tav tm="0">
                                          <p:val>
                                            <p:strVal val="#ppt_x"/>
                                          </p:val>
                                        </p:tav>
                                        <p:tav tm="100000">
                                          <p:val>
                                            <p:strVal val="#ppt_x"/>
                                          </p:val>
                                        </p:tav>
                                      </p:tavLst>
                                    </p:anim>
                                    <p:anim calcmode="lin" valueType="num">
                                      <p:cBhvr>
                                        <p:cTn id="56" dur="1000" fill="hold"/>
                                        <p:tgtEl>
                                          <p:spTgt spid="11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115">
                                            <p:txEl>
                                              <p:pRg st="6" end="6"/>
                                            </p:txEl>
                                          </p:spTgt>
                                        </p:tgtEl>
                                        <p:attrNameLst>
                                          <p:attrName>style.visibility</p:attrName>
                                        </p:attrNameLst>
                                      </p:cBhvr>
                                      <p:to>
                                        <p:strVal val="visible"/>
                                      </p:to>
                                    </p:set>
                                    <p:animEffect transition="in" filter="fade">
                                      <p:cBhvr>
                                        <p:cTn id="61" dur="1000"/>
                                        <p:tgtEl>
                                          <p:spTgt spid="115">
                                            <p:txEl>
                                              <p:pRg st="6" end="6"/>
                                            </p:txEl>
                                          </p:spTgt>
                                        </p:tgtEl>
                                      </p:cBhvr>
                                    </p:animEffect>
                                    <p:anim calcmode="lin" valueType="num">
                                      <p:cBhvr>
                                        <p:cTn id="62" dur="1000" fill="hold"/>
                                        <p:tgtEl>
                                          <p:spTgt spid="115">
                                            <p:txEl>
                                              <p:pRg st="6" end="6"/>
                                            </p:txEl>
                                          </p:spTgt>
                                        </p:tgtEl>
                                        <p:attrNameLst>
                                          <p:attrName>ppt_x</p:attrName>
                                        </p:attrNameLst>
                                      </p:cBhvr>
                                      <p:tavLst>
                                        <p:tav tm="0">
                                          <p:val>
                                            <p:strVal val="#ppt_x"/>
                                          </p:val>
                                        </p:tav>
                                        <p:tav tm="100000">
                                          <p:val>
                                            <p:strVal val="#ppt_x"/>
                                          </p:val>
                                        </p:tav>
                                      </p:tavLst>
                                    </p:anim>
                                    <p:anim calcmode="lin" valueType="num">
                                      <p:cBhvr>
                                        <p:cTn id="63" dur="1000" fill="hold"/>
                                        <p:tgtEl>
                                          <p:spTgt spid="11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115">
                                            <p:txEl>
                                              <p:pRg st="7" end="7"/>
                                            </p:txEl>
                                          </p:spTgt>
                                        </p:tgtEl>
                                        <p:attrNameLst>
                                          <p:attrName>style.visibility</p:attrName>
                                        </p:attrNameLst>
                                      </p:cBhvr>
                                      <p:to>
                                        <p:strVal val="visible"/>
                                      </p:to>
                                    </p:set>
                                    <p:animEffect transition="in" filter="fade">
                                      <p:cBhvr>
                                        <p:cTn id="68" dur="1000"/>
                                        <p:tgtEl>
                                          <p:spTgt spid="115">
                                            <p:txEl>
                                              <p:pRg st="7" end="7"/>
                                            </p:txEl>
                                          </p:spTgt>
                                        </p:tgtEl>
                                      </p:cBhvr>
                                    </p:animEffect>
                                    <p:anim calcmode="lin" valueType="num">
                                      <p:cBhvr>
                                        <p:cTn id="69" dur="1000" fill="hold"/>
                                        <p:tgtEl>
                                          <p:spTgt spid="115">
                                            <p:txEl>
                                              <p:pRg st="7" end="7"/>
                                            </p:txEl>
                                          </p:spTgt>
                                        </p:tgtEl>
                                        <p:attrNameLst>
                                          <p:attrName>ppt_x</p:attrName>
                                        </p:attrNameLst>
                                      </p:cBhvr>
                                      <p:tavLst>
                                        <p:tav tm="0">
                                          <p:val>
                                            <p:strVal val="#ppt_x"/>
                                          </p:val>
                                        </p:tav>
                                        <p:tav tm="100000">
                                          <p:val>
                                            <p:strVal val="#ppt_x"/>
                                          </p:val>
                                        </p:tav>
                                      </p:tavLst>
                                    </p:anim>
                                    <p:anim calcmode="lin" valueType="num">
                                      <p:cBhvr>
                                        <p:cTn id="70" dur="1000" fill="hold"/>
                                        <p:tgtEl>
                                          <p:spTgt spid="11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5</a:t>
            </a:fld>
            <a:endParaRPr/>
          </a:p>
        </p:txBody>
      </p:sp>
      <p:sp>
        <p:nvSpPr>
          <p:cNvPr id="127" name="Rectangle 7"/>
          <p:cNvSpPr txBox="1"/>
          <p:nvPr/>
        </p:nvSpPr>
        <p:spPr>
          <a:xfrm>
            <a:off x="431514" y="233784"/>
            <a:ext cx="8255285" cy="75253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lnSpcReduction="1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altLang="en-US" sz="4800" dirty="0"/>
              <a:t>Session 1</a:t>
            </a:r>
            <a:endParaRPr sz="4600" dirty="0"/>
          </a:p>
        </p:txBody>
      </p:sp>
      <p:sp>
        <p:nvSpPr>
          <p:cNvPr id="128" name="Content Placeholder 2"/>
          <p:cNvSpPr txBox="1"/>
          <p:nvPr/>
        </p:nvSpPr>
        <p:spPr>
          <a:xfrm>
            <a:off x="195209" y="986319"/>
            <a:ext cx="8813868" cy="381642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r>
              <a:rPr lang="en-GB" sz="4000" b="1" dirty="0"/>
              <a:t>Collaboration and Communication Tools :</a:t>
            </a:r>
            <a:endParaRPr lang="en-GB" sz="4000" dirty="0"/>
          </a:p>
          <a:p>
            <a:pPr algn="ctr"/>
            <a:r>
              <a:rPr lang="en-US" sz="3600" b="1" i="1" dirty="0">
                <a:solidFill>
                  <a:srgbClr val="FF0000"/>
                </a:solidFill>
              </a:rPr>
              <a:t>Collaboration via various technological devices/platforms/communication tools is essential to managers and </a:t>
            </a:r>
            <a:r>
              <a:rPr lang="en-US" sz="3600" b="1" i="1" dirty="0" err="1">
                <a:solidFill>
                  <a:srgbClr val="FF0000"/>
                </a:solidFill>
              </a:rPr>
              <a:t>organisations</a:t>
            </a:r>
            <a:r>
              <a:rPr lang="en-US" sz="3600" b="1" i="1" dirty="0">
                <a:solidFill>
                  <a:srgbClr val="FF0000"/>
                </a:solidFill>
              </a:rPr>
              <a:t>. </a:t>
            </a:r>
            <a:endParaRPr lang="en-GB" sz="3600" dirty="0">
              <a:solidFill>
                <a:srgbClr val="FF0000"/>
              </a:solidFill>
            </a:endParaRPr>
          </a:p>
          <a:p>
            <a:pPr lvl="0" algn="ctr"/>
            <a:endParaRPr lang="en-GB" dirty="0">
              <a:solidFill>
                <a:srgbClr val="FF0000"/>
              </a:solidFill>
            </a:endParaRPr>
          </a:p>
        </p:txBody>
      </p:sp>
    </p:spTree>
    <p:extLst>
      <p:ext uri="{BB962C8B-B14F-4D97-AF65-F5344CB8AC3E}">
        <p14:creationId xmlns:p14="http://schemas.microsoft.com/office/powerpoint/2010/main" val="98694185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8555B7-145B-243C-403A-101A24BECFD5}"/>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ADF67394-B8BE-C9DC-92EF-4D0A16BD464F}"/>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6</a:t>
            </a:fld>
            <a:endParaRPr/>
          </a:p>
        </p:txBody>
      </p:sp>
      <p:sp>
        <p:nvSpPr>
          <p:cNvPr id="127" name="Rectangle 7">
            <a:extLst>
              <a:ext uri="{FF2B5EF4-FFF2-40B4-BE49-F238E27FC236}">
                <a16:creationId xmlns:a16="http://schemas.microsoft.com/office/drawing/2014/main" id="{17C33AD0-16E8-FFE4-C10A-348DCFF77A80}"/>
              </a:ext>
            </a:extLst>
          </p:cNvPr>
          <p:cNvSpPr txBox="1"/>
          <p:nvPr/>
        </p:nvSpPr>
        <p:spPr>
          <a:xfrm>
            <a:off x="134924" y="71920"/>
            <a:ext cx="8551876" cy="9144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GB" sz="4800" dirty="0"/>
              <a:t>Collaboration and Communication Tools :</a:t>
            </a:r>
          </a:p>
          <a:p>
            <a:endParaRPr sz="4600" dirty="0"/>
          </a:p>
        </p:txBody>
      </p:sp>
      <p:sp>
        <p:nvSpPr>
          <p:cNvPr id="128" name="Content Placeholder 2">
            <a:extLst>
              <a:ext uri="{FF2B5EF4-FFF2-40B4-BE49-F238E27FC236}">
                <a16:creationId xmlns:a16="http://schemas.microsoft.com/office/drawing/2014/main" id="{6E078ED3-EB5B-06C4-19CE-50A790CC2619}"/>
              </a:ext>
            </a:extLst>
          </p:cNvPr>
          <p:cNvSpPr txBox="1"/>
          <p:nvPr/>
        </p:nvSpPr>
        <p:spPr>
          <a:xfrm>
            <a:off x="205483" y="986319"/>
            <a:ext cx="8803594" cy="360098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marL="571500" indent="-571500" algn="just">
              <a:buFont typeface="Wingdings" panose="05000000000000000000" pitchFamily="2" charset="2"/>
              <a:buChar char="q"/>
            </a:pPr>
            <a:r>
              <a:rPr lang="en-GB" sz="3800" b="1" dirty="0"/>
              <a:t>For example, millions of managers (in many companies) rely heavily on the mobile digital platform to coordinate suppliers and shipments, satisfy customers, and manage their employees.</a:t>
            </a:r>
            <a:endParaRPr lang="en-GB" sz="3800" dirty="0">
              <a:solidFill>
                <a:srgbClr val="FF0000"/>
              </a:solidFill>
            </a:endParaRPr>
          </a:p>
        </p:txBody>
      </p:sp>
    </p:spTree>
    <p:extLst>
      <p:ext uri="{BB962C8B-B14F-4D97-AF65-F5344CB8AC3E}">
        <p14:creationId xmlns:p14="http://schemas.microsoft.com/office/powerpoint/2010/main" val="408300022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DE0FEB-CFF9-AAF1-0136-F8178B4FDE3E}"/>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B35EDEB0-E25F-F1F6-60CA-5E747F88293E}"/>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7</a:t>
            </a:fld>
            <a:endParaRPr/>
          </a:p>
        </p:txBody>
      </p:sp>
      <p:sp>
        <p:nvSpPr>
          <p:cNvPr id="127" name="Rectangle 7">
            <a:extLst>
              <a:ext uri="{FF2B5EF4-FFF2-40B4-BE49-F238E27FC236}">
                <a16:creationId xmlns:a16="http://schemas.microsoft.com/office/drawing/2014/main" id="{CBDCE642-2CBF-6911-9387-2B39CE73B659}"/>
              </a:ext>
            </a:extLst>
          </p:cNvPr>
          <p:cNvSpPr txBox="1"/>
          <p:nvPr/>
        </p:nvSpPr>
        <p:spPr>
          <a:xfrm>
            <a:off x="134924" y="71920"/>
            <a:ext cx="8551876" cy="9144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GB" sz="4800" dirty="0"/>
              <a:t>Collaboration and Communication Tools :</a:t>
            </a:r>
          </a:p>
          <a:p>
            <a:endParaRPr sz="4600" dirty="0"/>
          </a:p>
        </p:txBody>
      </p:sp>
      <p:sp>
        <p:nvSpPr>
          <p:cNvPr id="128" name="Content Placeholder 2">
            <a:extLst>
              <a:ext uri="{FF2B5EF4-FFF2-40B4-BE49-F238E27FC236}">
                <a16:creationId xmlns:a16="http://schemas.microsoft.com/office/drawing/2014/main" id="{400FEABF-6702-1CD7-B03F-A9C7F76CEBD6}"/>
              </a:ext>
            </a:extLst>
          </p:cNvPr>
          <p:cNvSpPr txBox="1"/>
          <p:nvPr/>
        </p:nvSpPr>
        <p:spPr>
          <a:xfrm>
            <a:off x="205483" y="986319"/>
            <a:ext cx="8803594" cy="452431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r>
              <a:rPr lang="en-GB" sz="3200" b="1" dirty="0">
                <a:solidFill>
                  <a:srgbClr val="FF0000"/>
                </a:solidFill>
              </a:rPr>
              <a:t>A business day without these mobile devices or Internet access  would be unthinkable!</a:t>
            </a:r>
          </a:p>
        </p:txBody>
      </p:sp>
      <p:pic>
        <p:nvPicPr>
          <p:cNvPr id="1026" name="Picture 2" descr="Antitrust policy: The challenge of high-tech digital platforms - Reason  Foundation">
            <a:extLst>
              <a:ext uri="{FF2B5EF4-FFF2-40B4-BE49-F238E27FC236}">
                <a16:creationId xmlns:a16="http://schemas.microsoft.com/office/drawing/2014/main" id="{9F012703-CD71-D709-0A4E-EA3990D720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18580" y="986318"/>
            <a:ext cx="3868220" cy="3271357"/>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42678C3C-CB82-2F0D-FCB0-A32A8A2DC3C3}"/>
              </a:ext>
            </a:extLst>
          </p:cNvPr>
          <p:cNvPicPr>
            <a:picLocks noChangeAspect="1"/>
          </p:cNvPicPr>
          <p:nvPr/>
        </p:nvPicPr>
        <p:blipFill>
          <a:blip r:embed="rId3"/>
          <a:stretch>
            <a:fillRect/>
          </a:stretch>
        </p:blipFill>
        <p:spPr>
          <a:xfrm>
            <a:off x="205484" y="986318"/>
            <a:ext cx="4438436" cy="3271356"/>
          </a:xfrm>
          <a:prstGeom prst="rect">
            <a:avLst/>
          </a:prstGeom>
        </p:spPr>
      </p:pic>
    </p:spTree>
    <p:extLst>
      <p:ext uri="{BB962C8B-B14F-4D97-AF65-F5344CB8AC3E}">
        <p14:creationId xmlns:p14="http://schemas.microsoft.com/office/powerpoint/2010/main" val="234324989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B7E80A-76C9-7474-57CB-1B18FCAB25D5}"/>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510B0718-2457-80CC-BC79-1E606A697339}"/>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8</a:t>
            </a:fld>
            <a:endParaRPr/>
          </a:p>
        </p:txBody>
      </p:sp>
      <p:sp>
        <p:nvSpPr>
          <p:cNvPr id="127" name="Rectangle 7">
            <a:extLst>
              <a:ext uri="{FF2B5EF4-FFF2-40B4-BE49-F238E27FC236}">
                <a16:creationId xmlns:a16="http://schemas.microsoft.com/office/drawing/2014/main" id="{D2260696-68B9-B32A-E864-18150493A277}"/>
              </a:ext>
            </a:extLst>
          </p:cNvPr>
          <p:cNvSpPr txBox="1"/>
          <p:nvPr/>
        </p:nvSpPr>
        <p:spPr>
          <a:xfrm>
            <a:off x="134924" y="71920"/>
            <a:ext cx="8551876" cy="9144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GB" sz="4800" dirty="0"/>
              <a:t>Collaboration and Communication Tools :</a:t>
            </a:r>
          </a:p>
          <a:p>
            <a:endParaRPr sz="4600" dirty="0"/>
          </a:p>
        </p:txBody>
      </p:sp>
      <p:sp>
        <p:nvSpPr>
          <p:cNvPr id="128" name="Content Placeholder 2">
            <a:extLst>
              <a:ext uri="{FF2B5EF4-FFF2-40B4-BE49-F238E27FC236}">
                <a16:creationId xmlns:a16="http://schemas.microsoft.com/office/drawing/2014/main" id="{739393B9-1FF5-D91C-3923-F688ABCF6A15}"/>
              </a:ext>
            </a:extLst>
          </p:cNvPr>
          <p:cNvSpPr txBox="1"/>
          <p:nvPr/>
        </p:nvSpPr>
        <p:spPr>
          <a:xfrm>
            <a:off x="134924" y="863029"/>
            <a:ext cx="8874153" cy="452431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marL="457200" indent="-457200" algn="just">
              <a:buFont typeface="Wingdings" panose="05000000000000000000" pitchFamily="2" charset="2"/>
              <a:buChar char="§"/>
            </a:pPr>
            <a:r>
              <a:rPr lang="en-GB" sz="3200" dirty="0"/>
              <a:t>They (</a:t>
            </a:r>
            <a:r>
              <a:rPr lang="en-GB" sz="3200" b="1" dirty="0">
                <a:solidFill>
                  <a:srgbClr val="FF0000"/>
                </a:solidFill>
              </a:rPr>
              <a:t>mobile devices/platforms or Internet access) </a:t>
            </a:r>
            <a:r>
              <a:rPr lang="en-GB" sz="3200" dirty="0"/>
              <a:t>all constitute what is known as </a:t>
            </a:r>
            <a:r>
              <a:rPr lang="en-GB" sz="3200" b="1" dirty="0"/>
              <a:t>collaboration spaces.</a:t>
            </a:r>
          </a:p>
          <a:p>
            <a:pPr marL="457200" indent="-457200" algn="just">
              <a:buFont typeface="Wingdings" panose="05000000000000000000" pitchFamily="2" charset="2"/>
              <a:buChar char="§"/>
            </a:pPr>
            <a:endParaRPr lang="en-GB" sz="3200" dirty="0"/>
          </a:p>
          <a:p>
            <a:pPr marL="457200" indent="-457200" algn="just">
              <a:buFont typeface="Wingdings" panose="05000000000000000000" pitchFamily="2" charset="2"/>
              <a:buChar char="§"/>
            </a:pPr>
            <a:r>
              <a:rPr lang="en-GB" sz="3200" dirty="0"/>
              <a:t>Collaboration spaces are where employees meet one another—even when they are separated by continents and time zones.</a:t>
            </a:r>
          </a:p>
          <a:p>
            <a:pPr marL="457200" indent="-457200" algn="just">
              <a:buFont typeface="Wingdings" panose="05000000000000000000" pitchFamily="2" charset="2"/>
              <a:buChar char="§"/>
            </a:pPr>
            <a:endParaRPr lang="en-GB" sz="3200" dirty="0"/>
          </a:p>
          <a:p>
            <a:pPr marL="457200" indent="-457200" algn="just">
              <a:buFont typeface="Wingdings" panose="05000000000000000000" pitchFamily="2" charset="2"/>
              <a:buChar char="§"/>
            </a:pPr>
            <a:r>
              <a:rPr lang="en-GB" sz="3200" b="1" dirty="0">
                <a:solidFill>
                  <a:srgbClr val="FF0000"/>
                </a:solidFill>
              </a:rPr>
              <a:t>They all have their strengths!</a:t>
            </a:r>
          </a:p>
        </p:txBody>
      </p:sp>
    </p:spTree>
    <p:extLst>
      <p:ext uri="{BB962C8B-B14F-4D97-AF65-F5344CB8AC3E}">
        <p14:creationId xmlns:p14="http://schemas.microsoft.com/office/powerpoint/2010/main" val="279965793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42ED62-5466-51A0-F6D9-97F3672B5775}"/>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B3EE0FDF-5794-28A2-33BE-2199DF403F17}"/>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9</a:t>
            </a:fld>
            <a:endParaRPr/>
          </a:p>
        </p:txBody>
      </p:sp>
      <p:sp>
        <p:nvSpPr>
          <p:cNvPr id="127" name="Rectangle 7">
            <a:extLst>
              <a:ext uri="{FF2B5EF4-FFF2-40B4-BE49-F238E27FC236}">
                <a16:creationId xmlns:a16="http://schemas.microsoft.com/office/drawing/2014/main" id="{FB7BB19A-4C2D-C79C-B7CD-B41599EE645F}"/>
              </a:ext>
            </a:extLst>
          </p:cNvPr>
          <p:cNvSpPr txBox="1"/>
          <p:nvPr/>
        </p:nvSpPr>
        <p:spPr>
          <a:xfrm>
            <a:off x="134924" y="71920"/>
            <a:ext cx="8551876" cy="9144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GB" sz="4800" dirty="0"/>
              <a:t>Collaboration and Communication Tools :</a:t>
            </a:r>
          </a:p>
          <a:p>
            <a:endParaRPr sz="4600" dirty="0"/>
          </a:p>
        </p:txBody>
      </p:sp>
      <p:sp>
        <p:nvSpPr>
          <p:cNvPr id="128" name="Content Placeholder 2">
            <a:extLst>
              <a:ext uri="{FF2B5EF4-FFF2-40B4-BE49-F238E27FC236}">
                <a16:creationId xmlns:a16="http://schemas.microsoft.com/office/drawing/2014/main" id="{30F457B6-078E-C4DD-56D5-217E6358F4BB}"/>
              </a:ext>
            </a:extLst>
          </p:cNvPr>
          <p:cNvSpPr txBox="1"/>
          <p:nvPr/>
        </p:nvSpPr>
        <p:spPr>
          <a:xfrm>
            <a:off x="134924" y="863029"/>
            <a:ext cx="8874153" cy="489364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L="342900" indent="-342900" algn="just">
              <a:buFont typeface="Wingdings" panose="05000000000000000000" pitchFamily="2" charset="2"/>
              <a:buChar char="§"/>
            </a:pPr>
            <a:r>
              <a:rPr lang="en-GB" sz="2600" dirty="0"/>
              <a:t>For example, the strength of cloud computing and the growth of the mobile digital platform allow organizations to rely more on telework, remote work, and distributed decision making. </a:t>
            </a:r>
          </a:p>
          <a:p>
            <a:pPr marL="342900" indent="-342900" algn="just">
              <a:buFont typeface="Wingdings" panose="05000000000000000000" pitchFamily="2" charset="2"/>
              <a:buChar char="§"/>
            </a:pPr>
            <a:endParaRPr lang="en-GB" sz="2600" dirty="0"/>
          </a:p>
          <a:p>
            <a:pPr marL="342900" indent="-342900" algn="just">
              <a:buFont typeface="Wingdings" panose="05000000000000000000" pitchFamily="2" charset="2"/>
              <a:buChar char="§"/>
            </a:pPr>
            <a:r>
              <a:rPr lang="en-GB" sz="2600" dirty="0"/>
              <a:t>This same platform means firms can outsource more work and rely on markets (rather than employees) to build value. </a:t>
            </a:r>
          </a:p>
          <a:p>
            <a:pPr marL="342900" indent="-342900" algn="just">
              <a:buFont typeface="Wingdings" panose="05000000000000000000" pitchFamily="2" charset="2"/>
              <a:buChar char="§"/>
            </a:pPr>
            <a:endParaRPr lang="en-GB" sz="2600" dirty="0"/>
          </a:p>
          <a:p>
            <a:pPr marL="342900" indent="-342900" algn="just">
              <a:buFont typeface="Wingdings" panose="05000000000000000000" pitchFamily="2" charset="2"/>
              <a:buChar char="§"/>
            </a:pPr>
            <a:r>
              <a:rPr lang="en-GB" sz="2600" dirty="0"/>
              <a:t>It also means that firms can collaborate with suppliers and customers to create new products or make existing products more efficiently.</a:t>
            </a:r>
            <a:endParaRPr lang="en-GB" sz="2600" dirty="0">
              <a:solidFill>
                <a:srgbClr val="FF0000"/>
              </a:solidFill>
            </a:endParaRPr>
          </a:p>
        </p:txBody>
      </p:sp>
    </p:spTree>
    <p:extLst>
      <p:ext uri="{BB962C8B-B14F-4D97-AF65-F5344CB8AC3E}">
        <p14:creationId xmlns:p14="http://schemas.microsoft.com/office/powerpoint/2010/main" val="263330869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EA1ECE-842F-E756-C7E2-2919CABD6204}"/>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8229F943-E1C3-BB75-A03E-7C2D3E36BD38}"/>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10</a:t>
            </a:fld>
            <a:endParaRPr/>
          </a:p>
        </p:txBody>
      </p:sp>
      <p:sp>
        <p:nvSpPr>
          <p:cNvPr id="127" name="Rectangle 7">
            <a:extLst>
              <a:ext uri="{FF2B5EF4-FFF2-40B4-BE49-F238E27FC236}">
                <a16:creationId xmlns:a16="http://schemas.microsoft.com/office/drawing/2014/main" id="{75F52BD6-F7FC-456F-1411-FEFF95A61599}"/>
              </a:ext>
            </a:extLst>
          </p:cNvPr>
          <p:cNvSpPr txBox="1"/>
          <p:nvPr/>
        </p:nvSpPr>
        <p:spPr>
          <a:xfrm>
            <a:off x="134924" y="71920"/>
            <a:ext cx="8551876" cy="9144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GB" sz="4800" dirty="0"/>
              <a:t>Collaboration and Communication Tools :</a:t>
            </a:r>
          </a:p>
          <a:p>
            <a:endParaRPr sz="4600" dirty="0"/>
          </a:p>
        </p:txBody>
      </p:sp>
      <p:sp>
        <p:nvSpPr>
          <p:cNvPr id="128" name="Content Placeholder 2">
            <a:extLst>
              <a:ext uri="{FF2B5EF4-FFF2-40B4-BE49-F238E27FC236}">
                <a16:creationId xmlns:a16="http://schemas.microsoft.com/office/drawing/2014/main" id="{57A4CB3E-68F3-8E24-E756-8CEE19397BC8}"/>
              </a:ext>
            </a:extLst>
          </p:cNvPr>
          <p:cNvSpPr txBox="1"/>
          <p:nvPr/>
        </p:nvSpPr>
        <p:spPr>
          <a:xfrm>
            <a:off x="134924" y="863029"/>
            <a:ext cx="8874153" cy="169277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marL="342900" indent="-342900" algn="just">
              <a:buFont typeface="Wingdings" panose="05000000000000000000" pitchFamily="2" charset="2"/>
              <a:buChar char="§"/>
            </a:pPr>
            <a:r>
              <a:rPr lang="en-GB" sz="2600" b="1" dirty="0"/>
              <a:t>Collaboration in management (managers) and its Implications for business.</a:t>
            </a:r>
          </a:p>
          <a:p>
            <a:pPr marL="342900" indent="-342900" algn="just">
              <a:buFont typeface="Wingdings" panose="05000000000000000000" pitchFamily="2" charset="2"/>
              <a:buChar char="§"/>
            </a:pPr>
            <a:endParaRPr lang="en-GB" sz="2600" dirty="0">
              <a:solidFill>
                <a:srgbClr val="FF0000"/>
              </a:solidFill>
            </a:endParaRPr>
          </a:p>
          <a:p>
            <a:pPr marL="342900" indent="-342900" algn="just">
              <a:buFont typeface="Wingdings" panose="05000000000000000000" pitchFamily="2" charset="2"/>
              <a:buChar char="§"/>
            </a:pPr>
            <a:endParaRPr lang="en-GB" sz="2600" dirty="0">
              <a:solidFill>
                <a:srgbClr val="FF0000"/>
              </a:solidFill>
            </a:endParaRPr>
          </a:p>
        </p:txBody>
      </p:sp>
      <p:pic>
        <p:nvPicPr>
          <p:cNvPr id="2" name="Picture 1" descr="A screenshot of a computer&#10;&#10;Description automatically generated">
            <a:extLst>
              <a:ext uri="{FF2B5EF4-FFF2-40B4-BE49-F238E27FC236}">
                <a16:creationId xmlns:a16="http://schemas.microsoft.com/office/drawing/2014/main" id="{9152A57C-1A03-1A0E-5D1F-B9E57919D3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2528" y="1777429"/>
            <a:ext cx="8776548" cy="3421295"/>
          </a:xfrm>
          <a:prstGeom prst="rect">
            <a:avLst/>
          </a:prstGeom>
        </p:spPr>
      </p:pic>
    </p:spTree>
    <p:extLst>
      <p:ext uri="{BB962C8B-B14F-4D97-AF65-F5344CB8AC3E}">
        <p14:creationId xmlns:p14="http://schemas.microsoft.com/office/powerpoint/2010/main" val="77212127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CE5AAC-644E-7756-7B99-234F3799A5E9}"/>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296A7C1F-3E8B-6E75-60F3-2EBEEB834224}"/>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11</a:t>
            </a:fld>
            <a:endParaRPr/>
          </a:p>
        </p:txBody>
      </p:sp>
      <p:sp>
        <p:nvSpPr>
          <p:cNvPr id="127" name="Rectangle 7">
            <a:extLst>
              <a:ext uri="{FF2B5EF4-FFF2-40B4-BE49-F238E27FC236}">
                <a16:creationId xmlns:a16="http://schemas.microsoft.com/office/drawing/2014/main" id="{D7E2DA0B-A7B8-FC76-B91B-9C6DA164A574}"/>
              </a:ext>
            </a:extLst>
          </p:cNvPr>
          <p:cNvSpPr txBox="1"/>
          <p:nvPr/>
        </p:nvSpPr>
        <p:spPr>
          <a:xfrm>
            <a:off x="134924" y="71920"/>
            <a:ext cx="8551876" cy="9144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GB" sz="4800" dirty="0"/>
              <a:t>Collaboration and Communication Tools :</a:t>
            </a:r>
          </a:p>
          <a:p>
            <a:endParaRPr sz="4600" dirty="0"/>
          </a:p>
        </p:txBody>
      </p:sp>
      <p:sp>
        <p:nvSpPr>
          <p:cNvPr id="128" name="Content Placeholder 2">
            <a:extLst>
              <a:ext uri="{FF2B5EF4-FFF2-40B4-BE49-F238E27FC236}">
                <a16:creationId xmlns:a16="http://schemas.microsoft.com/office/drawing/2014/main" id="{D0F39390-3E38-D3E3-B644-A89606E848CB}"/>
              </a:ext>
            </a:extLst>
          </p:cNvPr>
          <p:cNvSpPr txBox="1"/>
          <p:nvPr/>
        </p:nvSpPr>
        <p:spPr>
          <a:xfrm>
            <a:off x="134924" y="863029"/>
            <a:ext cx="8874153" cy="209288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L="342900" indent="-342900" algn="just">
              <a:buFont typeface="Wingdings" panose="05000000000000000000" pitchFamily="2" charset="2"/>
              <a:buChar char="§"/>
            </a:pPr>
            <a:r>
              <a:rPr lang="en-GB" sz="2600" b="1" dirty="0"/>
              <a:t>Collaboration in organisations and its Implications for business.</a:t>
            </a:r>
          </a:p>
          <a:p>
            <a:pPr marL="342900" indent="-342900" algn="just">
              <a:buFont typeface="Wingdings" panose="05000000000000000000" pitchFamily="2" charset="2"/>
              <a:buChar char="§"/>
            </a:pPr>
            <a:endParaRPr lang="en-GB" sz="2600" b="1" dirty="0"/>
          </a:p>
          <a:p>
            <a:pPr marL="342900" indent="-342900" algn="just">
              <a:buFont typeface="Wingdings" panose="05000000000000000000" pitchFamily="2" charset="2"/>
              <a:buChar char="§"/>
            </a:pPr>
            <a:endParaRPr lang="en-GB" sz="2600" dirty="0">
              <a:solidFill>
                <a:srgbClr val="FF0000"/>
              </a:solidFill>
            </a:endParaRPr>
          </a:p>
          <a:p>
            <a:pPr marL="342900" indent="-342900" algn="just">
              <a:buFont typeface="Wingdings" panose="05000000000000000000" pitchFamily="2" charset="2"/>
              <a:buChar char="§"/>
            </a:pPr>
            <a:endParaRPr lang="en-GB" sz="2600" dirty="0">
              <a:solidFill>
                <a:srgbClr val="FF0000"/>
              </a:solidFill>
            </a:endParaRPr>
          </a:p>
        </p:txBody>
      </p:sp>
      <p:pic>
        <p:nvPicPr>
          <p:cNvPr id="3" name="Picture 2">
            <a:extLst>
              <a:ext uri="{FF2B5EF4-FFF2-40B4-BE49-F238E27FC236}">
                <a16:creationId xmlns:a16="http://schemas.microsoft.com/office/drawing/2014/main" id="{DDB2D57E-5293-9D71-B447-3EBDEF7691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4923" y="1941817"/>
            <a:ext cx="8797095" cy="3482938"/>
          </a:xfrm>
          <a:prstGeom prst="rect">
            <a:avLst/>
          </a:prstGeom>
        </p:spPr>
      </p:pic>
    </p:spTree>
    <p:extLst>
      <p:ext uri="{BB962C8B-B14F-4D97-AF65-F5344CB8AC3E}">
        <p14:creationId xmlns:p14="http://schemas.microsoft.com/office/powerpoint/2010/main" val="411153476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4C5067-0165-9F3B-BEDA-DBB3564F83C4}"/>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D2980D7C-D4CB-6D14-9861-58FD06F2CBAA}"/>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12</a:t>
            </a:fld>
            <a:endParaRPr/>
          </a:p>
        </p:txBody>
      </p:sp>
      <p:sp>
        <p:nvSpPr>
          <p:cNvPr id="127" name="Rectangle 7">
            <a:extLst>
              <a:ext uri="{FF2B5EF4-FFF2-40B4-BE49-F238E27FC236}">
                <a16:creationId xmlns:a16="http://schemas.microsoft.com/office/drawing/2014/main" id="{1C374CEB-D3FD-D735-28C0-59E3D656AE5D}"/>
              </a:ext>
            </a:extLst>
          </p:cNvPr>
          <p:cNvSpPr txBox="1"/>
          <p:nvPr/>
        </p:nvSpPr>
        <p:spPr>
          <a:xfrm>
            <a:off x="134924" y="71920"/>
            <a:ext cx="8551876" cy="9144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GB" sz="4800" dirty="0"/>
              <a:t>Collaboration and Communication Tools :</a:t>
            </a:r>
          </a:p>
          <a:p>
            <a:endParaRPr sz="4600" dirty="0"/>
          </a:p>
        </p:txBody>
      </p:sp>
      <p:sp>
        <p:nvSpPr>
          <p:cNvPr id="128" name="Content Placeholder 2">
            <a:extLst>
              <a:ext uri="{FF2B5EF4-FFF2-40B4-BE49-F238E27FC236}">
                <a16:creationId xmlns:a16="http://schemas.microsoft.com/office/drawing/2014/main" id="{8F66DF3B-4C3D-3BC6-CCED-9C9E78948BF7}"/>
              </a:ext>
            </a:extLst>
          </p:cNvPr>
          <p:cNvSpPr txBox="1"/>
          <p:nvPr/>
        </p:nvSpPr>
        <p:spPr>
          <a:xfrm>
            <a:off x="134924" y="863029"/>
            <a:ext cx="8874153" cy="452431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eaLnBrk="1" hangingPunct="1"/>
            <a:r>
              <a:rPr lang="en-US" altLang="en-US" sz="3200" dirty="0">
                <a:solidFill>
                  <a:srgbClr val="0D0D0D"/>
                </a:solidFill>
              </a:rPr>
              <a:t>Collaboration: is working with others to achieve shared an explicit goals </a:t>
            </a:r>
          </a:p>
          <a:p>
            <a:pPr lvl="1" eaLnBrk="1" hangingPunct="1">
              <a:spcBef>
                <a:spcPct val="0"/>
              </a:spcBef>
            </a:pPr>
            <a:r>
              <a:rPr lang="en-US" altLang="en-US" sz="2400" dirty="0">
                <a:ea typeface="ＭＳ Ｐゴシック" panose="020B0600070205080204" pitchFamily="34" charset="-128"/>
              </a:rPr>
              <a:t>Short-lived or long-term</a:t>
            </a:r>
          </a:p>
          <a:p>
            <a:pPr lvl="1" eaLnBrk="1" hangingPunct="1">
              <a:spcBef>
                <a:spcPct val="0"/>
              </a:spcBef>
            </a:pPr>
            <a:r>
              <a:rPr lang="en-US" altLang="en-US" sz="2400" dirty="0">
                <a:ea typeface="ＭＳ Ｐゴシック" panose="020B0600070205080204" pitchFamily="34" charset="-128"/>
              </a:rPr>
              <a:t>Informal or formal (teams)</a:t>
            </a:r>
          </a:p>
          <a:p>
            <a:pPr eaLnBrk="1" hangingPunct="1"/>
            <a:r>
              <a:rPr lang="en-US" altLang="en-US" sz="3200" dirty="0">
                <a:solidFill>
                  <a:srgbClr val="0D0D0D"/>
                </a:solidFill>
              </a:rPr>
              <a:t>Growing importance of collaboration:</a:t>
            </a:r>
          </a:p>
          <a:p>
            <a:pPr lvl="1" eaLnBrk="1" hangingPunct="1">
              <a:spcBef>
                <a:spcPct val="0"/>
              </a:spcBef>
            </a:pPr>
            <a:r>
              <a:rPr lang="en-US" altLang="en-US" sz="2400" dirty="0">
                <a:ea typeface="ＭＳ Ｐゴシック" panose="020B0600070205080204" pitchFamily="34" charset="-128"/>
              </a:rPr>
              <a:t>Changing nature of work</a:t>
            </a:r>
          </a:p>
          <a:p>
            <a:pPr lvl="1" eaLnBrk="1" hangingPunct="1">
              <a:spcBef>
                <a:spcPct val="0"/>
              </a:spcBef>
            </a:pPr>
            <a:r>
              <a:rPr lang="en-US" altLang="en-US" sz="2400" dirty="0">
                <a:ea typeface="ＭＳ Ｐゴシック" panose="020B0600070205080204" pitchFamily="34" charset="-128"/>
              </a:rPr>
              <a:t>Growth of professional work – “interaction jobs”</a:t>
            </a:r>
          </a:p>
          <a:p>
            <a:pPr lvl="1" eaLnBrk="1" hangingPunct="1">
              <a:spcBef>
                <a:spcPct val="0"/>
              </a:spcBef>
            </a:pPr>
            <a:r>
              <a:rPr lang="en-US" altLang="en-US" sz="2400" dirty="0">
                <a:ea typeface="ＭＳ Ｐゴシック" panose="020B0600070205080204" pitchFamily="34" charset="-128"/>
              </a:rPr>
              <a:t>Changing organization of the firm</a:t>
            </a:r>
          </a:p>
          <a:p>
            <a:pPr lvl="1" eaLnBrk="1" hangingPunct="1">
              <a:spcBef>
                <a:spcPct val="0"/>
              </a:spcBef>
            </a:pPr>
            <a:r>
              <a:rPr lang="en-US" altLang="en-US" sz="2400" dirty="0">
                <a:ea typeface="ＭＳ Ｐゴシック" panose="020B0600070205080204" pitchFamily="34" charset="-128"/>
              </a:rPr>
              <a:t>Changing scope of the firm</a:t>
            </a:r>
          </a:p>
          <a:p>
            <a:pPr lvl="1" eaLnBrk="1" hangingPunct="1">
              <a:spcBef>
                <a:spcPct val="0"/>
              </a:spcBef>
            </a:pPr>
            <a:r>
              <a:rPr lang="en-US" altLang="en-US" sz="2400" dirty="0">
                <a:ea typeface="ＭＳ Ｐゴシック" panose="020B0600070205080204" pitchFamily="34" charset="-128"/>
              </a:rPr>
              <a:t>Emphasis on innovation</a:t>
            </a:r>
          </a:p>
          <a:p>
            <a:pPr lvl="1" eaLnBrk="1" hangingPunct="1">
              <a:spcBef>
                <a:spcPct val="0"/>
              </a:spcBef>
            </a:pPr>
            <a:r>
              <a:rPr lang="en-US" altLang="en-US" sz="2400" dirty="0">
                <a:ea typeface="ＭＳ Ｐゴシック" panose="020B0600070205080204" pitchFamily="34" charset="-128"/>
              </a:rPr>
              <a:t>Changing culture of work.</a:t>
            </a:r>
          </a:p>
        </p:txBody>
      </p:sp>
    </p:spTree>
    <p:extLst>
      <p:ext uri="{BB962C8B-B14F-4D97-AF65-F5344CB8AC3E}">
        <p14:creationId xmlns:p14="http://schemas.microsoft.com/office/powerpoint/2010/main" val="393514991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AB522E-ACAA-5B29-52AD-56407C5344DC}"/>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54AF7791-6D81-FBAC-4DCD-50DA89F525C9}"/>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13</a:t>
            </a:fld>
            <a:endParaRPr/>
          </a:p>
        </p:txBody>
      </p:sp>
      <p:sp>
        <p:nvSpPr>
          <p:cNvPr id="127" name="Rectangle 7">
            <a:extLst>
              <a:ext uri="{FF2B5EF4-FFF2-40B4-BE49-F238E27FC236}">
                <a16:creationId xmlns:a16="http://schemas.microsoft.com/office/drawing/2014/main" id="{6E513D9D-E4CC-12F1-C0A6-3E78A526CF02}"/>
              </a:ext>
            </a:extLst>
          </p:cNvPr>
          <p:cNvSpPr txBox="1"/>
          <p:nvPr/>
        </p:nvSpPr>
        <p:spPr>
          <a:xfrm>
            <a:off x="134924" y="71920"/>
            <a:ext cx="8551876" cy="9144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GB" sz="4800" dirty="0"/>
              <a:t>Collaboration and Communication Tools :</a:t>
            </a:r>
          </a:p>
          <a:p>
            <a:endParaRPr sz="4600" dirty="0"/>
          </a:p>
        </p:txBody>
      </p:sp>
      <p:sp>
        <p:nvSpPr>
          <p:cNvPr id="128" name="Content Placeholder 2">
            <a:extLst>
              <a:ext uri="{FF2B5EF4-FFF2-40B4-BE49-F238E27FC236}">
                <a16:creationId xmlns:a16="http://schemas.microsoft.com/office/drawing/2014/main" id="{8270D884-9E55-DBEE-C68F-799F77C328C0}"/>
              </a:ext>
            </a:extLst>
          </p:cNvPr>
          <p:cNvSpPr txBox="1"/>
          <p:nvPr/>
        </p:nvSpPr>
        <p:spPr>
          <a:xfrm>
            <a:off x="134924" y="863029"/>
            <a:ext cx="8874153" cy="446276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eaLnBrk="1" hangingPunct="1"/>
            <a:r>
              <a:rPr lang="en-US" altLang="en-US" sz="3200" dirty="0">
                <a:solidFill>
                  <a:srgbClr val="0D0D0D"/>
                </a:solidFill>
              </a:rPr>
              <a:t>Business benefits of collaboration and teamwork</a:t>
            </a:r>
          </a:p>
          <a:p>
            <a:pPr lvl="1" eaLnBrk="1" hangingPunct="1"/>
            <a:r>
              <a:rPr lang="en-US" altLang="en-US" sz="2800" dirty="0">
                <a:ea typeface="ＭＳ Ｐゴシック" panose="020B0600070205080204" pitchFamily="34" charset="-128"/>
              </a:rPr>
              <a:t>Investments in collaboration technology can produce organizational improvements returning high ROI</a:t>
            </a:r>
          </a:p>
          <a:p>
            <a:pPr lvl="1" eaLnBrk="1" hangingPunct="1"/>
            <a:r>
              <a:rPr lang="en-US" altLang="en-US" sz="2400" b="1" dirty="0">
                <a:ea typeface="ＭＳ Ｐゴシック" panose="020B0600070205080204" pitchFamily="34" charset="-128"/>
              </a:rPr>
              <a:t>Benefits:</a:t>
            </a:r>
          </a:p>
          <a:p>
            <a:pPr lvl="2" eaLnBrk="1" hangingPunct="1"/>
            <a:r>
              <a:rPr lang="en-US" altLang="en-US" sz="2400" dirty="0">
                <a:ea typeface="ＭＳ Ｐゴシック" panose="020B0600070205080204" pitchFamily="34" charset="-128"/>
              </a:rPr>
              <a:t>Productivity</a:t>
            </a:r>
          </a:p>
          <a:p>
            <a:pPr lvl="2" eaLnBrk="1" hangingPunct="1"/>
            <a:r>
              <a:rPr lang="en-US" altLang="en-US" sz="2400" dirty="0">
                <a:ea typeface="ＭＳ Ｐゴシック" panose="020B0600070205080204" pitchFamily="34" charset="-128"/>
              </a:rPr>
              <a:t>Quality</a:t>
            </a:r>
          </a:p>
          <a:p>
            <a:pPr lvl="2" eaLnBrk="1" hangingPunct="1"/>
            <a:r>
              <a:rPr lang="en-US" altLang="en-US" sz="2400" dirty="0">
                <a:ea typeface="ＭＳ Ｐゴシック" panose="020B0600070205080204" pitchFamily="34" charset="-128"/>
              </a:rPr>
              <a:t>Innovation</a:t>
            </a:r>
          </a:p>
          <a:p>
            <a:pPr lvl="2" eaLnBrk="1" hangingPunct="1"/>
            <a:r>
              <a:rPr lang="en-US" altLang="en-US" sz="2400" dirty="0">
                <a:ea typeface="ＭＳ Ｐゴシック" panose="020B0600070205080204" pitchFamily="34" charset="-128"/>
              </a:rPr>
              <a:t>Customer service</a:t>
            </a:r>
          </a:p>
          <a:p>
            <a:pPr lvl="2" eaLnBrk="1" hangingPunct="1"/>
            <a:r>
              <a:rPr lang="en-US" altLang="en-US" sz="2400" dirty="0">
                <a:ea typeface="ＭＳ Ｐゴシック" panose="020B0600070205080204" pitchFamily="34" charset="-128"/>
              </a:rPr>
              <a:t>Financial performance</a:t>
            </a:r>
          </a:p>
          <a:p>
            <a:pPr lvl="3" eaLnBrk="1" hangingPunct="1"/>
            <a:r>
              <a:rPr lang="en-US" altLang="en-US" sz="2400" dirty="0">
                <a:ea typeface="ＭＳ Ｐゴシック" panose="020B0600070205080204" pitchFamily="34" charset="-128"/>
              </a:rPr>
              <a:t>Profitability, sales, sales growth</a:t>
            </a:r>
          </a:p>
        </p:txBody>
      </p:sp>
    </p:spTree>
    <p:extLst>
      <p:ext uri="{BB962C8B-B14F-4D97-AF65-F5344CB8AC3E}">
        <p14:creationId xmlns:p14="http://schemas.microsoft.com/office/powerpoint/2010/main" val="37305723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B6EA0A-4111-70B4-A8FC-E31E3829C433}"/>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1EDB3281-55C7-5EE2-03E0-9EEAA1FE53BC}"/>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14</a:t>
            </a:fld>
            <a:endParaRPr/>
          </a:p>
        </p:txBody>
      </p:sp>
      <p:sp>
        <p:nvSpPr>
          <p:cNvPr id="127" name="Rectangle 7">
            <a:extLst>
              <a:ext uri="{FF2B5EF4-FFF2-40B4-BE49-F238E27FC236}">
                <a16:creationId xmlns:a16="http://schemas.microsoft.com/office/drawing/2014/main" id="{37610C5D-5BCC-1AB1-6D39-7A4EF50536D8}"/>
              </a:ext>
            </a:extLst>
          </p:cNvPr>
          <p:cNvSpPr txBox="1"/>
          <p:nvPr/>
        </p:nvSpPr>
        <p:spPr>
          <a:xfrm>
            <a:off x="134924" y="71920"/>
            <a:ext cx="8551876" cy="9144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GB" sz="4800" dirty="0"/>
              <a:t>Collaboration and Communication Tools :</a:t>
            </a:r>
          </a:p>
          <a:p>
            <a:endParaRPr sz="4600" dirty="0"/>
          </a:p>
        </p:txBody>
      </p:sp>
      <p:sp>
        <p:nvSpPr>
          <p:cNvPr id="128" name="Content Placeholder 2">
            <a:extLst>
              <a:ext uri="{FF2B5EF4-FFF2-40B4-BE49-F238E27FC236}">
                <a16:creationId xmlns:a16="http://schemas.microsoft.com/office/drawing/2014/main" id="{F91DC011-BFF7-5BA5-6542-8470C8AAD42A}"/>
              </a:ext>
            </a:extLst>
          </p:cNvPr>
          <p:cNvSpPr txBox="1"/>
          <p:nvPr/>
        </p:nvSpPr>
        <p:spPr>
          <a:xfrm>
            <a:off x="134924" y="863029"/>
            <a:ext cx="8874153" cy="132343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eaLnBrk="1" hangingPunct="1"/>
            <a:r>
              <a:rPr lang="en-US" altLang="en-US" sz="3200" b="1" dirty="0"/>
              <a:t>Systems for Collaboration and Teamwork</a:t>
            </a:r>
          </a:p>
          <a:p>
            <a:pPr lvl="3" hangingPunct="1"/>
            <a:r>
              <a:rPr lang="en-US" altLang="en-US" sz="2400" b="1" dirty="0">
                <a:solidFill>
                  <a:srgbClr val="FF0000"/>
                </a:solidFill>
              </a:rPr>
              <a:t>Requirements for Collaboration</a:t>
            </a:r>
          </a:p>
          <a:p>
            <a:pPr lvl="3" eaLnBrk="1" hangingPunct="1"/>
            <a:endParaRPr lang="en-US" altLang="en-US" sz="2400" dirty="0">
              <a:ea typeface="ＭＳ Ｐゴシック" panose="020B0600070205080204" pitchFamily="34" charset="-128"/>
            </a:endParaRPr>
          </a:p>
        </p:txBody>
      </p:sp>
      <p:pic>
        <p:nvPicPr>
          <p:cNvPr id="2" name="Picture Placeholder 21" descr="Fig-2-2.png">
            <a:extLst>
              <a:ext uri="{FF2B5EF4-FFF2-40B4-BE49-F238E27FC236}">
                <a16:creationId xmlns:a16="http://schemas.microsoft.com/office/drawing/2014/main" id="{95EEC50D-2FC2-F73E-C743-AB75665DF436}"/>
              </a:ext>
            </a:extLst>
          </p:cNvPr>
          <p:cNvPicPr>
            <a:picLocks noChangeAspect="1"/>
          </p:cNvPicPr>
          <p:nvPr/>
        </p:nvPicPr>
        <p:blipFill>
          <a:blip r:embed="rId2"/>
          <a:stretch>
            <a:fillRect/>
          </a:stretch>
        </p:blipFill>
        <p:spPr>
          <a:xfrm>
            <a:off x="297951" y="1891300"/>
            <a:ext cx="8388849" cy="3733800"/>
          </a:xfrm>
          <a:prstGeom prst="rect">
            <a:avLst/>
          </a:prstGeom>
        </p:spPr>
      </p:pic>
    </p:spTree>
    <p:extLst>
      <p:ext uri="{BB962C8B-B14F-4D97-AF65-F5344CB8AC3E}">
        <p14:creationId xmlns:p14="http://schemas.microsoft.com/office/powerpoint/2010/main" val="270960525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3DAD60-C605-3679-8ED8-065EF939FCF7}"/>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AA05DFEF-C645-DEFD-9279-62F6A366CC67}"/>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15</a:t>
            </a:fld>
            <a:endParaRPr/>
          </a:p>
        </p:txBody>
      </p:sp>
      <p:sp>
        <p:nvSpPr>
          <p:cNvPr id="127" name="Rectangle 7">
            <a:extLst>
              <a:ext uri="{FF2B5EF4-FFF2-40B4-BE49-F238E27FC236}">
                <a16:creationId xmlns:a16="http://schemas.microsoft.com/office/drawing/2014/main" id="{DDE907D8-A3D3-3904-6B7A-C6D99D6B7B8E}"/>
              </a:ext>
            </a:extLst>
          </p:cNvPr>
          <p:cNvSpPr txBox="1"/>
          <p:nvPr/>
        </p:nvSpPr>
        <p:spPr>
          <a:xfrm>
            <a:off x="134924" y="71920"/>
            <a:ext cx="8551876" cy="9144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GB" sz="4800" dirty="0"/>
              <a:t>Collaboration and Communication Tools :</a:t>
            </a:r>
          </a:p>
          <a:p>
            <a:endParaRPr sz="4600" dirty="0"/>
          </a:p>
        </p:txBody>
      </p:sp>
      <p:sp>
        <p:nvSpPr>
          <p:cNvPr id="128" name="Content Placeholder 2">
            <a:extLst>
              <a:ext uri="{FF2B5EF4-FFF2-40B4-BE49-F238E27FC236}">
                <a16:creationId xmlns:a16="http://schemas.microsoft.com/office/drawing/2014/main" id="{98D51791-9255-95B6-6A44-0290EB30B123}"/>
              </a:ext>
            </a:extLst>
          </p:cNvPr>
          <p:cNvSpPr txBox="1"/>
          <p:nvPr/>
        </p:nvSpPr>
        <p:spPr>
          <a:xfrm>
            <a:off x="134924" y="863029"/>
            <a:ext cx="8874153" cy="52014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eaLnBrk="1" hangingPunct="1"/>
            <a:r>
              <a:rPr lang="en-US" altLang="en-US" sz="3200" b="1" dirty="0"/>
              <a:t>Systems for Collaboration and Teamwork</a:t>
            </a:r>
          </a:p>
          <a:p>
            <a:pPr lvl="3" hangingPunct="1"/>
            <a:r>
              <a:rPr lang="en-US" altLang="en-US" sz="2400" b="1" dirty="0">
                <a:solidFill>
                  <a:srgbClr val="FF0000"/>
                </a:solidFill>
              </a:rPr>
              <a:t>Requirements for Collaboration</a:t>
            </a:r>
          </a:p>
          <a:p>
            <a:pPr eaLnBrk="1" hangingPunct="1"/>
            <a:r>
              <a:rPr lang="en-US" altLang="en-US" sz="2800" dirty="0">
                <a:solidFill>
                  <a:srgbClr val="0D0D0D"/>
                </a:solidFill>
              </a:rPr>
              <a:t>Building a collaborative culture and business processes</a:t>
            </a:r>
          </a:p>
          <a:p>
            <a:pPr lvl="1" eaLnBrk="1" hangingPunct="1"/>
            <a:r>
              <a:rPr lang="en-US" altLang="en-US" sz="2800" dirty="0">
                <a:ea typeface="ＭＳ Ｐゴシック" panose="020B0600070205080204" pitchFamily="34" charset="-128"/>
              </a:rPr>
              <a:t>“Command and control” organizations </a:t>
            </a:r>
          </a:p>
          <a:p>
            <a:pPr lvl="2" eaLnBrk="1" hangingPunct="1"/>
            <a:r>
              <a:rPr lang="en-US" altLang="en-US" sz="2800" dirty="0">
                <a:ea typeface="ＭＳ Ｐゴシック" panose="020B0600070205080204" pitchFamily="34" charset="-128"/>
              </a:rPr>
              <a:t>No value placed on teamwork or lower-level</a:t>
            </a:r>
          </a:p>
          <a:p>
            <a:pPr lvl="2" eaLnBrk="1" hangingPunct="1"/>
            <a:r>
              <a:rPr lang="en-US" altLang="en-US" sz="2800" dirty="0">
                <a:ea typeface="ＭＳ Ｐゴシック" panose="020B0600070205080204" pitchFamily="34" charset="-128"/>
              </a:rPr>
              <a:t>participation in decisions</a:t>
            </a:r>
          </a:p>
          <a:p>
            <a:pPr lvl="1" eaLnBrk="1" hangingPunct="1"/>
            <a:r>
              <a:rPr lang="en-US" altLang="en-US" sz="2800" dirty="0">
                <a:ea typeface="ＭＳ Ｐゴシック" panose="020B0600070205080204" pitchFamily="34" charset="-128"/>
              </a:rPr>
              <a:t>Collaborative business culture</a:t>
            </a:r>
          </a:p>
          <a:p>
            <a:pPr lvl="2" eaLnBrk="1" hangingPunct="1"/>
            <a:r>
              <a:rPr lang="en-US" altLang="en-US" sz="2800" dirty="0">
                <a:ea typeface="ＭＳ Ｐゴシック" panose="020B0600070205080204" pitchFamily="34" charset="-128"/>
              </a:rPr>
              <a:t>Senior managers rely on teams of employees</a:t>
            </a:r>
          </a:p>
          <a:p>
            <a:pPr lvl="2" eaLnBrk="1" hangingPunct="1"/>
            <a:r>
              <a:rPr lang="en-US" altLang="en-US" sz="2800" dirty="0">
                <a:ea typeface="ＭＳ Ｐゴシック" panose="020B0600070205080204" pitchFamily="34" charset="-128"/>
              </a:rPr>
              <a:t>Policies, products, designs, processes, systems</a:t>
            </a:r>
          </a:p>
          <a:p>
            <a:pPr lvl="2" eaLnBrk="1" hangingPunct="1"/>
            <a:r>
              <a:rPr lang="en-US" altLang="en-US" sz="2800" dirty="0">
                <a:ea typeface="ＭＳ Ｐゴシック" panose="020B0600070205080204" pitchFamily="34" charset="-128"/>
              </a:rPr>
              <a:t>rely on teams.</a:t>
            </a:r>
          </a:p>
          <a:p>
            <a:pPr lvl="2" eaLnBrk="1" hangingPunct="1"/>
            <a:r>
              <a:rPr lang="en-US" altLang="en-US" sz="2800" dirty="0">
                <a:ea typeface="ＭＳ Ｐゴシック" panose="020B0600070205080204" pitchFamily="34" charset="-128"/>
              </a:rPr>
              <a:t>Managers purpose is to build teams</a:t>
            </a:r>
            <a:endParaRPr lang="en-US" altLang="en-US" sz="2800" b="1" dirty="0">
              <a:solidFill>
                <a:srgbClr val="FF0000"/>
              </a:solidFill>
            </a:endParaRPr>
          </a:p>
          <a:p>
            <a:pPr lvl="3" eaLnBrk="1" hangingPunct="1"/>
            <a:endParaRPr lang="en-US" altLang="en-US" sz="2400" dirty="0">
              <a:ea typeface="ＭＳ Ｐゴシック" panose="020B0600070205080204" pitchFamily="34" charset="-128"/>
            </a:endParaRPr>
          </a:p>
        </p:txBody>
      </p:sp>
    </p:spTree>
    <p:extLst>
      <p:ext uri="{BB962C8B-B14F-4D97-AF65-F5344CB8AC3E}">
        <p14:creationId xmlns:p14="http://schemas.microsoft.com/office/powerpoint/2010/main" val="404673709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4CC9AA-FD30-8EA5-6683-642BDC0F880C}"/>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7D154203-CEA8-B5D4-BE19-84C8D33901A3}"/>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16</a:t>
            </a:fld>
            <a:endParaRPr/>
          </a:p>
        </p:txBody>
      </p:sp>
      <p:sp>
        <p:nvSpPr>
          <p:cNvPr id="127" name="Rectangle 7">
            <a:extLst>
              <a:ext uri="{FF2B5EF4-FFF2-40B4-BE49-F238E27FC236}">
                <a16:creationId xmlns:a16="http://schemas.microsoft.com/office/drawing/2014/main" id="{AFCE9A12-6AEB-44E8-6A1A-E348F3716A83}"/>
              </a:ext>
            </a:extLst>
          </p:cNvPr>
          <p:cNvSpPr txBox="1"/>
          <p:nvPr/>
        </p:nvSpPr>
        <p:spPr>
          <a:xfrm>
            <a:off x="134924" y="71920"/>
            <a:ext cx="8551876" cy="9144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GB" sz="4800" dirty="0"/>
              <a:t>Collaboration and Communication Tools :</a:t>
            </a:r>
          </a:p>
          <a:p>
            <a:endParaRPr sz="4600" dirty="0"/>
          </a:p>
        </p:txBody>
      </p:sp>
      <p:sp>
        <p:nvSpPr>
          <p:cNvPr id="128" name="Content Placeholder 2">
            <a:extLst>
              <a:ext uri="{FF2B5EF4-FFF2-40B4-BE49-F238E27FC236}">
                <a16:creationId xmlns:a16="http://schemas.microsoft.com/office/drawing/2014/main" id="{C0019252-0525-2660-E94B-75384CB2AA50}"/>
              </a:ext>
            </a:extLst>
          </p:cNvPr>
          <p:cNvSpPr txBox="1"/>
          <p:nvPr/>
        </p:nvSpPr>
        <p:spPr>
          <a:xfrm>
            <a:off x="134924" y="863029"/>
            <a:ext cx="8874153" cy="397031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eaLnBrk="1" hangingPunct="1"/>
            <a:r>
              <a:rPr lang="en-US" altLang="en-US" sz="3200" b="1" dirty="0"/>
              <a:t>Systems for Collaboration and Teamwork</a:t>
            </a:r>
          </a:p>
          <a:p>
            <a:pPr eaLnBrk="1" hangingPunct="1"/>
            <a:r>
              <a:rPr lang="en-US" altLang="en-US" sz="2800" dirty="0">
                <a:solidFill>
                  <a:srgbClr val="0D0D0D"/>
                </a:solidFill>
              </a:rPr>
              <a:t>Technology for collaboration and teamwork (cont.)</a:t>
            </a:r>
          </a:p>
          <a:p>
            <a:pPr lvl="1" eaLnBrk="1" hangingPunct="1"/>
            <a:r>
              <a:rPr lang="en-US" altLang="en-US" sz="2400" dirty="0">
                <a:ea typeface="ＭＳ Ｐゴシック" panose="020B0600070205080204" pitchFamily="34" charset="-128"/>
              </a:rPr>
              <a:t>Social Networking</a:t>
            </a:r>
          </a:p>
          <a:p>
            <a:pPr lvl="1" eaLnBrk="1" hangingPunct="1"/>
            <a:r>
              <a:rPr lang="en-US" altLang="en-US" sz="2400" dirty="0">
                <a:ea typeface="ＭＳ Ｐゴシック" panose="020B0600070205080204" pitchFamily="34" charset="-128"/>
              </a:rPr>
              <a:t>Wikis</a:t>
            </a:r>
          </a:p>
          <a:p>
            <a:pPr lvl="1" eaLnBrk="1" hangingPunct="1"/>
            <a:r>
              <a:rPr lang="en-US" altLang="en-US" sz="2400" dirty="0">
                <a:ea typeface="ＭＳ Ｐゴシック" panose="020B0600070205080204" pitchFamily="34" charset="-128"/>
              </a:rPr>
              <a:t>Virtual Worlds</a:t>
            </a:r>
          </a:p>
          <a:p>
            <a:pPr lvl="1" eaLnBrk="1" hangingPunct="1"/>
            <a:r>
              <a:rPr lang="en-US" altLang="en-US" sz="2400" dirty="0">
                <a:ea typeface="ＭＳ Ｐゴシック" panose="020B0600070205080204" pitchFamily="34" charset="-128"/>
              </a:rPr>
              <a:t>Internet-Based Collaboration Environments</a:t>
            </a:r>
          </a:p>
          <a:p>
            <a:pPr lvl="2" eaLnBrk="1" hangingPunct="1"/>
            <a:r>
              <a:rPr lang="en-US" altLang="en-US" sz="2400" dirty="0">
                <a:ea typeface="ＭＳ Ｐゴシック" panose="020B0600070205080204" pitchFamily="34" charset="-128"/>
              </a:rPr>
              <a:t>Virtual meeting systems (telepresence)</a:t>
            </a:r>
          </a:p>
          <a:p>
            <a:pPr lvl="2" eaLnBrk="1" hangingPunct="1"/>
            <a:r>
              <a:rPr lang="en-US" altLang="en-US" sz="2400" dirty="0">
                <a:ea typeface="ＭＳ Ｐゴシック" panose="020B0600070205080204" pitchFamily="34" charset="-128"/>
              </a:rPr>
              <a:t>Google Apps/Google sites</a:t>
            </a:r>
          </a:p>
          <a:p>
            <a:pPr lvl="2" eaLnBrk="1" hangingPunct="1"/>
            <a:r>
              <a:rPr lang="en-US" altLang="en-US" sz="2400" dirty="0">
                <a:ea typeface="ＭＳ Ｐゴシック" panose="020B0600070205080204" pitchFamily="34" charset="-128"/>
              </a:rPr>
              <a:t>Microsoft SharePoint</a:t>
            </a:r>
          </a:p>
          <a:p>
            <a:pPr lvl="2" eaLnBrk="1" hangingPunct="1"/>
            <a:r>
              <a:rPr lang="en-US" altLang="en-US" sz="2400" dirty="0">
                <a:ea typeface="ＭＳ Ｐゴシック" panose="020B0600070205080204" pitchFamily="34" charset="-128"/>
              </a:rPr>
              <a:t>Lotus Notes</a:t>
            </a:r>
          </a:p>
        </p:txBody>
      </p:sp>
    </p:spTree>
    <p:extLst>
      <p:ext uri="{BB962C8B-B14F-4D97-AF65-F5344CB8AC3E}">
        <p14:creationId xmlns:p14="http://schemas.microsoft.com/office/powerpoint/2010/main" val="4910436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FDCF60-516E-36B3-2E27-67E8D4543449}"/>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1AF84B0B-AEBB-ADF6-B370-398DE7155E06}"/>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17</a:t>
            </a:fld>
            <a:endParaRPr/>
          </a:p>
        </p:txBody>
      </p:sp>
      <p:sp>
        <p:nvSpPr>
          <p:cNvPr id="127" name="Rectangle 7">
            <a:extLst>
              <a:ext uri="{FF2B5EF4-FFF2-40B4-BE49-F238E27FC236}">
                <a16:creationId xmlns:a16="http://schemas.microsoft.com/office/drawing/2014/main" id="{DE59EEAB-91B4-DFB6-54D5-44EE6DCAE631}"/>
              </a:ext>
            </a:extLst>
          </p:cNvPr>
          <p:cNvSpPr txBox="1"/>
          <p:nvPr/>
        </p:nvSpPr>
        <p:spPr>
          <a:xfrm>
            <a:off x="134924" y="71920"/>
            <a:ext cx="8551876" cy="9144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GB" sz="4800" dirty="0"/>
              <a:t>Collaboration and Communication Tools :</a:t>
            </a:r>
          </a:p>
          <a:p>
            <a:endParaRPr sz="4600" dirty="0"/>
          </a:p>
        </p:txBody>
      </p:sp>
      <p:sp>
        <p:nvSpPr>
          <p:cNvPr id="128" name="Content Placeholder 2">
            <a:extLst>
              <a:ext uri="{FF2B5EF4-FFF2-40B4-BE49-F238E27FC236}">
                <a16:creationId xmlns:a16="http://schemas.microsoft.com/office/drawing/2014/main" id="{9DAF2D73-AD60-8836-08D7-4023FEA77317}"/>
              </a:ext>
            </a:extLst>
          </p:cNvPr>
          <p:cNvSpPr txBox="1"/>
          <p:nvPr/>
        </p:nvSpPr>
        <p:spPr>
          <a:xfrm>
            <a:off x="134924" y="863029"/>
            <a:ext cx="8874153" cy="95410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eaLnBrk="1" hangingPunct="1"/>
            <a:r>
              <a:rPr lang="en-US" altLang="en-US" sz="3200" b="1" dirty="0"/>
              <a:t>Class Activity:</a:t>
            </a:r>
          </a:p>
          <a:p>
            <a:pPr lvl="3" eaLnBrk="1" hangingPunct="1"/>
            <a:endParaRPr lang="en-US" altLang="en-US" sz="2400" dirty="0">
              <a:ea typeface="ＭＳ Ｐゴシック" panose="020B0600070205080204" pitchFamily="34" charset="-128"/>
            </a:endParaRPr>
          </a:p>
        </p:txBody>
      </p:sp>
      <p:sp>
        <p:nvSpPr>
          <p:cNvPr id="2" name="Rectangle: Rounded Corners 1">
            <a:extLst>
              <a:ext uri="{FF2B5EF4-FFF2-40B4-BE49-F238E27FC236}">
                <a16:creationId xmlns:a16="http://schemas.microsoft.com/office/drawing/2014/main" id="{043AE9C9-A2F5-8F79-A49F-DC8AD6FA13D9}"/>
              </a:ext>
            </a:extLst>
          </p:cNvPr>
          <p:cNvSpPr/>
          <p:nvPr/>
        </p:nvSpPr>
        <p:spPr>
          <a:xfrm>
            <a:off x="493160" y="1515642"/>
            <a:ext cx="8193640" cy="4018893"/>
          </a:xfrm>
          <a:prstGeom prst="roundRect">
            <a:avLst>
              <a:gd name="adj" fmla="val 18459"/>
            </a:avLst>
          </a:prstGeom>
          <a:ln/>
        </p:spPr>
        <p:style>
          <a:lnRef idx="2">
            <a:schemeClr val="accent5">
              <a:shade val="15000"/>
            </a:schemeClr>
          </a:lnRef>
          <a:fillRef idx="1">
            <a:schemeClr val="accent5"/>
          </a:fillRef>
          <a:effectRef idx="0">
            <a:schemeClr val="accent5"/>
          </a:effectRef>
          <a:fontRef idx="minor">
            <a:schemeClr val="lt1"/>
          </a:fontRef>
        </p:style>
        <p:txBody>
          <a:bodyPr rot="0" spcFirstLastPara="1" vertOverflow="overflow" horzOverflow="overflow" vert="horz" wrap="square" lIns="45719" tIns="45719" rIns="45719" bIns="45719" numCol="1" spcCol="38100" rtlCol="0" anchor="ctr">
            <a:spAutoFit/>
          </a:bodyPr>
          <a:lstStyle/>
          <a:p>
            <a:pPr marR="0" algn="just" defTabSz="914400" rtl="0" fontAlgn="auto" latinLnBrk="0" hangingPunct="0">
              <a:lnSpc>
                <a:spcPct val="100000"/>
              </a:lnSpc>
              <a:spcBef>
                <a:spcPts val="0"/>
              </a:spcBef>
              <a:spcAft>
                <a:spcPts val="0"/>
              </a:spcAft>
              <a:buClrTx/>
              <a:buSzTx/>
              <a:tabLst/>
            </a:pPr>
            <a:r>
              <a:rPr kumimoji="0" lang="en-GB" sz="2800" b="1" i="0" u="none" strike="noStrike" cap="none" spc="0" normalizeH="0" baseline="0" dirty="0">
                <a:ln>
                  <a:noFill/>
                </a:ln>
                <a:solidFill>
                  <a:srgbClr val="000000"/>
                </a:solidFill>
                <a:effectLst/>
                <a:uFillTx/>
                <a:latin typeface="Myriad Pro"/>
                <a:ea typeface="Myriad Pro"/>
                <a:cs typeface="Myriad Pro"/>
                <a:sym typeface="Myriad Pro"/>
              </a:rPr>
              <a:t>Information systems enable collaboration. There are thousands of tools available ranging from free to very expensive ones. </a:t>
            </a:r>
          </a:p>
          <a:p>
            <a:pPr marL="457200" marR="0" indent="-457200" algn="just" defTabSz="914400" rtl="0" fontAlgn="auto" latinLnBrk="0" hangingPunct="0">
              <a:lnSpc>
                <a:spcPct val="100000"/>
              </a:lnSpc>
              <a:spcBef>
                <a:spcPts val="0"/>
              </a:spcBef>
              <a:spcAft>
                <a:spcPts val="0"/>
              </a:spcAft>
              <a:buClrTx/>
              <a:buSzTx/>
              <a:buFont typeface="Arial" panose="020B0604020202020204" pitchFamily="34" charset="0"/>
              <a:buChar char="•"/>
              <a:tabLst/>
            </a:pPr>
            <a:r>
              <a:rPr kumimoji="0" lang="en-GB" sz="2400" b="0" i="0" u="none" strike="noStrike" cap="none" spc="0" normalizeH="0" baseline="0" dirty="0">
                <a:ln>
                  <a:noFill/>
                </a:ln>
                <a:solidFill>
                  <a:srgbClr val="000000"/>
                </a:solidFill>
                <a:effectLst/>
                <a:uFillTx/>
                <a:latin typeface="Myriad Pro"/>
                <a:ea typeface="Myriad Pro"/>
                <a:cs typeface="Myriad Pro"/>
                <a:sym typeface="Myriad Pro"/>
              </a:rPr>
              <a:t>As a worker (and/or student) which of these tools, (</a:t>
            </a:r>
            <a:r>
              <a:rPr kumimoji="0" lang="en-GB" sz="2400" b="0" i="0" u="none" strike="noStrike" cap="none" spc="0" normalizeH="0" baseline="0" dirty="0" err="1">
                <a:ln>
                  <a:noFill/>
                </a:ln>
                <a:solidFill>
                  <a:srgbClr val="000000"/>
                </a:solidFill>
                <a:effectLst/>
                <a:uFillTx/>
                <a:latin typeface="Myriad Pro"/>
                <a:ea typeface="Myriad Pro"/>
                <a:cs typeface="Myriad Pro"/>
                <a:sym typeface="Myriad Pro"/>
              </a:rPr>
              <a:t>i</a:t>
            </a:r>
            <a:r>
              <a:rPr kumimoji="0" lang="en-GB" sz="2400" b="0" i="0" u="none" strike="noStrike" cap="none" spc="0" normalizeH="0" baseline="0" dirty="0">
                <a:ln>
                  <a:noFill/>
                </a:ln>
                <a:solidFill>
                  <a:srgbClr val="000000"/>
                </a:solidFill>
                <a:effectLst/>
                <a:uFillTx/>
                <a:latin typeface="Myriad Pro"/>
                <a:ea typeface="Myriad Pro"/>
                <a:cs typeface="Myriad Pro"/>
                <a:sym typeface="Myriad Pro"/>
              </a:rPr>
              <a:t>) have you used for work or school assignment/work – and (ii) which of these have found the most useful?</a:t>
            </a:r>
          </a:p>
          <a:p>
            <a:pPr marL="457200" marR="0" indent="-457200" algn="just" defTabSz="914400" rtl="0" fontAlgn="auto" latinLnBrk="0" hangingPunct="0">
              <a:lnSpc>
                <a:spcPct val="100000"/>
              </a:lnSpc>
              <a:spcBef>
                <a:spcPts val="0"/>
              </a:spcBef>
              <a:spcAft>
                <a:spcPts val="0"/>
              </a:spcAft>
              <a:buClrTx/>
              <a:buSzTx/>
              <a:buFont typeface="Arial" panose="020B0604020202020204" pitchFamily="34" charset="0"/>
              <a:buChar char="•"/>
              <a:tabLst/>
            </a:pPr>
            <a:endParaRPr lang="en-GB" sz="2400" dirty="0">
              <a:solidFill>
                <a:srgbClr val="000000"/>
              </a:solidFill>
              <a:latin typeface="Myriad Pro"/>
              <a:ea typeface="Myriad Pro"/>
              <a:cs typeface="Myriad Pro"/>
            </a:endParaRPr>
          </a:p>
          <a:p>
            <a:pPr marL="457200" marR="0" indent="-457200" algn="just" defTabSz="914400" rtl="0" fontAlgn="auto" latinLnBrk="0" hangingPunct="0">
              <a:lnSpc>
                <a:spcPct val="100000"/>
              </a:lnSpc>
              <a:spcBef>
                <a:spcPts val="0"/>
              </a:spcBef>
              <a:spcAft>
                <a:spcPts val="0"/>
              </a:spcAft>
              <a:buClrTx/>
              <a:buSzTx/>
              <a:buFont typeface="Arial" panose="020B0604020202020204" pitchFamily="34" charset="0"/>
              <a:buChar char="•"/>
              <a:tabLst/>
            </a:pPr>
            <a:r>
              <a:rPr kumimoji="0" lang="en-GB" sz="2400" b="0" i="0" u="none" strike="noStrike" cap="none" spc="0" normalizeH="0" baseline="0" dirty="0">
                <a:ln>
                  <a:noFill/>
                </a:ln>
                <a:solidFill>
                  <a:srgbClr val="000000"/>
                </a:solidFill>
                <a:effectLst/>
                <a:uFillTx/>
                <a:latin typeface="Myriad Pro"/>
                <a:ea typeface="Myriad Pro"/>
                <a:cs typeface="Myriad Pro"/>
                <a:sym typeface="Myriad Pro"/>
              </a:rPr>
              <a:t>List them and discuss with the rest of the class. </a:t>
            </a:r>
          </a:p>
          <a:p>
            <a:pPr marR="0" algn="just" defTabSz="914400" rtl="0" fontAlgn="auto" latinLnBrk="0" hangingPunct="0">
              <a:lnSpc>
                <a:spcPct val="100000"/>
              </a:lnSpc>
              <a:spcBef>
                <a:spcPts val="0"/>
              </a:spcBef>
              <a:spcAft>
                <a:spcPts val="0"/>
              </a:spcAft>
              <a:buClrTx/>
              <a:buSzTx/>
              <a:tabLst/>
            </a:pPr>
            <a:r>
              <a:rPr lang="en-GB" sz="2400" b="1" dirty="0">
                <a:solidFill>
                  <a:srgbClr val="FF0000"/>
                </a:solidFill>
                <a:latin typeface="Myriad Pro"/>
                <a:ea typeface="Myriad Pro"/>
                <a:cs typeface="Myriad Pro"/>
              </a:rPr>
              <a:t>(20 minutes)</a:t>
            </a:r>
            <a:endParaRPr kumimoji="0" lang="en-GB" sz="2400" b="1" i="0" u="none" strike="noStrike" cap="none" spc="0" normalizeH="0" baseline="0" dirty="0">
              <a:ln>
                <a:noFill/>
              </a:ln>
              <a:solidFill>
                <a:srgbClr val="FF0000"/>
              </a:solidFill>
              <a:effectLst/>
              <a:uFillTx/>
              <a:latin typeface="Myriad Pro"/>
              <a:ea typeface="Myriad Pro"/>
              <a:cs typeface="Myriad Pro"/>
              <a:sym typeface="Myriad Pro"/>
            </a:endParaRPr>
          </a:p>
        </p:txBody>
      </p:sp>
    </p:spTree>
    <p:extLst>
      <p:ext uri="{BB962C8B-B14F-4D97-AF65-F5344CB8AC3E}">
        <p14:creationId xmlns:p14="http://schemas.microsoft.com/office/powerpoint/2010/main" val="162703156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365F62-E5A4-45DB-C673-DBC09C501DDB}"/>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82F51F2C-1ACA-F896-0218-B60F44F66A60}"/>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18</a:t>
            </a:fld>
            <a:endParaRPr/>
          </a:p>
        </p:txBody>
      </p:sp>
      <p:sp>
        <p:nvSpPr>
          <p:cNvPr id="127" name="Rectangle 7">
            <a:extLst>
              <a:ext uri="{FF2B5EF4-FFF2-40B4-BE49-F238E27FC236}">
                <a16:creationId xmlns:a16="http://schemas.microsoft.com/office/drawing/2014/main" id="{464DA5E5-710B-EAB7-AB0A-EF9AD15C5281}"/>
              </a:ext>
            </a:extLst>
          </p:cNvPr>
          <p:cNvSpPr txBox="1"/>
          <p:nvPr/>
        </p:nvSpPr>
        <p:spPr>
          <a:xfrm>
            <a:off x="134924" y="71920"/>
            <a:ext cx="8551876" cy="9144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GB" sz="4800" dirty="0"/>
              <a:t>Collaboration and Communication Tools :</a:t>
            </a:r>
          </a:p>
          <a:p>
            <a:endParaRPr sz="4600" dirty="0"/>
          </a:p>
        </p:txBody>
      </p:sp>
      <p:sp>
        <p:nvSpPr>
          <p:cNvPr id="128" name="Content Placeholder 2">
            <a:extLst>
              <a:ext uri="{FF2B5EF4-FFF2-40B4-BE49-F238E27FC236}">
                <a16:creationId xmlns:a16="http://schemas.microsoft.com/office/drawing/2014/main" id="{1703FD2B-28FF-AB85-209E-B8692050461B}"/>
              </a:ext>
            </a:extLst>
          </p:cNvPr>
          <p:cNvSpPr txBox="1"/>
          <p:nvPr/>
        </p:nvSpPr>
        <p:spPr>
          <a:xfrm>
            <a:off x="134924" y="647272"/>
            <a:ext cx="8874153" cy="489364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eaLnBrk="1" hangingPunct="1"/>
            <a:r>
              <a:rPr lang="en-US" altLang="en-US" sz="3200" b="1" dirty="0"/>
              <a:t>Systems for Collaboration and Teamwork</a:t>
            </a:r>
          </a:p>
          <a:p>
            <a:pPr eaLnBrk="1" hangingPunct="1"/>
            <a:r>
              <a:rPr lang="en-US" altLang="en-US" sz="3200" dirty="0">
                <a:solidFill>
                  <a:srgbClr val="0D0D0D"/>
                </a:solidFill>
              </a:rPr>
              <a:t>Two dimensions of collaboration technologies</a:t>
            </a:r>
          </a:p>
          <a:p>
            <a:pPr lvl="1" eaLnBrk="1" hangingPunct="1"/>
            <a:r>
              <a:rPr lang="en-US" altLang="en-US" sz="2400" dirty="0">
                <a:ea typeface="ＭＳ Ｐゴシック" panose="020B0600070205080204" pitchFamily="34" charset="-128"/>
              </a:rPr>
              <a:t>Space (or location) – remote or co-located</a:t>
            </a:r>
          </a:p>
          <a:p>
            <a:pPr lvl="1" eaLnBrk="1" hangingPunct="1"/>
            <a:r>
              <a:rPr lang="en-US" altLang="en-US" sz="2400" dirty="0">
                <a:ea typeface="ＭＳ Ｐゴシック" panose="020B0600070205080204" pitchFamily="34" charset="-128"/>
              </a:rPr>
              <a:t>Time – synchronous or asynchronous</a:t>
            </a:r>
          </a:p>
          <a:p>
            <a:pPr eaLnBrk="1" hangingPunct="1"/>
            <a:r>
              <a:rPr lang="en-US" altLang="en-US" sz="3200" dirty="0">
                <a:solidFill>
                  <a:srgbClr val="0D0D0D"/>
                </a:solidFill>
              </a:rPr>
              <a:t>Six steps in evaluating software tools</a:t>
            </a:r>
          </a:p>
          <a:p>
            <a:pPr lvl="1" eaLnBrk="1" hangingPunct="1">
              <a:buFont typeface="Cambria" panose="02040503050406030204" pitchFamily="18" charset="0"/>
              <a:buAutoNum type="arabicPeriod"/>
            </a:pPr>
            <a:r>
              <a:rPr lang="en-US" altLang="en-US" sz="2400" dirty="0">
                <a:ea typeface="ＭＳ Ｐゴシック" panose="020B0600070205080204" pitchFamily="34" charset="-128"/>
              </a:rPr>
              <a:t>What are your firm’s collaboration challenges?</a:t>
            </a:r>
          </a:p>
          <a:p>
            <a:pPr lvl="1" eaLnBrk="1" hangingPunct="1">
              <a:buFont typeface="Cambria" panose="02040503050406030204" pitchFamily="18" charset="0"/>
              <a:buAutoNum type="arabicPeriod"/>
            </a:pPr>
            <a:r>
              <a:rPr lang="en-US" altLang="en-US" sz="2400" dirty="0">
                <a:ea typeface="ＭＳ Ｐゴシック" panose="020B0600070205080204" pitchFamily="34" charset="-128"/>
              </a:rPr>
              <a:t>What kinds of solutions are available? </a:t>
            </a:r>
          </a:p>
          <a:p>
            <a:pPr lvl="1" eaLnBrk="1" hangingPunct="1">
              <a:buFont typeface="Cambria" panose="02040503050406030204" pitchFamily="18" charset="0"/>
              <a:buAutoNum type="arabicPeriod"/>
            </a:pPr>
            <a:r>
              <a:rPr lang="en-US" altLang="en-US" sz="2400" dirty="0">
                <a:ea typeface="ＭＳ Ｐゴシック" panose="020B0600070205080204" pitchFamily="34" charset="-128"/>
              </a:rPr>
              <a:t>Analyze available products’ cost and benefits</a:t>
            </a:r>
          </a:p>
          <a:p>
            <a:pPr lvl="1" eaLnBrk="1" hangingPunct="1">
              <a:buFont typeface="Cambria" panose="02040503050406030204" pitchFamily="18" charset="0"/>
              <a:buAutoNum type="arabicPeriod"/>
            </a:pPr>
            <a:r>
              <a:rPr lang="en-US" altLang="en-US" sz="2400" dirty="0">
                <a:ea typeface="ＭＳ Ｐゴシック" panose="020B0600070205080204" pitchFamily="34" charset="-128"/>
              </a:rPr>
              <a:t>Evaluate security risks</a:t>
            </a:r>
          </a:p>
          <a:p>
            <a:pPr lvl="1" eaLnBrk="1" hangingPunct="1">
              <a:buFont typeface="Cambria" panose="02040503050406030204" pitchFamily="18" charset="0"/>
              <a:buAutoNum type="arabicPeriod"/>
            </a:pPr>
            <a:r>
              <a:rPr lang="en-US" altLang="en-US" sz="2400" dirty="0">
                <a:ea typeface="ＭＳ Ｐゴシック" panose="020B0600070205080204" pitchFamily="34" charset="-128"/>
              </a:rPr>
              <a:t>Consult users for implementation and training issues</a:t>
            </a:r>
          </a:p>
          <a:p>
            <a:pPr lvl="1" eaLnBrk="1" hangingPunct="1">
              <a:buFont typeface="Cambria" panose="02040503050406030204" pitchFamily="18" charset="0"/>
              <a:buAutoNum type="arabicPeriod"/>
            </a:pPr>
            <a:r>
              <a:rPr lang="en-US" altLang="en-US" sz="2400" dirty="0">
                <a:ea typeface="ＭＳ Ｐゴシック" panose="020B0600070205080204" pitchFamily="34" charset="-128"/>
              </a:rPr>
              <a:t>Evaluate product vendors</a:t>
            </a:r>
          </a:p>
          <a:p>
            <a:pPr lvl="2" eaLnBrk="1" hangingPunct="1"/>
            <a:endParaRPr lang="en-US" altLang="en-US" sz="2400" dirty="0">
              <a:ea typeface="ＭＳ Ｐゴシック" panose="020B0600070205080204" pitchFamily="34" charset="-128"/>
            </a:endParaRPr>
          </a:p>
        </p:txBody>
      </p:sp>
    </p:spTree>
    <p:extLst>
      <p:ext uri="{BB962C8B-B14F-4D97-AF65-F5344CB8AC3E}">
        <p14:creationId xmlns:p14="http://schemas.microsoft.com/office/powerpoint/2010/main" val="350359046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1F387B-58B6-AD0F-2683-2EAA8EF49CB1}"/>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DDA449A1-A110-A9D2-32D3-2CDE1E9E00B8}"/>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19</a:t>
            </a:fld>
            <a:endParaRPr/>
          </a:p>
        </p:txBody>
      </p:sp>
      <p:sp>
        <p:nvSpPr>
          <p:cNvPr id="127" name="Rectangle 7">
            <a:extLst>
              <a:ext uri="{FF2B5EF4-FFF2-40B4-BE49-F238E27FC236}">
                <a16:creationId xmlns:a16="http://schemas.microsoft.com/office/drawing/2014/main" id="{F8BACE0F-AC51-A330-EE68-66D137CBE4A0}"/>
              </a:ext>
            </a:extLst>
          </p:cNvPr>
          <p:cNvSpPr txBox="1"/>
          <p:nvPr/>
        </p:nvSpPr>
        <p:spPr>
          <a:xfrm>
            <a:off x="134924" y="71920"/>
            <a:ext cx="8551876" cy="9144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GB" sz="4800" dirty="0"/>
              <a:t>Collaboration and Communication Tools :</a:t>
            </a:r>
          </a:p>
          <a:p>
            <a:endParaRPr sz="4600" dirty="0"/>
          </a:p>
        </p:txBody>
      </p:sp>
      <p:sp>
        <p:nvSpPr>
          <p:cNvPr id="128" name="Content Placeholder 2">
            <a:extLst>
              <a:ext uri="{FF2B5EF4-FFF2-40B4-BE49-F238E27FC236}">
                <a16:creationId xmlns:a16="http://schemas.microsoft.com/office/drawing/2014/main" id="{A91DFBD1-2539-43C8-7325-EF97D3533B5E}"/>
              </a:ext>
            </a:extLst>
          </p:cNvPr>
          <p:cNvSpPr txBox="1"/>
          <p:nvPr/>
        </p:nvSpPr>
        <p:spPr>
          <a:xfrm>
            <a:off x="134924" y="647272"/>
            <a:ext cx="8874153" cy="538609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eaLnBrk="1" hangingPunct="1">
              <a:spcBef>
                <a:spcPct val="0"/>
              </a:spcBef>
            </a:pPr>
            <a:r>
              <a:rPr lang="en-US" altLang="en-US" sz="3200" b="1" dirty="0"/>
              <a:t>The Time/Space Collaboration Tool Matrix</a:t>
            </a:r>
          </a:p>
          <a:p>
            <a:pPr eaLnBrk="1" hangingPunct="1"/>
            <a:endParaRPr lang="en-US" altLang="en-US" sz="2400" dirty="0">
              <a:ea typeface="ＭＳ Ｐゴシック" panose="020B0600070205080204" pitchFamily="34" charset="-128"/>
            </a:endParaRPr>
          </a:p>
          <a:p>
            <a:pPr eaLnBrk="1" hangingPunct="1"/>
            <a:endParaRPr lang="en-US" altLang="en-US" sz="2400" dirty="0">
              <a:ea typeface="ＭＳ Ｐゴシック" panose="020B0600070205080204" pitchFamily="34" charset="-128"/>
            </a:endParaRPr>
          </a:p>
          <a:p>
            <a:pPr eaLnBrk="1" hangingPunct="1"/>
            <a:endParaRPr lang="en-US" altLang="en-US" sz="2400" dirty="0">
              <a:ea typeface="ＭＳ Ｐゴシック" panose="020B0600070205080204" pitchFamily="34" charset="-128"/>
            </a:endParaRPr>
          </a:p>
          <a:p>
            <a:pPr eaLnBrk="1" hangingPunct="1"/>
            <a:endParaRPr lang="en-US" altLang="en-US" sz="2400" dirty="0">
              <a:ea typeface="ＭＳ Ｐゴシック" panose="020B0600070205080204" pitchFamily="34" charset="-128"/>
            </a:endParaRPr>
          </a:p>
          <a:p>
            <a:pPr eaLnBrk="1" hangingPunct="1"/>
            <a:endParaRPr lang="en-US" altLang="en-US" sz="2400" dirty="0">
              <a:ea typeface="ＭＳ Ｐゴシック" panose="020B0600070205080204" pitchFamily="34" charset="-128"/>
            </a:endParaRPr>
          </a:p>
          <a:p>
            <a:pPr eaLnBrk="1" hangingPunct="1"/>
            <a:endParaRPr lang="en-US" altLang="en-US" sz="2400" dirty="0">
              <a:ea typeface="ＭＳ Ｐゴシック" panose="020B0600070205080204" pitchFamily="34" charset="-128"/>
            </a:endParaRPr>
          </a:p>
          <a:p>
            <a:pPr eaLnBrk="1" hangingPunct="1"/>
            <a:endParaRPr lang="en-US" altLang="en-US" sz="2400" dirty="0">
              <a:ea typeface="ＭＳ Ｐゴシック" panose="020B0600070205080204" pitchFamily="34" charset="-128"/>
            </a:endParaRPr>
          </a:p>
          <a:p>
            <a:pPr eaLnBrk="1" hangingPunct="1"/>
            <a:endParaRPr lang="en-US" altLang="en-US" sz="2400" dirty="0">
              <a:ea typeface="ＭＳ Ｐゴシック" panose="020B0600070205080204" pitchFamily="34" charset="-128"/>
            </a:endParaRPr>
          </a:p>
          <a:p>
            <a:pPr eaLnBrk="1" hangingPunct="1"/>
            <a:endParaRPr lang="en-US" altLang="en-US" sz="2400" dirty="0">
              <a:ea typeface="ＭＳ Ｐゴシック" panose="020B0600070205080204" pitchFamily="34" charset="-128"/>
            </a:endParaRPr>
          </a:p>
          <a:p>
            <a:pPr eaLnBrk="1" hangingPunct="1"/>
            <a:endParaRPr lang="en-US" altLang="en-US" sz="2400" dirty="0">
              <a:ea typeface="ＭＳ Ｐゴシック" panose="020B0600070205080204" pitchFamily="34" charset="-128"/>
            </a:endParaRPr>
          </a:p>
          <a:p>
            <a:pPr eaLnBrk="1" hangingPunct="1"/>
            <a:endParaRPr lang="en-US" altLang="en-US" sz="2400" dirty="0">
              <a:ea typeface="ＭＳ Ｐゴシック" panose="020B0600070205080204" pitchFamily="34" charset="-128"/>
            </a:endParaRPr>
          </a:p>
          <a:p>
            <a:pPr eaLnBrk="1" hangingPunct="1"/>
            <a:r>
              <a:rPr lang="en-US" altLang="en-US" sz="2400" dirty="0">
                <a:ea typeface="ＭＳ Ｐゴシック" panose="020B0600070205080204" pitchFamily="34" charset="-128"/>
              </a:rPr>
              <a:t>product vendors</a:t>
            </a:r>
          </a:p>
          <a:p>
            <a:pPr lvl="2" eaLnBrk="1" hangingPunct="1"/>
            <a:endParaRPr lang="en-US" altLang="en-US" sz="2400" dirty="0">
              <a:ea typeface="ＭＳ Ｐゴシック" panose="020B0600070205080204" pitchFamily="34" charset="-128"/>
            </a:endParaRPr>
          </a:p>
        </p:txBody>
      </p:sp>
      <p:pic>
        <p:nvPicPr>
          <p:cNvPr id="2" name="Picture Placeholder 21" descr="Fig-2-2.png">
            <a:extLst>
              <a:ext uri="{FF2B5EF4-FFF2-40B4-BE49-F238E27FC236}">
                <a16:creationId xmlns:a16="http://schemas.microsoft.com/office/drawing/2014/main" id="{4988FEC6-477C-F6EC-6109-CAD8D0DF0A01}"/>
              </a:ext>
            </a:extLst>
          </p:cNvPr>
          <p:cNvPicPr>
            <a:picLocks noChangeAspect="1"/>
          </p:cNvPicPr>
          <p:nvPr/>
        </p:nvPicPr>
        <p:blipFill>
          <a:blip r:embed="rId2"/>
          <a:stretch>
            <a:fillRect/>
          </a:stretch>
        </p:blipFill>
        <p:spPr>
          <a:xfrm>
            <a:off x="1099335" y="1315948"/>
            <a:ext cx="6174768" cy="3657600"/>
          </a:xfrm>
          <a:prstGeom prst="rect">
            <a:avLst/>
          </a:prstGeom>
        </p:spPr>
      </p:pic>
    </p:spTree>
    <p:extLst>
      <p:ext uri="{BB962C8B-B14F-4D97-AF65-F5344CB8AC3E}">
        <p14:creationId xmlns:p14="http://schemas.microsoft.com/office/powerpoint/2010/main" val="35985232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528D8B-4E5C-79A5-6EAF-9B8769FDE6BA}"/>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89D23C0B-2CFF-7A53-29C3-3B1312BE7565}"/>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20</a:t>
            </a:fld>
            <a:endParaRPr/>
          </a:p>
        </p:txBody>
      </p:sp>
      <p:sp>
        <p:nvSpPr>
          <p:cNvPr id="127" name="Rectangle 7">
            <a:extLst>
              <a:ext uri="{FF2B5EF4-FFF2-40B4-BE49-F238E27FC236}">
                <a16:creationId xmlns:a16="http://schemas.microsoft.com/office/drawing/2014/main" id="{850C27A9-E634-65EA-AE8C-EEC117ADB204}"/>
              </a:ext>
            </a:extLst>
          </p:cNvPr>
          <p:cNvSpPr txBox="1"/>
          <p:nvPr/>
        </p:nvSpPr>
        <p:spPr>
          <a:xfrm>
            <a:off x="134924" y="71920"/>
            <a:ext cx="8551876" cy="9144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GB" sz="4800" dirty="0"/>
              <a:t>Collaboration and Communication Tools :</a:t>
            </a:r>
          </a:p>
          <a:p>
            <a:endParaRPr sz="4600" dirty="0"/>
          </a:p>
        </p:txBody>
      </p:sp>
      <p:sp>
        <p:nvSpPr>
          <p:cNvPr id="128" name="Content Placeholder 2">
            <a:extLst>
              <a:ext uri="{FF2B5EF4-FFF2-40B4-BE49-F238E27FC236}">
                <a16:creationId xmlns:a16="http://schemas.microsoft.com/office/drawing/2014/main" id="{9FBF590B-A32E-4EB9-1746-5DED5964A494}"/>
              </a:ext>
            </a:extLst>
          </p:cNvPr>
          <p:cNvSpPr txBox="1"/>
          <p:nvPr/>
        </p:nvSpPr>
        <p:spPr>
          <a:xfrm>
            <a:off x="134924" y="647272"/>
            <a:ext cx="8874153" cy="52424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hangingPunct="1">
              <a:defRPr/>
            </a:pPr>
            <a:r>
              <a:rPr lang="en-US" altLang="en-US" sz="3200" dirty="0">
                <a:solidFill>
                  <a:srgbClr val="0D0D0D"/>
                </a:solidFill>
                <a:cs typeface="Times New Roman" panose="02020603050405020304" pitchFamily="18" charset="0"/>
              </a:rPr>
              <a:t>The Information Systems Department…. </a:t>
            </a:r>
          </a:p>
          <a:p>
            <a:pPr hangingPunct="1">
              <a:buFontTx/>
              <a:buChar char="•"/>
              <a:defRPr/>
            </a:pPr>
            <a:r>
              <a:rPr lang="en-US" altLang="en-US" sz="2400" dirty="0"/>
              <a:t> of a firm is responsible for coordinating all of the CRM,DSS,ESS systems. And responsible for maintaining the hardware, software, data storage., and networks that comprise the firm’s IT infrastructure. </a:t>
            </a:r>
            <a:endParaRPr lang="en-US" altLang="en-US" sz="2400" dirty="0">
              <a:solidFill>
                <a:srgbClr val="0D0D0D"/>
              </a:solidFill>
              <a:cs typeface="Times New Roman" panose="02020603050405020304" pitchFamily="18" charset="0"/>
            </a:endParaRPr>
          </a:p>
          <a:p>
            <a:pPr lvl="1" hangingPunct="1">
              <a:spcAft>
                <a:spcPts val="800"/>
              </a:spcAft>
              <a:buFontTx/>
              <a:buChar char="•"/>
              <a:defRPr/>
            </a:pPr>
            <a:r>
              <a:rPr lang="en-US" altLang="en-US" sz="2000" dirty="0">
                <a:ea typeface="ＭＳ Ｐゴシック" panose="020B0600070205080204" pitchFamily="34" charset="-128"/>
                <a:cs typeface="Times New Roman" panose="02020603050405020304" pitchFamily="18" charset="0"/>
              </a:rPr>
              <a:t>Formal organizational unit responsible for information technology</a:t>
            </a:r>
          </a:p>
          <a:p>
            <a:pPr lvl="1" indent="0" hangingPunct="1">
              <a:spcAft>
                <a:spcPts val="800"/>
              </a:spcAft>
              <a:defRPr/>
            </a:pPr>
            <a:r>
              <a:rPr lang="en-US" altLang="en-US" sz="2000" dirty="0">
                <a:ea typeface="ＭＳ Ｐゴシック" panose="020B0600070205080204" pitchFamily="34" charset="-128"/>
                <a:cs typeface="Times New Roman" panose="02020603050405020304" pitchFamily="18" charset="0"/>
              </a:rPr>
              <a:t>      services.</a:t>
            </a:r>
          </a:p>
          <a:p>
            <a:pPr lvl="1" hangingPunct="1">
              <a:spcAft>
                <a:spcPts val="800"/>
              </a:spcAft>
              <a:buFontTx/>
              <a:buChar char="•"/>
              <a:defRPr/>
            </a:pPr>
            <a:r>
              <a:rPr lang="en-US" altLang="en-US" sz="2000" dirty="0">
                <a:ea typeface="ＭＳ Ｐゴシック" panose="020B0600070205080204" pitchFamily="34" charset="-128"/>
                <a:cs typeface="Times New Roman" panose="02020603050405020304" pitchFamily="18" charset="0"/>
              </a:rPr>
              <a:t>Often headed by chief information officer (CIO)</a:t>
            </a:r>
          </a:p>
          <a:p>
            <a:pPr lvl="1" hangingPunct="1">
              <a:spcAft>
                <a:spcPts val="800"/>
              </a:spcAft>
              <a:buFontTx/>
              <a:buChar char="•"/>
              <a:defRPr/>
            </a:pPr>
            <a:r>
              <a:rPr lang="en-US" altLang="en-US" sz="2000" dirty="0">
                <a:ea typeface="ＭＳ Ｐゴシック" panose="020B0600070205080204" pitchFamily="34" charset="-128"/>
                <a:cs typeface="Times New Roman" panose="02020603050405020304" pitchFamily="18" charset="0"/>
              </a:rPr>
              <a:t>Other senior positions include chief security officer (CSO), chief</a:t>
            </a:r>
          </a:p>
          <a:p>
            <a:pPr lvl="1" indent="0" hangingPunct="1">
              <a:spcAft>
                <a:spcPts val="800"/>
              </a:spcAft>
              <a:defRPr/>
            </a:pPr>
            <a:r>
              <a:rPr lang="en-US" altLang="en-US" sz="2000" dirty="0">
                <a:ea typeface="ＭＳ Ｐゴシック" panose="020B0600070205080204" pitchFamily="34" charset="-128"/>
                <a:cs typeface="Times New Roman" panose="02020603050405020304" pitchFamily="18" charset="0"/>
              </a:rPr>
              <a:t>       knowledge officer (CKO), chief privacy officer (CPO)</a:t>
            </a:r>
          </a:p>
          <a:p>
            <a:pPr lvl="1" hangingPunct="1">
              <a:spcAft>
                <a:spcPts val="800"/>
              </a:spcAft>
              <a:buFontTx/>
              <a:buChar char="•"/>
              <a:defRPr/>
            </a:pPr>
            <a:r>
              <a:rPr lang="en-US" altLang="en-US" sz="2000" dirty="0">
                <a:ea typeface="ＭＳ Ｐゴシック" panose="020B0600070205080204" pitchFamily="34" charset="-128"/>
                <a:cs typeface="Times New Roman" panose="02020603050405020304" pitchFamily="18" charset="0"/>
              </a:rPr>
              <a:t>Programmers</a:t>
            </a:r>
          </a:p>
          <a:p>
            <a:pPr lvl="1" hangingPunct="1">
              <a:spcAft>
                <a:spcPts val="800"/>
              </a:spcAft>
              <a:buFontTx/>
              <a:buChar char="•"/>
              <a:defRPr/>
            </a:pPr>
            <a:r>
              <a:rPr lang="en-US" altLang="en-US" sz="2000" dirty="0">
                <a:ea typeface="ＭＳ Ｐゴシック" panose="020B0600070205080204" pitchFamily="34" charset="-128"/>
                <a:cs typeface="Times New Roman" panose="02020603050405020304" pitchFamily="18" charset="0"/>
              </a:rPr>
              <a:t>Systems analysts</a:t>
            </a:r>
          </a:p>
          <a:p>
            <a:pPr lvl="1" hangingPunct="1">
              <a:spcAft>
                <a:spcPct val="10000"/>
              </a:spcAft>
              <a:buFontTx/>
              <a:buChar char="•"/>
              <a:defRPr/>
            </a:pPr>
            <a:r>
              <a:rPr lang="en-US" altLang="en-US" sz="2000" dirty="0">
                <a:ea typeface="ＭＳ Ｐゴシック" panose="020B0600070205080204" pitchFamily="34" charset="-128"/>
                <a:cs typeface="Times New Roman" panose="02020603050405020304" pitchFamily="18" charset="0"/>
              </a:rPr>
              <a:t>Information systems managers</a:t>
            </a:r>
            <a:endParaRPr lang="en-US" altLang="en-US" sz="2000" dirty="0">
              <a:ea typeface="ＭＳ Ｐゴシック" panose="020B0600070205080204" pitchFamily="34" charset="-128"/>
            </a:endParaRPr>
          </a:p>
        </p:txBody>
      </p:sp>
    </p:spTree>
    <p:extLst>
      <p:ext uri="{BB962C8B-B14F-4D97-AF65-F5344CB8AC3E}">
        <p14:creationId xmlns:p14="http://schemas.microsoft.com/office/powerpoint/2010/main" val="143589759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969980-E02B-04C1-8A95-5FADBF4031FE}"/>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C445C4E5-3D81-3F11-BC2F-A58948E12E4D}"/>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21</a:t>
            </a:fld>
            <a:endParaRPr/>
          </a:p>
        </p:txBody>
      </p:sp>
      <p:sp>
        <p:nvSpPr>
          <p:cNvPr id="127" name="Rectangle 7">
            <a:extLst>
              <a:ext uri="{FF2B5EF4-FFF2-40B4-BE49-F238E27FC236}">
                <a16:creationId xmlns:a16="http://schemas.microsoft.com/office/drawing/2014/main" id="{1DC58830-7A38-DF7F-1D02-AFB91A115F29}"/>
              </a:ext>
            </a:extLst>
          </p:cNvPr>
          <p:cNvSpPr txBox="1"/>
          <p:nvPr/>
        </p:nvSpPr>
        <p:spPr>
          <a:xfrm>
            <a:off x="134924" y="71920"/>
            <a:ext cx="8551876" cy="9144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0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GB" sz="4800" dirty="0"/>
              <a:t>Collaboration and Communication Tools :</a:t>
            </a:r>
          </a:p>
          <a:p>
            <a:endParaRPr sz="4600" dirty="0"/>
          </a:p>
        </p:txBody>
      </p:sp>
      <p:sp>
        <p:nvSpPr>
          <p:cNvPr id="128" name="Content Placeholder 2">
            <a:extLst>
              <a:ext uri="{FF2B5EF4-FFF2-40B4-BE49-F238E27FC236}">
                <a16:creationId xmlns:a16="http://schemas.microsoft.com/office/drawing/2014/main" id="{0CD1248B-D76C-D303-4E80-C6283F472656}"/>
              </a:ext>
            </a:extLst>
          </p:cNvPr>
          <p:cNvSpPr txBox="1"/>
          <p:nvPr/>
        </p:nvSpPr>
        <p:spPr>
          <a:xfrm>
            <a:off x="134924" y="647272"/>
            <a:ext cx="8874153" cy="45920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hangingPunct="1">
              <a:spcAft>
                <a:spcPct val="10000"/>
              </a:spcAft>
              <a:buFontTx/>
              <a:buChar char="•"/>
            </a:pPr>
            <a:r>
              <a:rPr lang="en-US" altLang="en-US" sz="3200" dirty="0">
                <a:solidFill>
                  <a:srgbClr val="0D0D0D"/>
                </a:solidFill>
                <a:cs typeface="Times New Roman" panose="02020603050405020304" pitchFamily="18" charset="0"/>
              </a:rPr>
              <a:t>End users.</a:t>
            </a:r>
          </a:p>
          <a:p>
            <a:pPr hangingPunct="1">
              <a:spcAft>
                <a:spcPct val="10000"/>
              </a:spcAft>
              <a:buFontTx/>
              <a:buChar char="•"/>
            </a:pPr>
            <a:r>
              <a:rPr lang="en-US" altLang="en-US" sz="2800" dirty="0">
                <a:ea typeface="ＭＳ Ｐゴシック" panose="020B0600070205080204" pitchFamily="34" charset="-128"/>
                <a:cs typeface="Times New Roman" panose="02020603050405020304" pitchFamily="18" charset="0"/>
              </a:rPr>
              <a:t>Representatives of other departments for whom</a:t>
            </a:r>
          </a:p>
          <a:p>
            <a:pPr hangingPunct="1">
              <a:spcAft>
                <a:spcPct val="10000"/>
              </a:spcAft>
            </a:pPr>
            <a:r>
              <a:rPr lang="en-US" altLang="en-US" sz="2800" dirty="0">
                <a:ea typeface="ＭＳ Ｐゴシック" panose="020B0600070205080204" pitchFamily="34" charset="-128"/>
                <a:cs typeface="Times New Roman" panose="02020603050405020304" pitchFamily="18" charset="0"/>
              </a:rPr>
              <a:t>  applications are developed.</a:t>
            </a:r>
          </a:p>
          <a:p>
            <a:pPr hangingPunct="1">
              <a:spcAft>
                <a:spcPct val="10000"/>
              </a:spcAft>
            </a:pPr>
            <a:r>
              <a:rPr lang="en-US" altLang="en-US" sz="2800" dirty="0">
                <a:ea typeface="ＭＳ Ｐゴシック" panose="020B0600070205080204" pitchFamily="34" charset="-128"/>
                <a:cs typeface="Times New Roman" panose="02020603050405020304" pitchFamily="18" charset="0"/>
              </a:rPr>
              <a:t>Increasing role in system design, development</a:t>
            </a:r>
          </a:p>
          <a:p>
            <a:pPr hangingPunct="1">
              <a:spcAft>
                <a:spcPct val="10000"/>
              </a:spcAft>
              <a:buFontTx/>
              <a:buChar char="•"/>
            </a:pPr>
            <a:r>
              <a:rPr lang="en-US" altLang="en-US" sz="3200" dirty="0">
                <a:solidFill>
                  <a:srgbClr val="0D0D0D"/>
                </a:solidFill>
                <a:cs typeface="Times New Roman" panose="02020603050405020304" pitchFamily="18" charset="0"/>
              </a:rPr>
              <a:t>IT Governance:</a:t>
            </a:r>
          </a:p>
          <a:p>
            <a:pPr lvl="1" hangingPunct="1">
              <a:spcAft>
                <a:spcPct val="10000"/>
              </a:spcAft>
              <a:buFontTx/>
              <a:buChar char="•"/>
            </a:pPr>
            <a:r>
              <a:rPr lang="en-US" altLang="en-US" sz="2400" dirty="0">
                <a:ea typeface="ＭＳ Ｐゴシック" panose="020B0600070205080204" pitchFamily="34" charset="-128"/>
                <a:cs typeface="Times New Roman" panose="02020603050405020304" pitchFamily="18" charset="0"/>
              </a:rPr>
              <a:t>Strategies and policies for using IT in the organization</a:t>
            </a:r>
          </a:p>
          <a:p>
            <a:pPr lvl="1" hangingPunct="1">
              <a:spcAft>
                <a:spcPct val="10000"/>
              </a:spcAft>
              <a:buFontTx/>
              <a:buChar char="•"/>
            </a:pPr>
            <a:r>
              <a:rPr lang="en-US" altLang="en-US" sz="2400" dirty="0">
                <a:ea typeface="ＭＳ Ｐゴシック" panose="020B0600070205080204" pitchFamily="34" charset="-128"/>
                <a:cs typeface="Times New Roman" panose="02020603050405020304" pitchFamily="18" charset="0"/>
              </a:rPr>
              <a:t>Decision rights</a:t>
            </a:r>
          </a:p>
          <a:p>
            <a:pPr lvl="1" hangingPunct="1">
              <a:spcAft>
                <a:spcPct val="10000"/>
              </a:spcAft>
              <a:buFontTx/>
              <a:buChar char="•"/>
            </a:pPr>
            <a:r>
              <a:rPr lang="en-US" altLang="en-US" sz="2400" dirty="0">
                <a:ea typeface="ＭＳ Ｐゴシック" panose="020B0600070205080204" pitchFamily="34" charset="-128"/>
                <a:cs typeface="Times New Roman" panose="02020603050405020304" pitchFamily="18" charset="0"/>
              </a:rPr>
              <a:t>Accountability</a:t>
            </a:r>
          </a:p>
          <a:p>
            <a:pPr lvl="1" hangingPunct="1">
              <a:spcAft>
                <a:spcPct val="10000"/>
              </a:spcAft>
              <a:buFontTx/>
              <a:buChar char="•"/>
            </a:pPr>
            <a:r>
              <a:rPr lang="en-US" altLang="en-US" sz="2400" dirty="0">
                <a:ea typeface="ＭＳ Ｐゴシック" panose="020B0600070205080204" pitchFamily="34" charset="-128"/>
                <a:cs typeface="Times New Roman" panose="02020603050405020304" pitchFamily="18" charset="0"/>
              </a:rPr>
              <a:t>Organization of information systems function </a:t>
            </a:r>
          </a:p>
          <a:p>
            <a:pPr lvl="1" hangingPunct="1">
              <a:spcAft>
                <a:spcPct val="10000"/>
              </a:spcAft>
              <a:buFontTx/>
              <a:buChar char="•"/>
            </a:pPr>
            <a:r>
              <a:rPr lang="en-US" altLang="en-US" sz="2400" dirty="0">
                <a:ea typeface="ＭＳ Ｐゴシック" panose="020B0600070205080204" pitchFamily="34" charset="-128"/>
                <a:cs typeface="Times New Roman" panose="02020603050405020304" pitchFamily="18" charset="0"/>
              </a:rPr>
              <a:t>Centralized, decentralized, etc.</a:t>
            </a:r>
            <a:endParaRPr lang="en-US" altLang="en-US" sz="2400" dirty="0">
              <a:ea typeface="ＭＳ Ｐゴシック" panose="020B0600070205080204" pitchFamily="34" charset="-128"/>
            </a:endParaRPr>
          </a:p>
        </p:txBody>
      </p:sp>
    </p:spTree>
    <p:extLst>
      <p:ext uri="{BB962C8B-B14F-4D97-AF65-F5344CB8AC3E}">
        <p14:creationId xmlns:p14="http://schemas.microsoft.com/office/powerpoint/2010/main" val="228341340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8DF88D-D974-47F7-C259-7BF21C963014}"/>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0C8562C1-3FED-9D84-67BD-4077DDE74C2A}"/>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22</a:t>
            </a:fld>
            <a:endParaRPr/>
          </a:p>
        </p:txBody>
      </p:sp>
      <p:sp>
        <p:nvSpPr>
          <p:cNvPr id="127" name="Rectangle 7">
            <a:extLst>
              <a:ext uri="{FF2B5EF4-FFF2-40B4-BE49-F238E27FC236}">
                <a16:creationId xmlns:a16="http://schemas.microsoft.com/office/drawing/2014/main" id="{2C6D870E-DE84-7CEA-ED7A-B6CE6B96592F}"/>
              </a:ext>
            </a:extLst>
          </p:cNvPr>
          <p:cNvSpPr txBox="1"/>
          <p:nvPr/>
        </p:nvSpPr>
        <p:spPr>
          <a:xfrm>
            <a:off x="134924" y="102742"/>
            <a:ext cx="8551876" cy="88357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62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endParaRPr lang="en-GB" sz="4800" dirty="0"/>
          </a:p>
          <a:p>
            <a:r>
              <a:rPr lang="en-GB" sz="4800" dirty="0"/>
              <a:t>Relevant Theories and Frameworks……</a:t>
            </a:r>
          </a:p>
          <a:p>
            <a:endParaRPr sz="4600" dirty="0"/>
          </a:p>
        </p:txBody>
      </p:sp>
      <p:sp>
        <p:nvSpPr>
          <p:cNvPr id="128" name="Content Placeholder 2">
            <a:extLst>
              <a:ext uri="{FF2B5EF4-FFF2-40B4-BE49-F238E27FC236}">
                <a16:creationId xmlns:a16="http://schemas.microsoft.com/office/drawing/2014/main" id="{06E47BFB-A455-EC10-6B8C-2147D7614986}"/>
              </a:ext>
            </a:extLst>
          </p:cNvPr>
          <p:cNvSpPr txBox="1"/>
          <p:nvPr/>
        </p:nvSpPr>
        <p:spPr>
          <a:xfrm>
            <a:off x="134924" y="647272"/>
            <a:ext cx="8874153" cy="486287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r>
              <a:rPr lang="en-GB" sz="2800" b="1" dirty="0"/>
              <a:t>The Technology Acceptance Model  (TAM):</a:t>
            </a:r>
          </a:p>
          <a:p>
            <a:endParaRPr lang="en-GB" dirty="0"/>
          </a:p>
          <a:p>
            <a:pPr algn="just"/>
            <a:r>
              <a:rPr lang="en-GB" sz="2400" dirty="0"/>
              <a:t>The technology acceptance model as put forward by Davis (1989) is a powerful tool that explains the influential factors when users adopt new devices or technologies for data communication in the field and has been widely used until recently.</a:t>
            </a:r>
          </a:p>
          <a:p>
            <a:pPr algn="just"/>
            <a:endParaRPr lang="en-GB" sz="2400" dirty="0"/>
          </a:p>
          <a:p>
            <a:pPr algn="just"/>
            <a:r>
              <a:rPr lang="en-GB" sz="2400" dirty="0"/>
              <a:t>It is based on the theory of reasoned action (TRA) and the theory of planned behaviour (TPB) and is acknowledged for being a simple but highly delicate framework for explaining user actions. </a:t>
            </a:r>
          </a:p>
          <a:p>
            <a:pPr algn="just"/>
            <a:endParaRPr lang="en-GB" sz="2400" dirty="0"/>
          </a:p>
          <a:p>
            <a:pPr algn="just"/>
            <a:endParaRPr lang="en-GB" sz="2400" dirty="0"/>
          </a:p>
        </p:txBody>
      </p:sp>
    </p:spTree>
    <p:extLst>
      <p:ext uri="{BB962C8B-B14F-4D97-AF65-F5344CB8AC3E}">
        <p14:creationId xmlns:p14="http://schemas.microsoft.com/office/powerpoint/2010/main" val="247296645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A31E2F-F7BE-5514-3529-EFFB117F479E}"/>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86681BE3-4C91-0443-3269-F2DB5B9CE16F}"/>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23</a:t>
            </a:fld>
            <a:endParaRPr/>
          </a:p>
        </p:txBody>
      </p:sp>
      <p:sp>
        <p:nvSpPr>
          <p:cNvPr id="127" name="Rectangle 7">
            <a:extLst>
              <a:ext uri="{FF2B5EF4-FFF2-40B4-BE49-F238E27FC236}">
                <a16:creationId xmlns:a16="http://schemas.microsoft.com/office/drawing/2014/main" id="{E039542C-8BEF-6281-D751-BF86D75021DC}"/>
              </a:ext>
            </a:extLst>
          </p:cNvPr>
          <p:cNvSpPr txBox="1"/>
          <p:nvPr/>
        </p:nvSpPr>
        <p:spPr>
          <a:xfrm>
            <a:off x="134924" y="102742"/>
            <a:ext cx="8551876" cy="88357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62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endParaRPr lang="en-GB" sz="4800" dirty="0"/>
          </a:p>
          <a:p>
            <a:r>
              <a:rPr lang="en-GB" sz="4800" dirty="0"/>
              <a:t>Relevant Theories and Frameworks…..</a:t>
            </a:r>
          </a:p>
          <a:p>
            <a:endParaRPr sz="4600" dirty="0"/>
          </a:p>
        </p:txBody>
      </p:sp>
      <p:sp>
        <p:nvSpPr>
          <p:cNvPr id="128" name="Content Placeholder 2">
            <a:extLst>
              <a:ext uri="{FF2B5EF4-FFF2-40B4-BE49-F238E27FC236}">
                <a16:creationId xmlns:a16="http://schemas.microsoft.com/office/drawing/2014/main" id="{9B04018B-0702-D141-71D1-2891E9A6F3F2}"/>
              </a:ext>
            </a:extLst>
          </p:cNvPr>
          <p:cNvSpPr txBox="1"/>
          <p:nvPr/>
        </p:nvSpPr>
        <p:spPr>
          <a:xfrm>
            <a:off x="134924" y="647272"/>
            <a:ext cx="8874153" cy="634019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r>
              <a:rPr lang="en-GB" sz="2800" b="1" dirty="0"/>
              <a:t>The Technology Acceptance Model  (TAM):</a:t>
            </a:r>
          </a:p>
          <a:p>
            <a:endParaRPr lang="en-GB" dirty="0"/>
          </a:p>
          <a:p>
            <a:pPr algn="just"/>
            <a:r>
              <a:rPr lang="en-GB" sz="2400" dirty="0"/>
              <a:t>In Davis’s technology acceptance model, embracing new technology relies on two factors, perceived usefulness and perceived ease of use.</a:t>
            </a:r>
          </a:p>
          <a:p>
            <a:pPr algn="just"/>
            <a:endParaRPr lang="en-GB" sz="2400" dirty="0"/>
          </a:p>
          <a:p>
            <a:pPr algn="just"/>
            <a:endParaRPr lang="en-GB" sz="2400" dirty="0"/>
          </a:p>
          <a:p>
            <a:pPr algn="just"/>
            <a:endParaRPr lang="en-GB" sz="2400" dirty="0"/>
          </a:p>
          <a:p>
            <a:pPr algn="just"/>
            <a:endParaRPr lang="en-GB" sz="2400" dirty="0"/>
          </a:p>
          <a:p>
            <a:pPr algn="just"/>
            <a:endParaRPr lang="en-GB" sz="2400" dirty="0"/>
          </a:p>
          <a:p>
            <a:pPr algn="just"/>
            <a:endParaRPr lang="en-GB" sz="2400" dirty="0"/>
          </a:p>
          <a:p>
            <a:pPr algn="just"/>
            <a:endParaRPr lang="en-GB" sz="2400" dirty="0"/>
          </a:p>
          <a:p>
            <a:pPr algn="just"/>
            <a:endParaRPr lang="en-GB" sz="2400" dirty="0"/>
          </a:p>
          <a:p>
            <a:pPr algn="just"/>
            <a:r>
              <a:rPr lang="en-GB" b="1" dirty="0"/>
              <a:t>(Davis, 1989)</a:t>
            </a:r>
          </a:p>
          <a:p>
            <a:pPr algn="just"/>
            <a:endParaRPr lang="en-GB" sz="2400" dirty="0"/>
          </a:p>
          <a:p>
            <a:pPr algn="just"/>
            <a:endParaRPr lang="en-GB" sz="2400" dirty="0"/>
          </a:p>
          <a:p>
            <a:pPr algn="just"/>
            <a:endParaRPr lang="en-GB" sz="2400" dirty="0"/>
          </a:p>
        </p:txBody>
      </p:sp>
      <p:pic>
        <p:nvPicPr>
          <p:cNvPr id="2" name="Picture 1" descr="A diagram of a computer program&#10;&#10;Description automatically generated">
            <a:extLst>
              <a:ext uri="{FF2B5EF4-FFF2-40B4-BE49-F238E27FC236}">
                <a16:creationId xmlns:a16="http://schemas.microsoft.com/office/drawing/2014/main" id="{37B67373-1A68-DF4A-D766-5A9D4DB1758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128" y="2609849"/>
            <a:ext cx="8741948" cy="2691615"/>
          </a:xfrm>
          <a:prstGeom prst="rect">
            <a:avLst/>
          </a:prstGeom>
        </p:spPr>
      </p:pic>
    </p:spTree>
    <p:extLst>
      <p:ext uri="{BB962C8B-B14F-4D97-AF65-F5344CB8AC3E}">
        <p14:creationId xmlns:p14="http://schemas.microsoft.com/office/powerpoint/2010/main" val="261181324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C6BCBC-A0C1-617C-5435-330F90180DBF}"/>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C6853622-96BA-4275-C2D8-20346C2EF089}"/>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24</a:t>
            </a:fld>
            <a:endParaRPr/>
          </a:p>
        </p:txBody>
      </p:sp>
      <p:sp>
        <p:nvSpPr>
          <p:cNvPr id="127" name="Rectangle 7">
            <a:extLst>
              <a:ext uri="{FF2B5EF4-FFF2-40B4-BE49-F238E27FC236}">
                <a16:creationId xmlns:a16="http://schemas.microsoft.com/office/drawing/2014/main" id="{D11300A8-F1FA-6190-0DD8-6B5FF333A14B}"/>
              </a:ext>
            </a:extLst>
          </p:cNvPr>
          <p:cNvSpPr txBox="1"/>
          <p:nvPr/>
        </p:nvSpPr>
        <p:spPr>
          <a:xfrm>
            <a:off x="134924" y="102742"/>
            <a:ext cx="8551876" cy="134591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endParaRPr lang="en-GB" sz="4800" dirty="0"/>
          </a:p>
          <a:p>
            <a:r>
              <a:rPr lang="en-GB" sz="4800" dirty="0"/>
              <a:t>Relevant Theories and Frameworks…</a:t>
            </a:r>
          </a:p>
          <a:p>
            <a:endParaRPr sz="4600" dirty="0"/>
          </a:p>
        </p:txBody>
      </p:sp>
      <p:sp>
        <p:nvSpPr>
          <p:cNvPr id="128" name="Content Placeholder 2">
            <a:extLst>
              <a:ext uri="{FF2B5EF4-FFF2-40B4-BE49-F238E27FC236}">
                <a16:creationId xmlns:a16="http://schemas.microsoft.com/office/drawing/2014/main" id="{1F42DD1F-59D6-4963-1D24-CB8084CB9448}"/>
              </a:ext>
            </a:extLst>
          </p:cNvPr>
          <p:cNvSpPr txBox="1"/>
          <p:nvPr/>
        </p:nvSpPr>
        <p:spPr>
          <a:xfrm>
            <a:off x="215757" y="1448656"/>
            <a:ext cx="8793320" cy="375487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r>
              <a:rPr lang="en-GB" sz="2800" b="1" dirty="0"/>
              <a:t>The Technology Acceptance Model  (TAM):</a:t>
            </a:r>
          </a:p>
          <a:p>
            <a:endParaRPr lang="en-GB" dirty="0"/>
          </a:p>
          <a:p>
            <a:pPr algn="just"/>
            <a:r>
              <a:rPr lang="en-GB" sz="2800" dirty="0"/>
              <a:t>From the diagram above, TAM, is a theoretical framework in which the user’s perceptions of usefulness and ease of use regarding new technology are formed by various external factors, and those factors indirectly impact whether users embrace a new technology as well as their attitudes towards it</a:t>
            </a:r>
            <a:r>
              <a:rPr lang="en-GB" sz="2400" dirty="0"/>
              <a:t>. </a:t>
            </a:r>
          </a:p>
          <a:p>
            <a:pPr algn="just"/>
            <a:endParaRPr lang="en-GB" sz="2400" dirty="0"/>
          </a:p>
        </p:txBody>
      </p:sp>
    </p:spTree>
    <p:extLst>
      <p:ext uri="{BB962C8B-B14F-4D97-AF65-F5344CB8AC3E}">
        <p14:creationId xmlns:p14="http://schemas.microsoft.com/office/powerpoint/2010/main" val="330589534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9B0D65-1A4A-AF57-03AB-11F9B59A2602}"/>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094A4D30-BA85-EC5D-9017-034D97EC6069}"/>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25</a:t>
            </a:fld>
            <a:endParaRPr/>
          </a:p>
        </p:txBody>
      </p:sp>
      <p:sp>
        <p:nvSpPr>
          <p:cNvPr id="127" name="Rectangle 7">
            <a:extLst>
              <a:ext uri="{FF2B5EF4-FFF2-40B4-BE49-F238E27FC236}">
                <a16:creationId xmlns:a16="http://schemas.microsoft.com/office/drawing/2014/main" id="{8F6C2971-F841-F812-04E6-4E23D22B1D9C}"/>
              </a:ext>
            </a:extLst>
          </p:cNvPr>
          <p:cNvSpPr txBox="1"/>
          <p:nvPr/>
        </p:nvSpPr>
        <p:spPr>
          <a:xfrm>
            <a:off x="134924" y="102742"/>
            <a:ext cx="8551876" cy="106851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endParaRPr lang="en-GB" sz="4800" dirty="0"/>
          </a:p>
          <a:p>
            <a:r>
              <a:rPr lang="en-GB" sz="4800" dirty="0"/>
              <a:t>Relevant Theories and Frameworks….</a:t>
            </a:r>
          </a:p>
          <a:p>
            <a:endParaRPr sz="4600" dirty="0"/>
          </a:p>
        </p:txBody>
      </p:sp>
      <p:sp>
        <p:nvSpPr>
          <p:cNvPr id="128" name="Content Placeholder 2">
            <a:extLst>
              <a:ext uri="{FF2B5EF4-FFF2-40B4-BE49-F238E27FC236}">
                <a16:creationId xmlns:a16="http://schemas.microsoft.com/office/drawing/2014/main" id="{9AF5357F-A091-94A1-DA83-947515CBBED5}"/>
              </a:ext>
            </a:extLst>
          </p:cNvPr>
          <p:cNvSpPr txBox="1"/>
          <p:nvPr/>
        </p:nvSpPr>
        <p:spPr>
          <a:xfrm>
            <a:off x="1" y="914400"/>
            <a:ext cx="9009076" cy="523220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r>
              <a:rPr lang="en-GB" sz="2800" b="1" dirty="0"/>
              <a:t>The Technology Acceptance Model  (TAM):</a:t>
            </a:r>
          </a:p>
          <a:p>
            <a:endParaRPr lang="en-GB" dirty="0"/>
          </a:p>
          <a:p>
            <a:pPr algn="just"/>
            <a:r>
              <a:rPr lang="en-GB" sz="2400" dirty="0"/>
              <a:t>From the model, perceived usefulness refers to the degree to which the individual believes that using a new technology will enhance their own performance, and;</a:t>
            </a:r>
          </a:p>
          <a:p>
            <a:pPr algn="just"/>
            <a:endParaRPr lang="en-GB" sz="2400" dirty="0"/>
          </a:p>
          <a:p>
            <a:pPr algn="just"/>
            <a:r>
              <a:rPr lang="en-GB" sz="2400" dirty="0"/>
              <a:t>Perceived ease of use refers the degree to which the individual accepts that the new technology will be easy to adopt without extensive physical effort or a steep learning curve. </a:t>
            </a:r>
          </a:p>
          <a:p>
            <a:pPr algn="just"/>
            <a:endParaRPr lang="en-GB" sz="2400" dirty="0"/>
          </a:p>
          <a:p>
            <a:pPr algn="just"/>
            <a:endParaRPr lang="en-GB" sz="2400" dirty="0"/>
          </a:p>
          <a:p>
            <a:pPr algn="just"/>
            <a:r>
              <a:rPr lang="en-GB" sz="2400" dirty="0"/>
              <a:t>In the technology acceptance model, there are no restrictions on what external variables may affect the user’s perceptions.</a:t>
            </a:r>
          </a:p>
          <a:p>
            <a:pPr algn="just"/>
            <a:endParaRPr lang="en-GB" sz="2400" dirty="0"/>
          </a:p>
        </p:txBody>
      </p:sp>
    </p:spTree>
    <p:extLst>
      <p:ext uri="{BB962C8B-B14F-4D97-AF65-F5344CB8AC3E}">
        <p14:creationId xmlns:p14="http://schemas.microsoft.com/office/powerpoint/2010/main" val="379323776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10B705-525F-1AF5-49FB-3A7D46B86317}"/>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EFD5FD01-B857-6DAF-F7FE-EB06B88C6D9D}"/>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26</a:t>
            </a:fld>
            <a:endParaRPr/>
          </a:p>
        </p:txBody>
      </p:sp>
      <p:sp>
        <p:nvSpPr>
          <p:cNvPr id="127" name="Rectangle 7">
            <a:extLst>
              <a:ext uri="{FF2B5EF4-FFF2-40B4-BE49-F238E27FC236}">
                <a16:creationId xmlns:a16="http://schemas.microsoft.com/office/drawing/2014/main" id="{0266DCA4-A322-D24C-5E5B-55F31A9805DB}"/>
              </a:ext>
            </a:extLst>
          </p:cNvPr>
          <p:cNvSpPr txBox="1"/>
          <p:nvPr/>
        </p:nvSpPr>
        <p:spPr>
          <a:xfrm>
            <a:off x="134924" y="102742"/>
            <a:ext cx="8874152" cy="109077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endParaRPr lang="en-GB" sz="4800" dirty="0"/>
          </a:p>
          <a:p>
            <a:r>
              <a:rPr lang="en-GB" sz="4800" dirty="0"/>
              <a:t>Relevant Theories and Frameworks…</a:t>
            </a:r>
          </a:p>
          <a:p>
            <a:endParaRPr sz="4600" dirty="0"/>
          </a:p>
        </p:txBody>
      </p:sp>
      <p:sp>
        <p:nvSpPr>
          <p:cNvPr id="128" name="Content Placeholder 2">
            <a:extLst>
              <a:ext uri="{FF2B5EF4-FFF2-40B4-BE49-F238E27FC236}">
                <a16:creationId xmlns:a16="http://schemas.microsoft.com/office/drawing/2014/main" id="{26A977E4-12FE-3821-E962-4C4B6EF9BBE5}"/>
              </a:ext>
            </a:extLst>
          </p:cNvPr>
          <p:cNvSpPr txBox="1"/>
          <p:nvPr/>
        </p:nvSpPr>
        <p:spPr>
          <a:xfrm>
            <a:off x="236305" y="955497"/>
            <a:ext cx="8772771" cy="470898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r>
              <a:rPr lang="en-GB" sz="2400" b="1" dirty="0"/>
              <a:t>Technology–Organisation–Environment Framework (TOE):</a:t>
            </a:r>
          </a:p>
          <a:p>
            <a:pPr algn="just"/>
            <a:r>
              <a:rPr lang="en-GB" sz="2300" dirty="0"/>
              <a:t>Under TOE framework, the technological context is concerned with the suitability as well as the benefits vs. the difficulties involved when adopting new technology. </a:t>
            </a:r>
          </a:p>
          <a:p>
            <a:pPr algn="just"/>
            <a:endParaRPr lang="en-GB" sz="2300" dirty="0"/>
          </a:p>
          <a:p>
            <a:pPr algn="just"/>
            <a:r>
              <a:rPr lang="en-GB" sz="2300" dirty="0"/>
              <a:t>In addition, an organisation should consider its distinctive traits and all possible resources such as its scale, management structure, and organisational culture when considering new technology; these are referred to as ‘organisational factors’. </a:t>
            </a:r>
          </a:p>
          <a:p>
            <a:pPr algn="just"/>
            <a:endParaRPr lang="en-GB" sz="2300" dirty="0"/>
          </a:p>
          <a:p>
            <a:pPr algn="just"/>
            <a:r>
              <a:rPr lang="en-GB" sz="2300" dirty="0"/>
              <a:t>In successful application of TOE, management leadership and communication played crucial roles as well as organisational scale and resource availability.</a:t>
            </a:r>
          </a:p>
        </p:txBody>
      </p:sp>
    </p:spTree>
    <p:extLst>
      <p:ext uri="{BB962C8B-B14F-4D97-AF65-F5344CB8AC3E}">
        <p14:creationId xmlns:p14="http://schemas.microsoft.com/office/powerpoint/2010/main" val="181837515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961DC4-E2D9-C299-61D5-624C1FA0E28E}"/>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9223366C-901F-DB7A-976B-3F434F6986FF}"/>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27</a:t>
            </a:fld>
            <a:endParaRPr/>
          </a:p>
        </p:txBody>
      </p:sp>
      <p:sp>
        <p:nvSpPr>
          <p:cNvPr id="127" name="Rectangle 7">
            <a:extLst>
              <a:ext uri="{FF2B5EF4-FFF2-40B4-BE49-F238E27FC236}">
                <a16:creationId xmlns:a16="http://schemas.microsoft.com/office/drawing/2014/main" id="{8719FE68-63EF-67E3-ED7B-5C6460DCB7DE}"/>
              </a:ext>
            </a:extLst>
          </p:cNvPr>
          <p:cNvSpPr txBox="1"/>
          <p:nvPr/>
        </p:nvSpPr>
        <p:spPr>
          <a:xfrm>
            <a:off x="134924" y="102742"/>
            <a:ext cx="8874152" cy="8961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62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endParaRPr lang="en-GB" sz="4800" dirty="0"/>
          </a:p>
          <a:p>
            <a:r>
              <a:rPr lang="en-GB" sz="4800" dirty="0"/>
              <a:t>Relevant Theories and Frameworks…..</a:t>
            </a:r>
          </a:p>
          <a:p>
            <a:endParaRPr sz="4600" dirty="0"/>
          </a:p>
        </p:txBody>
      </p:sp>
      <p:sp>
        <p:nvSpPr>
          <p:cNvPr id="128" name="Content Placeholder 2">
            <a:extLst>
              <a:ext uri="{FF2B5EF4-FFF2-40B4-BE49-F238E27FC236}">
                <a16:creationId xmlns:a16="http://schemas.microsoft.com/office/drawing/2014/main" id="{D01298BD-092F-B3FF-62EF-D0F6A063AA69}"/>
              </a:ext>
            </a:extLst>
          </p:cNvPr>
          <p:cNvSpPr txBox="1"/>
          <p:nvPr/>
        </p:nvSpPr>
        <p:spPr>
          <a:xfrm>
            <a:off x="0" y="780837"/>
            <a:ext cx="9009077" cy="507831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r>
              <a:rPr lang="en-GB" sz="2400" b="1" dirty="0"/>
              <a:t>Technology–Organisation–Environment Framework (TOE):</a:t>
            </a:r>
          </a:p>
          <a:p>
            <a:endParaRPr lang="en-GB" sz="2400" b="1" dirty="0"/>
          </a:p>
          <a:p>
            <a:endParaRPr lang="en-GB" sz="2400" b="1" dirty="0"/>
          </a:p>
          <a:p>
            <a:endParaRPr lang="en-GB" sz="2400" b="1" dirty="0"/>
          </a:p>
          <a:p>
            <a:endParaRPr lang="en-GB" sz="2400" b="1" dirty="0"/>
          </a:p>
          <a:p>
            <a:endParaRPr lang="en-GB" sz="2400" b="1" dirty="0"/>
          </a:p>
          <a:p>
            <a:endParaRPr lang="en-GB" sz="2400" b="1" dirty="0"/>
          </a:p>
          <a:p>
            <a:endParaRPr lang="en-GB" sz="2400" b="1" dirty="0"/>
          </a:p>
          <a:p>
            <a:endParaRPr lang="en-GB" sz="2400" b="1" dirty="0"/>
          </a:p>
          <a:p>
            <a:endParaRPr lang="en-GB" sz="2400" b="1" dirty="0"/>
          </a:p>
          <a:p>
            <a:endParaRPr lang="en-GB" sz="2400" b="1" dirty="0"/>
          </a:p>
          <a:p>
            <a:endParaRPr lang="en-GB" sz="2400" b="1" dirty="0"/>
          </a:p>
          <a:p>
            <a:endParaRPr lang="en-GB" b="1" dirty="0"/>
          </a:p>
          <a:p>
            <a:r>
              <a:rPr lang="en-GB" b="1" dirty="0"/>
              <a:t>(Na, et al, 2022)</a:t>
            </a:r>
          </a:p>
        </p:txBody>
      </p:sp>
      <p:pic>
        <p:nvPicPr>
          <p:cNvPr id="2" name="Picture 1" descr="A diagram of a technology&#10;&#10;Description automatically generated">
            <a:extLst>
              <a:ext uri="{FF2B5EF4-FFF2-40B4-BE49-F238E27FC236}">
                <a16:creationId xmlns:a16="http://schemas.microsoft.com/office/drawing/2014/main" id="{015F9285-06FD-365A-CDB9-898738DFD6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4924" y="1132415"/>
            <a:ext cx="8721400" cy="4271792"/>
          </a:xfrm>
          <a:prstGeom prst="rect">
            <a:avLst/>
          </a:prstGeom>
        </p:spPr>
      </p:pic>
    </p:spTree>
    <p:extLst>
      <p:ext uri="{BB962C8B-B14F-4D97-AF65-F5344CB8AC3E}">
        <p14:creationId xmlns:p14="http://schemas.microsoft.com/office/powerpoint/2010/main" val="209376216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9CFACD-EDBD-B77C-9304-29248B211B17}"/>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C1E9931F-5F2C-7782-FB19-21215D7C2CAA}"/>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28</a:t>
            </a:fld>
            <a:endParaRPr/>
          </a:p>
        </p:txBody>
      </p:sp>
      <p:sp>
        <p:nvSpPr>
          <p:cNvPr id="127" name="Rectangle 7">
            <a:extLst>
              <a:ext uri="{FF2B5EF4-FFF2-40B4-BE49-F238E27FC236}">
                <a16:creationId xmlns:a16="http://schemas.microsoft.com/office/drawing/2014/main" id="{5B201545-401C-4941-3605-31BBEF7D34AF}"/>
              </a:ext>
            </a:extLst>
          </p:cNvPr>
          <p:cNvSpPr txBox="1"/>
          <p:nvPr/>
        </p:nvSpPr>
        <p:spPr>
          <a:xfrm>
            <a:off x="134924" y="102742"/>
            <a:ext cx="8551876" cy="88357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62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endParaRPr lang="en-GB" sz="4800" dirty="0"/>
          </a:p>
          <a:p>
            <a:r>
              <a:rPr lang="en-GB" sz="4800" dirty="0"/>
              <a:t>Relevant Theories and Frameworks….</a:t>
            </a:r>
          </a:p>
          <a:p>
            <a:endParaRPr sz="4600" dirty="0"/>
          </a:p>
        </p:txBody>
      </p:sp>
      <p:sp>
        <p:nvSpPr>
          <p:cNvPr id="128" name="Content Placeholder 2">
            <a:extLst>
              <a:ext uri="{FF2B5EF4-FFF2-40B4-BE49-F238E27FC236}">
                <a16:creationId xmlns:a16="http://schemas.microsoft.com/office/drawing/2014/main" id="{F905CB80-E3FA-ABB4-81C1-74F262F7B48B}"/>
              </a:ext>
            </a:extLst>
          </p:cNvPr>
          <p:cNvSpPr txBox="1"/>
          <p:nvPr/>
        </p:nvSpPr>
        <p:spPr>
          <a:xfrm>
            <a:off x="134924" y="647272"/>
            <a:ext cx="8874153" cy="526297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r>
              <a:rPr lang="en-GB" sz="2400" b="1" dirty="0"/>
              <a:t>Technology–Organisation–Environment Framework (TOE):</a:t>
            </a:r>
          </a:p>
          <a:p>
            <a:pPr algn="just"/>
            <a:r>
              <a:rPr lang="en-GB" sz="2400" dirty="0"/>
              <a:t>These organisational factors define the speed and the methods employed when adopting new technology. </a:t>
            </a:r>
          </a:p>
          <a:p>
            <a:pPr algn="just"/>
            <a:endParaRPr lang="en-GB" sz="2400" dirty="0"/>
          </a:p>
          <a:p>
            <a:pPr algn="just"/>
            <a:r>
              <a:rPr lang="en-GB" sz="2400" dirty="0"/>
              <a:t>Environmental factors in the TOE framework refer to the external factors, such as whether the new technology will improve the competitiveness and the efficiency of the organisation’s business activities. </a:t>
            </a:r>
          </a:p>
          <a:p>
            <a:pPr algn="just"/>
            <a:endParaRPr lang="en-GB" sz="2400" dirty="0"/>
          </a:p>
          <a:p>
            <a:pPr algn="just"/>
            <a:r>
              <a:rPr lang="en-GB" sz="2400" dirty="0"/>
              <a:t>Governmental regulations and industry trends as well as the existing technology infrastructure across complementary industries can have significant impacts on the degree to which new technology is accepted and the speed at which it can be incorporated..</a:t>
            </a:r>
          </a:p>
        </p:txBody>
      </p:sp>
    </p:spTree>
    <p:extLst>
      <p:ext uri="{BB962C8B-B14F-4D97-AF65-F5344CB8AC3E}">
        <p14:creationId xmlns:p14="http://schemas.microsoft.com/office/powerpoint/2010/main" val="250170402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ED8736-42B7-5063-5FBB-73CB6DE5E14D}"/>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1A444D96-0437-80D9-0DE1-8206D0549BC9}"/>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29</a:t>
            </a:fld>
            <a:endParaRPr/>
          </a:p>
        </p:txBody>
      </p:sp>
      <p:sp>
        <p:nvSpPr>
          <p:cNvPr id="127" name="Rectangle 7">
            <a:extLst>
              <a:ext uri="{FF2B5EF4-FFF2-40B4-BE49-F238E27FC236}">
                <a16:creationId xmlns:a16="http://schemas.microsoft.com/office/drawing/2014/main" id="{B0DCDF35-4B2E-075D-E042-025F3D65A6B4}"/>
              </a:ext>
            </a:extLst>
          </p:cNvPr>
          <p:cNvSpPr txBox="1"/>
          <p:nvPr/>
        </p:nvSpPr>
        <p:spPr>
          <a:xfrm>
            <a:off x="134924" y="102742"/>
            <a:ext cx="8551876" cy="88357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62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endParaRPr lang="en-GB" sz="4800" dirty="0"/>
          </a:p>
          <a:p>
            <a:r>
              <a:rPr lang="en-GB" sz="4800" dirty="0"/>
              <a:t>Relevant Theories and Frameworks…..</a:t>
            </a:r>
          </a:p>
          <a:p>
            <a:endParaRPr sz="4600" dirty="0"/>
          </a:p>
        </p:txBody>
      </p:sp>
      <p:sp>
        <p:nvSpPr>
          <p:cNvPr id="128" name="Content Placeholder 2">
            <a:extLst>
              <a:ext uri="{FF2B5EF4-FFF2-40B4-BE49-F238E27FC236}">
                <a16:creationId xmlns:a16="http://schemas.microsoft.com/office/drawing/2014/main" id="{0EB59F31-2215-E80E-EF62-D16E2D2C4638}"/>
              </a:ext>
            </a:extLst>
          </p:cNvPr>
          <p:cNvSpPr txBox="1"/>
          <p:nvPr/>
        </p:nvSpPr>
        <p:spPr>
          <a:xfrm>
            <a:off x="134924" y="647272"/>
            <a:ext cx="8874153" cy="120032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r>
              <a:rPr lang="en-GB" sz="2400" b="1" dirty="0"/>
              <a:t>Technology–Organisation–Environment Framework (TOE):</a:t>
            </a:r>
          </a:p>
          <a:p>
            <a:endParaRPr lang="en-GB" sz="2400" b="1" dirty="0"/>
          </a:p>
          <a:p>
            <a:endParaRPr lang="en-GB" sz="2400" b="1" dirty="0"/>
          </a:p>
        </p:txBody>
      </p:sp>
      <p:pic>
        <p:nvPicPr>
          <p:cNvPr id="2" name="Picture 1" descr="A close-up of a document&#10;&#10;Description automatically generated">
            <a:extLst>
              <a:ext uri="{FF2B5EF4-FFF2-40B4-BE49-F238E27FC236}">
                <a16:creationId xmlns:a16="http://schemas.microsoft.com/office/drawing/2014/main" id="{4243B761-C46D-54C4-1586-FC3E425D3A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9047" y="1089061"/>
            <a:ext cx="8551876" cy="4592548"/>
          </a:xfrm>
          <a:prstGeom prst="rect">
            <a:avLst/>
          </a:prstGeom>
        </p:spPr>
      </p:pic>
    </p:spTree>
    <p:extLst>
      <p:ext uri="{BB962C8B-B14F-4D97-AF65-F5344CB8AC3E}">
        <p14:creationId xmlns:p14="http://schemas.microsoft.com/office/powerpoint/2010/main" val="417864025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r>
              <a:rPr lang="en-GB" sz="4000" dirty="0">
                <a:effectLst/>
                <a:ea typeface="Calibri" panose="020F0502020204030204" pitchFamily="34" charset="0"/>
                <a:cs typeface="Times New Roman" panose="02020603050405020304" pitchFamily="18" charset="0"/>
              </a:rPr>
              <a:t>Next, …..</a:t>
            </a:r>
            <a:endParaRPr lang="en-GB" sz="4000" dirty="0"/>
          </a:p>
        </p:txBody>
      </p:sp>
      <p:sp>
        <p:nvSpPr>
          <p:cNvPr id="200" name="Double-click to edit"/>
          <p:cNvSpPr txBox="1">
            <a:spLocks noGrp="1"/>
          </p:cNvSpPr>
          <p:nvPr>
            <p:ph type="body" idx="1"/>
          </p:nvPr>
        </p:nvSpPr>
        <p:spPr>
          <a:xfrm>
            <a:off x="184934" y="986318"/>
            <a:ext cx="8691937" cy="4530915"/>
          </a:xfrm>
          <a:prstGeom prst="rect">
            <a:avLst/>
          </a:prstGeom>
        </p:spPr>
        <p:txBody>
          <a:bodyPr>
            <a:normAutofit/>
          </a:bodyPr>
          <a:lstStyle/>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lnSpc>
                <a:spcPct val="125000"/>
              </a:lnSpc>
              <a:buNone/>
            </a:pPr>
            <a:r>
              <a:rPr lang="en-GB" sz="4400" b="1" dirty="0">
                <a:solidFill>
                  <a:srgbClr val="FF0000"/>
                </a:solidFill>
                <a:effectLst/>
                <a:ea typeface="Calibri" panose="020F0502020204030204" pitchFamily="34" charset="0"/>
                <a:cs typeface="Times New Roman" panose="02020603050405020304" pitchFamily="18" charset="0"/>
              </a:rPr>
              <a:t>Break Time!</a:t>
            </a:r>
          </a:p>
          <a:p>
            <a:pPr marL="0" indent="0" algn="ctr">
              <a:lnSpc>
                <a:spcPct val="125000"/>
              </a:lnSpc>
              <a:buNone/>
            </a:pPr>
            <a:endParaRPr sz="4400" b="1" dirty="0">
              <a:solidFill>
                <a:srgbClr val="FF0000"/>
              </a:solidFill>
            </a:endParaRPr>
          </a:p>
        </p:txBody>
      </p:sp>
      <p:pic>
        <p:nvPicPr>
          <p:cNvPr id="1026" name="Picture 2" descr="Break Time Images – Browse 199,151 Stock Photos, Vectors, and Video | Adobe  Stock">
            <a:extLst>
              <a:ext uri="{FF2B5EF4-FFF2-40B4-BE49-F238E27FC236}">
                <a16:creationId xmlns:a16="http://schemas.microsoft.com/office/drawing/2014/main" id="{B62AFB69-D520-24E6-2131-5F8515125B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2234" y="2875961"/>
            <a:ext cx="4726111" cy="2404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049552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1" end="1"/>
                                            </p:txEl>
                                          </p:spTgt>
                                        </p:tgtEl>
                                        <p:attrNameLst>
                                          <p:attrName>style.visibility</p:attrName>
                                        </p:attrNameLst>
                                      </p:cBhvr>
                                      <p:to>
                                        <p:strVal val="visible"/>
                                      </p:to>
                                    </p:set>
                                    <p:animEffect transition="in" filter="fade">
                                      <p:cBhvr>
                                        <p:cTn id="19" dur="1000"/>
                                        <p:tgtEl>
                                          <p:spTgt spid="200">
                                            <p:txEl>
                                              <p:pRg st="1" end="1"/>
                                            </p:txEl>
                                          </p:spTgt>
                                        </p:tgtEl>
                                      </p:cBhvr>
                                    </p:animEffect>
                                    <p:anim calcmode="lin" valueType="num">
                                      <p:cBhvr>
                                        <p:cTn id="20"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026"/>
                                        </p:tgtEl>
                                        <p:attrNameLst>
                                          <p:attrName>style.visibility</p:attrName>
                                        </p:attrNameLst>
                                      </p:cBhvr>
                                      <p:to>
                                        <p:strVal val="visible"/>
                                      </p:to>
                                    </p:set>
                                    <p:animEffect transition="in" filter="fade">
                                      <p:cBhvr>
                                        <p:cTn id="26" dur="1000"/>
                                        <p:tgtEl>
                                          <p:spTgt spid="1026"/>
                                        </p:tgtEl>
                                      </p:cBhvr>
                                    </p:animEffect>
                                    <p:anim calcmode="lin" valueType="num">
                                      <p:cBhvr>
                                        <p:cTn id="27" dur="1000" fill="hold"/>
                                        <p:tgtEl>
                                          <p:spTgt spid="1026"/>
                                        </p:tgtEl>
                                        <p:attrNameLst>
                                          <p:attrName>ppt_x</p:attrName>
                                        </p:attrNameLst>
                                      </p:cBhvr>
                                      <p:tavLst>
                                        <p:tav tm="0">
                                          <p:val>
                                            <p:strVal val="#ppt_x"/>
                                          </p:val>
                                        </p:tav>
                                        <p:tav tm="100000">
                                          <p:val>
                                            <p:strVal val="#ppt_x"/>
                                          </p:val>
                                        </p:tav>
                                      </p:tavLst>
                                    </p:anim>
                                    <p:anim calcmode="lin" valueType="num">
                                      <p:cBhvr>
                                        <p:cTn id="28"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r>
              <a:rPr lang="en-GB" sz="4000" dirty="0">
                <a:effectLst/>
                <a:ea typeface="Calibri" panose="020F0502020204030204" pitchFamily="34" charset="0"/>
                <a:cs typeface="Times New Roman" panose="02020603050405020304" pitchFamily="18" charset="0"/>
              </a:rPr>
              <a:t>Next, …..</a:t>
            </a:r>
            <a:endParaRPr lang="en-GB" sz="4000" dirty="0"/>
          </a:p>
        </p:txBody>
      </p:sp>
      <p:sp>
        <p:nvSpPr>
          <p:cNvPr id="200" name="Double-click to edit"/>
          <p:cNvSpPr txBox="1">
            <a:spLocks noGrp="1"/>
          </p:cNvSpPr>
          <p:nvPr>
            <p:ph type="body" idx="1"/>
          </p:nvPr>
        </p:nvSpPr>
        <p:spPr>
          <a:xfrm>
            <a:off x="635310" y="1119412"/>
            <a:ext cx="8178230" cy="4345978"/>
          </a:xfrm>
          <a:prstGeom prst="rect">
            <a:avLst/>
          </a:prstGeom>
        </p:spPr>
        <p:txBody>
          <a:bodyPr>
            <a:normAutofit/>
          </a:bodyPr>
          <a:lstStyle/>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lnSpc>
                <a:spcPct val="125000"/>
              </a:lnSpc>
              <a:buNone/>
            </a:pPr>
            <a:r>
              <a:rPr lang="en-GB" sz="4400" b="1" dirty="0">
                <a:solidFill>
                  <a:srgbClr val="FF0000"/>
                </a:solidFill>
                <a:ea typeface="Calibri" panose="020F0502020204030204" pitchFamily="34" charset="0"/>
                <a:cs typeface="Times New Roman" panose="02020603050405020304" pitchFamily="18" charset="0"/>
              </a:rPr>
              <a:t>Welcome Back</a:t>
            </a:r>
            <a:r>
              <a:rPr lang="en-GB" sz="4400" b="1" dirty="0">
                <a:solidFill>
                  <a:srgbClr val="FF0000"/>
                </a:solidFill>
                <a:effectLst/>
                <a:ea typeface="Calibri" panose="020F0502020204030204" pitchFamily="34" charset="0"/>
                <a:cs typeface="Times New Roman" panose="02020603050405020304" pitchFamily="18" charset="0"/>
              </a:rPr>
              <a:t>!</a:t>
            </a:r>
          </a:p>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lnSpc>
                <a:spcPct val="125000"/>
              </a:lnSpc>
              <a:buNone/>
            </a:pPr>
            <a:endParaRPr sz="4400" b="1" dirty="0">
              <a:solidFill>
                <a:srgbClr val="FF0000"/>
              </a:solidFill>
            </a:endParaRPr>
          </a:p>
        </p:txBody>
      </p:sp>
      <p:pic>
        <p:nvPicPr>
          <p:cNvPr id="2052" name="Picture 4" descr="Welcome Back Star - Logo Kit - WINDOW-KIT">
            <a:extLst>
              <a:ext uri="{FF2B5EF4-FFF2-40B4-BE49-F238E27FC236}">
                <a16:creationId xmlns:a16="http://schemas.microsoft.com/office/drawing/2014/main" id="{CF924CAA-17A8-AD18-81D1-873BF25800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1008" y="2891694"/>
            <a:ext cx="4274048" cy="2348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07517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1" end="1"/>
                                            </p:txEl>
                                          </p:spTgt>
                                        </p:tgtEl>
                                        <p:attrNameLst>
                                          <p:attrName>style.visibility</p:attrName>
                                        </p:attrNameLst>
                                      </p:cBhvr>
                                      <p:to>
                                        <p:strVal val="visible"/>
                                      </p:to>
                                    </p:set>
                                    <p:animEffect transition="in" filter="fade">
                                      <p:cBhvr>
                                        <p:cTn id="19" dur="1000"/>
                                        <p:tgtEl>
                                          <p:spTgt spid="200">
                                            <p:txEl>
                                              <p:pRg st="1" end="1"/>
                                            </p:txEl>
                                          </p:spTgt>
                                        </p:tgtEl>
                                      </p:cBhvr>
                                    </p:animEffect>
                                    <p:anim calcmode="lin" valueType="num">
                                      <p:cBhvr>
                                        <p:cTn id="20"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2052"/>
                                        </p:tgtEl>
                                        <p:attrNameLst>
                                          <p:attrName>style.visibility</p:attrName>
                                        </p:attrNameLst>
                                      </p:cBhvr>
                                      <p:to>
                                        <p:strVal val="visible"/>
                                      </p:to>
                                    </p:set>
                                    <p:animEffect transition="in" filter="fade">
                                      <p:cBhvr>
                                        <p:cTn id="26" dur="1000"/>
                                        <p:tgtEl>
                                          <p:spTgt spid="2052"/>
                                        </p:tgtEl>
                                      </p:cBhvr>
                                    </p:animEffect>
                                    <p:anim calcmode="lin" valueType="num">
                                      <p:cBhvr>
                                        <p:cTn id="27" dur="1000" fill="hold"/>
                                        <p:tgtEl>
                                          <p:spTgt spid="2052"/>
                                        </p:tgtEl>
                                        <p:attrNameLst>
                                          <p:attrName>ppt_x</p:attrName>
                                        </p:attrNameLst>
                                      </p:cBhvr>
                                      <p:tavLst>
                                        <p:tav tm="0">
                                          <p:val>
                                            <p:strVal val="#ppt_x"/>
                                          </p:val>
                                        </p:tav>
                                        <p:tav tm="100000">
                                          <p:val>
                                            <p:strVal val="#ppt_x"/>
                                          </p:val>
                                        </p:tav>
                                      </p:tavLst>
                                    </p:anim>
                                    <p:anim calcmode="lin" valueType="num">
                                      <p:cBhvr>
                                        <p:cTn id="28" dur="1000" fill="hold"/>
                                        <p:tgtEl>
                                          <p:spTgt spid="205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r>
              <a:rPr lang="en-GB" sz="4000" dirty="0">
                <a:solidFill>
                  <a:srgbClr val="0070C0"/>
                </a:solidFill>
                <a:cs typeface="Times New Roman" panose="02020603050405020304" pitchFamily="18" charset="0"/>
              </a:rPr>
              <a:t>Session 2</a:t>
            </a:r>
            <a:endParaRPr lang="en-GB" sz="4000" dirty="0">
              <a:solidFill>
                <a:srgbClr val="0070C0"/>
              </a:solidFill>
            </a:endParaRP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a:bodyPr>
          <a:lstStyle/>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lvl="0" algn="ctr"/>
            <a:r>
              <a:rPr lang="en-GB" sz="4000" b="1" dirty="0">
                <a:ea typeface="Calibri" panose="020F0502020204030204" pitchFamily="34" charset="0"/>
                <a:cs typeface="Times New Roman" panose="02020603050405020304" pitchFamily="18" charset="0"/>
              </a:rPr>
              <a:t>Next, We Consider…..</a:t>
            </a:r>
            <a:endParaRPr lang="en-GB" sz="4000" b="1" dirty="0">
              <a:solidFill>
                <a:srgbClr val="FF0000"/>
              </a:solidFill>
            </a:endParaRPr>
          </a:p>
          <a:p>
            <a:pPr algn="ctr"/>
            <a:r>
              <a:rPr lang="en-GB" sz="4000" b="1" dirty="0">
                <a:solidFill>
                  <a:srgbClr val="FF0000"/>
                </a:solidFill>
              </a:rPr>
              <a:t>Project Management Software and Tools for Team Collaboration.</a:t>
            </a:r>
          </a:p>
          <a:p>
            <a:pPr marL="0" lvl="0" indent="0" algn="ctr">
              <a:buNone/>
            </a:pPr>
            <a:endParaRPr lang="en-GB" sz="4000" b="1" dirty="0">
              <a:solidFill>
                <a:srgbClr val="FF0000"/>
              </a:solidFill>
            </a:endParaRPr>
          </a:p>
        </p:txBody>
      </p:sp>
    </p:spTree>
    <p:extLst>
      <p:ext uri="{BB962C8B-B14F-4D97-AF65-F5344CB8AC3E}">
        <p14:creationId xmlns:p14="http://schemas.microsoft.com/office/powerpoint/2010/main" val="87082569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1" end="1"/>
                                            </p:txEl>
                                          </p:spTgt>
                                        </p:tgtEl>
                                        <p:attrNameLst>
                                          <p:attrName>style.visibility</p:attrName>
                                        </p:attrNameLst>
                                      </p:cBhvr>
                                      <p:to>
                                        <p:strVal val="visible"/>
                                      </p:to>
                                    </p:set>
                                    <p:animEffect transition="in" filter="fade">
                                      <p:cBhvr>
                                        <p:cTn id="19" dur="1000"/>
                                        <p:tgtEl>
                                          <p:spTgt spid="200">
                                            <p:txEl>
                                              <p:pRg st="1" end="1"/>
                                            </p:txEl>
                                          </p:spTgt>
                                        </p:tgtEl>
                                      </p:cBhvr>
                                    </p:animEffect>
                                    <p:anim calcmode="lin" valueType="num">
                                      <p:cBhvr>
                                        <p:cTn id="20"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39BBF7-C3A5-9BEB-A46F-E211ABA6F923}"/>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846396C9-19EC-06FC-C3BB-083B99188CD0}"/>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33</a:t>
            </a:fld>
            <a:endParaRPr/>
          </a:p>
        </p:txBody>
      </p:sp>
      <p:sp>
        <p:nvSpPr>
          <p:cNvPr id="127" name="Rectangle 7">
            <a:extLst>
              <a:ext uri="{FF2B5EF4-FFF2-40B4-BE49-F238E27FC236}">
                <a16:creationId xmlns:a16="http://schemas.microsoft.com/office/drawing/2014/main" id="{B2DBCAEB-18DC-BAAE-0A28-A841093EDF59}"/>
              </a:ext>
            </a:extLst>
          </p:cNvPr>
          <p:cNvSpPr txBox="1"/>
          <p:nvPr/>
        </p:nvSpPr>
        <p:spPr>
          <a:xfrm>
            <a:off x="431514" y="82194"/>
            <a:ext cx="8255285" cy="121235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85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endParaRPr lang="en-GB" dirty="0"/>
          </a:p>
          <a:p>
            <a:pPr lvl="0"/>
            <a:r>
              <a:rPr lang="en-GB" dirty="0"/>
              <a:t>Project Management (PM) Software and Tools for Team Collaboration.</a:t>
            </a:r>
          </a:p>
          <a:p>
            <a:pPr lvl="0"/>
            <a:endParaRPr lang="en-GB" dirty="0"/>
          </a:p>
        </p:txBody>
      </p:sp>
      <p:sp>
        <p:nvSpPr>
          <p:cNvPr id="128" name="Content Placeholder 2">
            <a:extLst>
              <a:ext uri="{FF2B5EF4-FFF2-40B4-BE49-F238E27FC236}">
                <a16:creationId xmlns:a16="http://schemas.microsoft.com/office/drawing/2014/main" id="{9F222E20-D7B6-5DAB-C05E-BB53CCB08448}"/>
              </a:ext>
            </a:extLst>
          </p:cNvPr>
          <p:cNvSpPr txBox="1"/>
          <p:nvPr/>
        </p:nvSpPr>
        <p:spPr>
          <a:xfrm>
            <a:off x="246577" y="1127631"/>
            <a:ext cx="8650843" cy="395492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r>
              <a:rPr lang="en-US" altLang="en-US" sz="3200" dirty="0"/>
              <a:t>Some of these tools are PM Guidelines, Document and Contract templates.</a:t>
            </a:r>
          </a:p>
          <a:p>
            <a:endParaRPr lang="en-US" altLang="en-US" sz="3200" dirty="0"/>
          </a:p>
          <a:p>
            <a:r>
              <a:rPr lang="en-US" altLang="en-US" sz="3200" dirty="0"/>
              <a:t>They refer to implementation of standard approaches to typical processes.</a:t>
            </a:r>
          </a:p>
          <a:p>
            <a:endParaRPr lang="en-US" altLang="en-US" sz="3200" dirty="0"/>
          </a:p>
          <a:p>
            <a:r>
              <a:rPr lang="en-US" altLang="en-US" sz="3200" dirty="0"/>
              <a:t>Others refer to project computer modeling. </a:t>
            </a:r>
            <a:endParaRPr lang="en-GB" altLang="ja-JP" sz="2800" dirty="0"/>
          </a:p>
          <a:p>
            <a:pPr lvl="1" indent="0" algn="just" hangingPunct="1">
              <a:defRPr/>
            </a:pPr>
            <a:endParaRPr lang="en-US" altLang="ja-JP" sz="2700" dirty="0"/>
          </a:p>
        </p:txBody>
      </p:sp>
    </p:spTree>
    <p:extLst>
      <p:ext uri="{BB962C8B-B14F-4D97-AF65-F5344CB8AC3E}">
        <p14:creationId xmlns:p14="http://schemas.microsoft.com/office/powerpoint/2010/main" val="205895230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AB83FF-BF54-75AA-D2C7-B4DF912A4EC9}"/>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AC0D1B3E-DCD7-5C8B-3014-20845EC1BF96}"/>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34</a:t>
            </a:fld>
            <a:endParaRPr/>
          </a:p>
        </p:txBody>
      </p:sp>
      <p:sp>
        <p:nvSpPr>
          <p:cNvPr id="127" name="Rectangle 7">
            <a:extLst>
              <a:ext uri="{FF2B5EF4-FFF2-40B4-BE49-F238E27FC236}">
                <a16:creationId xmlns:a16="http://schemas.microsoft.com/office/drawing/2014/main" id="{A461E398-72EB-A411-5E73-573BE4CD1049}"/>
              </a:ext>
            </a:extLst>
          </p:cNvPr>
          <p:cNvSpPr txBox="1"/>
          <p:nvPr/>
        </p:nvSpPr>
        <p:spPr>
          <a:xfrm>
            <a:off x="431514" y="82194"/>
            <a:ext cx="8255285" cy="15000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92500" lnSpcReduction="1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endParaRPr lang="en-GB" dirty="0"/>
          </a:p>
          <a:p>
            <a:pPr lvl="0"/>
            <a:r>
              <a:rPr lang="en-GB" dirty="0"/>
              <a:t>Project Management (PM) Software and Tools for Team Collaboration.</a:t>
            </a:r>
          </a:p>
          <a:p>
            <a:pPr lvl="0"/>
            <a:endParaRPr lang="en-GB" dirty="0"/>
          </a:p>
        </p:txBody>
      </p:sp>
      <p:sp>
        <p:nvSpPr>
          <p:cNvPr id="128" name="Content Placeholder 2">
            <a:extLst>
              <a:ext uri="{FF2B5EF4-FFF2-40B4-BE49-F238E27FC236}">
                <a16:creationId xmlns:a16="http://schemas.microsoft.com/office/drawing/2014/main" id="{C36B8CC7-C2FA-4171-8101-14A4E74D8B76}"/>
              </a:ext>
            </a:extLst>
          </p:cNvPr>
          <p:cNvSpPr txBox="1"/>
          <p:nvPr/>
        </p:nvSpPr>
        <p:spPr>
          <a:xfrm>
            <a:off x="226031" y="1746607"/>
            <a:ext cx="8671389" cy="284693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r>
              <a:rPr lang="en-US" altLang="en-US" sz="3200" dirty="0"/>
              <a:t>To use various and/or relevant project management tools, there are requirements that must be met:</a:t>
            </a:r>
          </a:p>
          <a:p>
            <a:pPr marL="457200" lvl="1" indent="-457200" algn="just" hangingPunct="1">
              <a:buFont typeface="Wingdings" panose="05000000000000000000" pitchFamily="2" charset="2"/>
              <a:buChar char="§"/>
              <a:defRPr/>
            </a:pPr>
            <a:r>
              <a:rPr lang="en-US" altLang="en-US" sz="2800" dirty="0"/>
              <a:t>Corporate Databases </a:t>
            </a:r>
          </a:p>
          <a:p>
            <a:pPr marL="457200" lvl="1" indent="-457200" algn="just" hangingPunct="1">
              <a:buFont typeface="Wingdings" panose="05000000000000000000" pitchFamily="2" charset="2"/>
              <a:buChar char="§"/>
              <a:defRPr/>
            </a:pPr>
            <a:r>
              <a:rPr lang="en-US" altLang="en-US" sz="2800" dirty="0"/>
              <a:t>Data Requirements</a:t>
            </a:r>
          </a:p>
          <a:p>
            <a:pPr lvl="1" indent="0" algn="just" hangingPunct="1">
              <a:defRPr/>
            </a:pPr>
            <a:endParaRPr lang="en-US" altLang="ja-JP" sz="2700" dirty="0"/>
          </a:p>
        </p:txBody>
      </p:sp>
    </p:spTree>
    <p:extLst>
      <p:ext uri="{BB962C8B-B14F-4D97-AF65-F5344CB8AC3E}">
        <p14:creationId xmlns:p14="http://schemas.microsoft.com/office/powerpoint/2010/main" val="301156216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B73972-AB89-5170-00D4-FFD6DC7FCF6F}"/>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73B5FE17-E887-90E6-3A39-6D1BE05355FC}"/>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35</a:t>
            </a:fld>
            <a:endParaRPr/>
          </a:p>
        </p:txBody>
      </p:sp>
      <p:sp>
        <p:nvSpPr>
          <p:cNvPr id="127" name="Rectangle 7">
            <a:extLst>
              <a:ext uri="{FF2B5EF4-FFF2-40B4-BE49-F238E27FC236}">
                <a16:creationId xmlns:a16="http://schemas.microsoft.com/office/drawing/2014/main" id="{0F85ABC2-AB90-9F71-8BB7-EAE13D617B35}"/>
              </a:ext>
            </a:extLst>
          </p:cNvPr>
          <p:cNvSpPr txBox="1"/>
          <p:nvPr/>
        </p:nvSpPr>
        <p:spPr>
          <a:xfrm>
            <a:off x="431514" y="82194"/>
            <a:ext cx="8255285" cy="146920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92500" lnSpcReduction="1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endParaRPr lang="en-GB" dirty="0"/>
          </a:p>
          <a:p>
            <a:pPr lvl="0"/>
            <a:r>
              <a:rPr lang="en-GB" dirty="0"/>
              <a:t>Project Management (PM) Software and Tools for Team Collaboration.</a:t>
            </a:r>
          </a:p>
          <a:p>
            <a:pPr lvl="0"/>
            <a:endParaRPr lang="en-GB" dirty="0"/>
          </a:p>
        </p:txBody>
      </p:sp>
      <p:sp>
        <p:nvSpPr>
          <p:cNvPr id="128" name="Content Placeholder 2">
            <a:extLst>
              <a:ext uri="{FF2B5EF4-FFF2-40B4-BE49-F238E27FC236}">
                <a16:creationId xmlns:a16="http://schemas.microsoft.com/office/drawing/2014/main" id="{68FF0AB6-7ACE-A9A2-140B-9FEA6980DBAB}"/>
              </a:ext>
            </a:extLst>
          </p:cNvPr>
          <p:cNvSpPr txBox="1"/>
          <p:nvPr/>
        </p:nvSpPr>
        <p:spPr>
          <a:xfrm>
            <a:off x="256854" y="1715783"/>
            <a:ext cx="8640566" cy="389337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r>
              <a:rPr lang="en-US" altLang="en-US" sz="3200" dirty="0"/>
              <a:t>Corporate databases (Reference-books) should include at least:</a:t>
            </a:r>
          </a:p>
          <a:p>
            <a:pPr marL="457200" indent="-457200">
              <a:buFont typeface="Wingdings" panose="05000000000000000000" pitchFamily="2" charset="2"/>
              <a:buChar char="Ø"/>
            </a:pPr>
            <a:r>
              <a:rPr lang="en-US" altLang="en-US" sz="2600" dirty="0"/>
              <a:t>Activity cost and material requirements per activity type volume unit,</a:t>
            </a:r>
          </a:p>
          <a:p>
            <a:pPr marL="457200" indent="-457200">
              <a:buFont typeface="Wingdings" panose="05000000000000000000" pitchFamily="2" charset="2"/>
              <a:buChar char="Ø"/>
            </a:pPr>
            <a:r>
              <a:rPr lang="en-US" altLang="en-US" sz="2600" dirty="0"/>
              <a:t>Resource assignment cost and material requirements per assignment type volume unit,</a:t>
            </a:r>
          </a:p>
          <a:p>
            <a:pPr marL="457200" indent="-457200">
              <a:buFont typeface="Wingdings" panose="05000000000000000000" pitchFamily="2" charset="2"/>
              <a:buChar char="Ø"/>
            </a:pPr>
            <a:r>
              <a:rPr lang="en-US" altLang="en-US" sz="2600" dirty="0"/>
              <a:t>Resource assignment productivity,</a:t>
            </a:r>
          </a:p>
          <a:p>
            <a:pPr marL="457200" indent="-457200">
              <a:buFont typeface="Wingdings" panose="05000000000000000000" pitchFamily="2" charset="2"/>
              <a:buChar char="Ø"/>
            </a:pPr>
            <a:r>
              <a:rPr lang="en-US" altLang="en-US" sz="2600" dirty="0"/>
              <a:t>Assignment workload.</a:t>
            </a:r>
          </a:p>
          <a:p>
            <a:pPr lvl="1" indent="0" algn="just" hangingPunct="1">
              <a:defRPr/>
            </a:pPr>
            <a:endParaRPr lang="en-US" altLang="ja-JP" sz="2700" dirty="0"/>
          </a:p>
        </p:txBody>
      </p:sp>
    </p:spTree>
    <p:extLst>
      <p:ext uri="{BB962C8B-B14F-4D97-AF65-F5344CB8AC3E}">
        <p14:creationId xmlns:p14="http://schemas.microsoft.com/office/powerpoint/2010/main" val="16615307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A5F51C-6680-1BBE-9CD0-59CB34857A5E}"/>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9CA9C8AA-78B1-77F8-AE55-1374EA57F845}"/>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36</a:t>
            </a:fld>
            <a:endParaRPr/>
          </a:p>
        </p:txBody>
      </p:sp>
      <p:sp>
        <p:nvSpPr>
          <p:cNvPr id="127" name="Rectangle 7">
            <a:extLst>
              <a:ext uri="{FF2B5EF4-FFF2-40B4-BE49-F238E27FC236}">
                <a16:creationId xmlns:a16="http://schemas.microsoft.com/office/drawing/2014/main" id="{0D495875-AEF8-6CA6-6982-6E61FD8A8765}"/>
              </a:ext>
            </a:extLst>
          </p:cNvPr>
          <p:cNvSpPr txBox="1"/>
          <p:nvPr/>
        </p:nvSpPr>
        <p:spPr>
          <a:xfrm>
            <a:off x="431514" y="82194"/>
            <a:ext cx="8255285" cy="121235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85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endParaRPr lang="en-GB" dirty="0"/>
          </a:p>
          <a:p>
            <a:pPr lvl="0"/>
            <a:r>
              <a:rPr lang="en-GB" dirty="0"/>
              <a:t>Project Management (PM) Software and Tools for Team Collaboration.</a:t>
            </a:r>
          </a:p>
          <a:p>
            <a:pPr lvl="0"/>
            <a:endParaRPr lang="en-GB" dirty="0"/>
          </a:p>
        </p:txBody>
      </p:sp>
      <p:sp>
        <p:nvSpPr>
          <p:cNvPr id="128" name="Content Placeholder 2">
            <a:extLst>
              <a:ext uri="{FF2B5EF4-FFF2-40B4-BE49-F238E27FC236}">
                <a16:creationId xmlns:a16="http://schemas.microsoft.com/office/drawing/2014/main" id="{9D7FDEBD-A127-78DB-86C4-1B14EBF51738}"/>
              </a:ext>
            </a:extLst>
          </p:cNvPr>
          <p:cNvSpPr txBox="1"/>
          <p:nvPr/>
        </p:nvSpPr>
        <p:spPr>
          <a:xfrm>
            <a:off x="246577" y="1127631"/>
            <a:ext cx="8650843" cy="395492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r>
              <a:rPr lang="en-US" altLang="en-US" sz="3200" dirty="0"/>
              <a:t>Largely, PM tools…..</a:t>
            </a:r>
          </a:p>
          <a:p>
            <a:endParaRPr lang="en-US" altLang="en-US" sz="3200" dirty="0"/>
          </a:p>
          <a:p>
            <a:pPr marL="457200" indent="-457200">
              <a:buFont typeface="Wingdings" panose="05000000000000000000" pitchFamily="2" charset="2"/>
              <a:buChar char="Ø"/>
            </a:pPr>
            <a:r>
              <a:rPr lang="en-US" altLang="en-US" sz="3200" dirty="0"/>
              <a:t>Take into account project priorities; and</a:t>
            </a:r>
          </a:p>
          <a:p>
            <a:pPr marL="457200" indent="-457200">
              <a:buFont typeface="Wingdings" panose="05000000000000000000" pitchFamily="2" charset="2"/>
              <a:buChar char="Ø"/>
            </a:pPr>
            <a:endParaRPr lang="en-US" altLang="en-US" sz="3200" dirty="0"/>
          </a:p>
          <a:p>
            <a:pPr marL="457200" indent="-457200">
              <a:buFont typeface="Wingdings" panose="05000000000000000000" pitchFamily="2" charset="2"/>
              <a:buChar char="Ø"/>
            </a:pPr>
            <a:r>
              <a:rPr lang="en-US" altLang="en-US" sz="3200" dirty="0"/>
              <a:t>Simulates expenses and revenues that allow management of project and portfolio cash flows,</a:t>
            </a:r>
          </a:p>
          <a:p>
            <a:pPr lvl="1" indent="0" algn="just" hangingPunct="1">
              <a:defRPr/>
            </a:pPr>
            <a:endParaRPr lang="en-US" altLang="ja-JP" sz="2700" dirty="0"/>
          </a:p>
        </p:txBody>
      </p:sp>
    </p:spTree>
    <p:extLst>
      <p:ext uri="{BB962C8B-B14F-4D97-AF65-F5344CB8AC3E}">
        <p14:creationId xmlns:p14="http://schemas.microsoft.com/office/powerpoint/2010/main" val="397765301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EEDAC4-12BC-28CC-AF2C-B661884B0D37}"/>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89C64CB8-E925-267C-B769-8D19D656BD0F}"/>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37</a:t>
            </a:fld>
            <a:endParaRPr/>
          </a:p>
        </p:txBody>
      </p:sp>
      <p:sp>
        <p:nvSpPr>
          <p:cNvPr id="127" name="Rectangle 7">
            <a:extLst>
              <a:ext uri="{FF2B5EF4-FFF2-40B4-BE49-F238E27FC236}">
                <a16:creationId xmlns:a16="http://schemas.microsoft.com/office/drawing/2014/main" id="{EE6C4C68-3809-61E7-851C-5EDD012E5646}"/>
              </a:ext>
            </a:extLst>
          </p:cNvPr>
          <p:cNvSpPr txBox="1"/>
          <p:nvPr/>
        </p:nvSpPr>
        <p:spPr>
          <a:xfrm>
            <a:off x="431514" y="82194"/>
            <a:ext cx="8255285" cy="121235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85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endParaRPr lang="en-GB" dirty="0"/>
          </a:p>
          <a:p>
            <a:pPr lvl="0"/>
            <a:r>
              <a:rPr lang="en-GB" dirty="0"/>
              <a:t>Project Management (PM) Software and Tools for Team Collaboration.</a:t>
            </a:r>
          </a:p>
          <a:p>
            <a:pPr lvl="0"/>
            <a:endParaRPr lang="en-GB" dirty="0"/>
          </a:p>
        </p:txBody>
      </p:sp>
      <p:sp>
        <p:nvSpPr>
          <p:cNvPr id="128" name="Content Placeholder 2">
            <a:extLst>
              <a:ext uri="{FF2B5EF4-FFF2-40B4-BE49-F238E27FC236}">
                <a16:creationId xmlns:a16="http://schemas.microsoft.com/office/drawing/2014/main" id="{AE7FE422-3292-1C37-9F52-E574115D0042}"/>
              </a:ext>
            </a:extLst>
          </p:cNvPr>
          <p:cNvSpPr txBox="1"/>
          <p:nvPr/>
        </p:nvSpPr>
        <p:spPr>
          <a:xfrm>
            <a:off x="431514" y="1448657"/>
            <a:ext cx="8465906" cy="353943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r>
              <a:rPr lang="en-US" altLang="en-US" sz="3200" dirty="0"/>
              <a:t>PM tools….. </a:t>
            </a:r>
          </a:p>
          <a:p>
            <a:pPr marL="457200" indent="-457200">
              <a:buFont typeface="Wingdings" panose="05000000000000000000" pitchFamily="2" charset="2"/>
              <a:buChar char="Ø"/>
            </a:pPr>
            <a:r>
              <a:rPr lang="en-US" altLang="en-US" sz="3200" dirty="0"/>
              <a:t>Are able to assign resources basing on their skills;</a:t>
            </a:r>
          </a:p>
          <a:p>
            <a:pPr marL="457200" indent="-457200">
              <a:buFont typeface="Wingdings" panose="05000000000000000000" pitchFamily="2" charset="2"/>
              <a:buChar char="Ø"/>
            </a:pPr>
            <a:r>
              <a:rPr lang="en-US" altLang="en-US" sz="3200" dirty="0"/>
              <a:t>Calculates Resource Critical Path and feasible time, cost and material reserves; and,</a:t>
            </a:r>
          </a:p>
          <a:p>
            <a:pPr marL="457200" indent="-457200">
              <a:buFont typeface="Wingdings" panose="05000000000000000000" pitchFamily="2" charset="2"/>
              <a:buChar char="Ø"/>
            </a:pPr>
            <a:r>
              <a:rPr lang="en-US" altLang="en-US" sz="3200" dirty="0"/>
              <a:t>Simulates project risks and uncertainties.</a:t>
            </a:r>
            <a:endParaRPr lang="en-US" altLang="ja-JP" sz="2700" dirty="0"/>
          </a:p>
        </p:txBody>
      </p:sp>
    </p:spTree>
    <p:extLst>
      <p:ext uri="{BB962C8B-B14F-4D97-AF65-F5344CB8AC3E}">
        <p14:creationId xmlns:p14="http://schemas.microsoft.com/office/powerpoint/2010/main" val="293303610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4AD1AB-8E0B-55DC-A7AB-2D11C2AEBAC5}"/>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3E4FB2E0-DE65-BA34-828D-29DDB1D3A072}"/>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38</a:t>
            </a:fld>
            <a:endParaRPr/>
          </a:p>
        </p:txBody>
      </p:sp>
      <p:sp>
        <p:nvSpPr>
          <p:cNvPr id="127" name="Rectangle 7">
            <a:extLst>
              <a:ext uri="{FF2B5EF4-FFF2-40B4-BE49-F238E27FC236}">
                <a16:creationId xmlns:a16="http://schemas.microsoft.com/office/drawing/2014/main" id="{4FED7FEE-BCFB-B161-D02D-5B63DAEA9EAD}"/>
              </a:ext>
            </a:extLst>
          </p:cNvPr>
          <p:cNvSpPr txBox="1"/>
          <p:nvPr/>
        </p:nvSpPr>
        <p:spPr>
          <a:xfrm>
            <a:off x="431514" y="82194"/>
            <a:ext cx="8255285" cy="121235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85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endParaRPr lang="en-GB" dirty="0"/>
          </a:p>
          <a:p>
            <a:pPr lvl="0"/>
            <a:r>
              <a:rPr lang="en-GB" dirty="0"/>
              <a:t>Project Management (PM) Software and Tools for Team Collaboration.</a:t>
            </a:r>
          </a:p>
          <a:p>
            <a:pPr lvl="0"/>
            <a:endParaRPr lang="en-GB" dirty="0"/>
          </a:p>
        </p:txBody>
      </p:sp>
      <p:sp>
        <p:nvSpPr>
          <p:cNvPr id="128" name="Content Placeholder 2">
            <a:extLst>
              <a:ext uri="{FF2B5EF4-FFF2-40B4-BE49-F238E27FC236}">
                <a16:creationId xmlns:a16="http://schemas.microsoft.com/office/drawing/2014/main" id="{786A7B04-82BC-3D04-CD8B-798E9C73FAF0}"/>
              </a:ext>
            </a:extLst>
          </p:cNvPr>
          <p:cNvSpPr txBox="1"/>
          <p:nvPr/>
        </p:nvSpPr>
        <p:spPr>
          <a:xfrm>
            <a:off x="226031" y="986319"/>
            <a:ext cx="8671389" cy="440120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r>
              <a:rPr lang="en-US" altLang="en-US" sz="3200" dirty="0"/>
              <a:t>PM tools….. </a:t>
            </a:r>
          </a:p>
          <a:p>
            <a:pPr marL="457200" indent="-457200">
              <a:buFont typeface="Wingdings" panose="05000000000000000000" pitchFamily="2" charset="2"/>
              <a:buChar char="Ø"/>
            </a:pPr>
            <a:r>
              <a:rPr lang="en-US" altLang="en-US" sz="3200" dirty="0"/>
              <a:t>Meant to ensure success in IS related projects.</a:t>
            </a:r>
          </a:p>
          <a:p>
            <a:pPr marL="457200" indent="-457200">
              <a:buFont typeface="Wingdings" panose="05000000000000000000" pitchFamily="2" charset="2"/>
              <a:buChar char="Ø"/>
            </a:pPr>
            <a:r>
              <a:rPr lang="en-US" altLang="ja-JP" sz="3200" dirty="0"/>
              <a:t>However, failure or partial failure could be traced to:</a:t>
            </a:r>
          </a:p>
          <a:p>
            <a:pPr marL="457200" indent="-457200">
              <a:buFont typeface="Wingdings" panose="05000000000000000000" pitchFamily="2" charset="2"/>
              <a:buChar char="Ø"/>
            </a:pPr>
            <a:r>
              <a:rPr lang="en-GB" sz="2400" dirty="0"/>
              <a:t>Structure: Project and Organizational Characteristics (e.g., user’s involvement;</a:t>
            </a:r>
          </a:p>
          <a:p>
            <a:pPr marL="457200" indent="-457200">
              <a:buFont typeface="Wingdings" panose="05000000000000000000" pitchFamily="2" charset="2"/>
              <a:buChar char="Ø"/>
            </a:pPr>
            <a:r>
              <a:rPr lang="en-GB" sz="2400" dirty="0"/>
              <a:t>People: User and Social Characteristics (e.g., attitude towards technology);</a:t>
            </a:r>
            <a:r>
              <a:rPr lang="en-US" altLang="ja-JP" sz="2400" dirty="0"/>
              <a:t> and,</a:t>
            </a:r>
          </a:p>
          <a:p>
            <a:pPr marL="457200" indent="-457200">
              <a:buFont typeface="Wingdings" panose="05000000000000000000" pitchFamily="2" charset="2"/>
              <a:buChar char="Ø"/>
            </a:pPr>
            <a:r>
              <a:rPr lang="en-GB" sz="2400" dirty="0"/>
              <a:t>Technology (e.g., System quality, user satisfaction).</a:t>
            </a:r>
            <a:endParaRPr lang="en-US" altLang="ja-JP" sz="2400" dirty="0"/>
          </a:p>
        </p:txBody>
      </p:sp>
    </p:spTree>
    <p:extLst>
      <p:ext uri="{BB962C8B-B14F-4D97-AF65-F5344CB8AC3E}">
        <p14:creationId xmlns:p14="http://schemas.microsoft.com/office/powerpoint/2010/main" val="87825126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088D69-7DF2-CC31-ACFA-542A254226DA}"/>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8260C527-09B4-17CE-8551-9B4D3CCD0ED0}"/>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39</a:t>
            </a:fld>
            <a:endParaRPr/>
          </a:p>
        </p:txBody>
      </p:sp>
      <p:sp>
        <p:nvSpPr>
          <p:cNvPr id="127" name="Rectangle 7">
            <a:extLst>
              <a:ext uri="{FF2B5EF4-FFF2-40B4-BE49-F238E27FC236}">
                <a16:creationId xmlns:a16="http://schemas.microsoft.com/office/drawing/2014/main" id="{5910E2BD-2EC7-85DA-F829-F63E9DB35DEA}"/>
              </a:ext>
            </a:extLst>
          </p:cNvPr>
          <p:cNvSpPr txBox="1"/>
          <p:nvPr/>
        </p:nvSpPr>
        <p:spPr>
          <a:xfrm>
            <a:off x="431514" y="82194"/>
            <a:ext cx="8255285" cy="121235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85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endParaRPr lang="en-GB" dirty="0"/>
          </a:p>
          <a:p>
            <a:pPr lvl="0"/>
            <a:r>
              <a:rPr lang="en-GB" dirty="0"/>
              <a:t>Examples of Failed Project Management (PM) and Information System Projects.</a:t>
            </a:r>
          </a:p>
          <a:p>
            <a:pPr lvl="0"/>
            <a:endParaRPr lang="en-GB" dirty="0"/>
          </a:p>
        </p:txBody>
      </p:sp>
      <p:sp>
        <p:nvSpPr>
          <p:cNvPr id="128" name="Content Placeholder 2">
            <a:extLst>
              <a:ext uri="{FF2B5EF4-FFF2-40B4-BE49-F238E27FC236}">
                <a16:creationId xmlns:a16="http://schemas.microsoft.com/office/drawing/2014/main" id="{16D540F7-4888-AFBB-536B-806058C88214}"/>
              </a:ext>
            </a:extLst>
          </p:cNvPr>
          <p:cNvSpPr txBox="1"/>
          <p:nvPr/>
        </p:nvSpPr>
        <p:spPr>
          <a:xfrm>
            <a:off x="102743" y="1047964"/>
            <a:ext cx="8948790" cy="390876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r>
              <a:rPr lang="en-US" altLang="en-US" sz="3200" b="1" dirty="0"/>
              <a:t>Example 1 (Total Failure Scenario): </a:t>
            </a:r>
          </a:p>
          <a:p>
            <a:r>
              <a:rPr lang="en-GB" sz="2700" dirty="0"/>
              <a:t>India's Indira Gandhi Conservation Monitoring  Centre </a:t>
            </a:r>
          </a:p>
          <a:p>
            <a:r>
              <a:rPr lang="en-GB" sz="2700" dirty="0"/>
              <a:t>was intended to be a national information provider </a:t>
            </a:r>
          </a:p>
          <a:p>
            <a:r>
              <a:rPr lang="en-GB" sz="2700" dirty="0"/>
              <a:t>based on a set of core  environmental information systems. </a:t>
            </a:r>
          </a:p>
          <a:p>
            <a:r>
              <a:rPr lang="en-GB" sz="2700" dirty="0"/>
              <a:t>Despite more than a year of planning, analysis and  design work, these information systems never became </a:t>
            </a:r>
          </a:p>
          <a:p>
            <a:r>
              <a:rPr lang="en-GB" sz="2700" dirty="0"/>
              <a:t>operational, and the whole  initiative collapsed shortly afterwards (Puri et al 2000).</a:t>
            </a:r>
            <a:endParaRPr lang="en-US" altLang="ja-JP" sz="2700" dirty="0"/>
          </a:p>
        </p:txBody>
      </p:sp>
    </p:spTree>
    <p:extLst>
      <p:ext uri="{BB962C8B-B14F-4D97-AF65-F5344CB8AC3E}">
        <p14:creationId xmlns:p14="http://schemas.microsoft.com/office/powerpoint/2010/main" val="376507802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BF77F0-85D7-05EE-6DD5-DB9BF337C07B}"/>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1B30DA38-2317-D5D7-061E-7C0C075776CA}"/>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40</a:t>
            </a:fld>
            <a:endParaRPr/>
          </a:p>
        </p:txBody>
      </p:sp>
      <p:sp>
        <p:nvSpPr>
          <p:cNvPr id="127" name="Rectangle 7">
            <a:extLst>
              <a:ext uri="{FF2B5EF4-FFF2-40B4-BE49-F238E27FC236}">
                <a16:creationId xmlns:a16="http://schemas.microsoft.com/office/drawing/2014/main" id="{DD69312D-B0E6-4757-87DB-7C22D46B7145}"/>
              </a:ext>
            </a:extLst>
          </p:cNvPr>
          <p:cNvSpPr txBox="1"/>
          <p:nvPr/>
        </p:nvSpPr>
        <p:spPr>
          <a:xfrm>
            <a:off x="431514" y="82194"/>
            <a:ext cx="8255285" cy="121235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85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endParaRPr lang="en-GB" dirty="0"/>
          </a:p>
          <a:p>
            <a:pPr lvl="0"/>
            <a:r>
              <a:rPr lang="en-GB" dirty="0"/>
              <a:t>Examples of Failed Project Management (PM) and Information System Projects.</a:t>
            </a:r>
          </a:p>
          <a:p>
            <a:pPr lvl="0"/>
            <a:endParaRPr lang="en-GB" dirty="0"/>
          </a:p>
        </p:txBody>
      </p:sp>
      <p:sp>
        <p:nvSpPr>
          <p:cNvPr id="128" name="Content Placeholder 2">
            <a:extLst>
              <a:ext uri="{FF2B5EF4-FFF2-40B4-BE49-F238E27FC236}">
                <a16:creationId xmlns:a16="http://schemas.microsoft.com/office/drawing/2014/main" id="{34E2D8CB-CEFB-1E43-2EF4-2DA9E3BDD3D4}"/>
              </a:ext>
            </a:extLst>
          </p:cNvPr>
          <p:cNvSpPr txBox="1"/>
          <p:nvPr/>
        </p:nvSpPr>
        <p:spPr>
          <a:xfrm>
            <a:off x="102743" y="1047964"/>
            <a:ext cx="8948790" cy="401648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r>
              <a:rPr lang="en-US" altLang="en-US" sz="3200" b="1" dirty="0"/>
              <a:t>Example 2 (Partial Failure Scenario): </a:t>
            </a:r>
          </a:p>
          <a:p>
            <a:r>
              <a:rPr lang="en-GB" sz="2700" dirty="0"/>
              <a:t>This occurs when </a:t>
            </a:r>
            <a:r>
              <a:rPr lang="en-GB" sz="2800" dirty="0"/>
              <a:t>an initiative in which major goals are unattained or in which there are significant undesirable outcomes. </a:t>
            </a:r>
          </a:p>
          <a:p>
            <a:endParaRPr lang="en-GB" sz="2800" dirty="0"/>
          </a:p>
          <a:p>
            <a:r>
              <a:rPr lang="en-GB" sz="2800" dirty="0"/>
              <a:t>In some cases, where only a sub­set of initially­ stated objectives has been achieved, the notion of partial failure may be relatively straightforward</a:t>
            </a:r>
          </a:p>
          <a:p>
            <a:endParaRPr lang="en-US" altLang="ja-JP" sz="2700" dirty="0"/>
          </a:p>
        </p:txBody>
      </p:sp>
    </p:spTree>
    <p:extLst>
      <p:ext uri="{BB962C8B-B14F-4D97-AF65-F5344CB8AC3E}">
        <p14:creationId xmlns:p14="http://schemas.microsoft.com/office/powerpoint/2010/main" val="344415846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84AD7B-AA16-C573-4636-5A09C1DC46AF}"/>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6F2D40FB-0C90-BFBD-2411-B7588CF92AFC}"/>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41</a:t>
            </a:fld>
            <a:endParaRPr/>
          </a:p>
        </p:txBody>
      </p:sp>
      <p:sp>
        <p:nvSpPr>
          <p:cNvPr id="127" name="Rectangle 7">
            <a:extLst>
              <a:ext uri="{FF2B5EF4-FFF2-40B4-BE49-F238E27FC236}">
                <a16:creationId xmlns:a16="http://schemas.microsoft.com/office/drawing/2014/main" id="{550A7240-A177-267E-604C-A6AE5A7D857E}"/>
              </a:ext>
            </a:extLst>
          </p:cNvPr>
          <p:cNvSpPr txBox="1"/>
          <p:nvPr/>
        </p:nvSpPr>
        <p:spPr>
          <a:xfrm>
            <a:off x="431514" y="82194"/>
            <a:ext cx="8255285" cy="121235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85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endParaRPr lang="en-GB" dirty="0"/>
          </a:p>
          <a:p>
            <a:pPr lvl="0"/>
            <a:r>
              <a:rPr lang="en-GB" dirty="0"/>
              <a:t>Examples of Failed Project Management (PM) and Information System Projects.</a:t>
            </a:r>
          </a:p>
          <a:p>
            <a:pPr lvl="0"/>
            <a:endParaRPr lang="en-GB" dirty="0"/>
          </a:p>
        </p:txBody>
      </p:sp>
      <p:sp>
        <p:nvSpPr>
          <p:cNvPr id="128" name="Content Placeholder 2">
            <a:extLst>
              <a:ext uri="{FF2B5EF4-FFF2-40B4-BE49-F238E27FC236}">
                <a16:creationId xmlns:a16="http://schemas.microsoft.com/office/drawing/2014/main" id="{C06C6EF2-F50B-871C-C5AE-6F98ECD55119}"/>
              </a:ext>
            </a:extLst>
          </p:cNvPr>
          <p:cNvSpPr txBox="1"/>
          <p:nvPr/>
        </p:nvSpPr>
        <p:spPr>
          <a:xfrm>
            <a:off x="226031" y="1294545"/>
            <a:ext cx="8825501" cy="403187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r>
              <a:rPr lang="en-US" altLang="en-US" sz="3200" b="1" dirty="0"/>
              <a:t>Example 2 (Partial Failure Scenario): </a:t>
            </a:r>
          </a:p>
          <a:p>
            <a:r>
              <a:rPr lang="en-GB" sz="2800" dirty="0"/>
              <a:t>the Tax  Computerisation Project in Thailand's Revenue Department set out seven areas of taxation that were to be computerised.  </a:t>
            </a:r>
          </a:p>
          <a:p>
            <a:endParaRPr lang="en-GB" sz="2800" dirty="0"/>
          </a:p>
          <a:p>
            <a:endParaRPr lang="en-GB" sz="2800" dirty="0"/>
          </a:p>
          <a:p>
            <a:r>
              <a:rPr lang="en-GB" sz="2800" dirty="0"/>
              <a:t>At the end of the project, only two areas had  been partly computerised, and five others were not operational (</a:t>
            </a:r>
            <a:r>
              <a:rPr lang="en-GB" sz="2800" dirty="0" err="1"/>
              <a:t>Kitiyadisai</a:t>
            </a:r>
            <a:r>
              <a:rPr lang="en-GB" sz="2800" dirty="0"/>
              <a:t> 2000).</a:t>
            </a:r>
            <a:endParaRPr lang="en-US" altLang="ja-JP" sz="2700" dirty="0"/>
          </a:p>
        </p:txBody>
      </p:sp>
    </p:spTree>
    <p:extLst>
      <p:ext uri="{BB962C8B-B14F-4D97-AF65-F5344CB8AC3E}">
        <p14:creationId xmlns:p14="http://schemas.microsoft.com/office/powerpoint/2010/main" val="282517523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7E8FB9-F0A2-55DB-DDC2-64482DA7E6A4}"/>
            </a:ext>
          </a:extLst>
        </p:cNvPr>
        <p:cNvGrpSpPr/>
        <p:nvPr/>
      </p:nvGrpSpPr>
      <p:grpSpPr>
        <a:xfrm>
          <a:off x="0" y="0"/>
          <a:ext cx="0" cy="0"/>
          <a:chOff x="0" y="0"/>
          <a:chExt cx="0" cy="0"/>
        </a:xfrm>
      </p:grpSpPr>
      <p:sp>
        <p:nvSpPr>
          <p:cNvPr id="277" name="Summary">
            <a:extLst>
              <a:ext uri="{FF2B5EF4-FFF2-40B4-BE49-F238E27FC236}">
                <a16:creationId xmlns:a16="http://schemas.microsoft.com/office/drawing/2014/main" id="{75C88757-0217-51E2-401B-74417AA44DC4}"/>
              </a:ext>
            </a:extLst>
          </p:cNvPr>
          <p:cNvSpPr txBox="1">
            <a:spLocks noGrp="1"/>
          </p:cNvSpPr>
          <p:nvPr>
            <p:ph type="title"/>
          </p:nvPr>
        </p:nvSpPr>
        <p:spPr>
          <a:xfrm>
            <a:off x="308225" y="143838"/>
            <a:ext cx="8650839" cy="1109609"/>
          </a:xfrm>
          <a:prstGeom prst="rect">
            <a:avLst/>
          </a:prstGeom>
        </p:spPr>
        <p:txBody>
          <a:bodyPr>
            <a:normAutofit/>
          </a:bodyPr>
          <a:lstStyle>
            <a:lvl1pPr>
              <a:defRPr b="1"/>
            </a:lvl1pPr>
          </a:lstStyle>
          <a:p>
            <a:r>
              <a:rPr lang="en-GB" dirty="0"/>
              <a:t>Class Activity - I</a:t>
            </a:r>
            <a:endParaRPr dirty="0"/>
          </a:p>
        </p:txBody>
      </p:sp>
      <p:sp>
        <p:nvSpPr>
          <p:cNvPr id="278" name="Got to know each other…">
            <a:extLst>
              <a:ext uri="{FF2B5EF4-FFF2-40B4-BE49-F238E27FC236}">
                <a16:creationId xmlns:a16="http://schemas.microsoft.com/office/drawing/2014/main" id="{F9193109-8DBB-6DA4-9B67-CECA57339AF7}"/>
              </a:ext>
            </a:extLst>
          </p:cNvPr>
          <p:cNvSpPr txBox="1">
            <a:spLocks noGrp="1"/>
          </p:cNvSpPr>
          <p:nvPr>
            <p:ph type="body" idx="1"/>
          </p:nvPr>
        </p:nvSpPr>
        <p:spPr>
          <a:xfrm>
            <a:off x="174661" y="1181527"/>
            <a:ext cx="8784403" cy="4500081"/>
          </a:xfrm>
          <a:prstGeom prst="rect">
            <a:avLst/>
          </a:prstGeom>
        </p:spPr>
        <p:txBody>
          <a:bodyPr>
            <a:normAutofit fontScale="77500" lnSpcReduction="20000"/>
          </a:bodyPr>
          <a:lstStyle/>
          <a:p>
            <a:pPr marL="0" indent="0" algn="ctr">
              <a:lnSpc>
                <a:spcPct val="107000"/>
              </a:lnSpc>
              <a:spcAft>
                <a:spcPts val="800"/>
              </a:spcAft>
              <a:buNone/>
            </a:pPr>
            <a:endParaRPr lang="en-GB" sz="3200" dirty="0"/>
          </a:p>
          <a:p>
            <a:pPr marL="0" indent="0" algn="ctr">
              <a:lnSpc>
                <a:spcPct val="107000"/>
              </a:lnSpc>
              <a:spcAft>
                <a:spcPts val="800"/>
              </a:spcAft>
              <a:buNone/>
            </a:pPr>
            <a:r>
              <a:rPr lang="en-GB" sz="4600" b="1" dirty="0">
                <a:solidFill>
                  <a:srgbClr val="FF0000"/>
                </a:solidFill>
              </a:rPr>
              <a:t>Read the article on week 9 folder – </a:t>
            </a:r>
            <a:r>
              <a:rPr lang="en-GB" sz="4600" b="1" dirty="0">
                <a:solidFill>
                  <a:schemeClr val="tx1"/>
                </a:solidFill>
              </a:rPr>
              <a:t>“Making Way for Applied AI”.</a:t>
            </a:r>
          </a:p>
          <a:p>
            <a:pPr marL="0" indent="0" algn="ctr">
              <a:lnSpc>
                <a:spcPct val="107000"/>
              </a:lnSpc>
              <a:spcAft>
                <a:spcPts val="800"/>
              </a:spcAft>
              <a:buNone/>
            </a:pPr>
            <a:r>
              <a:rPr lang="en-GB" sz="4600" b="1" dirty="0">
                <a:solidFill>
                  <a:srgbClr val="FF0000"/>
                </a:solidFill>
              </a:rPr>
              <a:t>Thereafter, discuss your key findings (e.g., about AI applications in business operations) with the rest of the class.</a:t>
            </a:r>
          </a:p>
          <a:p>
            <a:pPr marL="0" indent="0" algn="ctr">
              <a:lnSpc>
                <a:spcPct val="107000"/>
              </a:lnSpc>
              <a:spcAft>
                <a:spcPts val="800"/>
              </a:spcAft>
              <a:buNone/>
            </a:pPr>
            <a:r>
              <a:rPr lang="en-GB" sz="4600" b="1" dirty="0">
                <a:solidFill>
                  <a:srgbClr val="FF0000"/>
                </a:solidFill>
              </a:rPr>
              <a:t>(20 minutes).</a:t>
            </a:r>
            <a:endParaRPr lang="en-US" sz="4600" b="1" dirty="0">
              <a:solidFill>
                <a:srgbClr val="FF0000"/>
              </a:solidFill>
            </a:endParaRPr>
          </a:p>
          <a:p>
            <a:pPr marL="0" indent="0">
              <a:lnSpc>
                <a:spcPct val="107000"/>
              </a:lnSpc>
              <a:spcAft>
                <a:spcPts val="800"/>
              </a:spcAft>
              <a:buNone/>
            </a:pPr>
            <a:endParaRPr lang="en-US" b="1" dirty="0">
              <a:solidFill>
                <a:srgbClr val="FF0000"/>
              </a:solidFill>
            </a:endParaRPr>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3269939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1" end="1"/>
                                            </p:txEl>
                                          </p:spTgt>
                                        </p:tgtEl>
                                        <p:attrNameLst>
                                          <p:attrName>style.visibility</p:attrName>
                                        </p:attrNameLst>
                                      </p:cBhvr>
                                      <p:to>
                                        <p:strVal val="visible"/>
                                      </p:to>
                                    </p:set>
                                    <p:animEffect transition="in" filter="fade">
                                      <p:cBhvr>
                                        <p:cTn id="19" dur="1000"/>
                                        <p:tgtEl>
                                          <p:spTgt spid="278">
                                            <p:txEl>
                                              <p:pRg st="1" end="1"/>
                                            </p:txEl>
                                          </p:spTgt>
                                        </p:tgtEl>
                                      </p:cBhvr>
                                    </p:animEffect>
                                    <p:anim calcmode="lin" valueType="num">
                                      <p:cBhvr>
                                        <p:cTn id="20"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78">
                                            <p:txEl>
                                              <p:pRg st="2" end="2"/>
                                            </p:txEl>
                                          </p:spTgt>
                                        </p:tgtEl>
                                        <p:attrNameLst>
                                          <p:attrName>style.visibility</p:attrName>
                                        </p:attrNameLst>
                                      </p:cBhvr>
                                      <p:to>
                                        <p:strVal val="visible"/>
                                      </p:to>
                                    </p:set>
                                    <p:animEffect transition="in" filter="fade">
                                      <p:cBhvr>
                                        <p:cTn id="26" dur="1000"/>
                                        <p:tgtEl>
                                          <p:spTgt spid="278">
                                            <p:txEl>
                                              <p:pRg st="2" end="2"/>
                                            </p:txEl>
                                          </p:spTgt>
                                        </p:tgtEl>
                                      </p:cBhvr>
                                    </p:animEffect>
                                    <p:anim calcmode="lin" valueType="num">
                                      <p:cBhvr>
                                        <p:cTn id="27"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78">
                                            <p:txEl>
                                              <p:pRg st="3" end="3"/>
                                            </p:txEl>
                                          </p:spTgt>
                                        </p:tgtEl>
                                        <p:attrNameLst>
                                          <p:attrName>style.visibility</p:attrName>
                                        </p:attrNameLst>
                                      </p:cBhvr>
                                      <p:to>
                                        <p:strVal val="visible"/>
                                      </p:to>
                                    </p:set>
                                    <p:animEffect transition="in" filter="fade">
                                      <p:cBhvr>
                                        <p:cTn id="33" dur="1000"/>
                                        <p:tgtEl>
                                          <p:spTgt spid="278">
                                            <p:txEl>
                                              <p:pRg st="3" end="3"/>
                                            </p:txEl>
                                          </p:spTgt>
                                        </p:tgtEl>
                                      </p:cBhvr>
                                    </p:animEffect>
                                    <p:anim calcmode="lin" valueType="num">
                                      <p:cBhvr>
                                        <p:cTn id="34" dur="1000" fill="hold"/>
                                        <p:tgtEl>
                                          <p:spTgt spid="278">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278">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1B876D-A3CB-055E-538C-E3F2012CBADB}"/>
            </a:ext>
          </a:extLst>
        </p:cNvPr>
        <p:cNvGrpSpPr/>
        <p:nvPr/>
      </p:nvGrpSpPr>
      <p:grpSpPr>
        <a:xfrm>
          <a:off x="0" y="0"/>
          <a:ext cx="0" cy="0"/>
          <a:chOff x="0" y="0"/>
          <a:chExt cx="0" cy="0"/>
        </a:xfrm>
      </p:grpSpPr>
      <p:sp>
        <p:nvSpPr>
          <p:cNvPr id="277" name="Summary">
            <a:extLst>
              <a:ext uri="{FF2B5EF4-FFF2-40B4-BE49-F238E27FC236}">
                <a16:creationId xmlns:a16="http://schemas.microsoft.com/office/drawing/2014/main" id="{0FA5945E-F69A-AB10-DD68-D44F8881C034}"/>
              </a:ext>
            </a:extLst>
          </p:cNvPr>
          <p:cNvSpPr txBox="1">
            <a:spLocks noGrp="1"/>
          </p:cNvSpPr>
          <p:nvPr>
            <p:ph type="title"/>
          </p:nvPr>
        </p:nvSpPr>
        <p:spPr>
          <a:xfrm>
            <a:off x="308225" y="143838"/>
            <a:ext cx="8650839" cy="1109609"/>
          </a:xfrm>
          <a:prstGeom prst="rect">
            <a:avLst/>
          </a:prstGeom>
        </p:spPr>
        <p:txBody>
          <a:bodyPr>
            <a:normAutofit/>
          </a:bodyPr>
          <a:lstStyle>
            <a:lvl1pPr>
              <a:defRPr b="1"/>
            </a:lvl1pPr>
          </a:lstStyle>
          <a:p>
            <a:r>
              <a:rPr lang="en-GB" dirty="0"/>
              <a:t>Class Activity - II</a:t>
            </a:r>
            <a:endParaRPr dirty="0"/>
          </a:p>
        </p:txBody>
      </p:sp>
      <p:sp>
        <p:nvSpPr>
          <p:cNvPr id="278" name="Got to know each other…">
            <a:extLst>
              <a:ext uri="{FF2B5EF4-FFF2-40B4-BE49-F238E27FC236}">
                <a16:creationId xmlns:a16="http://schemas.microsoft.com/office/drawing/2014/main" id="{E3A55701-BEF8-1C3C-F401-684A3F11401D}"/>
              </a:ext>
            </a:extLst>
          </p:cNvPr>
          <p:cNvSpPr txBox="1">
            <a:spLocks noGrp="1"/>
          </p:cNvSpPr>
          <p:nvPr>
            <p:ph type="body" idx="1"/>
          </p:nvPr>
        </p:nvSpPr>
        <p:spPr>
          <a:xfrm>
            <a:off x="174661" y="1181527"/>
            <a:ext cx="8784403" cy="4500081"/>
          </a:xfrm>
          <a:prstGeom prst="rect">
            <a:avLst/>
          </a:prstGeom>
        </p:spPr>
        <p:txBody>
          <a:bodyPr>
            <a:normAutofit fontScale="77500" lnSpcReduction="20000"/>
          </a:bodyPr>
          <a:lstStyle/>
          <a:p>
            <a:pPr marL="0" indent="0" algn="ctr">
              <a:lnSpc>
                <a:spcPct val="107000"/>
              </a:lnSpc>
              <a:spcAft>
                <a:spcPts val="800"/>
              </a:spcAft>
              <a:buNone/>
            </a:pPr>
            <a:endParaRPr lang="en-GB" sz="3200" dirty="0"/>
          </a:p>
          <a:p>
            <a:pPr marL="0" indent="0" algn="ctr">
              <a:lnSpc>
                <a:spcPct val="107000"/>
              </a:lnSpc>
              <a:spcAft>
                <a:spcPts val="800"/>
              </a:spcAft>
              <a:buNone/>
            </a:pPr>
            <a:r>
              <a:rPr lang="en-GB" sz="4600" b="1" dirty="0">
                <a:solidFill>
                  <a:srgbClr val="FF0000"/>
                </a:solidFill>
              </a:rPr>
              <a:t>Read the article on week 9 folder – </a:t>
            </a:r>
            <a:r>
              <a:rPr lang="en-GB" sz="4600" b="1" dirty="0">
                <a:solidFill>
                  <a:schemeClr val="tx1"/>
                </a:solidFill>
              </a:rPr>
              <a:t>“More Than You Want to Know About Wal-Mart’s Technology Strategy”.</a:t>
            </a:r>
          </a:p>
          <a:p>
            <a:pPr marL="0" indent="0" algn="ctr">
              <a:lnSpc>
                <a:spcPct val="107000"/>
              </a:lnSpc>
              <a:spcAft>
                <a:spcPts val="800"/>
              </a:spcAft>
              <a:buNone/>
            </a:pPr>
            <a:r>
              <a:rPr lang="en-GB" sz="4600" b="1" dirty="0">
                <a:solidFill>
                  <a:srgbClr val="FF0000"/>
                </a:solidFill>
              </a:rPr>
              <a:t>Thereafter, discuss your key findings (e.g., about AI applications in business operations) with the rest of the class.</a:t>
            </a:r>
          </a:p>
          <a:p>
            <a:pPr marL="0" indent="0" algn="ctr">
              <a:lnSpc>
                <a:spcPct val="107000"/>
              </a:lnSpc>
              <a:spcAft>
                <a:spcPts val="800"/>
              </a:spcAft>
              <a:buNone/>
            </a:pPr>
            <a:r>
              <a:rPr lang="en-GB" sz="4600" b="1" dirty="0">
                <a:solidFill>
                  <a:srgbClr val="FF0000"/>
                </a:solidFill>
              </a:rPr>
              <a:t>(20 minutes).</a:t>
            </a:r>
            <a:endParaRPr lang="en-US" sz="4600" b="1" dirty="0">
              <a:solidFill>
                <a:srgbClr val="FF0000"/>
              </a:solidFill>
            </a:endParaRPr>
          </a:p>
          <a:p>
            <a:pPr marL="0" indent="0">
              <a:lnSpc>
                <a:spcPct val="107000"/>
              </a:lnSpc>
              <a:spcAft>
                <a:spcPts val="800"/>
              </a:spcAft>
              <a:buNone/>
            </a:pPr>
            <a:endParaRPr lang="en-US" b="1" dirty="0">
              <a:solidFill>
                <a:srgbClr val="FF0000"/>
              </a:solidFill>
            </a:endParaRPr>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4419403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1" end="1"/>
                                            </p:txEl>
                                          </p:spTgt>
                                        </p:tgtEl>
                                        <p:attrNameLst>
                                          <p:attrName>style.visibility</p:attrName>
                                        </p:attrNameLst>
                                      </p:cBhvr>
                                      <p:to>
                                        <p:strVal val="visible"/>
                                      </p:to>
                                    </p:set>
                                    <p:animEffect transition="in" filter="fade">
                                      <p:cBhvr>
                                        <p:cTn id="19" dur="1000"/>
                                        <p:tgtEl>
                                          <p:spTgt spid="278">
                                            <p:txEl>
                                              <p:pRg st="1" end="1"/>
                                            </p:txEl>
                                          </p:spTgt>
                                        </p:tgtEl>
                                      </p:cBhvr>
                                    </p:animEffect>
                                    <p:anim calcmode="lin" valueType="num">
                                      <p:cBhvr>
                                        <p:cTn id="20"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78">
                                            <p:txEl>
                                              <p:pRg st="2" end="2"/>
                                            </p:txEl>
                                          </p:spTgt>
                                        </p:tgtEl>
                                        <p:attrNameLst>
                                          <p:attrName>style.visibility</p:attrName>
                                        </p:attrNameLst>
                                      </p:cBhvr>
                                      <p:to>
                                        <p:strVal val="visible"/>
                                      </p:to>
                                    </p:set>
                                    <p:animEffect transition="in" filter="fade">
                                      <p:cBhvr>
                                        <p:cTn id="26" dur="1000"/>
                                        <p:tgtEl>
                                          <p:spTgt spid="278">
                                            <p:txEl>
                                              <p:pRg st="2" end="2"/>
                                            </p:txEl>
                                          </p:spTgt>
                                        </p:tgtEl>
                                      </p:cBhvr>
                                    </p:animEffect>
                                    <p:anim calcmode="lin" valueType="num">
                                      <p:cBhvr>
                                        <p:cTn id="27"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78">
                                            <p:txEl>
                                              <p:pRg st="3" end="3"/>
                                            </p:txEl>
                                          </p:spTgt>
                                        </p:tgtEl>
                                        <p:attrNameLst>
                                          <p:attrName>style.visibility</p:attrName>
                                        </p:attrNameLst>
                                      </p:cBhvr>
                                      <p:to>
                                        <p:strVal val="visible"/>
                                      </p:to>
                                    </p:set>
                                    <p:animEffect transition="in" filter="fade">
                                      <p:cBhvr>
                                        <p:cTn id="33" dur="1000"/>
                                        <p:tgtEl>
                                          <p:spTgt spid="278">
                                            <p:txEl>
                                              <p:pRg st="3" end="3"/>
                                            </p:txEl>
                                          </p:spTgt>
                                        </p:tgtEl>
                                      </p:cBhvr>
                                    </p:animEffect>
                                    <p:anim calcmode="lin" valueType="num">
                                      <p:cBhvr>
                                        <p:cTn id="34" dur="1000" fill="hold"/>
                                        <p:tgtEl>
                                          <p:spTgt spid="278">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278">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05B088-FB7B-46C0-D50D-E1C511BBE0DB}"/>
            </a:ext>
          </a:extLst>
        </p:cNvPr>
        <p:cNvGrpSpPr/>
        <p:nvPr/>
      </p:nvGrpSpPr>
      <p:grpSpPr>
        <a:xfrm>
          <a:off x="0" y="0"/>
          <a:ext cx="0" cy="0"/>
          <a:chOff x="0" y="0"/>
          <a:chExt cx="0" cy="0"/>
        </a:xfrm>
      </p:grpSpPr>
      <p:sp>
        <p:nvSpPr>
          <p:cNvPr id="277" name="Summary">
            <a:extLst>
              <a:ext uri="{FF2B5EF4-FFF2-40B4-BE49-F238E27FC236}">
                <a16:creationId xmlns:a16="http://schemas.microsoft.com/office/drawing/2014/main" id="{203D2176-05E7-7249-DF78-97BB44C593FE}"/>
              </a:ext>
            </a:extLst>
          </p:cNvPr>
          <p:cNvSpPr txBox="1">
            <a:spLocks noGrp="1"/>
          </p:cNvSpPr>
          <p:nvPr>
            <p:ph type="title"/>
          </p:nvPr>
        </p:nvSpPr>
        <p:spPr>
          <a:xfrm>
            <a:off x="308225" y="143838"/>
            <a:ext cx="8650839" cy="1109609"/>
          </a:xfrm>
          <a:prstGeom prst="rect">
            <a:avLst/>
          </a:prstGeom>
        </p:spPr>
        <p:txBody>
          <a:bodyPr>
            <a:normAutofit/>
          </a:bodyPr>
          <a:lstStyle>
            <a:lvl1pPr>
              <a:defRPr b="1"/>
            </a:lvl1pPr>
          </a:lstStyle>
          <a:p>
            <a:r>
              <a:rPr lang="en-GB" dirty="0"/>
              <a:t>Session 3</a:t>
            </a:r>
            <a:endParaRPr dirty="0"/>
          </a:p>
        </p:txBody>
      </p:sp>
      <p:sp>
        <p:nvSpPr>
          <p:cNvPr id="278" name="Got to know each other…">
            <a:extLst>
              <a:ext uri="{FF2B5EF4-FFF2-40B4-BE49-F238E27FC236}">
                <a16:creationId xmlns:a16="http://schemas.microsoft.com/office/drawing/2014/main" id="{8EF6FFDE-BC0D-F037-CAF7-5D9DB71917D2}"/>
              </a:ext>
            </a:extLst>
          </p:cNvPr>
          <p:cNvSpPr txBox="1">
            <a:spLocks noGrp="1"/>
          </p:cNvSpPr>
          <p:nvPr>
            <p:ph type="body" idx="1"/>
          </p:nvPr>
        </p:nvSpPr>
        <p:spPr>
          <a:xfrm>
            <a:off x="174661" y="1181527"/>
            <a:ext cx="8784403" cy="4500081"/>
          </a:xfrm>
          <a:prstGeom prst="rect">
            <a:avLst/>
          </a:prstGeom>
        </p:spPr>
        <p:txBody>
          <a:bodyPr>
            <a:normAutofit/>
          </a:bodyPr>
          <a:lstStyle/>
          <a:p>
            <a:pPr marL="0" indent="0" algn="ctr">
              <a:lnSpc>
                <a:spcPct val="107000"/>
              </a:lnSpc>
              <a:spcAft>
                <a:spcPts val="800"/>
              </a:spcAft>
              <a:buNone/>
            </a:pPr>
            <a:endParaRPr lang="en-GB" sz="3200" dirty="0"/>
          </a:p>
          <a:p>
            <a:pPr marL="0" indent="0" algn="ctr">
              <a:lnSpc>
                <a:spcPct val="107000"/>
              </a:lnSpc>
              <a:spcAft>
                <a:spcPts val="800"/>
              </a:spcAft>
              <a:buNone/>
            </a:pPr>
            <a:endParaRPr lang="en-GB" sz="3200" dirty="0"/>
          </a:p>
          <a:p>
            <a:pPr marL="0" indent="0" algn="ctr">
              <a:lnSpc>
                <a:spcPct val="107000"/>
              </a:lnSpc>
              <a:spcAft>
                <a:spcPts val="800"/>
              </a:spcAft>
              <a:buNone/>
            </a:pPr>
            <a:r>
              <a:rPr lang="en-GB" sz="4600" b="1" dirty="0">
                <a:solidFill>
                  <a:srgbClr val="FF0000"/>
                </a:solidFill>
              </a:rPr>
              <a:t>Assessment 2</a:t>
            </a:r>
            <a:r>
              <a:rPr lang="en-US" sz="4600" b="1" dirty="0">
                <a:solidFill>
                  <a:srgbClr val="FF0000"/>
                </a:solidFill>
              </a:rPr>
              <a:t> Discussion!</a:t>
            </a:r>
          </a:p>
          <a:p>
            <a:pPr marL="0" indent="0">
              <a:lnSpc>
                <a:spcPct val="107000"/>
              </a:lnSpc>
              <a:spcAft>
                <a:spcPts val="800"/>
              </a:spcAft>
              <a:buNone/>
            </a:pPr>
            <a:endParaRPr lang="en-US" b="1" dirty="0">
              <a:solidFill>
                <a:srgbClr val="FF0000"/>
              </a:solidFill>
            </a:endParaRPr>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7035009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2" end="2"/>
                                            </p:txEl>
                                          </p:spTgt>
                                        </p:tgtEl>
                                        <p:attrNameLst>
                                          <p:attrName>style.visibility</p:attrName>
                                        </p:attrNameLst>
                                      </p:cBhvr>
                                      <p:to>
                                        <p:strVal val="visible"/>
                                      </p:to>
                                    </p:set>
                                    <p:animEffect transition="in" filter="fade">
                                      <p:cBhvr>
                                        <p:cTn id="19" dur="1000"/>
                                        <p:tgtEl>
                                          <p:spTgt spid="278">
                                            <p:txEl>
                                              <p:pRg st="2" end="2"/>
                                            </p:txEl>
                                          </p:spTgt>
                                        </p:tgtEl>
                                      </p:cBhvr>
                                    </p:animEffect>
                                    <p:anim calcmode="lin" valueType="num">
                                      <p:cBhvr>
                                        <p:cTn id="20"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308225" y="143838"/>
            <a:ext cx="8650839" cy="1109609"/>
          </a:xfrm>
          <a:prstGeom prst="rect">
            <a:avLst/>
          </a:prstGeom>
        </p:spPr>
        <p:txBody>
          <a:bodyPr>
            <a:normAutofit/>
          </a:bodyPr>
          <a:lstStyle>
            <a:lvl1pPr>
              <a:defRPr b="1"/>
            </a:lvl1pPr>
          </a:lstStyle>
          <a:p>
            <a:r>
              <a:rPr lang="en-GB" dirty="0"/>
              <a:t>Any Question?</a:t>
            </a:r>
            <a:endParaRPr dirty="0"/>
          </a:p>
        </p:txBody>
      </p:sp>
      <p:sp>
        <p:nvSpPr>
          <p:cNvPr id="278" name="Got to know each other…"/>
          <p:cNvSpPr txBox="1">
            <a:spLocks noGrp="1"/>
          </p:cNvSpPr>
          <p:nvPr>
            <p:ph type="body" idx="1"/>
          </p:nvPr>
        </p:nvSpPr>
        <p:spPr>
          <a:xfrm>
            <a:off x="174661" y="1181527"/>
            <a:ext cx="8784403" cy="4500081"/>
          </a:xfrm>
          <a:prstGeom prst="rect">
            <a:avLst/>
          </a:prstGeom>
        </p:spPr>
        <p:txBody>
          <a:bodyPr>
            <a:normAutofit/>
          </a:bodyPr>
          <a:lstStyle/>
          <a:p>
            <a:pPr marL="0" indent="0" algn="ctr">
              <a:lnSpc>
                <a:spcPct val="107000"/>
              </a:lnSpc>
              <a:spcAft>
                <a:spcPts val="800"/>
              </a:spcAft>
              <a:buNone/>
            </a:pPr>
            <a:endParaRPr lang="en-GB" sz="3200" dirty="0"/>
          </a:p>
          <a:p>
            <a:pPr marL="0" indent="0" algn="ctr">
              <a:lnSpc>
                <a:spcPct val="107000"/>
              </a:lnSpc>
              <a:spcAft>
                <a:spcPts val="800"/>
              </a:spcAft>
              <a:buNone/>
            </a:pPr>
            <a:endParaRPr lang="en-GB" sz="3200" dirty="0"/>
          </a:p>
          <a:p>
            <a:pPr marL="0" indent="0">
              <a:lnSpc>
                <a:spcPct val="107000"/>
              </a:lnSpc>
              <a:spcAft>
                <a:spcPts val="800"/>
              </a:spcAft>
              <a:buNone/>
            </a:pPr>
            <a:endParaRPr lang="en-US" b="1" dirty="0">
              <a:solidFill>
                <a:srgbClr val="FF0000"/>
              </a:solidFill>
            </a:endParaRPr>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pic>
        <p:nvPicPr>
          <p:cNvPr id="2" name="Picture 1">
            <a:extLst>
              <a:ext uri="{FF2B5EF4-FFF2-40B4-BE49-F238E27FC236}">
                <a16:creationId xmlns:a16="http://schemas.microsoft.com/office/drawing/2014/main" id="{00619595-562A-91D5-61A7-2E08C53031EF}"/>
              </a:ext>
            </a:extLst>
          </p:cNvPr>
          <p:cNvPicPr>
            <a:picLocks noChangeAspect="1"/>
          </p:cNvPicPr>
          <p:nvPr/>
        </p:nvPicPr>
        <p:blipFill>
          <a:blip r:embed="rId2"/>
          <a:stretch>
            <a:fillRect/>
          </a:stretch>
        </p:blipFill>
        <p:spPr>
          <a:xfrm>
            <a:off x="1664413" y="1469204"/>
            <a:ext cx="5167902" cy="3421295"/>
          </a:xfrm>
          <a:prstGeom prst="rect">
            <a:avLst/>
          </a:prstGeom>
        </p:spPr>
      </p:pic>
    </p:spTree>
    <p:extLst>
      <p:ext uri="{BB962C8B-B14F-4D97-AF65-F5344CB8AC3E}">
        <p14:creationId xmlns:p14="http://schemas.microsoft.com/office/powerpoint/2010/main" val="162661208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154112"/>
            <a:ext cx="8229600" cy="821933"/>
          </a:xfrm>
          <a:prstGeom prst="rect">
            <a:avLst/>
          </a:prstGeom>
        </p:spPr>
        <p:txBody>
          <a:bodyPr/>
          <a:lstStyle>
            <a:lvl1pPr>
              <a:defRPr b="1"/>
            </a:lvl1pPr>
          </a:lstStyle>
          <a:p>
            <a:r>
              <a:rPr dirty="0"/>
              <a:t>Summary</a:t>
            </a:r>
            <a:r>
              <a:rPr lang="en-GB" dirty="0"/>
              <a:t>…Today we have looked at…</a:t>
            </a:r>
            <a:endParaRPr dirty="0"/>
          </a:p>
        </p:txBody>
      </p:sp>
      <p:sp>
        <p:nvSpPr>
          <p:cNvPr id="278" name="Got to know each other…"/>
          <p:cNvSpPr txBox="1">
            <a:spLocks noGrp="1"/>
          </p:cNvSpPr>
          <p:nvPr>
            <p:ph type="body" idx="1"/>
          </p:nvPr>
        </p:nvSpPr>
        <p:spPr>
          <a:xfrm>
            <a:off x="164387" y="801384"/>
            <a:ext cx="8794677" cy="4880225"/>
          </a:xfrm>
          <a:prstGeom prst="rect">
            <a:avLst/>
          </a:prstGeom>
        </p:spPr>
        <p:txBody>
          <a:bodyPr>
            <a:noAutofit/>
          </a:bodyPr>
          <a:lstStyle/>
          <a:p>
            <a:pPr marL="0" indent="0">
              <a:buNone/>
            </a:pPr>
            <a:r>
              <a:rPr lang="en-GB" sz="2800" b="1" dirty="0"/>
              <a:t>Collaboration and Communication Tools &amp; Case Studies and Practical Applications:</a:t>
            </a:r>
            <a:endParaRPr lang="en-GB" sz="2800" dirty="0"/>
          </a:p>
          <a:p>
            <a:pPr lvl="0"/>
            <a:r>
              <a:rPr lang="en-GB" sz="2200" dirty="0"/>
              <a:t>Introduction to collaboration tools for effective communication.</a:t>
            </a:r>
          </a:p>
          <a:p>
            <a:pPr lvl="0"/>
            <a:r>
              <a:rPr lang="en-GB" sz="2200" dirty="0"/>
              <a:t>Relevant Theories and Frameworks in IS and effective communication.</a:t>
            </a:r>
          </a:p>
          <a:p>
            <a:pPr lvl="0"/>
            <a:r>
              <a:rPr lang="en-GB" sz="2200" dirty="0"/>
              <a:t>Project management software and tools for team collaboration.</a:t>
            </a:r>
          </a:p>
          <a:p>
            <a:pPr lvl="0"/>
            <a:r>
              <a:rPr lang="en-GB" sz="2200" dirty="0"/>
              <a:t>Strategies for managing information flow in a collaborative environment.</a:t>
            </a:r>
          </a:p>
          <a:p>
            <a:pPr lvl="0"/>
            <a:r>
              <a:rPr lang="en-GB" sz="2200" dirty="0" err="1"/>
              <a:t>Analyzing</a:t>
            </a:r>
            <a:r>
              <a:rPr lang="en-GB" sz="2200" dirty="0"/>
              <a:t> real-world examples of successful and unsuccessful information management.</a:t>
            </a:r>
          </a:p>
          <a:p>
            <a:pPr lvl="0"/>
            <a:r>
              <a:rPr lang="en-GB" sz="2200" dirty="0"/>
              <a:t>Practical exercises in utilizing information systems and technologies.</a:t>
            </a:r>
          </a:p>
          <a:p>
            <a:r>
              <a:rPr lang="en-GB" sz="2200" dirty="0"/>
              <a:t>Assessment 2 discussion.</a:t>
            </a:r>
          </a:p>
          <a:p>
            <a:pPr lvl="0"/>
            <a:endParaRPr lang="en-GB" sz="32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 name="Further information"/>
          <p:cNvSpPr txBox="1">
            <a:spLocks noGrp="1"/>
          </p:cNvSpPr>
          <p:nvPr>
            <p:ph type="title"/>
          </p:nvPr>
        </p:nvSpPr>
        <p:spPr>
          <a:xfrm>
            <a:off x="457200" y="133564"/>
            <a:ext cx="8229600" cy="657547"/>
          </a:xfrm>
          <a:prstGeom prst="rect">
            <a:avLst/>
          </a:prstGeom>
        </p:spPr>
        <p:txBody>
          <a:bodyPr>
            <a:normAutofit/>
          </a:bodyPr>
          <a:lstStyle>
            <a:lvl1pPr>
              <a:defRPr b="1"/>
            </a:lvl1pPr>
          </a:lstStyle>
          <a:p>
            <a:r>
              <a:rPr lang="en-GB" dirty="0"/>
              <a:t>References</a:t>
            </a:r>
            <a:endParaRPr dirty="0"/>
          </a:p>
        </p:txBody>
      </p:sp>
      <p:sp>
        <p:nvSpPr>
          <p:cNvPr id="281" name="Reading on the need to identify the ‘right’ business problem: Spradlin, D. (2012). Are you solving the right problem? Harvard Business Review…"/>
          <p:cNvSpPr txBox="1">
            <a:spLocks noGrp="1"/>
          </p:cNvSpPr>
          <p:nvPr>
            <p:ph type="body" idx="1"/>
          </p:nvPr>
        </p:nvSpPr>
        <p:spPr>
          <a:xfrm>
            <a:off x="226031" y="904126"/>
            <a:ext cx="8743307" cy="4859676"/>
          </a:xfrm>
          <a:prstGeom prst="rect">
            <a:avLst/>
          </a:prstGeom>
        </p:spPr>
        <p:txBody>
          <a:bodyPr>
            <a:normAutofit fontScale="25000" lnSpcReduction="20000"/>
          </a:bodyPr>
          <a:lstStyle/>
          <a:p>
            <a:pPr algn="just"/>
            <a:r>
              <a:rPr lang="en-GB" sz="6400" b="0" i="0" u="none" strike="noStrike" baseline="0" dirty="0">
                <a:solidFill>
                  <a:schemeClr val="tx1"/>
                </a:solidFill>
              </a:rPr>
              <a:t>Bourgeois, D., T., Smith, J., L., Wang, S., and </a:t>
            </a:r>
            <a:r>
              <a:rPr lang="en-GB" sz="6400" b="0" i="0" u="none" strike="noStrike" baseline="0" dirty="0" err="1">
                <a:solidFill>
                  <a:schemeClr val="tx1"/>
                </a:solidFill>
              </a:rPr>
              <a:t>Mortati</a:t>
            </a:r>
            <a:r>
              <a:rPr lang="en-GB" sz="6400" b="0" i="0" u="none" strike="noStrike" baseline="0" dirty="0">
                <a:solidFill>
                  <a:schemeClr val="tx1"/>
                </a:solidFill>
              </a:rPr>
              <a:t>, J., (2019). "Information Systems for Business and Beyond“, Open Textbooks. 1, available @: </a:t>
            </a:r>
            <a:r>
              <a:rPr lang="en-GB" sz="6400" b="0" i="0" u="none" strike="noStrike" baseline="0" dirty="0">
                <a:solidFill>
                  <a:schemeClr val="tx1"/>
                </a:solidFill>
                <a:hlinkClick r:id="rId2">
                  <a:extLst>
                    <a:ext uri="{A12FA001-AC4F-418D-AE19-62706E023703}">
                      <ahyp:hlinkClr xmlns:ahyp="http://schemas.microsoft.com/office/drawing/2018/hyperlinkcolor" val="tx"/>
                    </a:ext>
                  </a:extLst>
                </a:hlinkClick>
              </a:rPr>
              <a:t>https://digitalcommons.biola.edu/open-textbooks/1</a:t>
            </a:r>
            <a:r>
              <a:rPr lang="en-GB" sz="6400" b="0" i="0" u="none" strike="noStrike" baseline="0" dirty="0">
                <a:solidFill>
                  <a:schemeClr val="tx1"/>
                </a:solidFill>
              </a:rPr>
              <a:t> , (Accessed on 22/11/2023).</a:t>
            </a:r>
            <a:endParaRPr lang="en-GB" sz="6400" dirty="0">
              <a:solidFill>
                <a:schemeClr val="tx1"/>
              </a:solidFill>
            </a:endParaRPr>
          </a:p>
          <a:p>
            <a:pPr algn="just"/>
            <a:r>
              <a:rPr lang="en-GB" sz="6400" dirty="0">
                <a:solidFill>
                  <a:schemeClr val="tx1"/>
                </a:solidFill>
                <a:effectLst/>
                <a:ea typeface="Calibri" panose="020F0502020204030204" pitchFamily="34" charset="0"/>
              </a:rPr>
              <a:t>Coughlan, J., Lycett, M., and </a:t>
            </a:r>
            <a:r>
              <a:rPr lang="en-GB" sz="6400" dirty="0" err="1">
                <a:solidFill>
                  <a:schemeClr val="tx1"/>
                </a:solidFill>
                <a:effectLst/>
                <a:ea typeface="Calibri" panose="020F0502020204030204" pitchFamily="34" charset="0"/>
              </a:rPr>
              <a:t>Macredie</a:t>
            </a:r>
            <a:r>
              <a:rPr lang="en-GB" sz="6400" dirty="0">
                <a:solidFill>
                  <a:schemeClr val="tx1"/>
                </a:solidFill>
                <a:effectLst/>
                <a:ea typeface="Calibri" panose="020F0502020204030204" pitchFamily="34" charset="0"/>
              </a:rPr>
              <a:t>, R., D., (2005).  Understanding the Business–IT Relationship, International Journal of Information Management, Vol. 25, pp.303–319.</a:t>
            </a:r>
            <a:endParaRPr lang="en-GB" sz="6400" b="0" i="0" u="none" strike="noStrike" baseline="0" dirty="0">
              <a:solidFill>
                <a:schemeClr val="tx1"/>
              </a:solidFill>
            </a:endParaRPr>
          </a:p>
          <a:p>
            <a:pPr marL="0" indent="0" algn="just">
              <a:buNone/>
            </a:pPr>
            <a:endParaRPr lang="en-GB" sz="6400" b="0" i="0" u="none" strike="noStrike" baseline="0" dirty="0">
              <a:solidFill>
                <a:schemeClr val="tx1"/>
              </a:solidFill>
            </a:endParaRPr>
          </a:p>
          <a:p>
            <a:pPr algn="just"/>
            <a:r>
              <a:rPr lang="en-GB" sz="6400" b="0" i="0" u="none" strike="noStrike" baseline="0" dirty="0">
                <a:solidFill>
                  <a:schemeClr val="tx1"/>
                </a:solidFill>
              </a:rPr>
              <a:t>Laudon, K.C. and Laudon, J. P. (2012). </a:t>
            </a:r>
            <a:r>
              <a:rPr lang="en-GB" sz="6400" b="0" i="1" u="none" strike="noStrike" baseline="0" dirty="0">
                <a:solidFill>
                  <a:schemeClr val="tx1"/>
                </a:solidFill>
              </a:rPr>
              <a:t>Management Information Systems</a:t>
            </a:r>
            <a:r>
              <a:rPr lang="en-GB" sz="6400" b="0" i="0" u="none" strike="noStrike" baseline="0" dirty="0">
                <a:solidFill>
                  <a:schemeClr val="tx1"/>
                </a:solidFill>
              </a:rPr>
              <a:t>, twelfth edition. Upper Saddle River, New Jersey: Prentice-Hall. </a:t>
            </a:r>
          </a:p>
          <a:p>
            <a:pPr algn="just"/>
            <a:r>
              <a:rPr lang="en-GB" sz="6600" dirty="0" err="1">
                <a:solidFill>
                  <a:schemeClr val="tx1"/>
                </a:solidFill>
              </a:rPr>
              <a:t>Kitiyadisai</a:t>
            </a:r>
            <a:r>
              <a:rPr lang="en-GB" sz="6600" dirty="0">
                <a:solidFill>
                  <a:schemeClr val="tx1"/>
                </a:solidFill>
              </a:rPr>
              <a:t>, K., 2000. The implementation of IT in reengineering the Thai Revenue  Department. In Information Flows, Local Improvisations and Work Practices, Proceedings of the IFIP WG9.4 Conference 2000. Cape Town: IFIP. </a:t>
            </a:r>
            <a:endParaRPr lang="en-GB" sz="6400" b="0" i="0" u="none" strike="noStrike" baseline="0" dirty="0">
              <a:solidFill>
                <a:schemeClr val="tx1"/>
              </a:solidFill>
            </a:endParaRPr>
          </a:p>
          <a:p>
            <a:pPr algn="just"/>
            <a:r>
              <a:rPr lang="en-GB" sz="6400" dirty="0">
                <a:solidFill>
                  <a:schemeClr val="tx1"/>
                </a:solidFill>
              </a:rPr>
              <a:t>Na, S., Heo, S., Han, S., Shin, Y., and </a:t>
            </a:r>
            <a:r>
              <a:rPr lang="en-GB" sz="6400" dirty="0" err="1">
                <a:solidFill>
                  <a:schemeClr val="tx1"/>
                </a:solidFill>
              </a:rPr>
              <a:t>Roh</a:t>
            </a:r>
            <a:r>
              <a:rPr lang="en-GB" sz="6400" dirty="0">
                <a:solidFill>
                  <a:schemeClr val="tx1"/>
                </a:solidFill>
              </a:rPr>
              <a:t>, Y., (2022) - Acceptance Model of Artificial Intelligence (AI)-Based Technologies in Construction Firms - Applying the Technology Acceptance Model (TAM) in Combination with the Technology–Organisation–Environment (TOE) Framework, Buildings 2022, 12, 90. https://doi.org/10.3390/buildings12020090</a:t>
            </a:r>
          </a:p>
          <a:p>
            <a:pPr algn="just"/>
            <a:endParaRPr lang="en-GB" sz="6400" b="0" i="0" u="none" strike="noStrike" baseline="0" dirty="0">
              <a:solidFill>
                <a:schemeClr val="tx1"/>
              </a:solidFill>
            </a:endParaRPr>
          </a:p>
          <a:p>
            <a:pPr algn="just"/>
            <a:r>
              <a:rPr lang="en-GB" sz="6600" dirty="0">
                <a:solidFill>
                  <a:schemeClr val="tx1"/>
                </a:solidFill>
              </a:rPr>
              <a:t>Puri, S.K., K.P.S. Chauhan, and M. </a:t>
            </a:r>
            <a:r>
              <a:rPr lang="en-GB" sz="6600" dirty="0" err="1">
                <a:solidFill>
                  <a:schemeClr val="tx1"/>
                </a:solidFill>
              </a:rPr>
              <a:t>Admedullah</a:t>
            </a:r>
            <a:r>
              <a:rPr lang="en-GB" sz="6600" dirty="0">
                <a:solidFill>
                  <a:schemeClr val="tx1"/>
                </a:solidFill>
              </a:rPr>
              <a:t>, 2000. Prospects of biological  diversity information management. In Information Flows, Local Improvisations and  Work Practices, Proceedings of the IFIP WG9.4 Conference 2000. Cape Town: IFIP.</a:t>
            </a:r>
            <a:endParaRPr lang="en-GB" sz="6400" b="0" i="0" u="none" strike="noStrike" baseline="0" dirty="0">
              <a:solidFill>
                <a:schemeClr val="tx1"/>
              </a:solidFill>
            </a:endParaRPr>
          </a:p>
          <a:p>
            <a:endParaRPr lang="en-GB" sz="6400" b="0" i="0" u="none" strike="noStrike" baseline="0" dirty="0">
              <a:solidFill>
                <a:srgbClr val="000000"/>
              </a:solidFill>
            </a:endParaRPr>
          </a:p>
          <a:p>
            <a:endParaRPr lang="en-GB" sz="6400" dirty="0"/>
          </a:p>
          <a:p>
            <a:endParaRPr lang="en-GB" sz="7200" b="0" i="0" u="none" strike="noStrike" baseline="0" dirty="0">
              <a:solidFill>
                <a:srgbClr val="000000"/>
              </a:solidFill>
            </a:endParaRPr>
          </a:p>
          <a:p>
            <a:endParaRPr lang="en-GB" sz="7200" b="0" i="0" u="none" strike="noStrike" baseline="0" dirty="0">
              <a:solidFill>
                <a:srgbClr val="000000"/>
              </a:solidFill>
            </a:endParaRPr>
          </a:p>
          <a:p>
            <a:endParaRPr lang="en-GB" sz="7200" b="0" i="0" u="none" strike="noStrike" baseline="0" dirty="0">
              <a:solidFill>
                <a:srgbClr val="000000"/>
              </a:solidFill>
            </a:endParaRPr>
          </a:p>
          <a:p>
            <a:endParaRPr lang="en-GB" sz="7200" b="0" i="0" u="none" strike="noStrike" baseline="0" dirty="0">
              <a:solidFill>
                <a:srgbClr val="000000"/>
              </a:solidFill>
            </a:endParaRPr>
          </a:p>
          <a:p>
            <a:pPr marL="0" indent="0" algn="just">
              <a:lnSpc>
                <a:spcPct val="107000"/>
              </a:lnSpc>
              <a:spcAft>
                <a:spcPts val="800"/>
              </a:spcAft>
              <a:buNone/>
            </a:pPr>
            <a:r>
              <a:rPr lang="en-GB" sz="7200" b="1" kern="0" dirty="0">
                <a:effectLst/>
                <a:ea typeface="Calibri" panose="020F0502020204030204" pitchFamily="34" charset="0"/>
                <a:cs typeface="GillSansMTPro-Bold"/>
              </a:rPr>
              <a:t> </a:t>
            </a:r>
            <a:endParaRPr lang="en-GB" sz="7200" kern="100" dirty="0">
              <a:effectLst/>
              <a:ea typeface="Calibri" panose="020F0502020204030204" pitchFamily="34" charset="0"/>
              <a:cs typeface="Times New Roman" panose="02020603050405020304" pitchFamily="18" charset="0"/>
            </a:endParaRPr>
          </a:p>
          <a:p>
            <a:pPr marL="228885" indent="-228885" defTabSz="610361">
              <a:defRPr sz="2136"/>
            </a:pPr>
            <a:endParaRPr i="1"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80"/>
                                        </p:tgtEl>
                                        <p:attrNameLst>
                                          <p:attrName>style.visibility</p:attrName>
                                        </p:attrNameLst>
                                      </p:cBhvr>
                                      <p:to>
                                        <p:strVal val="visible"/>
                                      </p:to>
                                    </p:set>
                                    <p:animEffect transition="in" filter="barn(inVertical)">
                                      <p:cBhvr>
                                        <p:cTn id="7" dur="500"/>
                                        <p:tgtEl>
                                          <p:spTgt spid="28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81">
                                            <p:bg/>
                                          </p:spTgt>
                                        </p:tgtEl>
                                        <p:attrNameLst>
                                          <p:attrName>style.visibility</p:attrName>
                                        </p:attrNameLst>
                                      </p:cBhvr>
                                      <p:to>
                                        <p:strVal val="visible"/>
                                      </p:to>
                                    </p:set>
                                    <p:animEffect transition="in" filter="fade">
                                      <p:cBhvr>
                                        <p:cTn id="12" dur="1000"/>
                                        <p:tgtEl>
                                          <p:spTgt spid="281">
                                            <p:bg/>
                                          </p:spTgt>
                                        </p:tgtEl>
                                      </p:cBhvr>
                                    </p:animEffect>
                                    <p:anim calcmode="lin" valueType="num">
                                      <p:cBhvr>
                                        <p:cTn id="13" dur="1000" fill="hold"/>
                                        <p:tgtEl>
                                          <p:spTgt spid="281">
                                            <p:bg/>
                                          </p:spTgt>
                                        </p:tgtEl>
                                        <p:attrNameLst>
                                          <p:attrName>ppt_x</p:attrName>
                                        </p:attrNameLst>
                                      </p:cBhvr>
                                      <p:tavLst>
                                        <p:tav tm="0">
                                          <p:val>
                                            <p:strVal val="#ppt_x"/>
                                          </p:val>
                                        </p:tav>
                                        <p:tav tm="100000">
                                          <p:val>
                                            <p:strVal val="#ppt_x"/>
                                          </p:val>
                                        </p:tav>
                                      </p:tavLst>
                                    </p:anim>
                                    <p:anim calcmode="lin" valueType="num">
                                      <p:cBhvr>
                                        <p:cTn id="14" dur="1000" fill="hold"/>
                                        <p:tgtEl>
                                          <p:spTgt spid="281">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81">
                                            <p:txEl>
                                              <p:pRg st="0" end="0"/>
                                            </p:txEl>
                                          </p:spTgt>
                                        </p:tgtEl>
                                        <p:attrNameLst>
                                          <p:attrName>style.visibility</p:attrName>
                                        </p:attrNameLst>
                                      </p:cBhvr>
                                      <p:to>
                                        <p:strVal val="visible"/>
                                      </p:to>
                                    </p:set>
                                    <p:animEffect transition="in" filter="fade">
                                      <p:cBhvr>
                                        <p:cTn id="19" dur="1000"/>
                                        <p:tgtEl>
                                          <p:spTgt spid="281">
                                            <p:txEl>
                                              <p:pRg st="0" end="0"/>
                                            </p:txEl>
                                          </p:spTgt>
                                        </p:tgtEl>
                                      </p:cBhvr>
                                    </p:animEffect>
                                    <p:anim calcmode="lin" valueType="num">
                                      <p:cBhvr>
                                        <p:cTn id="20" dur="1000" fill="hold"/>
                                        <p:tgtEl>
                                          <p:spTgt spid="281">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8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81">
                                            <p:txEl>
                                              <p:pRg st="1" end="1"/>
                                            </p:txEl>
                                          </p:spTgt>
                                        </p:tgtEl>
                                        <p:attrNameLst>
                                          <p:attrName>style.visibility</p:attrName>
                                        </p:attrNameLst>
                                      </p:cBhvr>
                                      <p:to>
                                        <p:strVal val="visible"/>
                                      </p:to>
                                    </p:set>
                                    <p:animEffect transition="in" filter="fade">
                                      <p:cBhvr>
                                        <p:cTn id="26" dur="1000"/>
                                        <p:tgtEl>
                                          <p:spTgt spid="281">
                                            <p:txEl>
                                              <p:pRg st="1" end="1"/>
                                            </p:txEl>
                                          </p:spTgt>
                                        </p:tgtEl>
                                      </p:cBhvr>
                                    </p:animEffect>
                                    <p:anim calcmode="lin" valueType="num">
                                      <p:cBhvr>
                                        <p:cTn id="27" dur="1000" fill="hold"/>
                                        <p:tgtEl>
                                          <p:spTgt spid="281">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8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81">
                                            <p:txEl>
                                              <p:pRg st="3" end="3"/>
                                            </p:txEl>
                                          </p:spTgt>
                                        </p:tgtEl>
                                        <p:attrNameLst>
                                          <p:attrName>style.visibility</p:attrName>
                                        </p:attrNameLst>
                                      </p:cBhvr>
                                      <p:to>
                                        <p:strVal val="visible"/>
                                      </p:to>
                                    </p:set>
                                    <p:animEffect transition="in" filter="fade">
                                      <p:cBhvr>
                                        <p:cTn id="33" dur="1000"/>
                                        <p:tgtEl>
                                          <p:spTgt spid="281">
                                            <p:txEl>
                                              <p:pRg st="3" end="3"/>
                                            </p:txEl>
                                          </p:spTgt>
                                        </p:tgtEl>
                                      </p:cBhvr>
                                    </p:animEffect>
                                    <p:anim calcmode="lin" valueType="num">
                                      <p:cBhvr>
                                        <p:cTn id="34" dur="1000" fill="hold"/>
                                        <p:tgtEl>
                                          <p:spTgt spid="281">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28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81">
                                            <p:txEl>
                                              <p:pRg st="4" end="4"/>
                                            </p:txEl>
                                          </p:spTgt>
                                        </p:tgtEl>
                                        <p:attrNameLst>
                                          <p:attrName>style.visibility</p:attrName>
                                        </p:attrNameLst>
                                      </p:cBhvr>
                                      <p:to>
                                        <p:strVal val="visible"/>
                                      </p:to>
                                    </p:set>
                                    <p:animEffect transition="in" filter="fade">
                                      <p:cBhvr>
                                        <p:cTn id="40" dur="1000"/>
                                        <p:tgtEl>
                                          <p:spTgt spid="281">
                                            <p:txEl>
                                              <p:pRg st="4" end="4"/>
                                            </p:txEl>
                                          </p:spTgt>
                                        </p:tgtEl>
                                      </p:cBhvr>
                                    </p:animEffect>
                                    <p:anim calcmode="lin" valueType="num">
                                      <p:cBhvr>
                                        <p:cTn id="41" dur="1000" fill="hold"/>
                                        <p:tgtEl>
                                          <p:spTgt spid="281">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28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81">
                                            <p:txEl>
                                              <p:pRg st="5" end="5"/>
                                            </p:txEl>
                                          </p:spTgt>
                                        </p:tgtEl>
                                        <p:attrNameLst>
                                          <p:attrName>style.visibility</p:attrName>
                                        </p:attrNameLst>
                                      </p:cBhvr>
                                      <p:to>
                                        <p:strVal val="visible"/>
                                      </p:to>
                                    </p:set>
                                    <p:animEffect transition="in" filter="fade">
                                      <p:cBhvr>
                                        <p:cTn id="47" dur="1000"/>
                                        <p:tgtEl>
                                          <p:spTgt spid="281">
                                            <p:txEl>
                                              <p:pRg st="5" end="5"/>
                                            </p:txEl>
                                          </p:spTgt>
                                        </p:tgtEl>
                                      </p:cBhvr>
                                    </p:animEffect>
                                    <p:anim calcmode="lin" valueType="num">
                                      <p:cBhvr>
                                        <p:cTn id="48" dur="1000" fill="hold"/>
                                        <p:tgtEl>
                                          <p:spTgt spid="281">
                                            <p:txEl>
                                              <p:pRg st="5" end="5"/>
                                            </p:txEl>
                                          </p:spTgt>
                                        </p:tgtEl>
                                        <p:attrNameLst>
                                          <p:attrName>ppt_x</p:attrName>
                                        </p:attrNameLst>
                                      </p:cBhvr>
                                      <p:tavLst>
                                        <p:tav tm="0">
                                          <p:val>
                                            <p:strVal val="#ppt_x"/>
                                          </p:val>
                                        </p:tav>
                                        <p:tav tm="100000">
                                          <p:val>
                                            <p:strVal val="#ppt_x"/>
                                          </p:val>
                                        </p:tav>
                                      </p:tavLst>
                                    </p:anim>
                                    <p:anim calcmode="lin" valueType="num">
                                      <p:cBhvr>
                                        <p:cTn id="49" dur="1000" fill="hold"/>
                                        <p:tgtEl>
                                          <p:spTgt spid="281">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281">
                                            <p:txEl>
                                              <p:pRg st="7" end="7"/>
                                            </p:txEl>
                                          </p:spTgt>
                                        </p:tgtEl>
                                        <p:attrNameLst>
                                          <p:attrName>style.visibility</p:attrName>
                                        </p:attrNameLst>
                                      </p:cBhvr>
                                      <p:to>
                                        <p:strVal val="visible"/>
                                      </p:to>
                                    </p:set>
                                    <p:animEffect transition="in" filter="fade">
                                      <p:cBhvr>
                                        <p:cTn id="54" dur="1000"/>
                                        <p:tgtEl>
                                          <p:spTgt spid="281">
                                            <p:txEl>
                                              <p:pRg st="7" end="7"/>
                                            </p:txEl>
                                          </p:spTgt>
                                        </p:tgtEl>
                                      </p:cBhvr>
                                    </p:animEffect>
                                    <p:anim calcmode="lin" valueType="num">
                                      <p:cBhvr>
                                        <p:cTn id="55" dur="1000" fill="hold"/>
                                        <p:tgtEl>
                                          <p:spTgt spid="281">
                                            <p:txEl>
                                              <p:pRg st="7" end="7"/>
                                            </p:txEl>
                                          </p:spTgt>
                                        </p:tgtEl>
                                        <p:attrNameLst>
                                          <p:attrName>ppt_x</p:attrName>
                                        </p:attrNameLst>
                                      </p:cBhvr>
                                      <p:tavLst>
                                        <p:tav tm="0">
                                          <p:val>
                                            <p:strVal val="#ppt_x"/>
                                          </p:val>
                                        </p:tav>
                                        <p:tav tm="100000">
                                          <p:val>
                                            <p:strVal val="#ppt_x"/>
                                          </p:val>
                                        </p:tav>
                                      </p:tavLst>
                                    </p:anim>
                                    <p:anim calcmode="lin" valueType="num">
                                      <p:cBhvr>
                                        <p:cTn id="56" dur="1000" fill="hold"/>
                                        <p:tgtEl>
                                          <p:spTgt spid="281">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281">
                                            <p:txEl>
                                              <p:pRg st="14" end="14"/>
                                            </p:txEl>
                                          </p:spTgt>
                                        </p:tgtEl>
                                        <p:attrNameLst>
                                          <p:attrName>style.visibility</p:attrName>
                                        </p:attrNameLst>
                                      </p:cBhvr>
                                      <p:to>
                                        <p:strVal val="visible"/>
                                      </p:to>
                                    </p:set>
                                    <p:animEffect transition="in" filter="fade">
                                      <p:cBhvr>
                                        <p:cTn id="61" dur="1000"/>
                                        <p:tgtEl>
                                          <p:spTgt spid="281">
                                            <p:txEl>
                                              <p:pRg st="14" end="14"/>
                                            </p:txEl>
                                          </p:spTgt>
                                        </p:tgtEl>
                                      </p:cBhvr>
                                    </p:animEffect>
                                    <p:anim calcmode="lin" valueType="num">
                                      <p:cBhvr>
                                        <p:cTn id="62" dur="1000" fill="hold"/>
                                        <p:tgtEl>
                                          <p:spTgt spid="281">
                                            <p:txEl>
                                              <p:pRg st="14" end="14"/>
                                            </p:txEl>
                                          </p:spTgt>
                                        </p:tgtEl>
                                        <p:attrNameLst>
                                          <p:attrName>ppt_x</p:attrName>
                                        </p:attrNameLst>
                                      </p:cBhvr>
                                      <p:tavLst>
                                        <p:tav tm="0">
                                          <p:val>
                                            <p:strVal val="#ppt_x"/>
                                          </p:val>
                                        </p:tav>
                                        <p:tav tm="100000">
                                          <p:val>
                                            <p:strVal val="#ppt_x"/>
                                          </p:val>
                                        </p:tav>
                                      </p:tavLst>
                                    </p:anim>
                                    <p:anim calcmode="lin" valueType="num">
                                      <p:cBhvr>
                                        <p:cTn id="63" dur="1000" fill="hold"/>
                                        <p:tgtEl>
                                          <p:spTgt spid="281">
                                            <p:txEl>
                                              <p:pRg st="14" end="1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0" grpId="0" animBg="1"/>
      <p:bldP spid="281" grpId="0" build="p" animBg="1"/>
    </p:bldLst>
  </p:timing>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19424</TotalTime>
  <Words>2575</Words>
  <Application>Microsoft Office PowerPoint</Application>
  <PresentationFormat>On-screen Show (4:3)</PresentationFormat>
  <Paragraphs>379</Paragraphs>
  <Slides>47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47</vt:i4>
      </vt:variant>
    </vt:vector>
  </HeadingPairs>
  <TitlesOfParts>
    <vt:vector size="55" baseType="lpstr">
      <vt:lpstr>ＭＳ Ｐゴシック</vt:lpstr>
      <vt:lpstr>Myriad Pro</vt:lpstr>
      <vt:lpstr>Arial</vt:lpstr>
      <vt:lpstr>Calibri</vt:lpstr>
      <vt:lpstr>Cambria</vt:lpstr>
      <vt:lpstr>Times New Roman</vt:lpstr>
      <vt:lpstr>Wingdings</vt:lpstr>
      <vt:lpstr>20140311PresentationUWTSDTemplate</vt:lpstr>
      <vt:lpstr>    LCLM 5004  Managing Business Information  Week 9:  Collaboration and Communication Tools      </vt:lpstr>
      <vt:lpstr>In Today’s Lecture….We will</vt:lpstr>
      <vt:lpstr>Last  Week (i.e., Week 8)</vt:lpstr>
      <vt:lpstr> This Week (i.e., Week 9) We will examine ……………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Next, …..</vt:lpstr>
      <vt:lpstr>Next, …..</vt:lpstr>
      <vt:lpstr>Session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Class Activity - I</vt:lpstr>
      <vt:lpstr>Class Activity - II</vt:lpstr>
      <vt:lpstr>Session 3</vt:lpstr>
      <vt:lpstr>Any Question?</vt:lpstr>
      <vt:lpstr>Summary…Today we have looked at…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LCLM4004  Problem Solving and Decision Making  Week 1</dc:title>
  <dc:creator>Adegbite, Oluwaseun</dc:creator>
  <cp:lastModifiedBy>Amer Kareem</cp:lastModifiedBy>
  <cp:revision>556</cp:revision>
  <dcterms:modified xsi:type="dcterms:W3CDTF">2025-08-07T10:06:34Z</dcterms:modified>
</cp:coreProperties>
</file>