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288" r:id="rId6"/>
    <p:sldId id="289" r:id="rId7"/>
    <p:sldId id="310" r:id="rId8"/>
    <p:sldId id="308" r:id="rId9"/>
    <p:sldId id="309" r:id="rId10"/>
    <p:sldId id="280" r:id="rId11"/>
    <p:sldId id="312" r:id="rId12"/>
    <p:sldId id="293" r:id="rId13"/>
    <p:sldId id="311" r:id="rId14"/>
    <p:sldId id="298" r:id="rId15"/>
    <p:sldId id="299" r:id="rId16"/>
    <p:sldId id="313" r:id="rId17"/>
    <p:sldId id="314" r:id="rId18"/>
    <p:sldId id="316" r:id="rId19"/>
    <p:sldId id="300" r:id="rId20"/>
    <p:sldId id="304" r:id="rId21"/>
    <p:sldId id="305" r:id="rId22"/>
    <p:sldId id="306" r:id="rId23"/>
    <p:sldId id="318" r:id="rId24"/>
    <p:sldId id="319" r:id="rId25"/>
    <p:sldId id="320" r:id="rId26"/>
    <p:sldId id="321" r:id="rId27"/>
    <p:sldId id="322" r:id="rId28"/>
    <p:sldId id="317" r:id="rId29"/>
    <p:sldId id="323" r:id="rId30"/>
    <p:sldId id="26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showGuides="1">
      <p:cViewPr>
        <p:scale>
          <a:sx n="80" d="100"/>
          <a:sy n="80" d="100"/>
        </p:scale>
        <p:origin x="288" y="288"/>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10/19/2020</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10/19/2020</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2849131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15</a:t>
            </a:fld>
            <a:endParaRPr lang="en-US"/>
          </a:p>
        </p:txBody>
      </p:sp>
    </p:spTree>
    <p:extLst>
      <p:ext uri="{BB962C8B-B14F-4D97-AF65-F5344CB8AC3E}">
        <p14:creationId xmlns:p14="http://schemas.microsoft.com/office/powerpoint/2010/main" val="3212074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25</a:t>
            </a:fld>
            <a:endParaRPr lang="en-US"/>
          </a:p>
        </p:txBody>
      </p:sp>
    </p:spTree>
    <p:extLst>
      <p:ext uri="{BB962C8B-B14F-4D97-AF65-F5344CB8AC3E}">
        <p14:creationId xmlns:p14="http://schemas.microsoft.com/office/powerpoint/2010/main" val="75062831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10/19/2020</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10/19/2020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smtClean="0"/>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smtClean="0"/>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10/19/2020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10/19/2020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10/19/2020</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10/19/2020</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10/19/2020</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10/19/2020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10/19/2020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10/19/2020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10/19/2020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10/19/2020</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normAutofit fontScale="90000"/>
          </a:bodyPr>
          <a:lstStyle/>
          <a:p>
            <a:r>
              <a:rPr lang="en-GB" b="1" dirty="0"/>
              <a:t>ECHC7001</a:t>
            </a:r>
            <a:br>
              <a:rPr lang="en-GB" b="1" dirty="0"/>
            </a:br>
            <a:r>
              <a:rPr lang="en-US" dirty="0" smtClean="0"/>
              <a:t>Advanced Research Methods</a:t>
            </a:r>
            <a:endParaRPr lang="en-US" dirty="0"/>
          </a:p>
        </p:txBody>
      </p:sp>
      <p:sp>
        <p:nvSpPr>
          <p:cNvPr id="7" name="Subtitle 6"/>
          <p:cNvSpPr>
            <a:spLocks noGrp="1"/>
          </p:cNvSpPr>
          <p:nvPr>
            <p:ph type="subTitle" idx="1"/>
          </p:nvPr>
        </p:nvSpPr>
        <p:spPr/>
        <p:txBody>
          <a:bodyPr/>
          <a:lstStyle/>
          <a:p>
            <a:r>
              <a:rPr lang="en-US" dirty="0" smtClean="0"/>
              <a:t>Module Lead: Andrea Williams</a:t>
            </a:r>
            <a:endParaRPr lang="en-US"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2292094"/>
            <a:ext cx="7348451" cy="3305142"/>
          </a:xfrm>
        </p:spPr>
        <p:txBody>
          <a:bodyPr anchor="ctr">
            <a:normAutofit fontScale="90000"/>
          </a:bodyPr>
          <a:lstStyle/>
          <a:p>
            <a:pPr marL="285750" indent="-285750">
              <a:buFont typeface="Arial" panose="020B0604020202020204" pitchFamily="34" charset="0"/>
              <a:buChar char="•"/>
            </a:pPr>
            <a:r>
              <a:rPr lang="en-GB" sz="1600" b="1" dirty="0" smtClean="0"/>
              <a:t/>
            </a:r>
            <a:br>
              <a:rPr lang="en-GB" sz="1600" b="1" dirty="0" smtClean="0"/>
            </a:br>
            <a:r>
              <a:rPr lang="en-GB" sz="1600" b="1" dirty="0"/>
              <a:t/>
            </a:r>
            <a:br>
              <a:rPr lang="en-GB" sz="1600" b="1" dirty="0"/>
            </a:br>
            <a:r>
              <a:rPr lang="en-GB" sz="1600" b="1" dirty="0" smtClean="0"/>
              <a:t/>
            </a:r>
            <a:br>
              <a:rPr lang="en-GB" sz="1600" b="1" dirty="0" smtClean="0"/>
            </a:br>
            <a:r>
              <a:rPr lang="en-GB" sz="1600" b="1" dirty="0"/>
              <a:t/>
            </a:r>
            <a:br>
              <a:rPr lang="en-GB" sz="1600" b="1" dirty="0"/>
            </a:br>
            <a:r>
              <a:rPr lang="en-GB" sz="1600" b="1" dirty="0" smtClean="0"/>
              <a:t>Learning </a:t>
            </a:r>
            <a:r>
              <a:rPr lang="en-GB" sz="1600" b="1" dirty="0"/>
              <a:t>Aims for this week: w/c </a:t>
            </a:r>
            <a:r>
              <a:rPr lang="en-GB" sz="1600" b="1" dirty="0" smtClean="0"/>
              <a:t>19th October 2020</a:t>
            </a:r>
            <a:br>
              <a:rPr lang="en-GB" sz="1600" b="1" dirty="0" smtClean="0"/>
            </a:br>
            <a:r>
              <a:rPr lang="en-GB" sz="1600" b="1" dirty="0"/>
              <a:t/>
            </a:r>
            <a:br>
              <a:rPr lang="en-GB" sz="1600" b="1" dirty="0"/>
            </a:br>
            <a:r>
              <a:rPr lang="en-GB" sz="1600" dirty="0" smtClean="0"/>
              <a:t>Research process: Research Proposal</a:t>
            </a:r>
            <a:br>
              <a:rPr lang="en-GB" sz="1600" dirty="0" smtClean="0"/>
            </a:br>
            <a:r>
              <a:rPr lang="en-GB" sz="1600" dirty="0"/>
              <a:t/>
            </a:r>
            <a:br>
              <a:rPr lang="en-GB" sz="1600" dirty="0"/>
            </a:br>
            <a:r>
              <a:rPr lang="en-GB" sz="1600" dirty="0" smtClean="0"/>
              <a:t>Research Design</a:t>
            </a:r>
            <a:br>
              <a:rPr lang="en-GB" sz="1600" dirty="0" smtClean="0"/>
            </a:br>
            <a:r>
              <a:rPr lang="en-GB" sz="1600" dirty="0"/>
              <a:t/>
            </a:r>
            <a:br>
              <a:rPr lang="en-GB" sz="1600" dirty="0"/>
            </a:br>
            <a:r>
              <a:rPr lang="en-GB" sz="1600" dirty="0" smtClean="0"/>
              <a:t>Assessment Guidance: Component One</a:t>
            </a:r>
            <a:br>
              <a:rPr lang="en-GB" sz="1600" dirty="0" smtClean="0"/>
            </a:br>
            <a:r>
              <a:rPr lang="en-GB" sz="1600" dirty="0" smtClean="0"/>
              <a:t/>
            </a:r>
            <a:br>
              <a:rPr lang="en-GB" sz="1600" dirty="0" smtClean="0"/>
            </a:br>
            <a:r>
              <a:rPr lang="en-GB" sz="1600" dirty="0"/>
              <a:t>   </a:t>
            </a:r>
            <a:br>
              <a:rPr lang="en-GB" sz="1600" dirty="0"/>
            </a:br>
            <a:r>
              <a:rPr lang="en-GB" sz="1600" dirty="0"/>
              <a:t/>
            </a:r>
            <a:br>
              <a:rPr lang="en-GB" sz="1600" dirty="0"/>
            </a:br>
            <a:r>
              <a:rPr lang="en-GB" dirty="0"/>
              <a:t/>
            </a:r>
            <a:br>
              <a:rPr lang="en-GB" dirty="0"/>
            </a:br>
            <a:endParaRPr lang="en-US" sz="24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248823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a Good Research Proposal</a:t>
            </a:r>
            <a:r>
              <a:rPr lang="en-GB" dirty="0"/>
              <a:t/>
            </a:r>
            <a:br>
              <a:rPr lang="en-GB" dirty="0"/>
            </a:br>
            <a:endParaRPr lang="en-GB" dirty="0"/>
          </a:p>
        </p:txBody>
      </p:sp>
      <p:pic>
        <p:nvPicPr>
          <p:cNvPr id="9"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2277967" y="1584960"/>
            <a:ext cx="7634547" cy="4535802"/>
          </a:xfrm>
        </p:spPr>
      </p:pic>
    </p:spTree>
    <p:extLst>
      <p:ext uri="{BB962C8B-B14F-4D97-AF65-F5344CB8AC3E}">
        <p14:creationId xmlns:p14="http://schemas.microsoft.com/office/powerpoint/2010/main" val="1855371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What is a Research Proposal?</a:t>
            </a:r>
            <a:endParaRPr lang="en-GB" dirty="0"/>
          </a:p>
        </p:txBody>
      </p:sp>
      <p:sp>
        <p:nvSpPr>
          <p:cNvPr id="6" name="Content Placeholder 5"/>
          <p:cNvSpPr>
            <a:spLocks noGrp="1"/>
          </p:cNvSpPr>
          <p:nvPr>
            <p:ph idx="1"/>
          </p:nvPr>
        </p:nvSpPr>
        <p:spPr/>
        <p:txBody>
          <a:bodyPr/>
          <a:lstStyle/>
          <a:p>
            <a:r>
              <a:rPr lang="en-GB" dirty="0" smtClean="0"/>
              <a:t>A justification of the proposed Research: Context – Relevance – Quality</a:t>
            </a:r>
          </a:p>
          <a:p>
            <a:r>
              <a:rPr lang="en-GB" dirty="0" smtClean="0"/>
              <a:t>An explanation of the contribution to knowledge of the proposed research</a:t>
            </a:r>
          </a:p>
          <a:p>
            <a:r>
              <a:rPr lang="en-GB" dirty="0" smtClean="0"/>
              <a:t>A clear and detailed explanation of:</a:t>
            </a:r>
          </a:p>
          <a:p>
            <a:r>
              <a:rPr lang="en-GB" dirty="0" smtClean="0"/>
              <a:t>Aims and objectives of proposed research</a:t>
            </a:r>
          </a:p>
          <a:p>
            <a:r>
              <a:rPr lang="en-GB" dirty="0" smtClean="0"/>
              <a:t>Planned research design</a:t>
            </a:r>
          </a:p>
          <a:p>
            <a:r>
              <a:rPr lang="en-GB" dirty="0" smtClean="0"/>
              <a:t>Participant recruitment strategy</a:t>
            </a:r>
            <a:endParaRPr lang="en-GB" dirty="0"/>
          </a:p>
          <a:p>
            <a:r>
              <a:rPr lang="en-GB" dirty="0" smtClean="0"/>
              <a:t>Identification of ethical considerations</a:t>
            </a:r>
          </a:p>
          <a:p>
            <a:r>
              <a:rPr lang="en-GB" dirty="0" smtClean="0"/>
              <a:t>Clear research outcomes and outputs</a:t>
            </a:r>
          </a:p>
          <a:p>
            <a:r>
              <a:rPr lang="en-GB" dirty="0" smtClean="0"/>
              <a:t>References</a:t>
            </a:r>
            <a:endParaRPr lang="en-GB" dirty="0"/>
          </a:p>
        </p:txBody>
      </p:sp>
    </p:spTree>
    <p:extLst>
      <p:ext uri="{BB962C8B-B14F-4D97-AF65-F5344CB8AC3E}">
        <p14:creationId xmlns:p14="http://schemas.microsoft.com/office/powerpoint/2010/main" val="2797048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a Good Research Proposal</a:t>
            </a:r>
            <a:r>
              <a:rPr lang="en-GB" dirty="0"/>
              <a:t/>
            </a:r>
            <a:br>
              <a:rPr lang="en-GB" dirty="0"/>
            </a:br>
            <a:endParaRPr lang="en-GB" dirty="0"/>
          </a:p>
        </p:txBody>
      </p:sp>
      <p:sp>
        <p:nvSpPr>
          <p:cNvPr id="4" name="Content Placeholder 3"/>
          <p:cNvSpPr>
            <a:spLocks noGrp="1"/>
          </p:cNvSpPr>
          <p:nvPr>
            <p:ph sz="half" idx="1"/>
          </p:nvPr>
        </p:nvSpPr>
        <p:spPr/>
        <p:txBody>
          <a:bodyPr>
            <a:normAutofit/>
          </a:bodyPr>
          <a:lstStyle/>
          <a:p>
            <a:r>
              <a:rPr lang="en-GB" sz="3200" dirty="0"/>
              <a:t>Current Proposed Title (20 / 30 words</a:t>
            </a:r>
            <a:r>
              <a:rPr lang="en-GB" sz="3200" dirty="0" smtClean="0"/>
              <a:t>)</a:t>
            </a:r>
          </a:p>
          <a:p>
            <a:r>
              <a:rPr lang="en-GB" sz="3200" dirty="0" smtClean="0"/>
              <a:t>Defines Topic area</a:t>
            </a:r>
          </a:p>
          <a:p>
            <a:r>
              <a:rPr lang="en-GB" sz="3200" dirty="0" smtClean="0"/>
              <a:t>Research Design </a:t>
            </a:r>
          </a:p>
          <a:p>
            <a:r>
              <a:rPr lang="en-GB" sz="3200" dirty="0" smtClean="0"/>
              <a:t>Population of interest</a:t>
            </a:r>
          </a:p>
          <a:p>
            <a:endParaRPr lang="en-GB" sz="3200" dirty="0" smtClean="0"/>
          </a:p>
        </p:txBody>
      </p:sp>
      <p:pic>
        <p:nvPicPr>
          <p:cNvPr id="1026" name="Picture 2" descr="See the source imag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172200" y="2250795"/>
            <a:ext cx="4914900" cy="3270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3219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a Good Research Proposal</a:t>
            </a:r>
            <a:r>
              <a:rPr lang="en-GB" dirty="0"/>
              <a:t/>
            </a:r>
            <a:br>
              <a:rPr lang="en-GB" dirty="0"/>
            </a:br>
            <a:endParaRPr lang="en-GB" dirty="0"/>
          </a:p>
        </p:txBody>
      </p:sp>
      <p:sp>
        <p:nvSpPr>
          <p:cNvPr id="4" name="Content Placeholder 3"/>
          <p:cNvSpPr>
            <a:spLocks noGrp="1"/>
          </p:cNvSpPr>
          <p:nvPr>
            <p:ph sz="half" idx="1"/>
          </p:nvPr>
        </p:nvSpPr>
        <p:spPr>
          <a:xfrm>
            <a:off x="742604" y="1600200"/>
            <a:ext cx="7304116" cy="4571999"/>
          </a:xfrm>
        </p:spPr>
        <p:txBody>
          <a:bodyPr>
            <a:noAutofit/>
          </a:bodyPr>
          <a:lstStyle/>
          <a:p>
            <a:r>
              <a:rPr lang="en-GB" sz="2800" dirty="0" smtClean="0"/>
              <a:t>Background </a:t>
            </a:r>
            <a:r>
              <a:rPr lang="en-GB" sz="2800" dirty="0"/>
              <a:t>&amp; Context (approx. 500 words</a:t>
            </a:r>
            <a:r>
              <a:rPr lang="en-GB" sz="2800" dirty="0" smtClean="0"/>
              <a:t>)</a:t>
            </a:r>
          </a:p>
          <a:p>
            <a:pPr lvl="0"/>
            <a:r>
              <a:rPr lang="en-GB" sz="2800" dirty="0"/>
              <a:t>Place the research topic in its historical, cultural and social context.</a:t>
            </a:r>
          </a:p>
          <a:p>
            <a:pPr lvl="0"/>
            <a:r>
              <a:rPr lang="en-GB" sz="2800" dirty="0"/>
              <a:t>Explain why the research is significant and important.</a:t>
            </a:r>
          </a:p>
          <a:p>
            <a:pPr lvl="0"/>
            <a:r>
              <a:rPr lang="en-GB" sz="2800" dirty="0"/>
              <a:t>Place the research in the current academic context</a:t>
            </a:r>
            <a:r>
              <a:rPr lang="en-GB" sz="2800" dirty="0" smtClean="0"/>
              <a:t>.</a:t>
            </a:r>
          </a:p>
          <a:p>
            <a:pPr lvl="0"/>
            <a:r>
              <a:rPr lang="en-GB" sz="2800" dirty="0" smtClean="0"/>
              <a:t>Self –positioning – Be clear from which point of view to examine your research question</a:t>
            </a:r>
            <a:endParaRPr lang="en-GB" sz="2800" dirty="0"/>
          </a:p>
          <a:p>
            <a:pPr marL="0" indent="0">
              <a:buNone/>
            </a:pPr>
            <a:r>
              <a:rPr lang="en-GB" sz="2800" dirty="0" smtClean="0"/>
              <a:t> </a:t>
            </a:r>
            <a:endParaRPr lang="en-GB" sz="2800" dirty="0"/>
          </a:p>
        </p:txBody>
      </p:sp>
      <p:pic>
        <p:nvPicPr>
          <p:cNvPr id="1026" name="Picture 2" descr="See the source imag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8124304" y="2250795"/>
            <a:ext cx="2962795" cy="3270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3930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Research </a:t>
            </a:r>
            <a:r>
              <a:rPr lang="en-GB" dirty="0" smtClean="0"/>
              <a:t>Aims and Objectives</a:t>
            </a:r>
            <a:r>
              <a:rPr lang="en-GB" dirty="0"/>
              <a:t/>
            </a:r>
            <a:br>
              <a:rPr lang="en-GB" dirty="0"/>
            </a:br>
            <a:endParaRPr lang="en-GB" dirty="0"/>
          </a:p>
        </p:txBody>
      </p:sp>
      <p:sp>
        <p:nvSpPr>
          <p:cNvPr id="4" name="Content Placeholder 3"/>
          <p:cNvSpPr>
            <a:spLocks noGrp="1"/>
          </p:cNvSpPr>
          <p:nvPr>
            <p:ph sz="half" idx="1"/>
          </p:nvPr>
        </p:nvSpPr>
        <p:spPr>
          <a:xfrm>
            <a:off x="426720" y="1600200"/>
            <a:ext cx="5593080" cy="4571999"/>
          </a:xfrm>
        </p:spPr>
        <p:txBody>
          <a:bodyPr>
            <a:normAutofit lnSpcReduction="10000"/>
          </a:bodyPr>
          <a:lstStyle/>
          <a:p>
            <a:r>
              <a:rPr lang="en-GB" dirty="0" smtClean="0"/>
              <a:t> </a:t>
            </a:r>
            <a:r>
              <a:rPr lang="en-GB" sz="2400" dirty="0"/>
              <a:t>Aims and Objectives (approx.. 250 – 500 words</a:t>
            </a:r>
            <a:r>
              <a:rPr lang="en-GB" sz="2400" dirty="0" smtClean="0"/>
              <a:t>)</a:t>
            </a:r>
          </a:p>
          <a:p>
            <a:r>
              <a:rPr lang="en-GB" sz="2400" dirty="0" smtClean="0"/>
              <a:t>Important to be clear right from the start</a:t>
            </a:r>
          </a:p>
          <a:p>
            <a:r>
              <a:rPr lang="en-GB" sz="2400" dirty="0" smtClean="0"/>
              <a:t>The Who, the How and the Why</a:t>
            </a:r>
          </a:p>
          <a:p>
            <a:r>
              <a:rPr lang="en-GB" sz="2400" dirty="0" smtClean="0"/>
              <a:t>The rationale for your study</a:t>
            </a:r>
            <a:endParaRPr lang="en-GB" sz="2400" dirty="0" smtClean="0"/>
          </a:p>
          <a:p>
            <a:r>
              <a:rPr lang="en-GB" sz="2400" dirty="0" smtClean="0"/>
              <a:t>The breadth and depth of your research question</a:t>
            </a:r>
          </a:p>
          <a:p>
            <a:r>
              <a:rPr lang="en-GB" sz="2400" dirty="0" smtClean="0"/>
              <a:t>Your research question should be sufficiently focused so that you can effectively review the published research</a:t>
            </a:r>
            <a:endParaRPr lang="en-GB" sz="2400" dirty="0"/>
          </a:p>
        </p:txBody>
      </p:sp>
      <p:pic>
        <p:nvPicPr>
          <p:cNvPr id="9" name="Content Placeholder 8"/>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188825" y="2277688"/>
            <a:ext cx="5858895" cy="3295628"/>
          </a:xfrm>
        </p:spPr>
      </p:pic>
    </p:spTree>
    <p:extLst>
      <p:ext uri="{BB962C8B-B14F-4D97-AF65-F5344CB8AC3E}">
        <p14:creationId xmlns:p14="http://schemas.microsoft.com/office/powerpoint/2010/main" val="2819093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Qualitative research</a:t>
            </a:r>
            <a:endParaRPr lang="en-GB" dirty="0"/>
          </a:p>
        </p:txBody>
      </p:sp>
      <p:sp>
        <p:nvSpPr>
          <p:cNvPr id="3" name="Content Placeholder 2"/>
          <p:cNvSpPr>
            <a:spLocks noGrp="1"/>
          </p:cNvSpPr>
          <p:nvPr>
            <p:ph sz="half" idx="1"/>
          </p:nvPr>
        </p:nvSpPr>
        <p:spPr/>
        <p:txBody>
          <a:bodyPr>
            <a:normAutofit/>
          </a:bodyPr>
          <a:lstStyle/>
          <a:p>
            <a:r>
              <a:rPr lang="en-GB" sz="2400" dirty="0" smtClean="0"/>
              <a:t>In qualitative research, we are focusing on the research question</a:t>
            </a:r>
          </a:p>
          <a:p>
            <a:r>
              <a:rPr lang="en-GB" sz="2400" dirty="0" smtClean="0"/>
              <a:t>Research aims, objectives and rationale</a:t>
            </a:r>
          </a:p>
          <a:p>
            <a:r>
              <a:rPr lang="en-GB" sz="2400" b="1" dirty="0" smtClean="0"/>
              <a:t>We are not </a:t>
            </a:r>
            <a:r>
              <a:rPr lang="en-GB" sz="2400" dirty="0" smtClean="0"/>
              <a:t>aiming for a testable hypothesis in a qualitative piece of research</a:t>
            </a:r>
            <a:endParaRPr lang="en-GB" sz="24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62762" y="1600200"/>
            <a:ext cx="3533775" cy="4572000"/>
          </a:xfrm>
        </p:spPr>
      </p:pic>
    </p:spTree>
    <p:extLst>
      <p:ext uri="{BB962C8B-B14F-4D97-AF65-F5344CB8AC3E}">
        <p14:creationId xmlns:p14="http://schemas.microsoft.com/office/powerpoint/2010/main" val="2078755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Proposed plan of work</a:t>
            </a:r>
            <a:r>
              <a:rPr lang="en-GB" dirty="0"/>
              <a:t/>
            </a:r>
            <a:br>
              <a:rPr lang="en-GB" dirty="0"/>
            </a:br>
            <a:endParaRPr lang="en-GB" dirty="0"/>
          </a:p>
        </p:txBody>
      </p:sp>
      <p:sp>
        <p:nvSpPr>
          <p:cNvPr id="3" name="Content Placeholder 2"/>
          <p:cNvSpPr>
            <a:spLocks noGrp="1"/>
          </p:cNvSpPr>
          <p:nvPr>
            <p:ph sz="half" idx="1"/>
          </p:nvPr>
        </p:nvSpPr>
        <p:spPr/>
        <p:txBody>
          <a:bodyPr>
            <a:normAutofit/>
          </a:bodyPr>
          <a:lstStyle/>
          <a:p>
            <a:pPr marL="0" indent="0">
              <a:buNone/>
            </a:pPr>
            <a:endParaRPr lang="en-GB" dirty="0"/>
          </a:p>
          <a:p>
            <a:r>
              <a:rPr lang="en-GB" sz="2400" dirty="0"/>
              <a:t>In this section you will need to complete a proposed plan of your work explaining the timeline for key elements of the thesis. </a:t>
            </a:r>
            <a:endParaRPr lang="en-GB" sz="2400" dirty="0" smtClean="0"/>
          </a:p>
          <a:p>
            <a:r>
              <a:rPr lang="en-GB" sz="2400" dirty="0" smtClean="0"/>
              <a:t>Be realistic about time scale</a:t>
            </a:r>
            <a:endParaRPr lang="en-GB" sz="2400" dirty="0" smtClean="0"/>
          </a:p>
          <a:p>
            <a:pPr marL="0" indent="0">
              <a:buNone/>
            </a:pPr>
            <a:r>
              <a:rPr lang="en-GB" sz="2400" dirty="0"/>
              <a:t> </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172200" y="2043112"/>
            <a:ext cx="4914900" cy="3686175"/>
          </a:xfrm>
        </p:spPr>
      </p:pic>
    </p:spTree>
    <p:extLst>
      <p:ext uri="{BB962C8B-B14F-4D97-AF65-F5344CB8AC3E}">
        <p14:creationId xmlns:p14="http://schemas.microsoft.com/office/powerpoint/2010/main" val="4044299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Research Design</a:t>
            </a:r>
            <a:endParaRPr lang="en-GB" dirty="0"/>
          </a:p>
        </p:txBody>
      </p:sp>
      <p:sp>
        <p:nvSpPr>
          <p:cNvPr id="6" name="Content Placeholder 5"/>
          <p:cNvSpPr>
            <a:spLocks noGrp="1"/>
          </p:cNvSpPr>
          <p:nvPr>
            <p:ph idx="1"/>
          </p:nvPr>
        </p:nvSpPr>
        <p:spPr/>
        <p:txBody>
          <a:bodyPr>
            <a:normAutofit fontScale="85000" lnSpcReduction="10000"/>
          </a:bodyPr>
          <a:lstStyle/>
          <a:p>
            <a:r>
              <a:rPr lang="en-GB" dirty="0"/>
              <a:t>Proposed methodology (approx. 500 words</a:t>
            </a:r>
            <a:r>
              <a:rPr lang="en-GB" dirty="0" smtClean="0"/>
              <a:t>): Brief details of anticipated design</a:t>
            </a:r>
          </a:p>
          <a:p>
            <a:r>
              <a:rPr lang="en-GB" dirty="0"/>
              <a:t>Explain your disciplinary orientation/ </a:t>
            </a:r>
            <a:r>
              <a:rPr lang="en-GB" dirty="0" smtClean="0"/>
              <a:t>approach</a:t>
            </a:r>
          </a:p>
          <a:p>
            <a:r>
              <a:rPr lang="en-GB" dirty="0"/>
              <a:t>Describe the methods you will use to carry out your research: (e.g. library-based research, on-line research, fieldwork (interviews/ participant-observation), analysis of visual data, focus groups)</a:t>
            </a:r>
          </a:p>
          <a:p>
            <a:r>
              <a:rPr lang="en-GB" dirty="0" smtClean="0"/>
              <a:t>Identify any materials, measures and process for gathering data.</a:t>
            </a:r>
          </a:p>
          <a:p>
            <a:r>
              <a:rPr lang="en-GB" dirty="0" smtClean="0"/>
              <a:t>What will you research outputs look like?</a:t>
            </a:r>
          </a:p>
          <a:p>
            <a:r>
              <a:rPr lang="en-GB" dirty="0" smtClean="0"/>
              <a:t>How will you analyse this data, what will it look like?</a:t>
            </a:r>
          </a:p>
          <a:p>
            <a:r>
              <a:rPr lang="en-GB" dirty="0"/>
              <a:t>Study </a:t>
            </a:r>
            <a:r>
              <a:rPr lang="en-GB" dirty="0" smtClean="0"/>
              <a:t>process and procedure</a:t>
            </a:r>
            <a:endParaRPr lang="en-GB" dirty="0"/>
          </a:p>
          <a:p>
            <a:r>
              <a:rPr lang="en-GB" dirty="0"/>
              <a:t>Be clear about what happens to each participant and in what </a:t>
            </a:r>
            <a:r>
              <a:rPr lang="en-GB" dirty="0" smtClean="0"/>
              <a:t>order</a:t>
            </a:r>
            <a:endParaRPr lang="en-GB" dirty="0"/>
          </a:p>
          <a:p>
            <a:pPr lvl="0"/>
            <a:r>
              <a:rPr lang="en-GB" dirty="0" smtClean="0"/>
              <a:t>Self </a:t>
            </a:r>
            <a:r>
              <a:rPr lang="en-GB" dirty="0"/>
              <a:t>–positioning – Be clear from which point of view to examine your research question</a:t>
            </a:r>
          </a:p>
          <a:p>
            <a:pPr marL="0" indent="0">
              <a:buNone/>
            </a:pPr>
            <a:r>
              <a:rPr lang="en-GB" dirty="0"/>
              <a:t> </a:t>
            </a:r>
          </a:p>
          <a:p>
            <a:pPr lvl="0"/>
            <a:endParaRPr lang="en-GB" dirty="0"/>
          </a:p>
          <a:p>
            <a:endParaRPr lang="en-GB" dirty="0"/>
          </a:p>
        </p:txBody>
      </p:sp>
    </p:spTree>
    <p:extLst>
      <p:ext uri="{BB962C8B-B14F-4D97-AF65-F5344CB8AC3E}">
        <p14:creationId xmlns:p14="http://schemas.microsoft.com/office/powerpoint/2010/main" val="3634108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Choice of Study Design</a:t>
            </a:r>
            <a:endParaRPr lang="en-GB" dirty="0"/>
          </a:p>
        </p:txBody>
      </p:sp>
      <p:sp>
        <p:nvSpPr>
          <p:cNvPr id="3" name="Content Placeholder 2"/>
          <p:cNvSpPr>
            <a:spLocks noGrp="1"/>
          </p:cNvSpPr>
          <p:nvPr>
            <p:ph sz="half" idx="1"/>
          </p:nvPr>
        </p:nvSpPr>
        <p:spPr/>
        <p:txBody>
          <a:bodyPr>
            <a:normAutofit lnSpcReduction="10000"/>
          </a:bodyPr>
          <a:lstStyle/>
          <a:p>
            <a:r>
              <a:rPr lang="en-GB" sz="2400" dirty="0" smtClean="0"/>
              <a:t>Think about the questions you want to ask</a:t>
            </a:r>
          </a:p>
          <a:p>
            <a:r>
              <a:rPr lang="en-GB" sz="2400" dirty="0" smtClean="0"/>
              <a:t>Choose appropriate questions/measures for your study</a:t>
            </a:r>
          </a:p>
          <a:p>
            <a:r>
              <a:rPr lang="en-GB" sz="2400" dirty="0" smtClean="0"/>
              <a:t>Think carefully about what it is you want to measure and the most effective way of measuring this</a:t>
            </a:r>
          </a:p>
          <a:p>
            <a:r>
              <a:rPr lang="en-GB" sz="2400" dirty="0" smtClean="0"/>
              <a:t>Measures capturing psychological constructs are expected to be reliable and </a:t>
            </a:r>
            <a:r>
              <a:rPr lang="en-GB" sz="2400" dirty="0" smtClean="0"/>
              <a:t>valid</a:t>
            </a:r>
          </a:p>
          <a:p>
            <a:r>
              <a:rPr lang="en-GB" sz="2400" dirty="0" smtClean="0"/>
              <a:t>Why are you using this particular method?</a:t>
            </a:r>
            <a:endParaRPr lang="en-GB" sz="24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62762" y="1421062"/>
            <a:ext cx="3672234" cy="4751138"/>
          </a:xfrm>
        </p:spPr>
      </p:pic>
    </p:spTree>
    <p:extLst>
      <p:ext uri="{BB962C8B-B14F-4D97-AF65-F5344CB8AC3E}">
        <p14:creationId xmlns:p14="http://schemas.microsoft.com/office/powerpoint/2010/main" val="5826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Strategy</a:t>
            </a:r>
            <a:endParaRPr lang="en-GB" dirty="0"/>
          </a:p>
        </p:txBody>
      </p:sp>
      <p:sp>
        <p:nvSpPr>
          <p:cNvPr id="3" name="Content Placeholder 2"/>
          <p:cNvSpPr>
            <a:spLocks noGrp="1"/>
          </p:cNvSpPr>
          <p:nvPr>
            <p:ph sz="half" idx="1"/>
          </p:nvPr>
        </p:nvSpPr>
        <p:spPr/>
        <p:txBody>
          <a:bodyPr>
            <a:noAutofit/>
          </a:bodyPr>
          <a:lstStyle/>
          <a:p>
            <a:r>
              <a:rPr lang="en-US" altLang="en-US" sz="2400" i="1" dirty="0" smtClean="0"/>
              <a:t>Intended participant group</a:t>
            </a:r>
          </a:p>
          <a:p>
            <a:r>
              <a:rPr lang="en-US" altLang="en-US" sz="2400" dirty="0" smtClean="0"/>
              <a:t>The </a:t>
            </a:r>
            <a:r>
              <a:rPr lang="en-US" altLang="en-US" sz="2400" dirty="0"/>
              <a:t>size of the </a:t>
            </a:r>
            <a:r>
              <a:rPr lang="en-US" altLang="en-US" sz="2400" dirty="0" smtClean="0"/>
              <a:t>sample- must be justified</a:t>
            </a:r>
            <a:endParaRPr lang="en-US" altLang="en-US" sz="2400" dirty="0"/>
          </a:p>
          <a:p>
            <a:r>
              <a:rPr lang="en-US" altLang="en-US" sz="2400" dirty="0"/>
              <a:t>The composition of the sample.</a:t>
            </a:r>
          </a:p>
          <a:p>
            <a:r>
              <a:rPr lang="en-US" altLang="en-US" sz="2400" dirty="0"/>
              <a:t>How the sample will actually be chosen (e.g. randomly, through volunteers, etc</a:t>
            </a:r>
            <a:r>
              <a:rPr lang="en-US" altLang="en-US" sz="2400" dirty="0" smtClean="0"/>
              <a:t>.)</a:t>
            </a:r>
          </a:p>
          <a:p>
            <a:r>
              <a:rPr lang="en-US" altLang="en-US" sz="2400" dirty="0" smtClean="0"/>
              <a:t>As a researcher, you have a responsibility to carry out an ethically sound and robust study</a:t>
            </a:r>
            <a:endParaRPr lang="en-GB" altLang="en-US" sz="2400" dirty="0"/>
          </a:p>
          <a:p>
            <a:endParaRPr lang="en-GB" sz="32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752407" y="1706880"/>
            <a:ext cx="6145877" cy="4178531"/>
          </a:xfrm>
        </p:spPr>
      </p:pic>
    </p:spTree>
    <p:extLst>
      <p:ext uri="{BB962C8B-B14F-4D97-AF65-F5344CB8AC3E}">
        <p14:creationId xmlns:p14="http://schemas.microsoft.com/office/powerpoint/2010/main" val="2234061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a:t>
            </a:r>
            <a:r>
              <a:rPr lang="en-GB" dirty="0" smtClean="0"/>
              <a:t>Strategy – questions to consider</a:t>
            </a:r>
            <a:endParaRPr lang="en-GB" dirty="0"/>
          </a:p>
        </p:txBody>
      </p:sp>
      <p:sp>
        <p:nvSpPr>
          <p:cNvPr id="3" name="Content Placeholder 2"/>
          <p:cNvSpPr>
            <a:spLocks noGrp="1"/>
          </p:cNvSpPr>
          <p:nvPr>
            <p:ph sz="half" idx="1"/>
          </p:nvPr>
        </p:nvSpPr>
        <p:spPr>
          <a:xfrm>
            <a:off x="1104900" y="1600200"/>
            <a:ext cx="6576060" cy="4571999"/>
          </a:xfrm>
        </p:spPr>
        <p:txBody>
          <a:bodyPr>
            <a:noAutofit/>
          </a:bodyPr>
          <a:lstStyle/>
          <a:p>
            <a:r>
              <a:rPr lang="en-GB" sz="2400" dirty="0" smtClean="0"/>
              <a:t>Are participants representative?</a:t>
            </a:r>
          </a:p>
          <a:p>
            <a:r>
              <a:rPr lang="en-GB" sz="2400" dirty="0" smtClean="0"/>
              <a:t>Informed consent.  You will need to brief and debrief participants. Will you follow up?</a:t>
            </a:r>
          </a:p>
          <a:p>
            <a:r>
              <a:rPr lang="en-GB" sz="2400" dirty="0" smtClean="0"/>
              <a:t>Are participants able to answer the questions?</a:t>
            </a:r>
          </a:p>
          <a:p>
            <a:r>
              <a:rPr lang="en-GB" sz="2400" dirty="0" smtClean="0"/>
              <a:t>Homogeneity within the group, do participants have enough in common?</a:t>
            </a:r>
          </a:p>
          <a:p>
            <a:r>
              <a:rPr lang="en-GB" sz="2400" dirty="0" smtClean="0"/>
              <a:t>Is there any inclusion/exclusion criteria</a:t>
            </a:r>
          </a:p>
          <a:p>
            <a:r>
              <a:rPr lang="en-GB" sz="2400" dirty="0" smtClean="0"/>
              <a:t>Will you need a subgroup?</a:t>
            </a:r>
          </a:p>
          <a:p>
            <a:r>
              <a:rPr lang="en-GB" sz="2400" dirty="0" smtClean="0"/>
              <a:t>How many interviews will you conduct (Time, cost, aim of research)</a:t>
            </a:r>
          </a:p>
          <a:p>
            <a:endParaRPr lang="en-GB" sz="24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913716" y="1706880"/>
            <a:ext cx="3984568" cy="4178531"/>
          </a:xfrm>
        </p:spPr>
      </p:pic>
    </p:spTree>
    <p:extLst>
      <p:ext uri="{BB962C8B-B14F-4D97-AF65-F5344CB8AC3E}">
        <p14:creationId xmlns:p14="http://schemas.microsoft.com/office/powerpoint/2010/main" val="645152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Identifications of Main Ethical Considerations</a:t>
            </a:r>
            <a:endParaRPr lang="en-GB" dirty="0"/>
          </a:p>
        </p:txBody>
      </p:sp>
      <p:sp>
        <p:nvSpPr>
          <p:cNvPr id="3" name="Content Placeholder 2"/>
          <p:cNvSpPr>
            <a:spLocks noGrp="1"/>
          </p:cNvSpPr>
          <p:nvPr>
            <p:ph sz="half" idx="1"/>
          </p:nvPr>
        </p:nvSpPr>
        <p:spPr/>
        <p:txBody>
          <a:bodyPr/>
          <a:lstStyle/>
          <a:p>
            <a:r>
              <a:rPr lang="en-GB" dirty="0" smtClean="0"/>
              <a:t>You will need to convince the ethics board that you have given considerable thought and care to your proposed study.</a:t>
            </a:r>
          </a:p>
          <a:p>
            <a:r>
              <a:rPr lang="en-GB" dirty="0" smtClean="0"/>
              <a:t>Consider your own experience and skill set</a:t>
            </a:r>
          </a:p>
          <a:p>
            <a:r>
              <a:rPr lang="en-GB" dirty="0" smtClean="0"/>
              <a:t>Safeguarding</a:t>
            </a:r>
          </a:p>
          <a:p>
            <a:r>
              <a:rPr lang="en-GB" dirty="0" smtClean="0"/>
              <a:t>Information sharing</a:t>
            </a:r>
          </a:p>
          <a:p>
            <a:r>
              <a:rPr lang="en-GB" dirty="0" smtClean="0"/>
              <a:t>Evidence of working within a framework (BACP, UWTSD)</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2178554"/>
            <a:ext cx="4914900" cy="3415292"/>
          </a:xfrm>
        </p:spPr>
      </p:pic>
    </p:spTree>
    <p:extLst>
      <p:ext uri="{BB962C8B-B14F-4D97-AF65-F5344CB8AC3E}">
        <p14:creationId xmlns:p14="http://schemas.microsoft.com/office/powerpoint/2010/main" val="3851480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2292094"/>
            <a:ext cx="7348451" cy="3305142"/>
          </a:xfrm>
        </p:spPr>
        <p:txBody>
          <a:bodyPr anchor="ctr">
            <a:normAutofit fontScale="90000"/>
          </a:bodyPr>
          <a:lstStyle/>
          <a:p>
            <a:pPr marL="285750" indent="-285750">
              <a:buFont typeface="Arial" panose="020B0604020202020204" pitchFamily="34" charset="0"/>
              <a:buChar char="•"/>
            </a:pPr>
            <a:r>
              <a:rPr lang="en-GB" sz="1600" b="1" dirty="0" smtClean="0"/>
              <a:t/>
            </a:r>
            <a:br>
              <a:rPr lang="en-GB" sz="1600" b="1" dirty="0" smtClean="0"/>
            </a:br>
            <a:r>
              <a:rPr lang="en-GB" sz="1600" b="1" dirty="0" smtClean="0"/>
              <a:t/>
            </a:r>
            <a:br>
              <a:rPr lang="en-GB" sz="1600" b="1" dirty="0" smtClean="0"/>
            </a:br>
            <a:r>
              <a:rPr lang="en-GB" sz="1600" b="1" dirty="0" smtClean="0"/>
              <a:t/>
            </a:r>
            <a:br>
              <a:rPr lang="en-GB" sz="1600" b="1" dirty="0" smtClean="0"/>
            </a:br>
            <a:r>
              <a:rPr lang="en-GB" sz="1600" b="1" dirty="0" smtClean="0"/>
              <a:t/>
            </a:r>
            <a:br>
              <a:rPr lang="en-GB" sz="1600" b="1" dirty="0" smtClean="0"/>
            </a:br>
            <a:r>
              <a:rPr lang="en-GB" sz="2400" b="1" i="1" dirty="0"/>
              <a:t>Introductory </a:t>
            </a:r>
            <a:r>
              <a:rPr lang="en-GB" sz="2400" b="1" i="1" dirty="0" smtClean="0"/>
              <a:t>Bibliography:</a:t>
            </a:r>
            <a:br>
              <a:rPr lang="en-GB" sz="2400" b="1" i="1" dirty="0" smtClean="0"/>
            </a:br>
            <a:r>
              <a:rPr lang="en-GB" sz="2400" b="1" i="1" dirty="0"/>
              <a:t/>
            </a:r>
            <a:br>
              <a:rPr lang="en-GB" sz="2400" b="1" i="1" dirty="0"/>
            </a:br>
            <a:r>
              <a:rPr lang="en-GB" sz="2400" b="1" i="1" cap="none" dirty="0"/>
              <a:t>H</a:t>
            </a:r>
            <a:r>
              <a:rPr lang="en-GB" sz="2400" b="1" i="1" cap="none" dirty="0" smtClean="0"/>
              <a:t>arvard </a:t>
            </a:r>
            <a:br>
              <a:rPr lang="en-GB" sz="2400" b="1" i="1" cap="none" dirty="0" smtClean="0"/>
            </a:br>
            <a:r>
              <a:rPr lang="en-GB" sz="2400" b="1" i="1" cap="none" dirty="0" smtClean="0"/>
              <a:t>CRAAP</a:t>
            </a:r>
            <a:br>
              <a:rPr lang="en-GB" sz="2400" b="1" i="1" cap="none" dirty="0" smtClean="0"/>
            </a:br>
            <a:r>
              <a:rPr lang="en-GB" sz="2400" b="1" i="1" cap="none" dirty="0" smtClean="0"/>
              <a:t>Current and Timely</a:t>
            </a:r>
            <a:br>
              <a:rPr lang="en-GB" sz="2400" b="1" i="1" cap="none" dirty="0" smtClean="0"/>
            </a:br>
            <a:r>
              <a:rPr lang="en-GB" sz="2400" b="1" i="1" cap="none" dirty="0" smtClean="0"/>
              <a:t>Theoretical, Methodological and Empirical evidence </a:t>
            </a:r>
            <a:r>
              <a:rPr lang="en-GB" sz="2400" b="1" i="1" dirty="0"/>
              <a:t/>
            </a:r>
            <a:br>
              <a:rPr lang="en-GB" sz="2400" b="1" i="1" dirty="0"/>
            </a:br>
            <a:r>
              <a:rPr lang="en-GB" sz="2400" dirty="0" smtClean="0"/>
              <a:t/>
            </a:r>
            <a:br>
              <a:rPr lang="en-GB" sz="2400" dirty="0" smtClean="0"/>
            </a:br>
            <a:endParaRPr lang="en-US" sz="24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2531444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Limitations</a:t>
            </a:r>
            <a:endParaRPr lang="en-GB" dirty="0"/>
          </a:p>
        </p:txBody>
      </p:sp>
      <p:sp>
        <p:nvSpPr>
          <p:cNvPr id="7" name="Content Placeholder 6"/>
          <p:cNvSpPr>
            <a:spLocks noGrp="1"/>
          </p:cNvSpPr>
          <p:nvPr>
            <p:ph sz="half" idx="1"/>
          </p:nvPr>
        </p:nvSpPr>
        <p:spPr/>
        <p:txBody>
          <a:bodyPr/>
          <a:lstStyle/>
          <a:p>
            <a:pPr>
              <a:buNone/>
            </a:pPr>
            <a:r>
              <a:rPr lang="en-GB" altLang="en-US" dirty="0"/>
              <a:t>Acknowledge </a:t>
            </a:r>
            <a:r>
              <a:rPr lang="en-GB" altLang="en-US" dirty="0" smtClean="0"/>
              <a:t>limitations within your research design, such as:</a:t>
            </a:r>
            <a:endParaRPr lang="en-GB" altLang="en-US" dirty="0"/>
          </a:p>
          <a:p>
            <a:r>
              <a:rPr lang="en-GB" altLang="en-US" dirty="0"/>
              <a:t>Small sample size, composition (lack of representativeness).</a:t>
            </a:r>
          </a:p>
          <a:p>
            <a:r>
              <a:rPr lang="en-GB" altLang="en-US" dirty="0"/>
              <a:t>Lack of access to key respondents.</a:t>
            </a:r>
          </a:p>
          <a:p>
            <a:r>
              <a:rPr lang="en-GB" altLang="en-US" dirty="0"/>
              <a:t>Any threats to validity and reliability (both internal and external</a:t>
            </a:r>
            <a:r>
              <a:rPr lang="en-GB" altLang="en-US" dirty="0" smtClean="0"/>
              <a:t>).</a:t>
            </a:r>
          </a:p>
          <a:p>
            <a:r>
              <a:rPr lang="en-GB" dirty="0"/>
              <a:t>Be open about your strengths and limitations</a:t>
            </a:r>
          </a:p>
          <a:p>
            <a:endParaRPr lang="en-GB" altLang="en-US" dirty="0"/>
          </a:p>
          <a:p>
            <a:endParaRPr lang="en-GB" dirty="0"/>
          </a:p>
          <a:p>
            <a:endParaRPr lang="en-GB" dirty="0"/>
          </a:p>
        </p:txBody>
      </p:sp>
      <p:pic>
        <p:nvPicPr>
          <p:cNvPr id="2" name="Content Placeholder 1"/>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1716500"/>
            <a:ext cx="4914900" cy="4339400"/>
          </a:xfrm>
        </p:spPr>
      </p:pic>
    </p:spTree>
    <p:extLst>
      <p:ext uri="{BB962C8B-B14F-4D97-AF65-F5344CB8AC3E}">
        <p14:creationId xmlns:p14="http://schemas.microsoft.com/office/powerpoint/2010/main" val="2030595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to Consider</a:t>
            </a:r>
            <a:endParaRPr lang="en-GB" dirty="0"/>
          </a:p>
        </p:txBody>
      </p:sp>
      <p:sp>
        <p:nvSpPr>
          <p:cNvPr id="3" name="Content Placeholder 2"/>
          <p:cNvSpPr>
            <a:spLocks noGrp="1"/>
          </p:cNvSpPr>
          <p:nvPr>
            <p:ph sz="half" idx="1"/>
          </p:nvPr>
        </p:nvSpPr>
        <p:spPr/>
        <p:txBody>
          <a:bodyPr/>
          <a:lstStyle/>
          <a:p>
            <a:r>
              <a:rPr lang="en-US" altLang="en-US" dirty="0"/>
              <a:t>Letters of support for the research.</a:t>
            </a:r>
          </a:p>
          <a:p>
            <a:r>
              <a:rPr lang="en-US" altLang="en-US" dirty="0"/>
              <a:t>An agreement to collaborate from interested institutions or sponsors.</a:t>
            </a:r>
          </a:p>
          <a:p>
            <a:r>
              <a:rPr lang="en-US" altLang="en-US" dirty="0"/>
              <a:t>Instructions to subjects or participants.</a:t>
            </a:r>
          </a:p>
          <a:p>
            <a:r>
              <a:rPr lang="en-US" altLang="en-US" dirty="0"/>
              <a:t>Participant consent forms.</a:t>
            </a:r>
          </a:p>
          <a:p>
            <a:r>
              <a:rPr lang="en-US" altLang="en-US" dirty="0"/>
              <a:t>Questionnaires for surveys or interviews.</a:t>
            </a:r>
          </a:p>
          <a:p>
            <a:r>
              <a:rPr lang="en-US" altLang="en-US" dirty="0"/>
              <a:t>Supplementary bibliographies.</a:t>
            </a:r>
          </a:p>
          <a:p>
            <a:r>
              <a:rPr lang="en-US" altLang="en-US" dirty="0"/>
              <a:t>Approval letters from ethics committees.</a:t>
            </a:r>
            <a:endParaRPr lang="en-GB" altLang="en-US" dirty="0"/>
          </a:p>
          <a:p>
            <a:endParaRPr lang="en-GB" dirty="0"/>
          </a:p>
        </p:txBody>
      </p:sp>
      <p:pic>
        <p:nvPicPr>
          <p:cNvPr id="5" name="Picture 5" descr="MCj0424234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05377" y="1817716"/>
            <a:ext cx="3745256" cy="3612931"/>
          </a:xfrm>
        </p:spPr>
      </p:pic>
    </p:spTree>
    <p:extLst>
      <p:ext uri="{BB962C8B-B14F-4D97-AF65-F5344CB8AC3E}">
        <p14:creationId xmlns:p14="http://schemas.microsoft.com/office/powerpoint/2010/main" val="2836105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to Consider</a:t>
            </a:r>
            <a:endParaRPr lang="en-GB" dirty="0"/>
          </a:p>
        </p:txBody>
      </p:sp>
      <p:sp>
        <p:nvSpPr>
          <p:cNvPr id="3" name="Content Placeholder 2"/>
          <p:cNvSpPr>
            <a:spLocks noGrp="1"/>
          </p:cNvSpPr>
          <p:nvPr>
            <p:ph sz="half" idx="1"/>
          </p:nvPr>
        </p:nvSpPr>
        <p:spPr/>
        <p:txBody>
          <a:bodyPr/>
          <a:lstStyle/>
          <a:p>
            <a:r>
              <a:rPr lang="en-US" altLang="en-US" dirty="0"/>
              <a:t>Is the proposal clear and understandable?</a:t>
            </a:r>
          </a:p>
          <a:p>
            <a:r>
              <a:rPr lang="en-US" altLang="en-US" dirty="0"/>
              <a:t>Is the proposal realistic – are the aims attainable?</a:t>
            </a:r>
          </a:p>
          <a:p>
            <a:r>
              <a:rPr lang="en-US" altLang="en-US" dirty="0"/>
              <a:t>Is the proposal consistent with the specifications against which it was written?</a:t>
            </a:r>
            <a:endParaRPr lang="en-GB" altLang="en-US" dirty="0"/>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62762" y="1600200"/>
            <a:ext cx="3533775" cy="4572000"/>
          </a:xfrm>
        </p:spPr>
      </p:pic>
    </p:spTree>
    <p:extLst>
      <p:ext uri="{BB962C8B-B14F-4D97-AF65-F5344CB8AC3E}">
        <p14:creationId xmlns:p14="http://schemas.microsoft.com/office/powerpoint/2010/main" val="1415729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sz="half" idx="1"/>
          </p:nvPr>
        </p:nvSpPr>
        <p:spPr/>
        <p:txBody>
          <a:bodyPr>
            <a:normAutofit fontScale="92500" lnSpcReduction="10000"/>
          </a:bodyPr>
          <a:lstStyle/>
          <a:p>
            <a:pPr>
              <a:lnSpc>
                <a:spcPct val="80000"/>
              </a:lnSpc>
            </a:pPr>
            <a:r>
              <a:rPr lang="en-US" altLang="en-US" dirty="0"/>
              <a:t>A good research topic must demonstrate theoretical credibility, allow access to the relevant data, provide a symmetry of potential outcomes, and be congruent with your own interests, and capabilities.</a:t>
            </a:r>
          </a:p>
          <a:p>
            <a:pPr>
              <a:lnSpc>
                <a:spcPct val="80000"/>
              </a:lnSpc>
            </a:pPr>
            <a:r>
              <a:rPr lang="en-US" altLang="en-US" dirty="0"/>
              <a:t>To generate ideas for a research topic, look at examples of projects completed by others or get ideas from the literature or by a brainstorming process.</a:t>
            </a:r>
          </a:p>
          <a:p>
            <a:pPr>
              <a:lnSpc>
                <a:spcPct val="80000"/>
              </a:lnSpc>
            </a:pPr>
            <a:r>
              <a:rPr lang="en-US" altLang="en-US" dirty="0"/>
              <a:t>Before starting the project, produce a plan for data collection, analysis and the writing up process.</a:t>
            </a:r>
          </a:p>
          <a:p>
            <a:pPr>
              <a:lnSpc>
                <a:spcPct val="80000"/>
              </a:lnSpc>
            </a:pPr>
            <a:r>
              <a:rPr lang="en-US" altLang="en-US" dirty="0"/>
              <a:t>Pay particular attention to the methodology section including sampling procedures, and the choices made for research design and data collection tools. Be clear about how the instrument was designed and validated.</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58000" y="1600200"/>
            <a:ext cx="3543300" cy="4572000"/>
          </a:xfrm>
        </p:spPr>
      </p:pic>
    </p:spTree>
    <p:extLst>
      <p:ext uri="{BB962C8B-B14F-4D97-AF65-F5344CB8AC3E}">
        <p14:creationId xmlns:p14="http://schemas.microsoft.com/office/powerpoint/2010/main" val="2858137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a:t>
            </a:r>
            <a:endParaRPr lang="en-GB" dirty="0"/>
          </a:p>
        </p:txBody>
      </p:sp>
      <p:sp>
        <p:nvSpPr>
          <p:cNvPr id="3" name="Content Placeholder 2"/>
          <p:cNvSpPr>
            <a:spLocks noGrp="1"/>
          </p:cNvSpPr>
          <p:nvPr>
            <p:ph sz="half" idx="1"/>
          </p:nvPr>
        </p:nvSpPr>
        <p:spPr>
          <a:xfrm>
            <a:off x="657412" y="2199341"/>
            <a:ext cx="5362388" cy="3972858"/>
          </a:xfrm>
        </p:spPr>
        <p:txBody>
          <a:bodyPr>
            <a:normAutofit lnSpcReduction="10000"/>
          </a:bodyPr>
          <a:lstStyle/>
          <a:p>
            <a:r>
              <a:rPr lang="en-GB" sz="2400" dirty="0" smtClean="0"/>
              <a:t>Assessment weighting: 25% - 1 </a:t>
            </a:r>
            <a:r>
              <a:rPr lang="en-GB" sz="2400" dirty="0"/>
              <a:t>of </a:t>
            </a:r>
            <a:r>
              <a:rPr lang="en-GB" sz="2400" dirty="0" smtClean="0"/>
              <a:t>3</a:t>
            </a:r>
          </a:p>
          <a:p>
            <a:r>
              <a:rPr lang="en-GB" sz="2400" dirty="0"/>
              <a:t>Assessment </a:t>
            </a:r>
            <a:r>
              <a:rPr lang="en-GB" sz="2400" dirty="0" smtClean="0"/>
              <a:t>Task:</a:t>
            </a:r>
          </a:p>
          <a:p>
            <a:r>
              <a:rPr lang="en-GB" sz="2400" dirty="0" smtClean="0"/>
              <a:t> </a:t>
            </a:r>
            <a:r>
              <a:rPr lang="en-GB" sz="2400" dirty="0"/>
              <a:t>Practical: Oral presentation – Electronic Recording </a:t>
            </a:r>
            <a:r>
              <a:rPr lang="en-GB" sz="2400" dirty="0" smtClean="0"/>
              <a:t>(20 minutes)</a:t>
            </a:r>
          </a:p>
          <a:p>
            <a:r>
              <a:rPr lang="en-GB" sz="2400" dirty="0" smtClean="0"/>
              <a:t>Submission Date: 1</a:t>
            </a:r>
            <a:r>
              <a:rPr lang="en-GB" sz="2400" baseline="30000" dirty="0" smtClean="0"/>
              <a:t>st</a:t>
            </a:r>
            <a:r>
              <a:rPr lang="en-GB" sz="2400" dirty="0" smtClean="0"/>
              <a:t> December 2020</a:t>
            </a:r>
          </a:p>
          <a:p>
            <a:endParaRPr lang="en-GB" sz="2400" dirty="0"/>
          </a:p>
        </p:txBody>
      </p:sp>
      <p:sp>
        <p:nvSpPr>
          <p:cNvPr id="4" name="Content Placeholder 3"/>
          <p:cNvSpPr>
            <a:spLocks noGrp="1"/>
          </p:cNvSpPr>
          <p:nvPr>
            <p:ph sz="half" idx="2"/>
          </p:nvPr>
        </p:nvSpPr>
        <p:spPr>
          <a:xfrm>
            <a:off x="6172200" y="1600200"/>
            <a:ext cx="5465618" cy="5038898"/>
          </a:xfrm>
        </p:spPr>
        <p:txBody>
          <a:bodyPr>
            <a:normAutofit lnSpcReduction="10000"/>
          </a:bodyPr>
          <a:lstStyle/>
          <a:p>
            <a:pPr marL="0" indent="0">
              <a:buNone/>
            </a:pPr>
            <a:r>
              <a:rPr lang="en-GB" dirty="0" smtClean="0"/>
              <a:t>Learning Outcomes:</a:t>
            </a:r>
          </a:p>
          <a:p>
            <a:pPr marL="0" indent="0">
              <a:buNone/>
            </a:pPr>
            <a:r>
              <a:rPr lang="en-GB" dirty="0"/>
              <a:t>Upon the successful completion of this module, the student should be able to demonstrate the ability to: </a:t>
            </a:r>
            <a:endParaRPr lang="en-GB" dirty="0" smtClean="0"/>
          </a:p>
          <a:p>
            <a:r>
              <a:rPr lang="en-GB" dirty="0" smtClean="0"/>
              <a:t>Extend </a:t>
            </a:r>
            <a:r>
              <a:rPr lang="en-GB" dirty="0"/>
              <a:t>a systematic understanding and critical awareness of topics which are informed by the forefront of the discipline of counselling/psychotherapy. </a:t>
            </a:r>
            <a:endParaRPr lang="en-GB" dirty="0" smtClean="0"/>
          </a:p>
          <a:p>
            <a:r>
              <a:rPr lang="en-GB" dirty="0" smtClean="0"/>
              <a:t>Evidence </a:t>
            </a:r>
            <a:r>
              <a:rPr lang="en-GB" dirty="0"/>
              <a:t>a critical awareness of the history of ideas; the cultural context, social and political theories that inform and influence the practice of counselling and psychotherapy. </a:t>
            </a:r>
            <a:endParaRPr lang="en-GB" dirty="0" smtClean="0"/>
          </a:p>
          <a:p>
            <a:r>
              <a:rPr lang="en-GB" dirty="0" smtClean="0"/>
              <a:t>Critically </a:t>
            </a:r>
            <a:r>
              <a:rPr lang="en-GB" dirty="0"/>
              <a:t>identify appropriate methodology that can be identified for dealing with complex problems or those of an unfamiliar or unpredictable nature.</a:t>
            </a:r>
          </a:p>
        </p:txBody>
      </p:sp>
    </p:spTree>
    <p:extLst>
      <p:ext uri="{BB962C8B-B14F-4D97-AF65-F5344CB8AC3E}">
        <p14:creationId xmlns:p14="http://schemas.microsoft.com/office/powerpoint/2010/main" val="3606594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 – Task description</a:t>
            </a:r>
            <a:endParaRPr lang="en-GB" dirty="0"/>
          </a:p>
        </p:txBody>
      </p:sp>
      <p:sp>
        <p:nvSpPr>
          <p:cNvPr id="7" name="Content Placeholder 6"/>
          <p:cNvSpPr>
            <a:spLocks noGrp="1"/>
          </p:cNvSpPr>
          <p:nvPr>
            <p:ph idx="1"/>
          </p:nvPr>
        </p:nvSpPr>
        <p:spPr/>
        <p:txBody>
          <a:bodyPr/>
          <a:lstStyle/>
          <a:p>
            <a:pPr>
              <a:lnSpc>
                <a:spcPct val="150000"/>
              </a:lnSpc>
              <a:spcBef>
                <a:spcPts val="0"/>
              </a:spcBef>
            </a:pPr>
            <a:r>
              <a:rPr lang="en-GB" dirty="0" smtClean="0"/>
              <a:t>Present </a:t>
            </a:r>
            <a:r>
              <a:rPr lang="en-GB" dirty="0"/>
              <a:t>a proposed research idea to your peers through a </a:t>
            </a:r>
            <a:r>
              <a:rPr lang="en-GB" dirty="0" smtClean="0"/>
              <a:t>ten minute </a:t>
            </a:r>
            <a:r>
              <a:rPr lang="en-GB" dirty="0"/>
              <a:t>PowerPoint (or equivalent) online presentation. </a:t>
            </a:r>
            <a:endParaRPr lang="en-GB" dirty="0" smtClean="0"/>
          </a:p>
          <a:p>
            <a:pPr>
              <a:lnSpc>
                <a:spcPct val="150000"/>
              </a:lnSpc>
              <a:spcBef>
                <a:spcPts val="0"/>
              </a:spcBef>
            </a:pPr>
            <a:r>
              <a:rPr lang="en-GB" dirty="0" smtClean="0"/>
              <a:t>You </a:t>
            </a:r>
            <a:r>
              <a:rPr lang="en-GB" dirty="0"/>
              <a:t>will </a:t>
            </a:r>
            <a:r>
              <a:rPr lang="en-GB" dirty="0" smtClean="0"/>
              <a:t>then answer </a:t>
            </a:r>
            <a:r>
              <a:rPr lang="en-GB" dirty="0"/>
              <a:t>questions relating to your research proposal from your peers who will be acting as a critical review panel for a further ten minutes</a:t>
            </a:r>
            <a:r>
              <a:rPr lang="en-GB" dirty="0" smtClean="0"/>
              <a:t>.</a:t>
            </a:r>
          </a:p>
          <a:p>
            <a:pPr>
              <a:lnSpc>
                <a:spcPct val="150000"/>
              </a:lnSpc>
              <a:spcBef>
                <a:spcPts val="0"/>
              </a:spcBef>
            </a:pPr>
            <a:r>
              <a:rPr lang="en-GB" dirty="0"/>
              <a:t>During the peer review critical panel (10 minutes), you must be prepared to answer questions relating to the above presentation. Questions will only relate to the content of the presentation and to the potential implications of your proposed study for the field of counselling, and will therefore give you the opportunity to expand on the information in the presentation to demonstrate the critical understanding required at Level 7.</a:t>
            </a:r>
          </a:p>
        </p:txBody>
      </p:sp>
    </p:spTree>
    <p:extLst>
      <p:ext uri="{BB962C8B-B14F-4D97-AF65-F5344CB8AC3E}">
        <p14:creationId xmlns:p14="http://schemas.microsoft.com/office/powerpoint/2010/main" val="238975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Assessment One: Guidance</a:t>
            </a:r>
            <a:endParaRPr lang="en-GB" dirty="0"/>
          </a:p>
        </p:txBody>
      </p:sp>
      <p:sp>
        <p:nvSpPr>
          <p:cNvPr id="6" name="Content Placeholder 5"/>
          <p:cNvSpPr>
            <a:spLocks noGrp="1"/>
          </p:cNvSpPr>
          <p:nvPr>
            <p:ph idx="1"/>
          </p:nvPr>
        </p:nvSpPr>
        <p:spPr/>
        <p:txBody>
          <a:bodyPr>
            <a:normAutofit fontScale="92500" lnSpcReduction="10000"/>
          </a:bodyPr>
          <a:lstStyle/>
          <a:p>
            <a:r>
              <a:rPr lang="en-GB" dirty="0"/>
              <a:t>Your presentation </a:t>
            </a:r>
            <a:r>
              <a:rPr lang="en-GB" dirty="0" smtClean="0"/>
              <a:t>will include </a:t>
            </a:r>
            <a:r>
              <a:rPr lang="en-GB" dirty="0"/>
              <a:t>the following elements: </a:t>
            </a:r>
            <a:endParaRPr lang="en-GB" dirty="0" smtClean="0"/>
          </a:p>
          <a:p>
            <a:r>
              <a:rPr lang="en-GB" dirty="0" smtClean="0"/>
              <a:t>1</a:t>
            </a:r>
            <a:r>
              <a:rPr lang="en-GB" dirty="0"/>
              <a:t>) A brief overview of your chosen research question, outlining the current research and existing literature around your chosen topic area. You must identify a clear rationale and context for your research based upon current topics/issues in the field. Include reference to relevant literature and theory here and be prepared to discuss these in more detail following the presentation </a:t>
            </a:r>
            <a:endParaRPr lang="en-GB" dirty="0" smtClean="0"/>
          </a:p>
          <a:p>
            <a:r>
              <a:rPr lang="en-GB" dirty="0" smtClean="0"/>
              <a:t>2</a:t>
            </a:r>
            <a:r>
              <a:rPr lang="en-GB" dirty="0"/>
              <a:t>) Proposed Methodology – Outline the method that you will select to carry out your proposed research. What is the design of the study? Who are your intended participants? What type of sampling will you use? How will you recruit participants? Justify why you intend using this proposed methodology. What method of analysis will you use and why? Outline your proposed procedure and timeline </a:t>
            </a:r>
            <a:endParaRPr lang="en-GB" dirty="0" smtClean="0"/>
          </a:p>
          <a:p>
            <a:r>
              <a:rPr lang="en-GB" dirty="0" smtClean="0"/>
              <a:t>3</a:t>
            </a:r>
            <a:r>
              <a:rPr lang="en-GB" dirty="0"/>
              <a:t>) Ethical considerations – Outline the key ethical considerations with reference to appropriate guidelines and the process you will undertake to minimise risk to participants and ensure safeguarding and confidentiality. </a:t>
            </a:r>
            <a:endParaRPr lang="en-GB" dirty="0" smtClean="0"/>
          </a:p>
          <a:p>
            <a:r>
              <a:rPr lang="en-GB" dirty="0" smtClean="0"/>
              <a:t>4</a:t>
            </a:r>
            <a:r>
              <a:rPr lang="en-GB" dirty="0"/>
              <a:t>) In text citations and a key reference list at end of presentation</a:t>
            </a:r>
          </a:p>
        </p:txBody>
      </p:sp>
    </p:spTree>
    <p:extLst>
      <p:ext uri="{BB962C8B-B14F-4D97-AF65-F5344CB8AC3E}">
        <p14:creationId xmlns:p14="http://schemas.microsoft.com/office/powerpoint/2010/main" val="91403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 – </a:t>
            </a:r>
            <a:r>
              <a:rPr lang="en-GB" b="1" i="1" dirty="0" smtClean="0"/>
              <a:t>Guidance </a:t>
            </a:r>
            <a:r>
              <a:rPr lang="en-GB" b="1" i="1" dirty="0"/>
              <a:t>specific to this assessment</a:t>
            </a:r>
            <a:endParaRPr lang="en-GB" dirty="0"/>
          </a:p>
        </p:txBody>
      </p:sp>
      <p:sp>
        <p:nvSpPr>
          <p:cNvPr id="7" name="Content Placeholder 6"/>
          <p:cNvSpPr>
            <a:spLocks noGrp="1"/>
          </p:cNvSpPr>
          <p:nvPr>
            <p:ph idx="1"/>
          </p:nvPr>
        </p:nvSpPr>
        <p:spPr/>
        <p:txBody>
          <a:bodyPr>
            <a:normAutofit fontScale="85000" lnSpcReduction="20000"/>
          </a:bodyPr>
          <a:lstStyle/>
          <a:p>
            <a:pPr marL="0" indent="0">
              <a:lnSpc>
                <a:spcPct val="150000"/>
              </a:lnSpc>
              <a:spcBef>
                <a:spcPts val="0"/>
              </a:spcBef>
              <a:buNone/>
            </a:pPr>
            <a:r>
              <a:rPr lang="en-GB" b="1" dirty="0" smtClean="0"/>
              <a:t>Engagement with Literature:</a:t>
            </a:r>
          </a:p>
          <a:p>
            <a:pPr>
              <a:lnSpc>
                <a:spcPct val="150000"/>
              </a:lnSpc>
              <a:spcBef>
                <a:spcPts val="0"/>
              </a:spcBef>
            </a:pPr>
            <a:r>
              <a:rPr lang="en-GB" i="1" dirty="0" smtClean="0"/>
              <a:t>Include </a:t>
            </a:r>
            <a:r>
              <a:rPr lang="en-GB" i="1" dirty="0"/>
              <a:t>reference to contemporary, peer reviewed literature as part of your research background and justification for your research question and chosen design. Your assessment must demonstrate strong engagement with wider reading </a:t>
            </a:r>
            <a:r>
              <a:rPr lang="en-GB" i="1" dirty="0" smtClean="0"/>
              <a:t>throughout</a:t>
            </a:r>
          </a:p>
          <a:p>
            <a:pPr marL="0" indent="0">
              <a:lnSpc>
                <a:spcPct val="150000"/>
              </a:lnSpc>
              <a:spcBef>
                <a:spcPts val="0"/>
              </a:spcBef>
              <a:buNone/>
            </a:pPr>
            <a:r>
              <a:rPr lang="en-GB" b="1" i="1" dirty="0" smtClean="0"/>
              <a:t>Knowledge and Understanding</a:t>
            </a:r>
            <a:r>
              <a:rPr lang="en-GB" i="1" dirty="0" smtClean="0"/>
              <a:t>:</a:t>
            </a:r>
          </a:p>
          <a:p>
            <a:pPr>
              <a:lnSpc>
                <a:spcPct val="150000"/>
              </a:lnSpc>
              <a:spcBef>
                <a:spcPts val="0"/>
              </a:spcBef>
            </a:pPr>
            <a:r>
              <a:rPr lang="en-GB" i="1" dirty="0"/>
              <a:t>present a coherent rationale for </a:t>
            </a:r>
            <a:r>
              <a:rPr lang="en-GB" i="1" dirty="0" smtClean="0"/>
              <a:t>the </a:t>
            </a:r>
            <a:r>
              <a:rPr lang="en-GB" i="1" dirty="0"/>
              <a:t>proposed research.  </a:t>
            </a:r>
            <a:r>
              <a:rPr lang="en-GB" i="1" dirty="0" smtClean="0"/>
              <a:t>Demonstrate </a:t>
            </a:r>
            <a:r>
              <a:rPr lang="en-GB" i="1" dirty="0"/>
              <a:t>an advanced understanding of relevant research design and  research ethics as part of this </a:t>
            </a:r>
            <a:r>
              <a:rPr lang="en-GB" i="1" dirty="0" smtClean="0"/>
              <a:t>assessment</a:t>
            </a:r>
          </a:p>
          <a:p>
            <a:pPr marL="0" indent="0">
              <a:lnSpc>
                <a:spcPct val="150000"/>
              </a:lnSpc>
              <a:spcBef>
                <a:spcPts val="0"/>
              </a:spcBef>
              <a:buNone/>
            </a:pPr>
            <a:r>
              <a:rPr lang="en-GB" b="1" dirty="0"/>
              <a:t>Cognitive and Intellectual </a:t>
            </a:r>
            <a:r>
              <a:rPr lang="en-GB" b="1" dirty="0" smtClean="0"/>
              <a:t>Skills:</a:t>
            </a:r>
          </a:p>
          <a:p>
            <a:pPr marL="0" indent="0">
              <a:lnSpc>
                <a:spcPct val="150000"/>
              </a:lnSpc>
              <a:spcBef>
                <a:spcPts val="0"/>
              </a:spcBef>
              <a:buNone/>
            </a:pPr>
            <a:r>
              <a:rPr lang="en-GB" i="1" dirty="0"/>
              <a:t>At level seven, you must be able to demonstrate a critical understanding of the historical, cultural, social and political context of your research proposal relevant to </a:t>
            </a:r>
            <a:r>
              <a:rPr lang="en-GB" i="1" dirty="0" smtClean="0"/>
              <a:t>the practice </a:t>
            </a:r>
            <a:r>
              <a:rPr lang="en-GB" i="1" dirty="0"/>
              <a:t>of counselling and psychotherapy.   You must also be able to  demonstrate that you have critically considered the most appropriate methods for your proposal  and identify the key ethical considerations for your own specific study and </a:t>
            </a:r>
            <a:r>
              <a:rPr lang="en-GB" i="1" dirty="0" smtClean="0"/>
              <a:t>how you </a:t>
            </a:r>
            <a:r>
              <a:rPr lang="en-GB" i="1" dirty="0"/>
              <a:t>will mitigate these. </a:t>
            </a:r>
            <a:endParaRPr lang="en-GB" dirty="0"/>
          </a:p>
          <a:p>
            <a:pPr marL="0" indent="0">
              <a:lnSpc>
                <a:spcPct val="150000"/>
              </a:lnSpc>
              <a:spcBef>
                <a:spcPts val="0"/>
              </a:spcBef>
              <a:buNone/>
            </a:pPr>
            <a:endParaRPr lang="en-GB" dirty="0"/>
          </a:p>
          <a:p>
            <a:pPr>
              <a:lnSpc>
                <a:spcPct val="150000"/>
              </a:lnSpc>
              <a:spcBef>
                <a:spcPts val="0"/>
              </a:spcBef>
            </a:pPr>
            <a:endParaRPr lang="en-GB" dirty="0"/>
          </a:p>
        </p:txBody>
      </p:sp>
    </p:spTree>
    <p:extLst>
      <p:ext uri="{BB962C8B-B14F-4D97-AF65-F5344CB8AC3E}">
        <p14:creationId xmlns:p14="http://schemas.microsoft.com/office/powerpoint/2010/main" val="382912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 – </a:t>
            </a:r>
            <a:r>
              <a:rPr lang="en-GB" b="1" i="1" dirty="0" smtClean="0"/>
              <a:t>Guidance </a:t>
            </a:r>
            <a:r>
              <a:rPr lang="en-GB" b="1" i="1" dirty="0"/>
              <a:t>specific to this assessment</a:t>
            </a:r>
            <a:endParaRPr lang="en-GB" dirty="0"/>
          </a:p>
        </p:txBody>
      </p:sp>
      <p:sp>
        <p:nvSpPr>
          <p:cNvPr id="7" name="Content Placeholder 6"/>
          <p:cNvSpPr>
            <a:spLocks noGrp="1"/>
          </p:cNvSpPr>
          <p:nvPr>
            <p:ph idx="1"/>
          </p:nvPr>
        </p:nvSpPr>
        <p:spPr/>
        <p:txBody>
          <a:bodyPr>
            <a:normAutofit/>
          </a:bodyPr>
          <a:lstStyle/>
          <a:p>
            <a:pPr marL="0" indent="0">
              <a:lnSpc>
                <a:spcPct val="150000"/>
              </a:lnSpc>
              <a:spcBef>
                <a:spcPts val="0"/>
              </a:spcBef>
              <a:buNone/>
            </a:pPr>
            <a:r>
              <a:rPr lang="en-GB" b="1" dirty="0" smtClean="0"/>
              <a:t>Practical Skills:</a:t>
            </a:r>
          </a:p>
          <a:p>
            <a:r>
              <a:rPr lang="en-GB" i="1" dirty="0" smtClean="0"/>
              <a:t>Demonstrate </a:t>
            </a:r>
            <a:r>
              <a:rPr lang="en-GB" i="1" dirty="0"/>
              <a:t>an understanding of the practical skills and considerations required for your research proposal. You need to demonstrate why your selected method is the most applicable and consider potential limitations to your proposed study.</a:t>
            </a:r>
            <a:r>
              <a:rPr lang="en-GB" dirty="0"/>
              <a:t> </a:t>
            </a:r>
          </a:p>
          <a:p>
            <a:pPr marL="0" indent="0">
              <a:buNone/>
            </a:pPr>
            <a:r>
              <a:rPr lang="en-GB" b="1" dirty="0" smtClean="0"/>
              <a:t>Transferable Skills</a:t>
            </a:r>
            <a:r>
              <a:rPr lang="en-GB" dirty="0" smtClean="0"/>
              <a:t>:</a:t>
            </a:r>
          </a:p>
          <a:p>
            <a:r>
              <a:rPr lang="en-GB" i="1" dirty="0"/>
              <a:t>D</a:t>
            </a:r>
            <a:r>
              <a:rPr lang="en-GB" i="1" dirty="0" smtClean="0"/>
              <a:t>emonstrate </a:t>
            </a:r>
            <a:r>
              <a:rPr lang="en-GB" i="1" dirty="0"/>
              <a:t>a high level of professionalism throughout including in the presentation delivery itself and in the manner in which you conduct yourself during the critical review panel. </a:t>
            </a:r>
            <a:endParaRPr lang="en-GB" dirty="0"/>
          </a:p>
          <a:p>
            <a:pPr marL="0" indent="0">
              <a:buNone/>
            </a:pPr>
            <a:endParaRPr lang="en-GB" dirty="0"/>
          </a:p>
          <a:p>
            <a:endParaRPr lang="en-GB" dirty="0"/>
          </a:p>
          <a:p>
            <a:pPr marL="0" indent="0">
              <a:lnSpc>
                <a:spcPct val="150000"/>
              </a:lnSpc>
              <a:spcBef>
                <a:spcPts val="0"/>
              </a:spcBef>
              <a:buNone/>
            </a:pPr>
            <a:endParaRPr lang="en-GB" dirty="0"/>
          </a:p>
          <a:p>
            <a:pPr>
              <a:lnSpc>
                <a:spcPct val="150000"/>
              </a:lnSpc>
              <a:spcBef>
                <a:spcPts val="0"/>
              </a:spcBef>
            </a:pPr>
            <a:endParaRPr lang="en-GB" dirty="0"/>
          </a:p>
        </p:txBody>
      </p:sp>
    </p:spTree>
    <p:extLst>
      <p:ext uri="{BB962C8B-B14F-4D97-AF65-F5344CB8AC3E}">
        <p14:creationId xmlns:p14="http://schemas.microsoft.com/office/powerpoint/2010/main" val="3009628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2292094"/>
            <a:ext cx="7348451" cy="3305142"/>
          </a:xfrm>
        </p:spPr>
        <p:txBody>
          <a:bodyPr anchor="ctr">
            <a:normAutofit/>
          </a:bodyPr>
          <a:lstStyle/>
          <a:p>
            <a:r>
              <a:rPr lang="en-GB" sz="2400" b="1" dirty="0" smtClean="0"/>
              <a:t>Better Proposals make better studies</a:t>
            </a:r>
            <a:br>
              <a:rPr lang="en-GB" sz="2400" b="1" dirty="0" smtClean="0"/>
            </a:br>
            <a:r>
              <a:rPr lang="en-GB" sz="2400" b="1" dirty="0" smtClean="0"/>
              <a:t/>
            </a:r>
            <a:br>
              <a:rPr lang="en-GB" sz="2400" b="1" dirty="0" smtClean="0"/>
            </a:br>
            <a:r>
              <a:rPr lang="en-GB" sz="2400" b="1" dirty="0" smtClean="0"/>
              <a:t>planning, preparation and the thought put in beforehand</a:t>
            </a:r>
            <a:br>
              <a:rPr lang="en-GB" sz="2400" b="1" dirty="0" smtClean="0"/>
            </a:br>
            <a:r>
              <a:rPr lang="en-GB" sz="2400" b="1" dirty="0" smtClean="0"/>
              <a:t>always makes for more interesting research</a:t>
            </a:r>
            <a:br>
              <a:rPr lang="en-GB" sz="2400" b="1" dirty="0" smtClean="0"/>
            </a:br>
            <a:r>
              <a:rPr lang="en-GB" sz="2400" b="1" dirty="0" smtClean="0"/>
              <a:t/>
            </a:r>
            <a:br>
              <a:rPr lang="en-GB" sz="2400" b="1" dirty="0" smtClean="0"/>
            </a:br>
            <a:r>
              <a:rPr lang="en-GB" sz="2400" b="1" dirty="0" smtClean="0"/>
              <a:t>also likely to go more smoothly</a:t>
            </a:r>
            <a:endParaRPr lang="en-US" sz="24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1575352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Preparation for tomorrow’s Asynchronous Lesson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In preparation for tomorrows lesson, please </a:t>
            </a:r>
          </a:p>
          <a:p>
            <a:r>
              <a:rPr lang="en-GB" dirty="0" smtClean="0"/>
              <a:t>Read and consider :</a:t>
            </a:r>
          </a:p>
          <a:p>
            <a:r>
              <a:rPr lang="en-GB" dirty="0"/>
              <a:t>P</a:t>
            </a:r>
            <a:r>
              <a:rPr lang="en-GB" dirty="0" smtClean="0"/>
              <a:t>roject Proposal form PG1 and its guidance notes PG1a</a:t>
            </a:r>
          </a:p>
          <a:p>
            <a:r>
              <a:rPr lang="en-GB" dirty="0" smtClean="0"/>
              <a:t>GA36d – ECHC7001 PRAC25_1 - Assessment Component 1 guidance</a:t>
            </a:r>
          </a:p>
          <a:p>
            <a:r>
              <a:rPr lang="en-GB" dirty="0" smtClean="0"/>
              <a:t>Complete a draft project proposal PG1</a:t>
            </a:r>
          </a:p>
          <a:p>
            <a:r>
              <a:rPr lang="en-GB" dirty="0" smtClean="0"/>
              <a:t>Identify your proposed research question</a:t>
            </a:r>
          </a:p>
          <a:p>
            <a:r>
              <a:rPr lang="en-GB" dirty="0" smtClean="0"/>
              <a:t>Identify proposed research design.  </a:t>
            </a:r>
          </a:p>
          <a:p>
            <a:r>
              <a:rPr lang="en-GB" dirty="0" smtClean="0"/>
              <a:t>Decide from which point of view you will examine your research question. </a:t>
            </a:r>
          </a:p>
          <a:p>
            <a:r>
              <a:rPr lang="en-GB" dirty="0" smtClean="0"/>
              <a:t>Who will be your participants? How will you recruit participants? </a:t>
            </a:r>
          </a:p>
          <a:p>
            <a:r>
              <a:rPr lang="en-GB" dirty="0" smtClean="0"/>
              <a:t>How will you gather data and how will you analyse this data?  </a:t>
            </a:r>
          </a:p>
          <a:p>
            <a:r>
              <a:rPr lang="en-GB" dirty="0" smtClean="0"/>
              <a:t>What are your main ethical considerations?</a:t>
            </a:r>
            <a:endParaRPr lang="en-GB" dirty="0"/>
          </a:p>
        </p:txBody>
      </p:sp>
    </p:spTree>
    <p:extLst>
      <p:ext uri="{BB962C8B-B14F-4D97-AF65-F5344CB8AC3E}">
        <p14:creationId xmlns:p14="http://schemas.microsoft.com/office/powerpoint/2010/main" val="1834456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Reading</a:t>
            </a:r>
            <a:endParaRPr lang="en-US" dirty="0"/>
          </a:p>
        </p:txBody>
      </p:sp>
      <p:sp>
        <p:nvSpPr>
          <p:cNvPr id="5" name="Content Placeholder 4"/>
          <p:cNvSpPr>
            <a:spLocks noGrp="1"/>
          </p:cNvSpPr>
          <p:nvPr>
            <p:ph idx="1"/>
          </p:nvPr>
        </p:nvSpPr>
        <p:spPr>
          <a:xfrm>
            <a:off x="1104900" y="1318953"/>
            <a:ext cx="9982200" cy="5539047"/>
          </a:xfrm>
        </p:spPr>
        <p:txBody>
          <a:bodyPr>
            <a:normAutofit fontScale="85000" lnSpcReduction="20000"/>
          </a:bodyPr>
          <a:lstStyle/>
          <a:p>
            <a:r>
              <a:rPr lang="en-GB" dirty="0"/>
              <a:t>Andrews, G. (2017) How to write a master's dissertation. </a:t>
            </a:r>
            <a:r>
              <a:rPr lang="en-GB" dirty="0" err="1"/>
              <a:t>Ebook</a:t>
            </a:r>
            <a:r>
              <a:rPr lang="en-GB" dirty="0"/>
              <a:t> and free on Kindle. This will only take you about an hour to read and gives you the basics of the format and content of a </a:t>
            </a:r>
            <a:r>
              <a:rPr lang="en-GB" dirty="0" smtClean="0"/>
              <a:t>dissertation</a:t>
            </a:r>
          </a:p>
          <a:p>
            <a:r>
              <a:rPr lang="en-GB" dirty="0" smtClean="0"/>
              <a:t>Cooper, M. </a:t>
            </a:r>
            <a:r>
              <a:rPr lang="en-GB" dirty="0"/>
              <a:t>(2008) </a:t>
            </a:r>
            <a:r>
              <a:rPr lang="en-GB" i="1" dirty="0"/>
              <a:t>Essential Research Findings in Counselling and Psychotherapy: the facts are friendly.</a:t>
            </a:r>
            <a:r>
              <a:rPr lang="en-GB" dirty="0"/>
              <a:t> London, Sage. </a:t>
            </a:r>
            <a:endParaRPr lang="en-GB" dirty="0" smtClean="0"/>
          </a:p>
          <a:p>
            <a:r>
              <a:rPr lang="en-GB" dirty="0"/>
              <a:t>Cooper, M. Et al (2010</a:t>
            </a:r>
            <a:r>
              <a:rPr lang="en-GB" i="1" dirty="0"/>
              <a:t>) Person-Centred and Experiential Therapies Work: A Review of the Research on Counselling, Psychotherapy and Related Practices. </a:t>
            </a:r>
            <a:r>
              <a:rPr lang="en-GB" dirty="0"/>
              <a:t>Ross on Wye, PCCS.</a:t>
            </a:r>
            <a:endParaRPr lang="en-GB" dirty="0" smtClean="0"/>
          </a:p>
          <a:p>
            <a:r>
              <a:rPr lang="en-GB" dirty="0" err="1" smtClean="0"/>
              <a:t>Glatthorn</a:t>
            </a:r>
            <a:r>
              <a:rPr lang="en-GB" dirty="0"/>
              <a:t>, A.A. and Randy, L.J. (2005) Writing the winning thesis or dissertation.  Online </a:t>
            </a:r>
          </a:p>
          <a:p>
            <a:r>
              <a:rPr lang="en-GB" dirty="0"/>
              <a:t>Harper, D. (2012) Qualitative research methods in mental health and psychotherapy: a guide for students and practitioners, Oxford: Wiley-Blackwell. Online</a:t>
            </a:r>
          </a:p>
          <a:p>
            <a:r>
              <a:rPr lang="en-GB" dirty="0" smtClean="0"/>
              <a:t>McLeod</a:t>
            </a:r>
            <a:r>
              <a:rPr lang="en-GB" dirty="0"/>
              <a:t>, J. (2011) Qualitative Research in Counselling and Psychotherapy. 2</a:t>
            </a:r>
            <a:r>
              <a:rPr lang="en-GB" baseline="30000" dirty="0"/>
              <a:t>nd</a:t>
            </a:r>
            <a:r>
              <a:rPr lang="en-GB" dirty="0"/>
              <a:t> Ed.  London: Sage </a:t>
            </a:r>
          </a:p>
          <a:p>
            <a:r>
              <a:rPr lang="en-GB" dirty="0" err="1"/>
              <a:t>Pyrczak</a:t>
            </a:r>
            <a:r>
              <a:rPr lang="en-GB" dirty="0"/>
              <a:t>, F. (2014) Evaluating Research in Academic Journals: A Practical Guide to Realistic Evaluation. Taylor &amp; Francis. Online</a:t>
            </a:r>
          </a:p>
          <a:p>
            <a:r>
              <a:rPr lang="en-GB" dirty="0"/>
              <a:t>Staines, G, M. (2019) Social Sciences Research, Research Writing and Presentation for Students. London: </a:t>
            </a:r>
            <a:r>
              <a:rPr lang="en-GB" dirty="0" err="1"/>
              <a:t>Rowman</a:t>
            </a:r>
            <a:r>
              <a:rPr lang="en-GB" dirty="0"/>
              <a:t> &amp; Little Publishers. Online</a:t>
            </a:r>
          </a:p>
          <a:p>
            <a:r>
              <a:rPr lang="en-GB" dirty="0" err="1"/>
              <a:t>Willig</a:t>
            </a:r>
            <a:r>
              <a:rPr lang="en-GB" dirty="0"/>
              <a:t>, C. (2008) Introducing Qualitative Research in Psychology. 2</a:t>
            </a:r>
            <a:r>
              <a:rPr lang="en-GB" baseline="30000" dirty="0"/>
              <a:t>nd</a:t>
            </a:r>
            <a:r>
              <a:rPr lang="en-GB" dirty="0"/>
              <a:t> Ed. Berkshire: Open University Press.</a:t>
            </a:r>
          </a:p>
          <a:p>
            <a:r>
              <a:rPr lang="en-GB" dirty="0" err="1"/>
              <a:t>Wodak</a:t>
            </a:r>
            <a:r>
              <a:rPr lang="en-GB" dirty="0"/>
              <a:t>, R (2009) Methods of Critical Discourse Analysis 2</a:t>
            </a:r>
            <a:r>
              <a:rPr lang="en-GB" baseline="30000" dirty="0"/>
              <a:t>nd</a:t>
            </a:r>
            <a:r>
              <a:rPr lang="en-GB" dirty="0"/>
              <a:t> Ed. London: Sage.    </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schemas.microsoft.com/office/2006/documentManagement/types"/>
    <ds:schemaRef ds:uri="4873beb7-5857-4685-be1f-d57550cc96cc"/>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860</TotalTime>
  <Words>1876</Words>
  <Application>Microsoft Office PowerPoint</Application>
  <PresentationFormat>Widescreen</PresentationFormat>
  <Paragraphs>174</Paragraphs>
  <Slides>27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Euphemia</vt:lpstr>
      <vt:lpstr>Plantagenet Cherokee</vt:lpstr>
      <vt:lpstr>Wingdings</vt:lpstr>
      <vt:lpstr>Academic Literature 16x9</vt:lpstr>
      <vt:lpstr>ECHC7001 Advanced Research Methods</vt:lpstr>
      <vt:lpstr>    Learning Aims for this week: w/c 19th October 2020  Research process: Research Proposal  Research Design  Assessment Guidance: Component One        </vt:lpstr>
      <vt:lpstr>Creating a Good Research Proposal </vt:lpstr>
      <vt:lpstr>What is a Research Proposal?</vt:lpstr>
      <vt:lpstr>Creating a Good Research Proposal </vt:lpstr>
      <vt:lpstr>Creating a Good Research Proposal </vt:lpstr>
      <vt:lpstr>Research Aims and Objectives </vt:lpstr>
      <vt:lpstr>Qualitative research</vt:lpstr>
      <vt:lpstr>Proposed plan of work </vt:lpstr>
      <vt:lpstr>Research Design</vt:lpstr>
      <vt:lpstr>Choice of Study Design</vt:lpstr>
      <vt:lpstr>Sampling Strategy</vt:lpstr>
      <vt:lpstr>Sampling Strategy – questions to consider</vt:lpstr>
      <vt:lpstr>Identifications of Main Ethical Considerations</vt:lpstr>
      <vt:lpstr>    Introductory Bibliography:  Harvard  CRAAP Current and Timely Theoretical, Methodological and Empirical evidence   </vt:lpstr>
      <vt:lpstr>Limitations</vt:lpstr>
      <vt:lpstr>Need to Consider</vt:lpstr>
      <vt:lpstr>Need to Consider</vt:lpstr>
      <vt:lpstr>Summary</vt:lpstr>
      <vt:lpstr>Assessment Component One</vt:lpstr>
      <vt:lpstr>Assessment Component One – Task description</vt:lpstr>
      <vt:lpstr>Assessment One: Guidance</vt:lpstr>
      <vt:lpstr>Assessment Component One – Guidance specific to this assessment</vt:lpstr>
      <vt:lpstr>Assessment Component One – Guidance specific to this assessment</vt:lpstr>
      <vt:lpstr>Better Proposals make better studies  planning, preparation and the thought put in beforehand always makes for more interesting research  also likely to go more smoothly</vt:lpstr>
      <vt:lpstr>Preparation for tomorrow’s Asynchronous Lesson</vt:lpstr>
      <vt:lpstr>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ECHC7001 Advanced Research Methods</dc:title>
  <dc:creator>Andrea Williams</dc:creator>
  <cp:lastModifiedBy>Andrea Williams</cp:lastModifiedBy>
  <cp:revision>68</cp:revision>
  <dcterms:created xsi:type="dcterms:W3CDTF">2020-09-09T20:43:18Z</dcterms:created>
  <dcterms:modified xsi:type="dcterms:W3CDTF">2020-10-19T10:25:53Z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