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70" r:id="rId2"/>
    <p:sldId id="260" r:id="rId3"/>
    <p:sldId id="256" r:id="rId4"/>
    <p:sldId id="257" r:id="rId5"/>
    <p:sldId id="268" r:id="rId6"/>
    <p:sldId id="259" r:id="rId7"/>
    <p:sldId id="261" r:id="rId8"/>
    <p:sldId id="265" r:id="rId9"/>
    <p:sldId id="262" r:id="rId10"/>
    <p:sldId id="263" r:id="rId11"/>
    <p:sldId id="266" r:id="rId12"/>
    <p:sldId id="267" r:id="rId13"/>
    <p:sldId id="269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35B59E6-A28D-4C4F-8106-53969AE570BD}" v="8" dt="2025-02-11T18:55:11.89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387" autoAdjust="0"/>
    <p:restoredTop sz="87455" autoAdjust="0"/>
  </p:normalViewPr>
  <p:slideViewPr>
    <p:cSldViewPr snapToGrid="0">
      <p:cViewPr varScale="1">
        <p:scale>
          <a:sx n="52" d="100"/>
          <a:sy n="52" d="100"/>
        </p:scale>
        <p:origin x="1136" y="40"/>
      </p:cViewPr>
      <p:guideLst/>
    </p:cSldViewPr>
  </p:slideViewPr>
  <p:outlineViewPr>
    <p:cViewPr>
      <p:scale>
        <a:sx n="33" d="100"/>
        <a:sy n="33" d="100"/>
      </p:scale>
      <p:origin x="0" y="-1764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8FDD790-6864-4043-9CB4-872C7DB84501}" type="datetimeFigureOut">
              <a:rPr lang="en-US" smtClean="0"/>
              <a:t>2/11/2025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FEF426-EBF3-480A-8733-CA7D5468D5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60251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My placement was at the Anasma Restaurant</a:t>
            </a:r>
            <a:r>
              <a:rPr lang="en-US" baseline="0" dirty="0"/>
              <a:t> </a:t>
            </a:r>
            <a:r>
              <a:rPr lang="en-US" dirty="0"/>
              <a:t>located at Trentham Shopping Village.</a:t>
            </a:r>
            <a:r>
              <a:rPr lang="en-US" baseline="0" dirty="0"/>
              <a:t> </a:t>
            </a:r>
            <a:r>
              <a:rPr lang="en-US" dirty="0"/>
              <a:t>The restaurant is made up of 3 establishments, Anasma Greek Eatery, Anasma Greek Bakery and Anasma Italian Cuisine (Anasma, 2025). I was privileged</a:t>
            </a:r>
            <a:r>
              <a:rPr lang="en-US" baseline="0" dirty="0"/>
              <a:t> to work at the Anasma Greek Eatery section. </a:t>
            </a:r>
            <a:r>
              <a:rPr lang="en-US" dirty="0"/>
              <a:t>The total active hours covered during the placement is 64 hours.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FEF426-EBF3-480A-8733-CA7D5468D5A7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33683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One area</a:t>
            </a:r>
            <a:r>
              <a:rPr lang="en-US" baseline="0" dirty="0"/>
              <a:t> of liaison was in Breakfast set-up and Service. Here, I coordinated breakfast, and guests’ service by liaising with the head chef, Chef de partie, and Dishwasher. My Specific Actions included:</a:t>
            </a:r>
          </a:p>
          <a:p>
            <a:r>
              <a:rPr lang="en-US" baseline="0" dirty="0"/>
              <a:t>Constantly communicate with the head chef, line chef and dishwasher to ensure guest orders were executed.</a:t>
            </a:r>
          </a:p>
          <a:p>
            <a:r>
              <a:rPr lang="en-US" baseline="0" dirty="0"/>
              <a:t>Assigning waiters and line chefs to various sections of the restaurants to serve.</a:t>
            </a:r>
          </a:p>
          <a:p>
            <a:r>
              <a:rPr lang="en-US" baseline="0" dirty="0"/>
              <a:t>Liaised with the purchasing manager to ensure that necessary foods were in store.</a:t>
            </a:r>
          </a:p>
          <a:p>
            <a:r>
              <a:rPr lang="en-US" baseline="0" dirty="0"/>
              <a:t>Communicated work schedule to the team at the end of the shift and concerns that needed attention.</a:t>
            </a:r>
          </a:p>
          <a:p>
            <a:r>
              <a:rPr lang="en-US" b="1" dirty="0"/>
              <a:t>Outcomes</a:t>
            </a:r>
            <a:r>
              <a:rPr lang="en-US" b="1" baseline="0" dirty="0"/>
              <a:t> of my actions were:</a:t>
            </a:r>
          </a:p>
          <a:p>
            <a:r>
              <a:rPr lang="en-US" b="0" dirty="0"/>
              <a:t>Effective communication with the team improved the restaurant’s service efficiency as</a:t>
            </a:r>
            <a:r>
              <a:rPr lang="en-US" b="0" baseline="0" dirty="0"/>
              <a:t> explained by </a:t>
            </a:r>
            <a:r>
              <a:rPr lang="en-US" b="0" dirty="0"/>
              <a:t>Novikava</a:t>
            </a:r>
            <a:r>
              <a:rPr lang="en-US" b="0" baseline="0" dirty="0"/>
              <a:t> (</a:t>
            </a:r>
            <a:r>
              <a:rPr lang="en-US" b="0" dirty="0"/>
              <a:t>2019).</a:t>
            </a:r>
          </a:p>
          <a:p>
            <a:r>
              <a:rPr lang="en-US" b="0" dirty="0"/>
              <a:t>Assigning clear roles to the staff resulted in positive guest feedback as</a:t>
            </a:r>
            <a:r>
              <a:rPr lang="en-US" b="0" baseline="0" dirty="0"/>
              <a:t> illustrated by </a:t>
            </a:r>
            <a:r>
              <a:rPr lang="en-US" b="0" dirty="0"/>
              <a:t>Gottsch</a:t>
            </a:r>
            <a:r>
              <a:rPr lang="en-US" b="0" baseline="0" dirty="0"/>
              <a:t> (</a:t>
            </a:r>
            <a:r>
              <a:rPr lang="en-US" b="0" dirty="0"/>
              <a:t>2021).</a:t>
            </a:r>
          </a:p>
          <a:p>
            <a:r>
              <a:rPr lang="en-US" b="0" dirty="0"/>
              <a:t>Timely communication at the end of the shift minimised internal and role conflicts (Haavisto, and Linge, 2022).</a:t>
            </a:r>
          </a:p>
          <a:p>
            <a:r>
              <a:rPr lang="en-US" b="0" dirty="0"/>
              <a:t>Effective communication also had a positive impact on team morale, the staff felt more motivated to fulfil their roles as</a:t>
            </a:r>
            <a:r>
              <a:rPr lang="en-US" b="0" baseline="0" dirty="0"/>
              <a:t> stipulated by </a:t>
            </a:r>
            <a:r>
              <a:rPr lang="en-US" b="0" dirty="0"/>
              <a:t>‌Ali, and Anwar</a:t>
            </a:r>
            <a:r>
              <a:rPr lang="en-US" b="0" baseline="0" dirty="0"/>
              <a:t> (</a:t>
            </a:r>
            <a:r>
              <a:rPr lang="en-US" b="0" dirty="0"/>
              <a:t>2021).</a:t>
            </a:r>
          </a:p>
          <a:p>
            <a:endParaRPr lang="en-US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FEF426-EBF3-480A-8733-CA7D5468D5A7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548623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The other area of liaison was </a:t>
            </a:r>
            <a:r>
              <a:rPr lang="en-US" b="1" dirty="0"/>
              <a:t>team management in Busy hours</a:t>
            </a:r>
            <a:r>
              <a:rPr lang="en-US" dirty="0"/>
              <a:t>: I </a:t>
            </a:r>
            <a:r>
              <a:rPr lang="en-US" dirty="0" err="1"/>
              <a:t>organised</a:t>
            </a:r>
            <a:r>
              <a:rPr lang="en-US" dirty="0"/>
              <a:t> my team to handle guest requests during busy days.</a:t>
            </a:r>
            <a:r>
              <a:rPr lang="en-US" baseline="0" dirty="0"/>
              <a:t> The </a:t>
            </a:r>
            <a:r>
              <a:rPr lang="en-US" dirty="0"/>
              <a:t>Specific Actions</a:t>
            </a:r>
            <a:r>
              <a:rPr lang="en-US" baseline="0" dirty="0"/>
              <a:t> I undertook included:</a:t>
            </a:r>
            <a:endParaRPr lang="en-US" dirty="0"/>
          </a:p>
          <a:p>
            <a:r>
              <a:rPr lang="en-US" dirty="0"/>
              <a:t>Positioning cashiers and waiters strategically in the restaurant to process customer requests. </a:t>
            </a:r>
          </a:p>
          <a:p>
            <a:r>
              <a:rPr lang="en-US" dirty="0"/>
              <a:t>Supporting my team by joining efforts in taking</a:t>
            </a:r>
            <a:r>
              <a:rPr lang="en-US" baseline="0" dirty="0"/>
              <a:t> meals</a:t>
            </a:r>
            <a:r>
              <a:rPr lang="en-US" dirty="0"/>
              <a:t> to the guests.</a:t>
            </a:r>
          </a:p>
          <a:p>
            <a:r>
              <a:rPr lang="en-US" b="1" dirty="0"/>
              <a:t>Outcomes stemming</a:t>
            </a:r>
            <a:r>
              <a:rPr lang="en-US" b="1" baseline="0" dirty="0"/>
              <a:t> from these activities include:</a:t>
            </a:r>
            <a:endParaRPr lang="en-US" b="1" dirty="0"/>
          </a:p>
          <a:p>
            <a:r>
              <a:rPr lang="en-US" dirty="0"/>
              <a:t>Team management ensured smooth operations  and timely processing of orders within the restaurants as</a:t>
            </a:r>
            <a:r>
              <a:rPr lang="en-US" baseline="0" dirty="0"/>
              <a:t> described by </a:t>
            </a:r>
            <a:r>
              <a:rPr lang="en-US" dirty="0"/>
              <a:t>Kanyan, Ngana, and Voon</a:t>
            </a:r>
            <a:r>
              <a:rPr lang="en-US" baseline="0" dirty="0"/>
              <a:t> (</a:t>
            </a:r>
            <a:r>
              <a:rPr lang="en-US" dirty="0"/>
              <a:t>2016).</a:t>
            </a:r>
          </a:p>
          <a:p>
            <a:r>
              <a:rPr lang="en-US" dirty="0"/>
              <a:t>Collaboration during the busy hours enhanced the teamwork of my staff without feeling overwhelmed (Cross, 2021).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FEF426-EBF3-480A-8733-CA7D5468D5A7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152680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</a:t>
            </a:r>
            <a:r>
              <a:rPr lang="en-US" baseline="0" dirty="0"/>
              <a:t>s a manager, some of the s</a:t>
            </a:r>
            <a:r>
              <a:rPr lang="en-US" dirty="0"/>
              <a:t>ituations that</a:t>
            </a:r>
            <a:r>
              <a:rPr lang="en-US" baseline="0" dirty="0"/>
              <a:t> require troubleshooting skills include:</a:t>
            </a:r>
            <a:endParaRPr lang="en-US" dirty="0"/>
          </a:p>
          <a:p>
            <a:r>
              <a:rPr lang="en-US" dirty="0"/>
              <a:t>Call-out/No-Shows: Refers to situations where employees unexpectedly called citing the inability to fulfil their shifts (Golden , 2025). </a:t>
            </a:r>
          </a:p>
          <a:p>
            <a:r>
              <a:rPr lang="en-US" dirty="0"/>
              <a:t>Equipment malfunction: The POS in some cases crashed and delayed order processing (Barlan-Espino, 2017)</a:t>
            </a:r>
          </a:p>
          <a:p>
            <a:r>
              <a:rPr lang="en-US" dirty="0"/>
              <a:t>Inventory shortage: Situations where the procured inventory is not adequate or is delayed (Ancilla et al., 2024).</a:t>
            </a:r>
          </a:p>
          <a:p>
            <a:r>
              <a:rPr lang="en-US" b="1" dirty="0"/>
              <a:t>Some</a:t>
            </a:r>
            <a:r>
              <a:rPr lang="en-US" b="1" baseline="0" dirty="0"/>
              <a:t> of the Initiatives I took to manage these uncertainties included:</a:t>
            </a:r>
          </a:p>
          <a:p>
            <a:r>
              <a:rPr lang="en-US" baseline="0" dirty="0"/>
              <a:t>Contacting part-time employees: I kept and contacted on-call list of part time waiters to fill the unexpected gaps.</a:t>
            </a:r>
          </a:p>
          <a:p>
            <a:r>
              <a:rPr lang="en-US" baseline="0" dirty="0"/>
              <a:t>Manual ordering system: I resorted to printed menu and manual ordering system while I contacted the technician for repair.</a:t>
            </a:r>
          </a:p>
          <a:p>
            <a:r>
              <a:rPr lang="en-US" baseline="0" dirty="0"/>
              <a:t>Engaging Multiple suppliers: I established a multiple-supplier relationship where other suppliers to supply emergency stock.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FEF426-EBF3-480A-8733-CA7D5468D5A7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411574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/>
              <a:t>As a waiter, I used the POS system for</a:t>
            </a:r>
            <a:r>
              <a:rPr lang="en-US" dirty="0"/>
              <a:t>:</a:t>
            </a:r>
          </a:p>
          <a:p>
            <a:r>
              <a:rPr lang="en-US" dirty="0"/>
              <a:t>Table Management: I used POS to track table status and progress.</a:t>
            </a:r>
          </a:p>
          <a:p>
            <a:r>
              <a:rPr lang="en-US" dirty="0"/>
              <a:t>Splitting bills: I efficiently split cheques and loyalty points.</a:t>
            </a:r>
          </a:p>
          <a:p>
            <a:r>
              <a:rPr lang="en-US" dirty="0"/>
              <a:t>Order entry and Modification: I captured requests and sent them to the kitchen. Also used it to modify special requests.</a:t>
            </a:r>
          </a:p>
          <a:p>
            <a:r>
              <a:rPr lang="en-US" dirty="0"/>
              <a:t>As a Restaurant manager, I used POS for: </a:t>
            </a:r>
          </a:p>
          <a:p>
            <a:r>
              <a:rPr lang="en-US" dirty="0"/>
              <a:t>Inventory integration: used it to track stock levels, apply reorder alerts and </a:t>
            </a:r>
            <a:r>
              <a:rPr lang="en-US" dirty="0" err="1"/>
              <a:t>minimise</a:t>
            </a:r>
            <a:r>
              <a:rPr lang="en-US" dirty="0"/>
              <a:t> waste.</a:t>
            </a:r>
          </a:p>
          <a:p>
            <a:r>
              <a:rPr lang="en-US" dirty="0"/>
              <a:t>Shift management: I used POS to adjust shift schedules.</a:t>
            </a:r>
          </a:p>
          <a:p>
            <a:r>
              <a:rPr lang="en-US" dirty="0"/>
              <a:t>Sale tracking and reporting: I Used POS to track revenues, sales and itemised sales.</a:t>
            </a:r>
          </a:p>
          <a:p>
            <a:r>
              <a:rPr lang="en-US" b="1" dirty="0"/>
              <a:t>Some</a:t>
            </a:r>
            <a:r>
              <a:rPr lang="en-US" b="1" baseline="0" dirty="0"/>
              <a:t> of the useful features of the POS that I found useful include:</a:t>
            </a:r>
          </a:p>
          <a:p>
            <a:r>
              <a:rPr lang="en-US" dirty="0"/>
              <a:t>Order customisation: The feature that allows order customisation was very useful in tailor-making customer orders as</a:t>
            </a:r>
            <a:r>
              <a:rPr lang="en-US" baseline="0" dirty="0"/>
              <a:t> described by </a:t>
            </a:r>
            <a:r>
              <a:rPr lang="en-US" dirty="0"/>
              <a:t>Cote</a:t>
            </a:r>
            <a:r>
              <a:rPr lang="en-US" baseline="0" dirty="0"/>
              <a:t> (</a:t>
            </a:r>
            <a:r>
              <a:rPr lang="en-US" dirty="0"/>
              <a:t>2015).</a:t>
            </a:r>
          </a:p>
          <a:p>
            <a:r>
              <a:rPr lang="en-US" dirty="0"/>
              <a:t>Automated Alerts: I found the alert system very useful in notifying me on low-stock and enabling end of shift reconciliations (Goddard, 2023). </a:t>
            </a:r>
          </a:p>
          <a:p>
            <a:r>
              <a:rPr lang="en-US" dirty="0"/>
              <a:t>Real-time Reporting: This feature helped me use live sales data to adjust restaurant menu and know best selling dishes (Chang, Tsai, and Huang, 2018).</a:t>
            </a:r>
          </a:p>
          <a:p>
            <a:r>
              <a:rPr lang="en-US" dirty="0"/>
              <a:t>Mobile access: This was my best feature because it enabled speedy payment and tableside ordering by guests (Gilje, 2009).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FEF426-EBF3-480A-8733-CA7D5468D5A7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534105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1.When</a:t>
            </a:r>
            <a:r>
              <a:rPr lang="en-US" baseline="0" dirty="0"/>
              <a:t> it came to </a:t>
            </a:r>
            <a:r>
              <a:rPr lang="en-US" b="1" dirty="0"/>
              <a:t>Booking system Operation, the</a:t>
            </a:r>
            <a:r>
              <a:rPr lang="en-US" b="1" baseline="0" dirty="0"/>
              <a:t> following were observed:</a:t>
            </a:r>
            <a:endParaRPr lang="en-US" b="1" dirty="0"/>
          </a:p>
          <a:p>
            <a:r>
              <a:rPr lang="en-US" dirty="0"/>
              <a:t>Three options exist for customers to book tables including website bookings and third-party applications and phone reservations. The system automatically records bookings and visitor information together with all special requirements.</a:t>
            </a:r>
          </a:p>
          <a:p>
            <a:r>
              <a:rPr lang="en-US" dirty="0"/>
              <a:t>2.The system used predefined criteria to allocate tables according to the number of guests and anticipated service duration while considering the building layout.</a:t>
            </a:r>
          </a:p>
          <a:p>
            <a:r>
              <a:rPr lang="en-US" dirty="0"/>
              <a:t>3.The system managed walk-ins during busy periods by calculating wait times through automatic SMS notifications for customers when their tables become available.</a:t>
            </a:r>
          </a:p>
          <a:p>
            <a:r>
              <a:rPr lang="en-US" dirty="0"/>
              <a:t>4. The POS and CRM connected reservation records to customer records which supports </a:t>
            </a:r>
            <a:r>
              <a:rPr lang="en-US" dirty="0" err="1"/>
              <a:t>individualised</a:t>
            </a:r>
            <a:r>
              <a:rPr lang="en-US" dirty="0"/>
              <a:t> customer service (Kumar, 2023).</a:t>
            </a:r>
          </a:p>
          <a:p>
            <a:r>
              <a:rPr lang="en-US" dirty="0"/>
              <a:t> </a:t>
            </a:r>
            <a:r>
              <a:rPr lang="en-US" b="1" dirty="0"/>
              <a:t>Through</a:t>
            </a:r>
            <a:r>
              <a:rPr lang="en-US" b="1" baseline="0" dirty="0"/>
              <a:t> this system, I accomplished the following:</a:t>
            </a:r>
          </a:p>
          <a:p>
            <a:r>
              <a:rPr lang="en-US" dirty="0"/>
              <a:t>I ensured the reservation slot periods received optimisation through analysis of customer dining habits to reduce empty seating periods.</a:t>
            </a:r>
          </a:p>
          <a:p>
            <a:r>
              <a:rPr lang="en-US" dirty="0"/>
              <a:t>I ensured real-time occupancy monitoring which enabled me to establish buffer times that stopped bottlenecks from happening during busy times.</a:t>
            </a:r>
          </a:p>
          <a:p>
            <a:r>
              <a:rPr lang="en-US" dirty="0"/>
              <a:t>I managed walk-in customers together with pre-booked guests by </a:t>
            </a:r>
            <a:r>
              <a:rPr lang="en-US" dirty="0" err="1"/>
              <a:t>organising</a:t>
            </a:r>
            <a:r>
              <a:rPr lang="en-US" dirty="0"/>
              <a:t> waiting areas for VIPs along with loyal customers.</a:t>
            </a:r>
          </a:p>
          <a:p>
            <a:r>
              <a:rPr lang="en-US" dirty="0"/>
              <a:t>I used reservation data to create proper staff schedules which provided smooth service levels during peak customer times.</a:t>
            </a:r>
          </a:p>
          <a:p>
            <a:r>
              <a:rPr lang="en-US" dirty="0"/>
              <a:t>I came up with a no-show and cancellation policy which used SMS or email confirmation messages to decrease table vacancies.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FEF426-EBF3-480A-8733-CA7D5468D5A7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97406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/>
              <a:t>I used Stock monitoring and Inventory Management to perform</a:t>
            </a:r>
            <a:r>
              <a:rPr lang="en-US" b="1" baseline="0" dirty="0"/>
              <a:t> the following activities</a:t>
            </a:r>
            <a:r>
              <a:rPr lang="en-US" baseline="0" dirty="0"/>
              <a:t>:</a:t>
            </a:r>
            <a:endParaRPr lang="en-US" dirty="0"/>
          </a:p>
          <a:p>
            <a:r>
              <a:rPr lang="en-US" dirty="0"/>
              <a:t>1.Stock level monitoring: The POS-integrated stock system enabled me to monitor stock quantities in real time. </a:t>
            </a:r>
          </a:p>
          <a:p>
            <a:r>
              <a:rPr lang="en-US" dirty="0"/>
              <a:t>2.Order placement: My duties involved reviewing sales trends alongside system-generated reorder alerts which helped me to place timely orders with suppliers</a:t>
            </a:r>
          </a:p>
          <a:p>
            <a:r>
              <a:rPr lang="en-US" dirty="0"/>
              <a:t>3.Waste reduction: Stock reports analysis helped me to reduce waste while </a:t>
            </a:r>
            <a:r>
              <a:rPr lang="en-US" dirty="0" err="1"/>
              <a:t>optimising</a:t>
            </a:r>
            <a:r>
              <a:rPr lang="en-US" dirty="0"/>
              <a:t> portions and modify dishes according to current inventory levels.</a:t>
            </a:r>
          </a:p>
          <a:p>
            <a:r>
              <a:rPr lang="en-US" dirty="0"/>
              <a:t>4.Supplier management: I collaborated with vendors for bulk purchasing benefits while managing supply deliveries according to seasonal market variations.</a:t>
            </a:r>
          </a:p>
          <a:p>
            <a:r>
              <a:rPr lang="en-US" b="1" dirty="0"/>
              <a:t>I also used Data from the POS system to accomplish the following: </a:t>
            </a:r>
          </a:p>
          <a:p>
            <a:r>
              <a:rPr lang="en-US" dirty="0"/>
              <a:t>Sales Trends: The historical sales data served as a basis to predict anticipated demand allowing me to readjust order quantity estimates. </a:t>
            </a:r>
          </a:p>
          <a:p>
            <a:r>
              <a:rPr lang="en-US" dirty="0"/>
              <a:t>Cost and Budgeting: I monitored food expenses with cost-per-item analysis to sustain business profit through improved supplier contracts.</a:t>
            </a:r>
          </a:p>
          <a:p>
            <a:r>
              <a:rPr lang="en-US" dirty="0"/>
              <a:t>Event planning: I managed stock levels according to upcoming promotions and holidays together with restaurant events to maintain smooth business operations during high-volume periods.</a:t>
            </a:r>
          </a:p>
          <a:p>
            <a:r>
              <a:rPr lang="en-US" dirty="0"/>
              <a:t>High and Low selling items: I examined bestseller and underperforming inventory items to manage purchasing flow and set menu prices which balanced stocks.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FEF426-EBF3-480A-8733-CA7D5468D5A7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321104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/>
              <a:t>In End-of-Day Reconciliation, I </a:t>
            </a:r>
            <a:r>
              <a:rPr lang="en-US" dirty="0"/>
              <a:t>performed the following activities:</a:t>
            </a:r>
          </a:p>
          <a:p>
            <a:r>
              <a:rPr lang="en-US" dirty="0"/>
              <a:t>1.Review of Sales report: I reviewed POS-generated reports that summarized sales and payment methods including cash, credit and online orders while showing discount and refund details. </a:t>
            </a:r>
          </a:p>
          <a:p>
            <a:r>
              <a:rPr lang="en-US" dirty="0"/>
              <a:t>2.Cash and card balance: I checked the amounts in cash drawers and matched them against sales records as well as checked that payments through cards matched system records to find any inconsistencies.</a:t>
            </a:r>
          </a:p>
          <a:p>
            <a:r>
              <a:rPr lang="en-US" dirty="0"/>
              <a:t>3.Tip distribution and payroll: I conducted regular checks of tip distribution and staff sales performance to guarantee fairness and evaluate incentives.</a:t>
            </a:r>
          </a:p>
          <a:p>
            <a:r>
              <a:rPr lang="en-US" dirty="0"/>
              <a:t>4.Inventory adjustment: I compared sales data with stock usage patterns for finding discrepancies which helped me modify forthcoming buying strategies.</a:t>
            </a:r>
          </a:p>
          <a:p>
            <a:r>
              <a:rPr lang="en-US" b="1" dirty="0"/>
              <a:t>Some</a:t>
            </a:r>
            <a:r>
              <a:rPr lang="en-US" b="1" baseline="0" dirty="0"/>
              <a:t> of the insights I gained from the End of Day reconciliation include:</a:t>
            </a:r>
          </a:p>
          <a:p>
            <a:r>
              <a:rPr lang="en-US" dirty="0"/>
              <a:t>1.Based on customer traffic, the analysis revealed the need to recruit more employees to minimise waiting periods while enhancing our service quality.</a:t>
            </a:r>
          </a:p>
          <a:p>
            <a:r>
              <a:rPr lang="en-US" dirty="0"/>
              <a:t>2.The analysis also revealed the need for stricter policies for voids and refunds to decrease financial losses within the organisation.</a:t>
            </a:r>
          </a:p>
          <a:p>
            <a:r>
              <a:rPr lang="en-US" dirty="0"/>
              <a:t>3.The analysis of individual sales reports via the POS revealed the need to provide specialized training for waiters to enhance their service delivery.</a:t>
            </a:r>
          </a:p>
          <a:p>
            <a:r>
              <a:rPr lang="en-US" dirty="0"/>
              <a:t>4.Evaluation of best-selling and underperforming menu choices revealed the need for price modifications for better menu optimisation.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FEF426-EBF3-480A-8733-CA7D5468D5A7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908408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/>
              <a:t>Generally:</a:t>
            </a:r>
            <a:r>
              <a:rPr lang="en-US" b="1" baseline="0" dirty="0"/>
              <a:t> </a:t>
            </a:r>
            <a:endParaRPr lang="en-US" b="1" dirty="0"/>
          </a:p>
          <a:p>
            <a:r>
              <a:rPr lang="en-US" dirty="0"/>
              <a:t>1.The placement helped develop key skills in management such as self management, team management, communication and team collaboration.</a:t>
            </a:r>
          </a:p>
          <a:p>
            <a:r>
              <a:rPr lang="en-US" dirty="0"/>
              <a:t>2.I also learned and </a:t>
            </a:r>
            <a:r>
              <a:rPr lang="en-US" dirty="0" err="1"/>
              <a:t>practised</a:t>
            </a:r>
            <a:r>
              <a:rPr lang="en-US" dirty="0"/>
              <a:t> administrative management theory as a manager. Some of the principles applied include division of labour, initiative and order.</a:t>
            </a:r>
          </a:p>
          <a:p>
            <a:r>
              <a:rPr lang="en-US" dirty="0"/>
              <a:t>3.The placement also helped me develop technical skills by learning how to use the POS system, generate reports and draw insights.</a:t>
            </a:r>
          </a:p>
          <a:p>
            <a:r>
              <a:rPr lang="en-US" dirty="0"/>
              <a:t>4.Problem solving and trouble shooting skills in managing system failures and staff shortages.</a:t>
            </a:r>
          </a:p>
          <a:p>
            <a:r>
              <a:rPr lang="en-US" dirty="0"/>
              <a:t>I Learned about end-of day reconciliation to balance cash, distribute tips and review sales reports.</a:t>
            </a:r>
          </a:p>
          <a:p>
            <a:r>
              <a:rPr lang="en-US" b="1" dirty="0"/>
              <a:t>Future</a:t>
            </a:r>
            <a:r>
              <a:rPr lang="en-US" b="1" baseline="0" dirty="0"/>
              <a:t> Career  development</a:t>
            </a:r>
          </a:p>
          <a:p>
            <a:r>
              <a:rPr lang="en-US" b="0" dirty="0"/>
              <a:t>My Experience at the Anasma Greek Eatery  will strengthen my future restaurant management roles.</a:t>
            </a:r>
          </a:p>
          <a:p>
            <a:r>
              <a:rPr lang="en-US" b="0" dirty="0"/>
              <a:t>The experience has also helped me understand strategic decision making and the roles  of a  leadership in future business management and success.</a:t>
            </a:r>
          </a:p>
          <a:p>
            <a:r>
              <a:rPr lang="en-US" b="0" dirty="0"/>
              <a:t>The skills developed in data analysis, and POS proficiency will be key in improving future restaurant efficiency and meeting customer needs.</a:t>
            </a:r>
          </a:p>
          <a:p>
            <a:r>
              <a:rPr lang="en-US" b="0" dirty="0"/>
              <a:t>The troubleshooting skills will be key in addressing business uncertainties.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FEF426-EBF3-480A-8733-CA7D5468D5A7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13953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6933A1-E1F1-4A24-A9F6-73BF1C35E868}" type="datetimeFigureOut">
              <a:rPr lang="en-US" smtClean="0"/>
              <a:t>2/11/2025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E2A4C-A727-4589-A749-C60144E9EF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23133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6933A1-E1F1-4A24-A9F6-73BF1C35E868}" type="datetimeFigureOut">
              <a:rPr lang="en-US" smtClean="0"/>
              <a:t>2/11/2025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E2A4C-A727-4589-A749-C60144E9EF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9409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6933A1-E1F1-4A24-A9F6-73BF1C35E868}" type="datetimeFigureOut">
              <a:rPr lang="en-US" smtClean="0"/>
              <a:t>2/11/2025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E2A4C-A727-4589-A749-C60144E9EF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14525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6933A1-E1F1-4A24-A9F6-73BF1C35E868}" type="datetimeFigureOut">
              <a:rPr lang="en-US" smtClean="0"/>
              <a:t>2/11/2025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E2A4C-A727-4589-A749-C60144E9EF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6173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6933A1-E1F1-4A24-A9F6-73BF1C35E868}" type="datetimeFigureOut">
              <a:rPr lang="en-US" smtClean="0"/>
              <a:t>2/11/2025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E2A4C-A727-4589-A749-C60144E9EF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45917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6933A1-E1F1-4A24-A9F6-73BF1C35E868}" type="datetimeFigureOut">
              <a:rPr lang="en-US" smtClean="0"/>
              <a:t>2/11/2025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E2A4C-A727-4589-A749-C60144E9EF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27583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6933A1-E1F1-4A24-A9F6-73BF1C35E868}" type="datetimeFigureOut">
              <a:rPr lang="en-US" smtClean="0"/>
              <a:t>2/11/2025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E2A4C-A727-4589-A749-C60144E9EF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25730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6933A1-E1F1-4A24-A9F6-73BF1C35E868}" type="datetimeFigureOut">
              <a:rPr lang="en-US" smtClean="0"/>
              <a:t>2/11/2025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E2A4C-A727-4589-A749-C60144E9EF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26190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6933A1-E1F1-4A24-A9F6-73BF1C35E868}" type="datetimeFigureOut">
              <a:rPr lang="en-US" smtClean="0"/>
              <a:t>2/11/2025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E2A4C-A727-4589-A749-C60144E9EF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66052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6933A1-E1F1-4A24-A9F6-73BF1C35E868}" type="datetimeFigureOut">
              <a:rPr lang="en-US" smtClean="0"/>
              <a:t>2/11/2025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E2A4C-A727-4589-A749-C60144E9EF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06220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6933A1-E1F1-4A24-A9F6-73BF1C35E868}" type="datetimeFigureOut">
              <a:rPr lang="en-US" smtClean="0"/>
              <a:t>2/11/2025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E2A4C-A727-4589-A749-C60144E9EF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02713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6933A1-E1F1-4A24-A9F6-73BF1C35E868}" type="datetimeFigureOut">
              <a:rPr lang="en-US" smtClean="0"/>
              <a:t>2/11/2025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DE2A4C-A727-4589-A749-C60144E9EF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21625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245A9F99-D9B1-4094-A2E2-B90AC1DB7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7FAF607-473A-4A43-A23D-BBFF5C411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Graphic 7" descr="Robot">
            <a:extLst>
              <a:ext uri="{FF2B5EF4-FFF2-40B4-BE49-F238E27FC236}">
                <a16:creationId xmlns:a16="http://schemas.microsoft.com/office/drawing/2014/main" id="{46DA1075-759B-588F-F6CF-1049689C8F4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86951" y="1793846"/>
            <a:ext cx="3620021" cy="3620021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3CE52EFA-750A-642A-9EA8-265643827A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2421682"/>
            <a:ext cx="4977578" cy="3639289"/>
          </a:xfrm>
        </p:spPr>
        <p:txBody>
          <a:bodyPr anchor="ctr">
            <a:normAutofit/>
          </a:bodyPr>
          <a:lstStyle/>
          <a:p>
            <a:pPr>
              <a:spcAft>
                <a:spcPts val="1000"/>
              </a:spcAft>
              <a:tabLst>
                <a:tab pos="4406900" algn="l"/>
              </a:tabLst>
            </a:pPr>
            <a:r>
              <a:rPr lang="en-US" sz="1800" kern="100">
                <a:solidFill>
                  <a:schemeClr val="tx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 confirm that I have not used any AI tools in the research and creation of this assignment. I confirm that I have not presented any AI generated materials as my own work. I confirm I have copies of my drafts, notes, and other resources I used, which I may be asked to provide in evidence.</a:t>
            </a:r>
            <a:endParaRPr lang="en-GB" sz="1800" kern="100">
              <a:solidFill>
                <a:schemeClr val="tx2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spcAft>
                <a:spcPts val="1000"/>
              </a:spcAft>
              <a:buNone/>
              <a:tabLst>
                <a:tab pos="4406900" algn="l"/>
              </a:tabLst>
            </a:pPr>
            <a:endParaRPr lang="en-GB" sz="1800" kern="100">
              <a:solidFill>
                <a:schemeClr val="tx2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C5F6476F-D303-44D3-B30F-1BA348F0F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2635" y="52996"/>
            <a:ext cx="5928607" cy="6805005"/>
            <a:chOff x="6095999" y="52996"/>
            <a:chExt cx="6093363" cy="6805005"/>
          </a:xfrm>
          <a:solidFill>
            <a:schemeClr val="accent5">
              <a:alpha val="10000"/>
            </a:schemeClr>
          </a:solidFill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972EB4B-0539-4430-9340-8117B9D7C3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1" y="52996"/>
              <a:ext cx="6093361" cy="6805003"/>
            </a:xfrm>
            <a:custGeom>
              <a:avLst/>
              <a:gdLst>
                <a:gd name="connsiteX0" fmla="*/ 3391253 w 5890489"/>
                <a:gd name="connsiteY0" fmla="*/ 0 h 6578438"/>
                <a:gd name="connsiteX1" fmla="*/ 3434974 w 5890489"/>
                <a:gd name="connsiteY1" fmla="*/ 646 h 6578438"/>
                <a:gd name="connsiteX2" fmla="*/ 3522419 w 5890489"/>
                <a:gd name="connsiteY2" fmla="*/ 2712 h 6578438"/>
                <a:gd name="connsiteX3" fmla="*/ 3610261 w 5890489"/>
                <a:gd name="connsiteY3" fmla="*/ 6458 h 6578438"/>
                <a:gd name="connsiteX4" fmla="*/ 3786872 w 5890489"/>
                <a:gd name="connsiteY4" fmla="*/ 20667 h 6578438"/>
                <a:gd name="connsiteX5" fmla="*/ 3962291 w 5890489"/>
                <a:gd name="connsiteY5" fmla="*/ 43530 h 6578438"/>
                <a:gd name="connsiteX6" fmla="*/ 4135855 w 5890489"/>
                <a:gd name="connsiteY6" fmla="*/ 75176 h 6578438"/>
                <a:gd name="connsiteX7" fmla="*/ 4307299 w 5890489"/>
                <a:gd name="connsiteY7" fmla="*/ 114315 h 6578438"/>
                <a:gd name="connsiteX8" fmla="*/ 4476358 w 5890489"/>
                <a:gd name="connsiteY8" fmla="*/ 160816 h 6578438"/>
                <a:gd name="connsiteX9" fmla="*/ 4559829 w 5890489"/>
                <a:gd name="connsiteY9" fmla="*/ 186779 h 6578438"/>
                <a:gd name="connsiteX10" fmla="*/ 4642901 w 5890489"/>
                <a:gd name="connsiteY10" fmla="*/ 213648 h 6578438"/>
                <a:gd name="connsiteX11" fmla="*/ 5280847 w 5890489"/>
                <a:gd name="connsiteY11" fmla="*/ 485936 h 6578438"/>
                <a:gd name="connsiteX12" fmla="*/ 5865400 w 5890489"/>
                <a:gd name="connsiteY12" fmla="*/ 851099 h 6578438"/>
                <a:gd name="connsiteX13" fmla="*/ 5890489 w 5890489"/>
                <a:gd name="connsiteY13" fmla="*/ 870950 h 6578438"/>
                <a:gd name="connsiteX14" fmla="*/ 5890489 w 5890489"/>
                <a:gd name="connsiteY14" fmla="*/ 1321814 h 6578438"/>
                <a:gd name="connsiteX15" fmla="*/ 5887395 w 5890489"/>
                <a:gd name="connsiteY15" fmla="*/ 1318952 h 6578438"/>
                <a:gd name="connsiteX16" fmla="*/ 5830291 w 5890489"/>
                <a:gd name="connsiteY16" fmla="*/ 1265992 h 6578438"/>
                <a:gd name="connsiteX17" fmla="*/ 5815981 w 5890489"/>
                <a:gd name="connsiteY17" fmla="*/ 1252687 h 6578438"/>
                <a:gd name="connsiteX18" fmla="*/ 5801142 w 5890489"/>
                <a:gd name="connsiteY18" fmla="*/ 1240158 h 6578438"/>
                <a:gd name="connsiteX19" fmla="*/ 5771464 w 5890489"/>
                <a:gd name="connsiteY19" fmla="*/ 1214969 h 6578438"/>
                <a:gd name="connsiteX20" fmla="*/ 5651030 w 5890489"/>
                <a:gd name="connsiteY20" fmla="*/ 1115767 h 6578438"/>
                <a:gd name="connsiteX21" fmla="*/ 5123183 w 5890489"/>
                <a:gd name="connsiteY21" fmla="*/ 780443 h 6578438"/>
                <a:gd name="connsiteX22" fmla="*/ 4533860 w 5890489"/>
                <a:gd name="connsiteY22" fmla="*/ 567701 h 6578438"/>
                <a:gd name="connsiteX23" fmla="*/ 4457281 w 5890489"/>
                <a:gd name="connsiteY23" fmla="*/ 550780 h 6578438"/>
                <a:gd name="connsiteX24" fmla="*/ 4380568 w 5890489"/>
                <a:gd name="connsiteY24" fmla="*/ 535279 h 6578438"/>
                <a:gd name="connsiteX25" fmla="*/ 4303325 w 5890489"/>
                <a:gd name="connsiteY25" fmla="*/ 522879 h 6578438"/>
                <a:gd name="connsiteX26" fmla="*/ 4264769 w 5890489"/>
                <a:gd name="connsiteY26" fmla="*/ 516679 h 6578438"/>
                <a:gd name="connsiteX27" fmla="*/ 4226082 w 5890489"/>
                <a:gd name="connsiteY27" fmla="*/ 511253 h 6578438"/>
                <a:gd name="connsiteX28" fmla="*/ 4070934 w 5890489"/>
                <a:gd name="connsiteY28" fmla="*/ 494848 h 6578438"/>
                <a:gd name="connsiteX29" fmla="*/ 3915521 w 5890489"/>
                <a:gd name="connsiteY29" fmla="*/ 486065 h 6578438"/>
                <a:gd name="connsiteX30" fmla="*/ 3760241 w 5890489"/>
                <a:gd name="connsiteY30" fmla="*/ 484257 h 6578438"/>
                <a:gd name="connsiteX31" fmla="*/ 3682734 w 5890489"/>
                <a:gd name="connsiteY31" fmla="*/ 486581 h 6578438"/>
                <a:gd name="connsiteX32" fmla="*/ 3605491 w 5890489"/>
                <a:gd name="connsiteY32" fmla="*/ 488907 h 6578438"/>
                <a:gd name="connsiteX33" fmla="*/ 3527454 w 5890489"/>
                <a:gd name="connsiteY33" fmla="*/ 493169 h 6578438"/>
                <a:gd name="connsiteX34" fmla="*/ 3449151 w 5890489"/>
                <a:gd name="connsiteY34" fmla="*/ 498336 h 6578438"/>
                <a:gd name="connsiteX35" fmla="*/ 3410067 w 5890489"/>
                <a:gd name="connsiteY35" fmla="*/ 500532 h 6578438"/>
                <a:gd name="connsiteX36" fmla="*/ 3371246 w 5890489"/>
                <a:gd name="connsiteY36" fmla="*/ 504279 h 6578438"/>
                <a:gd name="connsiteX37" fmla="*/ 3293739 w 5890489"/>
                <a:gd name="connsiteY37" fmla="*/ 511512 h 6578438"/>
                <a:gd name="connsiteX38" fmla="*/ 2689445 w 5890489"/>
                <a:gd name="connsiteY38" fmla="*/ 610198 h 6578438"/>
                <a:gd name="connsiteX39" fmla="*/ 2117875 w 5890489"/>
                <a:gd name="connsiteY39" fmla="*/ 800335 h 6578438"/>
                <a:gd name="connsiteX40" fmla="*/ 1981276 w 5890489"/>
                <a:gd name="connsiteY40" fmla="*/ 865566 h 6578438"/>
                <a:gd name="connsiteX41" fmla="*/ 1847991 w 5890489"/>
                <a:gd name="connsiteY41" fmla="*/ 938676 h 6578438"/>
                <a:gd name="connsiteX42" fmla="*/ 1783069 w 5890489"/>
                <a:gd name="connsiteY42" fmla="*/ 978718 h 6578438"/>
                <a:gd name="connsiteX43" fmla="*/ 1750609 w 5890489"/>
                <a:gd name="connsiteY43" fmla="*/ 998869 h 6578438"/>
                <a:gd name="connsiteX44" fmla="*/ 1734312 w 5890489"/>
                <a:gd name="connsiteY44" fmla="*/ 1008945 h 6578438"/>
                <a:gd name="connsiteX45" fmla="*/ 1718547 w 5890489"/>
                <a:gd name="connsiteY45" fmla="*/ 1019924 h 6578438"/>
                <a:gd name="connsiteX46" fmla="*/ 1655481 w 5890489"/>
                <a:gd name="connsiteY46" fmla="*/ 1063582 h 6578438"/>
                <a:gd name="connsiteX47" fmla="*/ 1593077 w 5890489"/>
                <a:gd name="connsiteY47" fmla="*/ 1108664 h 6578438"/>
                <a:gd name="connsiteX48" fmla="*/ 1532263 w 5890489"/>
                <a:gd name="connsiteY48" fmla="*/ 1156197 h 6578438"/>
                <a:gd name="connsiteX49" fmla="*/ 1472509 w 5890489"/>
                <a:gd name="connsiteY49" fmla="*/ 1205152 h 6578438"/>
                <a:gd name="connsiteX50" fmla="*/ 1414212 w 5890489"/>
                <a:gd name="connsiteY50" fmla="*/ 1256175 h 6578438"/>
                <a:gd name="connsiteX51" fmla="*/ 1357242 w 5890489"/>
                <a:gd name="connsiteY51" fmla="*/ 1308359 h 6578438"/>
                <a:gd name="connsiteX52" fmla="*/ 1153072 w 5890489"/>
                <a:gd name="connsiteY52" fmla="*/ 1529498 h 6578438"/>
                <a:gd name="connsiteX53" fmla="*/ 1002694 w 5890489"/>
                <a:gd name="connsiteY53" fmla="*/ 1770658 h 6578438"/>
                <a:gd name="connsiteX54" fmla="*/ 974076 w 5890489"/>
                <a:gd name="connsiteY54" fmla="*/ 1835371 h 6578438"/>
                <a:gd name="connsiteX55" fmla="*/ 949564 w 5890489"/>
                <a:gd name="connsiteY55" fmla="*/ 1903573 h 6578438"/>
                <a:gd name="connsiteX56" fmla="*/ 927173 w 5890489"/>
                <a:gd name="connsiteY56" fmla="*/ 1974229 h 6578438"/>
                <a:gd name="connsiteX57" fmla="*/ 906107 w 5890489"/>
                <a:gd name="connsiteY57" fmla="*/ 2046952 h 6578438"/>
                <a:gd name="connsiteX58" fmla="*/ 751092 w 5890489"/>
                <a:gd name="connsiteY58" fmla="*/ 2676266 h 6578438"/>
                <a:gd name="connsiteX59" fmla="*/ 547189 w 5890489"/>
                <a:gd name="connsiteY59" fmla="*/ 3308422 h 6578438"/>
                <a:gd name="connsiteX60" fmla="*/ 441195 w 5890489"/>
                <a:gd name="connsiteY60" fmla="*/ 3866306 h 6578438"/>
                <a:gd name="connsiteX61" fmla="*/ 527182 w 5890489"/>
                <a:gd name="connsiteY61" fmla="*/ 4439174 h 6578438"/>
                <a:gd name="connsiteX62" fmla="*/ 775073 w 5890489"/>
                <a:gd name="connsiteY62" fmla="*/ 4987240 h 6578438"/>
                <a:gd name="connsiteX63" fmla="*/ 943206 w 5890489"/>
                <a:gd name="connsiteY63" fmla="*/ 5244933 h 6578438"/>
                <a:gd name="connsiteX64" fmla="*/ 1133728 w 5890489"/>
                <a:gd name="connsiteY64" fmla="*/ 5490356 h 6578438"/>
                <a:gd name="connsiteX65" fmla="*/ 1359626 w 5890489"/>
                <a:gd name="connsiteY65" fmla="*/ 5709815 h 6578438"/>
                <a:gd name="connsiteX66" fmla="*/ 1481254 w 5890489"/>
                <a:gd name="connsiteY66" fmla="*/ 5809146 h 6578438"/>
                <a:gd name="connsiteX67" fmla="*/ 1543260 w 5890489"/>
                <a:gd name="connsiteY67" fmla="*/ 5856940 h 6578438"/>
                <a:gd name="connsiteX68" fmla="*/ 1607518 w 5890489"/>
                <a:gd name="connsiteY68" fmla="*/ 5901374 h 6578438"/>
                <a:gd name="connsiteX69" fmla="*/ 2145566 w 5890489"/>
                <a:gd name="connsiteY69" fmla="*/ 6193814 h 6578438"/>
                <a:gd name="connsiteX70" fmla="*/ 2214991 w 5890489"/>
                <a:gd name="connsiteY70" fmla="*/ 6221844 h 6578438"/>
                <a:gd name="connsiteX71" fmla="*/ 2249307 w 5890489"/>
                <a:gd name="connsiteY71" fmla="*/ 6236182 h 6578438"/>
                <a:gd name="connsiteX72" fmla="*/ 2284285 w 5890489"/>
                <a:gd name="connsiteY72" fmla="*/ 6248711 h 6578438"/>
                <a:gd name="connsiteX73" fmla="*/ 2354241 w 5890489"/>
                <a:gd name="connsiteY73" fmla="*/ 6273124 h 6578438"/>
                <a:gd name="connsiteX74" fmla="*/ 2371597 w 5890489"/>
                <a:gd name="connsiteY74" fmla="*/ 6279324 h 6578438"/>
                <a:gd name="connsiteX75" fmla="*/ 2387894 w 5890489"/>
                <a:gd name="connsiteY75" fmla="*/ 6287719 h 6578438"/>
                <a:gd name="connsiteX76" fmla="*/ 2421414 w 5890489"/>
                <a:gd name="connsiteY76" fmla="*/ 6302186 h 6578438"/>
                <a:gd name="connsiteX77" fmla="*/ 2489117 w 5890489"/>
                <a:gd name="connsiteY77" fmla="*/ 6329441 h 6578438"/>
                <a:gd name="connsiteX78" fmla="*/ 2522902 w 5890489"/>
                <a:gd name="connsiteY78" fmla="*/ 6343134 h 6578438"/>
                <a:gd name="connsiteX79" fmla="*/ 2556953 w 5890489"/>
                <a:gd name="connsiteY79" fmla="*/ 6356051 h 6578438"/>
                <a:gd name="connsiteX80" fmla="*/ 2695009 w 5890489"/>
                <a:gd name="connsiteY80" fmla="*/ 6401905 h 6578438"/>
                <a:gd name="connsiteX81" fmla="*/ 3268035 w 5890489"/>
                <a:gd name="connsiteY81" fmla="*/ 6501238 h 6578438"/>
                <a:gd name="connsiteX82" fmla="*/ 3341038 w 5890489"/>
                <a:gd name="connsiteY82" fmla="*/ 6506145 h 6578438"/>
                <a:gd name="connsiteX83" fmla="*/ 3414703 w 5890489"/>
                <a:gd name="connsiteY83" fmla="*/ 6507050 h 6578438"/>
                <a:gd name="connsiteX84" fmla="*/ 3488237 w 5890489"/>
                <a:gd name="connsiteY84" fmla="*/ 6508212 h 6578438"/>
                <a:gd name="connsiteX85" fmla="*/ 3524142 w 5890489"/>
                <a:gd name="connsiteY85" fmla="*/ 6507955 h 6578438"/>
                <a:gd name="connsiteX86" fmla="*/ 3559252 w 5890489"/>
                <a:gd name="connsiteY86" fmla="*/ 6506921 h 6578438"/>
                <a:gd name="connsiteX87" fmla="*/ 3629207 w 5890489"/>
                <a:gd name="connsiteY87" fmla="*/ 6503045 h 6578438"/>
                <a:gd name="connsiteX88" fmla="*/ 3698633 w 5890489"/>
                <a:gd name="connsiteY88" fmla="*/ 6496845 h 6578438"/>
                <a:gd name="connsiteX89" fmla="*/ 3733213 w 5890489"/>
                <a:gd name="connsiteY89" fmla="*/ 6493357 h 6578438"/>
                <a:gd name="connsiteX90" fmla="*/ 3767529 w 5890489"/>
                <a:gd name="connsiteY90" fmla="*/ 6488707 h 6578438"/>
                <a:gd name="connsiteX91" fmla="*/ 3801845 w 5890489"/>
                <a:gd name="connsiteY91" fmla="*/ 6484057 h 6578438"/>
                <a:gd name="connsiteX92" fmla="*/ 3835895 w 5890489"/>
                <a:gd name="connsiteY92" fmla="*/ 6478116 h 6578438"/>
                <a:gd name="connsiteX93" fmla="*/ 4364801 w 5890489"/>
                <a:gd name="connsiteY93" fmla="*/ 6308517 h 6578438"/>
                <a:gd name="connsiteX94" fmla="*/ 4861379 w 5890489"/>
                <a:gd name="connsiteY94" fmla="*/ 6000576 h 6578438"/>
                <a:gd name="connsiteX95" fmla="*/ 5341263 w 5890489"/>
                <a:gd name="connsiteY95" fmla="*/ 5605834 h 6578438"/>
                <a:gd name="connsiteX96" fmla="*/ 5587301 w 5890489"/>
                <a:gd name="connsiteY96" fmla="*/ 5390379 h 6578438"/>
                <a:gd name="connsiteX97" fmla="*/ 5849105 w 5890489"/>
                <a:gd name="connsiteY97" fmla="*/ 5176344 h 6578438"/>
                <a:gd name="connsiteX98" fmla="*/ 5890489 w 5890489"/>
                <a:gd name="connsiteY98" fmla="*/ 5145260 h 6578438"/>
                <a:gd name="connsiteX99" fmla="*/ 5890489 w 5890489"/>
                <a:gd name="connsiteY99" fmla="*/ 5995323 h 6578438"/>
                <a:gd name="connsiteX100" fmla="*/ 5811477 w 5890489"/>
                <a:gd name="connsiteY100" fmla="*/ 6077819 h 6578438"/>
                <a:gd name="connsiteX101" fmla="*/ 5301384 w 5890489"/>
                <a:gd name="connsiteY101" fmla="*/ 6542958 h 6578438"/>
                <a:gd name="connsiteX102" fmla="*/ 5252008 w 5890489"/>
                <a:gd name="connsiteY102" fmla="*/ 6578438 h 6578438"/>
                <a:gd name="connsiteX103" fmla="*/ 1653730 w 5890489"/>
                <a:gd name="connsiteY103" fmla="*/ 6578438 h 6578438"/>
                <a:gd name="connsiteX104" fmla="*/ 1549768 w 5890489"/>
                <a:gd name="connsiteY104" fmla="*/ 6488821 h 6578438"/>
                <a:gd name="connsiteX105" fmla="*/ 1298282 w 5890489"/>
                <a:gd name="connsiteY105" fmla="*/ 6243932 h 6578438"/>
                <a:gd name="connsiteX106" fmla="*/ 1237999 w 5890489"/>
                <a:gd name="connsiteY106" fmla="*/ 6181671 h 6578438"/>
                <a:gd name="connsiteX107" fmla="*/ 1179967 w 5890489"/>
                <a:gd name="connsiteY107" fmla="*/ 6117862 h 6578438"/>
                <a:gd name="connsiteX108" fmla="*/ 1121936 w 5890489"/>
                <a:gd name="connsiteY108" fmla="*/ 6054569 h 6578438"/>
                <a:gd name="connsiteX109" fmla="*/ 1065628 w 5890489"/>
                <a:gd name="connsiteY109" fmla="*/ 5990243 h 6578438"/>
                <a:gd name="connsiteX110" fmla="*/ 954335 w 5890489"/>
                <a:gd name="connsiteY110" fmla="*/ 5861460 h 6578438"/>
                <a:gd name="connsiteX111" fmla="*/ 898953 w 5890489"/>
                <a:gd name="connsiteY111" fmla="*/ 5797393 h 6578438"/>
                <a:gd name="connsiteX112" fmla="*/ 842908 w 5890489"/>
                <a:gd name="connsiteY112" fmla="*/ 5733582 h 6578438"/>
                <a:gd name="connsiteX113" fmla="*/ 622442 w 5890489"/>
                <a:gd name="connsiteY113" fmla="*/ 5471884 h 6578438"/>
                <a:gd name="connsiteX114" fmla="*/ 425559 w 5890489"/>
                <a:gd name="connsiteY114" fmla="*/ 5190036 h 6578438"/>
                <a:gd name="connsiteX115" fmla="*/ 123877 w 5890489"/>
                <a:gd name="connsiteY115" fmla="*/ 4564210 h 6578438"/>
                <a:gd name="connsiteX116" fmla="*/ 130 w 5890489"/>
                <a:gd name="connsiteY116" fmla="*/ 3865530 h 6578438"/>
                <a:gd name="connsiteX117" fmla="*/ 30602 w 5890489"/>
                <a:gd name="connsiteY117" fmla="*/ 3505793 h 6578438"/>
                <a:gd name="connsiteX118" fmla="*/ 126924 w 5890489"/>
                <a:gd name="connsiteY118" fmla="*/ 3157164 h 6578438"/>
                <a:gd name="connsiteX119" fmla="*/ 334803 w 5890489"/>
                <a:gd name="connsiteY119" fmla="*/ 2560530 h 6578438"/>
                <a:gd name="connsiteX120" fmla="*/ 381176 w 5890489"/>
                <a:gd name="connsiteY120" fmla="*/ 2409144 h 6578438"/>
                <a:gd name="connsiteX121" fmla="*/ 425825 w 5890489"/>
                <a:gd name="connsiteY121" fmla="*/ 2255819 h 6578438"/>
                <a:gd name="connsiteX122" fmla="*/ 470210 w 5890489"/>
                <a:gd name="connsiteY122" fmla="*/ 2099523 h 6578438"/>
                <a:gd name="connsiteX123" fmla="*/ 492998 w 5890489"/>
                <a:gd name="connsiteY123" fmla="*/ 2020213 h 6578438"/>
                <a:gd name="connsiteX124" fmla="*/ 517509 w 5890489"/>
                <a:gd name="connsiteY124" fmla="*/ 1939224 h 6578438"/>
                <a:gd name="connsiteX125" fmla="*/ 544007 w 5890489"/>
                <a:gd name="connsiteY125" fmla="*/ 1857201 h 6578438"/>
                <a:gd name="connsiteX126" fmla="*/ 573288 w 5890489"/>
                <a:gd name="connsiteY126" fmla="*/ 1774274 h 6578438"/>
                <a:gd name="connsiteX127" fmla="*/ 606146 w 5890489"/>
                <a:gd name="connsiteY127" fmla="*/ 1690832 h 6578438"/>
                <a:gd name="connsiteX128" fmla="*/ 644569 w 5890489"/>
                <a:gd name="connsiteY128" fmla="*/ 1607775 h 6578438"/>
                <a:gd name="connsiteX129" fmla="*/ 837874 w 5890489"/>
                <a:gd name="connsiteY129" fmla="*/ 1297638 h 6578438"/>
                <a:gd name="connsiteX130" fmla="*/ 1069602 w 5890489"/>
                <a:gd name="connsiteY130" fmla="*/ 1032194 h 6578438"/>
                <a:gd name="connsiteX131" fmla="*/ 1130548 w 5890489"/>
                <a:gd name="connsiteY131" fmla="*/ 970839 h 6578438"/>
                <a:gd name="connsiteX132" fmla="*/ 1192024 w 5890489"/>
                <a:gd name="connsiteY132" fmla="*/ 910129 h 6578438"/>
                <a:gd name="connsiteX133" fmla="*/ 1255356 w 5890489"/>
                <a:gd name="connsiteY133" fmla="*/ 850841 h 6578438"/>
                <a:gd name="connsiteX134" fmla="*/ 1319614 w 5890489"/>
                <a:gd name="connsiteY134" fmla="*/ 792068 h 6578438"/>
                <a:gd name="connsiteX135" fmla="*/ 1385728 w 5890489"/>
                <a:gd name="connsiteY135" fmla="*/ 734975 h 6578438"/>
                <a:gd name="connsiteX136" fmla="*/ 1452768 w 5890489"/>
                <a:gd name="connsiteY136" fmla="*/ 678528 h 6578438"/>
                <a:gd name="connsiteX137" fmla="*/ 1469594 w 5890489"/>
                <a:gd name="connsiteY137" fmla="*/ 664449 h 6578438"/>
                <a:gd name="connsiteX138" fmla="*/ 1487083 w 5890489"/>
                <a:gd name="connsiteY138" fmla="*/ 651015 h 6578438"/>
                <a:gd name="connsiteX139" fmla="*/ 1522193 w 5890489"/>
                <a:gd name="connsiteY139" fmla="*/ 624277 h 6578438"/>
                <a:gd name="connsiteX140" fmla="*/ 1592415 w 5890489"/>
                <a:gd name="connsiteY140" fmla="*/ 570671 h 6578438"/>
                <a:gd name="connsiteX141" fmla="*/ 1738287 w 5890489"/>
                <a:gd name="connsiteY141" fmla="*/ 469402 h 6578438"/>
                <a:gd name="connsiteX142" fmla="*/ 1890918 w 5890489"/>
                <a:gd name="connsiteY142" fmla="*/ 376530 h 6578438"/>
                <a:gd name="connsiteX143" fmla="*/ 2555363 w 5890489"/>
                <a:gd name="connsiteY143" fmla="*/ 105274 h 6578438"/>
                <a:gd name="connsiteX144" fmla="*/ 3259291 w 5890489"/>
                <a:gd name="connsiteY144" fmla="*/ 3229 h 6578438"/>
                <a:gd name="connsiteX145" fmla="*/ 3347265 w 5890489"/>
                <a:gd name="connsiteY145" fmla="*/ 903 h 6578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</a:cxnLst>
              <a:rect l="l" t="t" r="r" b="b"/>
              <a:pathLst>
                <a:path w="5890489" h="6578438">
                  <a:moveTo>
                    <a:pt x="3391253" y="0"/>
                  </a:moveTo>
                  <a:lnTo>
                    <a:pt x="3434974" y="646"/>
                  </a:lnTo>
                  <a:lnTo>
                    <a:pt x="3522419" y="2712"/>
                  </a:lnTo>
                  <a:cubicBezTo>
                    <a:pt x="3551567" y="3488"/>
                    <a:pt x="3580451" y="3746"/>
                    <a:pt x="3610261" y="6458"/>
                  </a:cubicBezTo>
                  <a:cubicBezTo>
                    <a:pt x="3669353" y="10850"/>
                    <a:pt x="3728179" y="14337"/>
                    <a:pt x="3786872" y="20667"/>
                  </a:cubicBezTo>
                  <a:lnTo>
                    <a:pt x="3962291" y="43530"/>
                  </a:lnTo>
                  <a:lnTo>
                    <a:pt x="4135855" y="75176"/>
                  </a:lnTo>
                  <a:cubicBezTo>
                    <a:pt x="4193224" y="87836"/>
                    <a:pt x="4250328" y="101398"/>
                    <a:pt x="4307299" y="114315"/>
                  </a:cubicBezTo>
                  <a:cubicBezTo>
                    <a:pt x="4364139" y="128394"/>
                    <a:pt x="4420050" y="145575"/>
                    <a:pt x="4476358" y="160816"/>
                  </a:cubicBezTo>
                  <a:cubicBezTo>
                    <a:pt x="4504580" y="167921"/>
                    <a:pt x="4532138" y="177995"/>
                    <a:pt x="4559829" y="186779"/>
                  </a:cubicBezTo>
                  <a:lnTo>
                    <a:pt x="4642901" y="213648"/>
                  </a:lnTo>
                  <a:cubicBezTo>
                    <a:pt x="4863234" y="288307"/>
                    <a:pt x="5076414" y="379371"/>
                    <a:pt x="5280847" y="485936"/>
                  </a:cubicBezTo>
                  <a:cubicBezTo>
                    <a:pt x="5485018" y="592631"/>
                    <a:pt x="5681768" y="713145"/>
                    <a:pt x="5865400" y="851099"/>
                  </a:cubicBezTo>
                  <a:lnTo>
                    <a:pt x="5890489" y="870950"/>
                  </a:lnTo>
                  <a:lnTo>
                    <a:pt x="5890489" y="1321814"/>
                  </a:lnTo>
                  <a:lnTo>
                    <a:pt x="5887395" y="1318952"/>
                  </a:lnTo>
                  <a:lnTo>
                    <a:pt x="5830291" y="1265992"/>
                  </a:lnTo>
                  <a:lnTo>
                    <a:pt x="5815981" y="1252687"/>
                  </a:lnTo>
                  <a:lnTo>
                    <a:pt x="5801142" y="1240158"/>
                  </a:lnTo>
                  <a:lnTo>
                    <a:pt x="5771464" y="1214969"/>
                  </a:lnTo>
                  <a:cubicBezTo>
                    <a:pt x="5731849" y="1181385"/>
                    <a:pt x="5692897" y="1146896"/>
                    <a:pt x="5651030" y="1115767"/>
                  </a:cubicBezTo>
                  <a:cubicBezTo>
                    <a:pt x="5487534" y="986985"/>
                    <a:pt x="5311321" y="872542"/>
                    <a:pt x="5123183" y="780443"/>
                  </a:cubicBezTo>
                  <a:cubicBezTo>
                    <a:pt x="4935309" y="688087"/>
                    <a:pt x="4737102" y="616398"/>
                    <a:pt x="4533860" y="567701"/>
                  </a:cubicBezTo>
                  <a:lnTo>
                    <a:pt x="4457281" y="550780"/>
                  </a:lnTo>
                  <a:cubicBezTo>
                    <a:pt x="4431709" y="545484"/>
                    <a:pt x="4406536" y="538896"/>
                    <a:pt x="4380568" y="535279"/>
                  </a:cubicBezTo>
                  <a:lnTo>
                    <a:pt x="4303325" y="522879"/>
                  </a:lnTo>
                  <a:lnTo>
                    <a:pt x="4264769" y="516679"/>
                  </a:lnTo>
                  <a:cubicBezTo>
                    <a:pt x="4251918" y="514612"/>
                    <a:pt x="4239067" y="512415"/>
                    <a:pt x="4226082" y="511253"/>
                  </a:cubicBezTo>
                  <a:cubicBezTo>
                    <a:pt x="4174145" y="505829"/>
                    <a:pt x="4122606" y="499498"/>
                    <a:pt x="4070934" y="494848"/>
                  </a:cubicBezTo>
                  <a:lnTo>
                    <a:pt x="3915521" y="486065"/>
                  </a:lnTo>
                  <a:lnTo>
                    <a:pt x="3760241" y="484257"/>
                  </a:lnTo>
                  <a:cubicBezTo>
                    <a:pt x="3734405" y="483869"/>
                    <a:pt x="3708571" y="485936"/>
                    <a:pt x="3682734" y="486581"/>
                  </a:cubicBezTo>
                  <a:lnTo>
                    <a:pt x="3605491" y="488907"/>
                  </a:lnTo>
                  <a:cubicBezTo>
                    <a:pt x="3579921" y="489165"/>
                    <a:pt x="3553555" y="491490"/>
                    <a:pt x="3527454" y="493169"/>
                  </a:cubicBezTo>
                  <a:lnTo>
                    <a:pt x="3449151" y="498336"/>
                  </a:lnTo>
                  <a:lnTo>
                    <a:pt x="3410067" y="500532"/>
                  </a:lnTo>
                  <a:lnTo>
                    <a:pt x="3371246" y="504279"/>
                  </a:lnTo>
                  <a:cubicBezTo>
                    <a:pt x="3345410" y="506862"/>
                    <a:pt x="3319575" y="509315"/>
                    <a:pt x="3293739" y="511512"/>
                  </a:cubicBezTo>
                  <a:cubicBezTo>
                    <a:pt x="3087450" y="531662"/>
                    <a:pt x="2885531" y="563180"/>
                    <a:pt x="2689445" y="610198"/>
                  </a:cubicBezTo>
                  <a:cubicBezTo>
                    <a:pt x="2493357" y="657344"/>
                    <a:pt x="2302303" y="719088"/>
                    <a:pt x="2117875" y="800335"/>
                  </a:cubicBezTo>
                  <a:cubicBezTo>
                    <a:pt x="2072298" y="821648"/>
                    <a:pt x="2026854" y="843606"/>
                    <a:pt x="1981276" y="865566"/>
                  </a:cubicBezTo>
                  <a:cubicBezTo>
                    <a:pt x="1937025" y="889978"/>
                    <a:pt x="1891978" y="913229"/>
                    <a:pt x="1847991" y="938676"/>
                  </a:cubicBezTo>
                  <a:lnTo>
                    <a:pt x="1783069" y="978718"/>
                  </a:lnTo>
                  <a:lnTo>
                    <a:pt x="1750609" y="998869"/>
                  </a:lnTo>
                  <a:lnTo>
                    <a:pt x="1734312" y="1008945"/>
                  </a:lnTo>
                  <a:lnTo>
                    <a:pt x="1718547" y="1019924"/>
                  </a:lnTo>
                  <a:lnTo>
                    <a:pt x="1655481" y="1063582"/>
                  </a:lnTo>
                  <a:cubicBezTo>
                    <a:pt x="1634414" y="1078178"/>
                    <a:pt x="1612950" y="1092259"/>
                    <a:pt x="1593077" y="1108664"/>
                  </a:cubicBezTo>
                  <a:lnTo>
                    <a:pt x="1532263" y="1156197"/>
                  </a:lnTo>
                  <a:cubicBezTo>
                    <a:pt x="1511992" y="1172085"/>
                    <a:pt x="1491587" y="1187844"/>
                    <a:pt x="1472509" y="1205152"/>
                  </a:cubicBezTo>
                  <a:lnTo>
                    <a:pt x="1414212" y="1256175"/>
                  </a:lnTo>
                  <a:cubicBezTo>
                    <a:pt x="1395001" y="1273354"/>
                    <a:pt x="1375127" y="1290147"/>
                    <a:pt x="1357242" y="1308359"/>
                  </a:cubicBezTo>
                  <a:cubicBezTo>
                    <a:pt x="1283178" y="1379532"/>
                    <a:pt x="1212163" y="1452513"/>
                    <a:pt x="1153072" y="1529498"/>
                  </a:cubicBezTo>
                  <a:cubicBezTo>
                    <a:pt x="1090933" y="1605578"/>
                    <a:pt x="1043501" y="1685794"/>
                    <a:pt x="1002694" y="1770658"/>
                  </a:cubicBezTo>
                  <a:lnTo>
                    <a:pt x="974076" y="1835371"/>
                  </a:lnTo>
                  <a:lnTo>
                    <a:pt x="949564" y="1903573"/>
                  </a:lnTo>
                  <a:cubicBezTo>
                    <a:pt x="940820" y="1925661"/>
                    <a:pt x="934593" y="1950719"/>
                    <a:pt x="927173" y="1974229"/>
                  </a:cubicBezTo>
                  <a:cubicBezTo>
                    <a:pt x="920019" y="1998254"/>
                    <a:pt x="912468" y="2021504"/>
                    <a:pt x="906107" y="2046952"/>
                  </a:cubicBezTo>
                  <a:cubicBezTo>
                    <a:pt x="853906" y="2245614"/>
                    <a:pt x="809918" y="2463136"/>
                    <a:pt x="751092" y="2676266"/>
                  </a:cubicBezTo>
                  <a:cubicBezTo>
                    <a:pt x="693458" y="2889912"/>
                    <a:pt x="624166" y="3100976"/>
                    <a:pt x="547189" y="3308422"/>
                  </a:cubicBezTo>
                  <a:cubicBezTo>
                    <a:pt x="479617" y="3487580"/>
                    <a:pt x="444109" y="3675523"/>
                    <a:pt x="441195" y="3866306"/>
                  </a:cubicBezTo>
                  <a:cubicBezTo>
                    <a:pt x="438014" y="4057089"/>
                    <a:pt x="469282" y="4250456"/>
                    <a:pt x="527182" y="4439174"/>
                  </a:cubicBezTo>
                  <a:cubicBezTo>
                    <a:pt x="584815" y="4628278"/>
                    <a:pt x="671067" y="4811828"/>
                    <a:pt x="775073" y="4987240"/>
                  </a:cubicBezTo>
                  <a:cubicBezTo>
                    <a:pt x="827009" y="5075075"/>
                    <a:pt x="884246" y="5160327"/>
                    <a:pt x="943206" y="5244933"/>
                  </a:cubicBezTo>
                  <a:cubicBezTo>
                    <a:pt x="1002296" y="5329411"/>
                    <a:pt x="1064964" y="5412337"/>
                    <a:pt x="1133728" y="5490356"/>
                  </a:cubicBezTo>
                  <a:cubicBezTo>
                    <a:pt x="1203949" y="5567728"/>
                    <a:pt x="1279337" y="5642259"/>
                    <a:pt x="1359626" y="5709815"/>
                  </a:cubicBezTo>
                  <a:cubicBezTo>
                    <a:pt x="1398711" y="5744949"/>
                    <a:pt x="1439916" y="5777241"/>
                    <a:pt x="1481254" y="5809146"/>
                  </a:cubicBezTo>
                  <a:cubicBezTo>
                    <a:pt x="1501922" y="5825163"/>
                    <a:pt x="1522325" y="5841309"/>
                    <a:pt x="1543260" y="5856940"/>
                  </a:cubicBezTo>
                  <a:cubicBezTo>
                    <a:pt x="1564591" y="5871923"/>
                    <a:pt x="1585921" y="5886777"/>
                    <a:pt x="1607518" y="5901374"/>
                  </a:cubicBezTo>
                  <a:cubicBezTo>
                    <a:pt x="1778565" y="6019693"/>
                    <a:pt x="1961271" y="6115924"/>
                    <a:pt x="2145566" y="6193814"/>
                  </a:cubicBezTo>
                  <a:lnTo>
                    <a:pt x="2214991" y="6221844"/>
                  </a:lnTo>
                  <a:lnTo>
                    <a:pt x="2249307" y="6236182"/>
                  </a:lnTo>
                  <a:cubicBezTo>
                    <a:pt x="2260702" y="6241089"/>
                    <a:pt x="2272625" y="6244577"/>
                    <a:pt x="2284285" y="6248711"/>
                  </a:cubicBezTo>
                  <a:lnTo>
                    <a:pt x="2354241" y="6273124"/>
                  </a:lnTo>
                  <a:cubicBezTo>
                    <a:pt x="2360070" y="6275190"/>
                    <a:pt x="2365899" y="6277128"/>
                    <a:pt x="2371597" y="6279324"/>
                  </a:cubicBezTo>
                  <a:cubicBezTo>
                    <a:pt x="2377161" y="6281778"/>
                    <a:pt x="2382329" y="6285007"/>
                    <a:pt x="2387894" y="6287719"/>
                  </a:cubicBezTo>
                  <a:cubicBezTo>
                    <a:pt x="2398757" y="6293274"/>
                    <a:pt x="2410153" y="6297666"/>
                    <a:pt x="2421414" y="6302186"/>
                  </a:cubicBezTo>
                  <a:lnTo>
                    <a:pt x="2489117" y="6329441"/>
                  </a:lnTo>
                  <a:lnTo>
                    <a:pt x="2522902" y="6343134"/>
                  </a:lnTo>
                  <a:cubicBezTo>
                    <a:pt x="2534165" y="6347654"/>
                    <a:pt x="2545294" y="6352563"/>
                    <a:pt x="2556953" y="6356051"/>
                  </a:cubicBezTo>
                  <a:lnTo>
                    <a:pt x="2695009" y="6401905"/>
                  </a:lnTo>
                  <a:cubicBezTo>
                    <a:pt x="2880895" y="6457190"/>
                    <a:pt x="3073141" y="6489095"/>
                    <a:pt x="3268035" y="6501238"/>
                  </a:cubicBezTo>
                  <a:cubicBezTo>
                    <a:pt x="3292413" y="6502659"/>
                    <a:pt x="3316527" y="6505629"/>
                    <a:pt x="3341038" y="6506145"/>
                  </a:cubicBezTo>
                  <a:lnTo>
                    <a:pt x="3414703" y="6507050"/>
                  </a:lnTo>
                  <a:lnTo>
                    <a:pt x="3488237" y="6508212"/>
                  </a:lnTo>
                  <a:cubicBezTo>
                    <a:pt x="3500690" y="6508729"/>
                    <a:pt x="3512483" y="6508471"/>
                    <a:pt x="3524142" y="6507955"/>
                  </a:cubicBezTo>
                  <a:lnTo>
                    <a:pt x="3559252" y="6506921"/>
                  </a:lnTo>
                  <a:cubicBezTo>
                    <a:pt x="3582835" y="6506792"/>
                    <a:pt x="3605889" y="6504467"/>
                    <a:pt x="3629207" y="6503045"/>
                  </a:cubicBezTo>
                  <a:cubicBezTo>
                    <a:pt x="3652526" y="6502012"/>
                    <a:pt x="3675579" y="6499171"/>
                    <a:pt x="3698633" y="6496845"/>
                  </a:cubicBezTo>
                  <a:cubicBezTo>
                    <a:pt x="3710160" y="6495683"/>
                    <a:pt x="3721819" y="6494907"/>
                    <a:pt x="3733213" y="6493357"/>
                  </a:cubicBezTo>
                  <a:lnTo>
                    <a:pt x="3767529" y="6488707"/>
                  </a:lnTo>
                  <a:lnTo>
                    <a:pt x="3801845" y="6484057"/>
                  </a:lnTo>
                  <a:lnTo>
                    <a:pt x="3835895" y="6478116"/>
                  </a:lnTo>
                  <a:cubicBezTo>
                    <a:pt x="4017673" y="6446727"/>
                    <a:pt x="4194152" y="6390281"/>
                    <a:pt x="4364801" y="6308517"/>
                  </a:cubicBezTo>
                  <a:cubicBezTo>
                    <a:pt x="4535583" y="6227139"/>
                    <a:pt x="4700138" y="6120962"/>
                    <a:pt x="4861379" y="6000576"/>
                  </a:cubicBezTo>
                  <a:cubicBezTo>
                    <a:pt x="5022621" y="5879931"/>
                    <a:pt x="5180684" y="5745337"/>
                    <a:pt x="5341263" y="5605834"/>
                  </a:cubicBezTo>
                  <a:lnTo>
                    <a:pt x="5587301" y="5390379"/>
                  </a:lnTo>
                  <a:cubicBezTo>
                    <a:pt x="5674216" y="5315718"/>
                    <a:pt x="5761527" y="5244416"/>
                    <a:pt x="5849105" y="5176344"/>
                  </a:cubicBezTo>
                  <a:lnTo>
                    <a:pt x="5890489" y="5145260"/>
                  </a:lnTo>
                  <a:lnTo>
                    <a:pt x="5890489" y="5995323"/>
                  </a:lnTo>
                  <a:lnTo>
                    <a:pt x="5811477" y="6077819"/>
                  </a:lnTo>
                  <a:cubicBezTo>
                    <a:pt x="5654739" y="6238377"/>
                    <a:pt x="5487138" y="6396093"/>
                    <a:pt x="5301384" y="6542958"/>
                  </a:cubicBezTo>
                  <a:lnTo>
                    <a:pt x="5252008" y="6578438"/>
                  </a:lnTo>
                  <a:lnTo>
                    <a:pt x="1653730" y="6578438"/>
                  </a:lnTo>
                  <a:lnTo>
                    <a:pt x="1549768" y="6488821"/>
                  </a:lnTo>
                  <a:cubicBezTo>
                    <a:pt x="1461976" y="6409495"/>
                    <a:pt x="1378573" y="6327182"/>
                    <a:pt x="1298282" y="6243932"/>
                  </a:cubicBezTo>
                  <a:cubicBezTo>
                    <a:pt x="1278277" y="6223006"/>
                    <a:pt x="1258138" y="6202210"/>
                    <a:pt x="1237999" y="6181671"/>
                  </a:cubicBezTo>
                  <a:lnTo>
                    <a:pt x="1179967" y="6117862"/>
                  </a:lnTo>
                  <a:lnTo>
                    <a:pt x="1121936" y="6054569"/>
                  </a:lnTo>
                  <a:cubicBezTo>
                    <a:pt x="1102328" y="6033644"/>
                    <a:pt x="1084573" y="6011427"/>
                    <a:pt x="1065628" y="5990243"/>
                  </a:cubicBezTo>
                  <a:cubicBezTo>
                    <a:pt x="1028662" y="5947099"/>
                    <a:pt x="990239" y="5904991"/>
                    <a:pt x="954335" y="5861460"/>
                  </a:cubicBezTo>
                  <a:cubicBezTo>
                    <a:pt x="936050" y="5840018"/>
                    <a:pt x="917634" y="5818446"/>
                    <a:pt x="898953" y="5797393"/>
                  </a:cubicBezTo>
                  <a:cubicBezTo>
                    <a:pt x="880404" y="5776208"/>
                    <a:pt x="861325" y="5755412"/>
                    <a:pt x="842908" y="5733582"/>
                  </a:cubicBezTo>
                  <a:cubicBezTo>
                    <a:pt x="767919" y="5647942"/>
                    <a:pt x="693061" y="5561786"/>
                    <a:pt x="622442" y="5471884"/>
                  </a:cubicBezTo>
                  <a:cubicBezTo>
                    <a:pt x="551559" y="5382112"/>
                    <a:pt x="486639" y="5287430"/>
                    <a:pt x="425559" y="5190036"/>
                  </a:cubicBezTo>
                  <a:cubicBezTo>
                    <a:pt x="303668" y="4994990"/>
                    <a:pt x="200193" y="4786123"/>
                    <a:pt x="123877" y="4564210"/>
                  </a:cubicBezTo>
                  <a:cubicBezTo>
                    <a:pt x="47694" y="4342555"/>
                    <a:pt x="2249" y="4106045"/>
                    <a:pt x="130" y="3865530"/>
                  </a:cubicBezTo>
                  <a:cubicBezTo>
                    <a:pt x="-1328" y="3745403"/>
                    <a:pt x="9537" y="3624629"/>
                    <a:pt x="30602" y="3505793"/>
                  </a:cubicBezTo>
                  <a:cubicBezTo>
                    <a:pt x="51802" y="3386828"/>
                    <a:pt x="84659" y="3270059"/>
                    <a:pt x="126924" y="3157164"/>
                  </a:cubicBezTo>
                  <a:cubicBezTo>
                    <a:pt x="200457" y="2959276"/>
                    <a:pt x="271737" y="2761388"/>
                    <a:pt x="334803" y="2560530"/>
                  </a:cubicBezTo>
                  <a:lnTo>
                    <a:pt x="381176" y="2409144"/>
                  </a:lnTo>
                  <a:lnTo>
                    <a:pt x="425825" y="2255819"/>
                  </a:lnTo>
                  <a:lnTo>
                    <a:pt x="470210" y="2099523"/>
                  </a:lnTo>
                  <a:lnTo>
                    <a:pt x="492998" y="2020213"/>
                  </a:lnTo>
                  <a:lnTo>
                    <a:pt x="517509" y="1939224"/>
                  </a:lnTo>
                  <a:cubicBezTo>
                    <a:pt x="525061" y="1912485"/>
                    <a:pt x="534866" y="1884586"/>
                    <a:pt x="544007" y="1857201"/>
                  </a:cubicBezTo>
                  <a:cubicBezTo>
                    <a:pt x="553680" y="1829559"/>
                    <a:pt x="561496" y="1802304"/>
                    <a:pt x="573288" y="1774274"/>
                  </a:cubicBezTo>
                  <a:lnTo>
                    <a:pt x="606146" y="1690832"/>
                  </a:lnTo>
                  <a:cubicBezTo>
                    <a:pt x="618467" y="1663060"/>
                    <a:pt x="631716" y="1635417"/>
                    <a:pt x="644569" y="1607775"/>
                  </a:cubicBezTo>
                  <a:cubicBezTo>
                    <a:pt x="698625" y="1498368"/>
                    <a:pt x="763413" y="1391287"/>
                    <a:pt x="837874" y="1297638"/>
                  </a:cubicBezTo>
                  <a:cubicBezTo>
                    <a:pt x="910348" y="1201278"/>
                    <a:pt x="990107" y="1115897"/>
                    <a:pt x="1069602" y="1032194"/>
                  </a:cubicBezTo>
                  <a:cubicBezTo>
                    <a:pt x="1089079" y="1010624"/>
                    <a:pt x="1110012" y="990990"/>
                    <a:pt x="1130548" y="970839"/>
                  </a:cubicBezTo>
                  <a:lnTo>
                    <a:pt x="1192024" y="910129"/>
                  </a:lnTo>
                  <a:cubicBezTo>
                    <a:pt x="1212031" y="889462"/>
                    <a:pt x="1234024" y="870475"/>
                    <a:pt x="1255356" y="850841"/>
                  </a:cubicBezTo>
                  <a:lnTo>
                    <a:pt x="1319614" y="792068"/>
                  </a:lnTo>
                  <a:cubicBezTo>
                    <a:pt x="1340680" y="772176"/>
                    <a:pt x="1363469" y="753834"/>
                    <a:pt x="1385728" y="734975"/>
                  </a:cubicBezTo>
                  <a:lnTo>
                    <a:pt x="1452768" y="678528"/>
                  </a:lnTo>
                  <a:lnTo>
                    <a:pt x="1469594" y="664449"/>
                  </a:lnTo>
                  <a:lnTo>
                    <a:pt x="1487083" y="651015"/>
                  </a:lnTo>
                  <a:lnTo>
                    <a:pt x="1522193" y="624277"/>
                  </a:lnTo>
                  <a:lnTo>
                    <a:pt x="1592415" y="570671"/>
                  </a:lnTo>
                  <a:cubicBezTo>
                    <a:pt x="1640110" y="535925"/>
                    <a:pt x="1689531" y="503245"/>
                    <a:pt x="1738287" y="469402"/>
                  </a:cubicBezTo>
                  <a:cubicBezTo>
                    <a:pt x="1788634" y="438015"/>
                    <a:pt x="1839643" y="407013"/>
                    <a:pt x="1890918" y="376530"/>
                  </a:cubicBezTo>
                  <a:cubicBezTo>
                    <a:pt x="2098400" y="258209"/>
                    <a:pt x="2323503" y="166241"/>
                    <a:pt x="2555363" y="105274"/>
                  </a:cubicBezTo>
                  <a:cubicBezTo>
                    <a:pt x="2787223" y="44047"/>
                    <a:pt x="3024516" y="12013"/>
                    <a:pt x="3259291" y="3229"/>
                  </a:cubicBezTo>
                  <a:lnTo>
                    <a:pt x="3347265" y="903"/>
                  </a:ln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CA5348F-9FF6-485F-898D-1BED7EC727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5999" y="52997"/>
              <a:ext cx="6093363" cy="6805004"/>
            </a:xfrm>
            <a:custGeom>
              <a:avLst/>
              <a:gdLst>
                <a:gd name="connsiteX0" fmla="*/ 3517682 w 5890491"/>
                <a:gd name="connsiteY0" fmla="*/ 0 h 6578439"/>
                <a:gd name="connsiteX1" fmla="*/ 5849513 w 5890491"/>
                <a:gd name="connsiteY1" fmla="*/ 841730 h 6578439"/>
                <a:gd name="connsiteX2" fmla="*/ 5890491 w 5890491"/>
                <a:gd name="connsiteY2" fmla="*/ 879061 h 6578439"/>
                <a:gd name="connsiteX3" fmla="*/ 5890491 w 5890491"/>
                <a:gd name="connsiteY3" fmla="*/ 2034114 h 6578439"/>
                <a:gd name="connsiteX4" fmla="*/ 5757065 w 5890491"/>
                <a:gd name="connsiteY4" fmla="*/ 1854938 h 6578439"/>
                <a:gd name="connsiteX5" fmla="*/ 5564060 w 5890491"/>
                <a:gd name="connsiteY5" fmla="*/ 1642182 h 6578439"/>
                <a:gd name="connsiteX6" fmla="*/ 3517551 w 5890491"/>
                <a:gd name="connsiteY6" fmla="*/ 790012 h 6578439"/>
                <a:gd name="connsiteX7" fmla="*/ 1611552 w 5890491"/>
                <a:gd name="connsiteY7" fmla="*/ 1543282 h 6578439"/>
                <a:gd name="connsiteX8" fmla="*/ 1340656 w 5890491"/>
                <a:gd name="connsiteY8" fmla="*/ 1897925 h 6578439"/>
                <a:gd name="connsiteX9" fmla="*/ 1201705 w 5890491"/>
                <a:gd name="connsiteY9" fmla="*/ 2361213 h 6578439"/>
                <a:gd name="connsiteX10" fmla="*/ 852705 w 5890491"/>
                <a:gd name="connsiteY10" fmla="*/ 3529176 h 6578439"/>
                <a:gd name="connsiteX11" fmla="*/ 863863 w 5890491"/>
                <a:gd name="connsiteY11" fmla="*/ 4437051 h 6578439"/>
                <a:gd name="connsiteX12" fmla="*/ 1413569 w 5890491"/>
                <a:gd name="connsiteY12" fmla="*/ 5357174 h 6578439"/>
                <a:gd name="connsiteX13" fmla="*/ 2339129 w 5890491"/>
                <a:gd name="connsiteY13" fmla="*/ 6143367 h 6578439"/>
                <a:gd name="connsiteX14" fmla="*/ 3439449 w 5890491"/>
                <a:gd name="connsiteY14" fmla="*/ 6420049 h 6578439"/>
                <a:gd name="connsiteX15" fmla="*/ 5251388 w 5890491"/>
                <a:gd name="connsiteY15" fmla="*/ 5349009 h 6578439"/>
                <a:gd name="connsiteX16" fmla="*/ 5657731 w 5890491"/>
                <a:gd name="connsiteY16" fmla="*/ 4959205 h 6578439"/>
                <a:gd name="connsiteX17" fmla="*/ 5836127 w 5890491"/>
                <a:gd name="connsiteY17" fmla="*/ 4792052 h 6578439"/>
                <a:gd name="connsiteX18" fmla="*/ 5890491 w 5890491"/>
                <a:gd name="connsiteY18" fmla="*/ 4738662 h 6578439"/>
                <a:gd name="connsiteX19" fmla="*/ 5890491 w 5890491"/>
                <a:gd name="connsiteY19" fmla="*/ 5821964 h 6578439"/>
                <a:gd name="connsiteX20" fmla="*/ 5802001 w 5890491"/>
                <a:gd name="connsiteY20" fmla="*/ 5907904 h 6578439"/>
                <a:gd name="connsiteX21" fmla="*/ 5294358 w 5890491"/>
                <a:gd name="connsiteY21" fmla="*/ 6397505 h 6578439"/>
                <a:gd name="connsiteX22" fmla="*/ 5077178 w 5890491"/>
                <a:gd name="connsiteY22" fmla="*/ 6578439 h 6578439"/>
                <a:gd name="connsiteX23" fmla="*/ 1567290 w 5890491"/>
                <a:gd name="connsiteY23" fmla="*/ 6578439 h 6578439"/>
                <a:gd name="connsiteX24" fmla="*/ 1508588 w 5890491"/>
                <a:gd name="connsiteY24" fmla="*/ 6535186 h 6578439"/>
                <a:gd name="connsiteX25" fmla="*/ 826498 w 5890491"/>
                <a:gd name="connsiteY25" fmla="*/ 5876034 h 6578439"/>
                <a:gd name="connsiteX26" fmla="*/ 122403 w 5890491"/>
                <a:gd name="connsiteY26" fmla="*/ 3255655 h 6578439"/>
                <a:gd name="connsiteX27" fmla="*/ 1061197 w 5890491"/>
                <a:gd name="connsiteY27" fmla="*/ 984650 h 6578439"/>
                <a:gd name="connsiteX28" fmla="*/ 3517682 w 5890491"/>
                <a:gd name="connsiteY28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890491" h="6578439">
                  <a:moveTo>
                    <a:pt x="3517682" y="0"/>
                  </a:moveTo>
                  <a:cubicBezTo>
                    <a:pt x="4402017" y="0"/>
                    <a:pt x="5213742" y="315483"/>
                    <a:pt x="5849513" y="841730"/>
                  </a:cubicBezTo>
                  <a:lnTo>
                    <a:pt x="5890491" y="879061"/>
                  </a:lnTo>
                  <a:lnTo>
                    <a:pt x="5890491" y="2034114"/>
                  </a:lnTo>
                  <a:lnTo>
                    <a:pt x="5757065" y="1854938"/>
                  </a:lnTo>
                  <a:cubicBezTo>
                    <a:pt x="5696443" y="1781264"/>
                    <a:pt x="5632076" y="1710299"/>
                    <a:pt x="5564060" y="1642182"/>
                  </a:cubicBezTo>
                  <a:cubicBezTo>
                    <a:pt x="5015393" y="1092636"/>
                    <a:pt x="4288592" y="790012"/>
                    <a:pt x="3517551" y="790012"/>
                  </a:cubicBezTo>
                  <a:cubicBezTo>
                    <a:pt x="2701750" y="790012"/>
                    <a:pt x="2131676" y="1015335"/>
                    <a:pt x="1611552" y="1543282"/>
                  </a:cubicBezTo>
                  <a:cubicBezTo>
                    <a:pt x="1435754" y="1721722"/>
                    <a:pt x="1375945" y="1822729"/>
                    <a:pt x="1340656" y="1897925"/>
                  </a:cubicBezTo>
                  <a:cubicBezTo>
                    <a:pt x="1289148" y="2007623"/>
                    <a:pt x="1252432" y="2155907"/>
                    <a:pt x="1201705" y="2361213"/>
                  </a:cubicBezTo>
                  <a:cubicBezTo>
                    <a:pt x="1133721" y="2635919"/>
                    <a:pt x="1040568" y="3012290"/>
                    <a:pt x="852705" y="3529176"/>
                  </a:cubicBezTo>
                  <a:cubicBezTo>
                    <a:pt x="749952" y="3811784"/>
                    <a:pt x="753584" y="4108747"/>
                    <a:pt x="863863" y="4437051"/>
                  </a:cubicBezTo>
                  <a:cubicBezTo>
                    <a:pt x="964800" y="4737438"/>
                    <a:pt x="1154869" y="5055603"/>
                    <a:pt x="1413569" y="5357174"/>
                  </a:cubicBezTo>
                  <a:cubicBezTo>
                    <a:pt x="1718326" y="5712343"/>
                    <a:pt x="2021008" y="5969404"/>
                    <a:pt x="2339129" y="6143367"/>
                  </a:cubicBezTo>
                  <a:cubicBezTo>
                    <a:pt x="2679565" y="6329577"/>
                    <a:pt x="3039591" y="6420049"/>
                    <a:pt x="3439449" y="6420049"/>
                  </a:cubicBezTo>
                  <a:cubicBezTo>
                    <a:pt x="4142246" y="6420049"/>
                    <a:pt x="4633828" y="5976251"/>
                    <a:pt x="5251388" y="5349009"/>
                  </a:cubicBezTo>
                  <a:cubicBezTo>
                    <a:pt x="5389949" y="5208364"/>
                    <a:pt x="5526047" y="5081677"/>
                    <a:pt x="5657731" y="4959205"/>
                  </a:cubicBezTo>
                  <a:cubicBezTo>
                    <a:pt x="5719520" y="4901722"/>
                    <a:pt x="5779200" y="4846206"/>
                    <a:pt x="5836127" y="4792052"/>
                  </a:cubicBezTo>
                  <a:lnTo>
                    <a:pt x="5890491" y="4738662"/>
                  </a:lnTo>
                  <a:lnTo>
                    <a:pt x="5890491" y="5821964"/>
                  </a:lnTo>
                  <a:lnTo>
                    <a:pt x="5802001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33B89F41-1D91-447A-88C5-8A917809FE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0" y="52997"/>
              <a:ext cx="6093362" cy="6805004"/>
            </a:xfrm>
            <a:custGeom>
              <a:avLst/>
              <a:gdLst>
                <a:gd name="connsiteX0" fmla="*/ 5890490 w 5890490"/>
                <a:gd name="connsiteY0" fmla="*/ 5389037 h 6578439"/>
                <a:gd name="connsiteX1" fmla="*/ 5890490 w 5890490"/>
                <a:gd name="connsiteY1" fmla="*/ 5855587 h 6578439"/>
                <a:gd name="connsiteX2" fmla="*/ 5784593 w 5890490"/>
                <a:gd name="connsiteY2" fmla="*/ 5962054 h 6578439"/>
                <a:gd name="connsiteX3" fmla="*/ 5663414 w 5890490"/>
                <a:gd name="connsiteY3" fmla="*/ 6082564 h 6578439"/>
                <a:gd name="connsiteX4" fmla="*/ 5147099 w 5890490"/>
                <a:gd name="connsiteY4" fmla="*/ 6547726 h 6578439"/>
                <a:gd name="connsiteX5" fmla="*/ 5105015 w 5890490"/>
                <a:gd name="connsiteY5" fmla="*/ 6578439 h 6578439"/>
                <a:gd name="connsiteX6" fmla="*/ 4385601 w 5890490"/>
                <a:gd name="connsiteY6" fmla="*/ 6578439 h 6578439"/>
                <a:gd name="connsiteX7" fmla="*/ 4507252 w 5890490"/>
                <a:gd name="connsiteY7" fmla="*/ 6515968 h 6578439"/>
                <a:gd name="connsiteX8" fmla="*/ 4909330 w 5890490"/>
                <a:gd name="connsiteY8" fmla="*/ 6253453 h 6578439"/>
                <a:gd name="connsiteX9" fmla="*/ 5411374 w 5890490"/>
                <a:gd name="connsiteY9" fmla="*/ 5828544 h 6578439"/>
                <a:gd name="connsiteX10" fmla="*/ 5533570 w 5890490"/>
                <a:gd name="connsiteY10" fmla="*/ 5714534 h 6578439"/>
                <a:gd name="connsiteX11" fmla="*/ 5657425 w 5890490"/>
                <a:gd name="connsiteY11" fmla="*/ 5597650 h 6578439"/>
                <a:gd name="connsiteX12" fmla="*/ 3336813 w 5890490"/>
                <a:gd name="connsiteY12" fmla="*/ 499 h 6578439"/>
                <a:gd name="connsiteX13" fmla="*/ 3513674 w 5890490"/>
                <a:gd name="connsiteY13" fmla="*/ 1202 h 6578439"/>
                <a:gd name="connsiteX14" fmla="*/ 3602743 w 5890490"/>
                <a:gd name="connsiteY14" fmla="*/ 4827 h 6578439"/>
                <a:gd name="connsiteX15" fmla="*/ 3647213 w 5890490"/>
                <a:gd name="connsiteY15" fmla="*/ 6703 h 6578439"/>
                <a:gd name="connsiteX16" fmla="*/ 3691684 w 5890490"/>
                <a:gd name="connsiteY16" fmla="*/ 9453 h 6578439"/>
                <a:gd name="connsiteX17" fmla="*/ 3868927 w 5890490"/>
                <a:gd name="connsiteY17" fmla="*/ 27080 h 6578439"/>
                <a:gd name="connsiteX18" fmla="*/ 5200872 w 5890490"/>
                <a:gd name="connsiteY18" fmla="*/ 472240 h 6578439"/>
                <a:gd name="connsiteX19" fmla="*/ 5772711 w 5890490"/>
                <a:gd name="connsiteY19" fmla="*/ 866334 h 6578439"/>
                <a:gd name="connsiteX20" fmla="*/ 5890490 w 5890490"/>
                <a:gd name="connsiteY20" fmla="*/ 972426 h 6578439"/>
                <a:gd name="connsiteX21" fmla="*/ 5890490 w 5890490"/>
                <a:gd name="connsiteY21" fmla="*/ 1158576 h 6578439"/>
                <a:gd name="connsiteX22" fmla="*/ 5676045 w 5890490"/>
                <a:gd name="connsiteY22" fmla="*/ 986969 h 6578439"/>
                <a:gd name="connsiteX23" fmla="*/ 5103776 w 5890490"/>
                <a:gd name="connsiteY23" fmla="*/ 655879 h 6578439"/>
                <a:gd name="connsiteX24" fmla="*/ 4482465 w 5890490"/>
                <a:gd name="connsiteY24" fmla="*/ 440363 h 6578439"/>
                <a:gd name="connsiteX25" fmla="*/ 4402444 w 5890490"/>
                <a:gd name="connsiteY25" fmla="*/ 422111 h 6578439"/>
                <a:gd name="connsiteX26" fmla="*/ 4322423 w 5890490"/>
                <a:gd name="connsiteY26" fmla="*/ 404610 h 6578439"/>
                <a:gd name="connsiteX27" fmla="*/ 4241892 w 5890490"/>
                <a:gd name="connsiteY27" fmla="*/ 389858 h 6578439"/>
                <a:gd name="connsiteX28" fmla="*/ 4201627 w 5890490"/>
                <a:gd name="connsiteY28" fmla="*/ 382483 h 6578439"/>
                <a:gd name="connsiteX29" fmla="*/ 4161234 w 5890490"/>
                <a:gd name="connsiteY29" fmla="*/ 375857 h 6578439"/>
                <a:gd name="connsiteX30" fmla="*/ 3999280 w 5890490"/>
                <a:gd name="connsiteY30" fmla="*/ 353606 h 6578439"/>
                <a:gd name="connsiteX31" fmla="*/ 3836817 w 5890490"/>
                <a:gd name="connsiteY31" fmla="*/ 338480 h 6578439"/>
                <a:gd name="connsiteX32" fmla="*/ 3673972 w 5890490"/>
                <a:gd name="connsiteY32" fmla="*/ 330604 h 6578439"/>
                <a:gd name="connsiteX33" fmla="*/ 3511126 w 5890490"/>
                <a:gd name="connsiteY33" fmla="*/ 328978 h 6578439"/>
                <a:gd name="connsiteX34" fmla="*/ 3183142 w 5890490"/>
                <a:gd name="connsiteY34" fmla="*/ 342854 h 6578439"/>
                <a:gd name="connsiteX35" fmla="*/ 2541444 w 5890490"/>
                <a:gd name="connsiteY35" fmla="*/ 439988 h 6578439"/>
                <a:gd name="connsiteX36" fmla="*/ 1933895 w 5890490"/>
                <a:gd name="connsiteY36" fmla="*/ 650505 h 6578439"/>
                <a:gd name="connsiteX37" fmla="*/ 1378079 w 5890490"/>
                <a:gd name="connsiteY37" fmla="*/ 983905 h 6578439"/>
                <a:gd name="connsiteX38" fmla="*/ 1312967 w 5890490"/>
                <a:gd name="connsiteY38" fmla="*/ 1033660 h 6578439"/>
                <a:gd name="connsiteX39" fmla="*/ 1248364 w 5890490"/>
                <a:gd name="connsiteY39" fmla="*/ 1084413 h 6578439"/>
                <a:gd name="connsiteX40" fmla="*/ 1185163 w 5890490"/>
                <a:gd name="connsiteY40" fmla="*/ 1137168 h 6578439"/>
                <a:gd name="connsiteX41" fmla="*/ 1122852 w 5890490"/>
                <a:gd name="connsiteY41" fmla="*/ 1190922 h 6578439"/>
                <a:gd name="connsiteX42" fmla="*/ 892092 w 5890490"/>
                <a:gd name="connsiteY42" fmla="*/ 1421440 h 6578439"/>
                <a:gd name="connsiteX43" fmla="*/ 707202 w 5890490"/>
                <a:gd name="connsiteY43" fmla="*/ 1684212 h 6578439"/>
                <a:gd name="connsiteX44" fmla="*/ 670121 w 5890490"/>
                <a:gd name="connsiteY44" fmla="*/ 1756093 h 6578439"/>
                <a:gd name="connsiteX45" fmla="*/ 637630 w 5890490"/>
                <a:gd name="connsiteY45" fmla="*/ 1830724 h 6578439"/>
                <a:gd name="connsiteX46" fmla="*/ 607685 w 5890490"/>
                <a:gd name="connsiteY46" fmla="*/ 1907105 h 6578439"/>
                <a:gd name="connsiteX47" fmla="*/ 580034 w 5890490"/>
                <a:gd name="connsiteY47" fmla="*/ 1984986 h 6578439"/>
                <a:gd name="connsiteX48" fmla="*/ 481919 w 5890490"/>
                <a:gd name="connsiteY48" fmla="*/ 2304386 h 6578439"/>
                <a:gd name="connsiteX49" fmla="*/ 433881 w 5890490"/>
                <a:gd name="connsiteY49" fmla="*/ 2465399 h 6578439"/>
                <a:gd name="connsiteX50" fmla="*/ 384442 w 5890490"/>
                <a:gd name="connsiteY50" fmla="*/ 2626163 h 6578439"/>
                <a:gd name="connsiteX51" fmla="*/ 166039 w 5890490"/>
                <a:gd name="connsiteY51" fmla="*/ 3261338 h 6578439"/>
                <a:gd name="connsiteX52" fmla="*/ 56202 w 5890490"/>
                <a:gd name="connsiteY52" fmla="*/ 3910265 h 6578439"/>
                <a:gd name="connsiteX53" fmla="*/ 93664 w 5890490"/>
                <a:gd name="connsiteY53" fmla="*/ 4237292 h 6578439"/>
                <a:gd name="connsiteX54" fmla="*/ 111758 w 5890490"/>
                <a:gd name="connsiteY54" fmla="*/ 4317548 h 6578439"/>
                <a:gd name="connsiteX55" fmla="*/ 133038 w 5890490"/>
                <a:gd name="connsiteY55" fmla="*/ 4397054 h 6578439"/>
                <a:gd name="connsiteX56" fmla="*/ 157757 w 5890490"/>
                <a:gd name="connsiteY56" fmla="*/ 4475560 h 6578439"/>
                <a:gd name="connsiteX57" fmla="*/ 185153 w 5890490"/>
                <a:gd name="connsiteY57" fmla="*/ 4553066 h 6578439"/>
                <a:gd name="connsiteX58" fmla="*/ 493642 w 5890490"/>
                <a:gd name="connsiteY58" fmla="*/ 5132239 h 6578439"/>
                <a:gd name="connsiteX59" fmla="*/ 914391 w 5890490"/>
                <a:gd name="connsiteY59" fmla="*/ 5636528 h 6578439"/>
                <a:gd name="connsiteX60" fmla="*/ 1402034 w 5890490"/>
                <a:gd name="connsiteY60" fmla="*/ 6076188 h 6578439"/>
                <a:gd name="connsiteX61" fmla="*/ 1664397 w 5890490"/>
                <a:gd name="connsiteY61" fmla="*/ 6267079 h 6578439"/>
                <a:gd name="connsiteX62" fmla="*/ 1938992 w 5890490"/>
                <a:gd name="connsiteY62" fmla="*/ 6434343 h 6578439"/>
                <a:gd name="connsiteX63" fmla="*/ 2225931 w 5890490"/>
                <a:gd name="connsiteY63" fmla="*/ 6574322 h 6578439"/>
                <a:gd name="connsiteX64" fmla="*/ 2236328 w 5890490"/>
                <a:gd name="connsiteY64" fmla="*/ 6578439 h 6578439"/>
                <a:gd name="connsiteX65" fmla="*/ 1504665 w 5890490"/>
                <a:gd name="connsiteY65" fmla="*/ 6578439 h 6578439"/>
                <a:gd name="connsiteX66" fmla="*/ 1456827 w 5890490"/>
                <a:gd name="connsiteY66" fmla="*/ 6543476 h 6578439"/>
                <a:gd name="connsiteX67" fmla="*/ 1188475 w 5890490"/>
                <a:gd name="connsiteY67" fmla="*/ 6314083 h 6578439"/>
                <a:gd name="connsiteX68" fmla="*/ 721728 w 5890490"/>
                <a:gd name="connsiteY68" fmla="*/ 5798666 h 6578439"/>
                <a:gd name="connsiteX69" fmla="*/ 344175 w 5890490"/>
                <a:gd name="connsiteY69" fmla="*/ 5219495 h 6578439"/>
                <a:gd name="connsiteX70" fmla="*/ 87293 w 5890490"/>
                <a:gd name="connsiteY70" fmla="*/ 4583569 h 6578439"/>
                <a:gd name="connsiteX71" fmla="*/ 65886 w 5890490"/>
                <a:gd name="connsiteY71" fmla="*/ 4500813 h 6578439"/>
                <a:gd name="connsiteX72" fmla="*/ 47409 w 5890490"/>
                <a:gd name="connsiteY72" fmla="*/ 4417431 h 6578439"/>
                <a:gd name="connsiteX73" fmla="*/ 39000 w 5890490"/>
                <a:gd name="connsiteY73" fmla="*/ 4375677 h 6578439"/>
                <a:gd name="connsiteX74" fmla="*/ 31610 w 5890490"/>
                <a:gd name="connsiteY74" fmla="*/ 4333674 h 6578439"/>
                <a:gd name="connsiteX75" fmla="*/ 18868 w 5890490"/>
                <a:gd name="connsiteY75" fmla="*/ 4249417 h 6578439"/>
                <a:gd name="connsiteX76" fmla="*/ 646 w 5890490"/>
                <a:gd name="connsiteY76" fmla="*/ 3910265 h 6578439"/>
                <a:gd name="connsiteX77" fmla="*/ 130234 w 5890490"/>
                <a:gd name="connsiteY77" fmla="*/ 3248337 h 6578439"/>
                <a:gd name="connsiteX78" fmla="*/ 335383 w 5890490"/>
                <a:gd name="connsiteY78" fmla="*/ 2611911 h 6578439"/>
                <a:gd name="connsiteX79" fmla="*/ 487272 w 5890490"/>
                <a:gd name="connsiteY79" fmla="*/ 1958609 h 6578439"/>
                <a:gd name="connsiteX80" fmla="*/ 508550 w 5890490"/>
                <a:gd name="connsiteY80" fmla="*/ 1876227 h 6578439"/>
                <a:gd name="connsiteX81" fmla="*/ 531742 w 5890490"/>
                <a:gd name="connsiteY81" fmla="*/ 1793721 h 6578439"/>
                <a:gd name="connsiteX82" fmla="*/ 558245 w 5890490"/>
                <a:gd name="connsiteY82" fmla="*/ 1711465 h 6578439"/>
                <a:gd name="connsiteX83" fmla="*/ 590100 w 5890490"/>
                <a:gd name="connsiteY83" fmla="*/ 1630332 h 6578439"/>
                <a:gd name="connsiteX84" fmla="*/ 758680 w 5890490"/>
                <a:gd name="connsiteY84" fmla="*/ 1322433 h 6578439"/>
                <a:gd name="connsiteX85" fmla="*/ 976317 w 5890490"/>
                <a:gd name="connsiteY85" fmla="*/ 1049286 h 6578439"/>
                <a:gd name="connsiteX86" fmla="*/ 1035314 w 5890490"/>
                <a:gd name="connsiteY86" fmla="*/ 985406 h 6578439"/>
                <a:gd name="connsiteX87" fmla="*/ 1095329 w 5890490"/>
                <a:gd name="connsiteY87" fmla="*/ 922526 h 6578439"/>
                <a:gd name="connsiteX88" fmla="*/ 1157384 w 5890490"/>
                <a:gd name="connsiteY88" fmla="*/ 861271 h 6578439"/>
                <a:gd name="connsiteX89" fmla="*/ 1220841 w 5890490"/>
                <a:gd name="connsiteY89" fmla="*/ 801017 h 6578439"/>
                <a:gd name="connsiteX90" fmla="*/ 1286462 w 5890490"/>
                <a:gd name="connsiteY90" fmla="*/ 742886 h 6578439"/>
                <a:gd name="connsiteX91" fmla="*/ 1353233 w 5890490"/>
                <a:gd name="connsiteY91" fmla="*/ 685632 h 6578439"/>
                <a:gd name="connsiteX92" fmla="*/ 1369924 w 5890490"/>
                <a:gd name="connsiteY92" fmla="*/ 671256 h 6578439"/>
                <a:gd name="connsiteX93" fmla="*/ 1387380 w 5890490"/>
                <a:gd name="connsiteY93" fmla="*/ 657755 h 6578439"/>
                <a:gd name="connsiteX94" fmla="*/ 1422422 w 5890490"/>
                <a:gd name="connsiteY94" fmla="*/ 630877 h 6578439"/>
                <a:gd name="connsiteX95" fmla="*/ 1492759 w 5890490"/>
                <a:gd name="connsiteY95" fmla="*/ 577248 h 6578439"/>
                <a:gd name="connsiteX96" fmla="*/ 1528820 w 5890490"/>
                <a:gd name="connsiteY96" fmla="*/ 551496 h 6578439"/>
                <a:gd name="connsiteX97" fmla="*/ 1565390 w 5890490"/>
                <a:gd name="connsiteY97" fmla="*/ 526370 h 6578439"/>
                <a:gd name="connsiteX98" fmla="*/ 1639040 w 5890490"/>
                <a:gd name="connsiteY98" fmla="*/ 476490 h 6578439"/>
                <a:gd name="connsiteX99" fmla="*/ 1792075 w 5890490"/>
                <a:gd name="connsiteY99" fmla="*/ 384859 h 6578439"/>
                <a:gd name="connsiteX100" fmla="*/ 2455943 w 5890490"/>
                <a:gd name="connsiteY100" fmla="*/ 117836 h 6578439"/>
                <a:gd name="connsiteX101" fmla="*/ 3159952 w 5890490"/>
                <a:gd name="connsiteY101" fmla="*/ 7203 h 6578439"/>
                <a:gd name="connsiteX102" fmla="*/ 3336813 w 5890490"/>
                <a:gd name="connsiteY102" fmla="*/ 499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5890490" h="6578439">
                  <a:moveTo>
                    <a:pt x="5890490" y="5389037"/>
                  </a:moveTo>
                  <a:lnTo>
                    <a:pt x="5890490" y="5855587"/>
                  </a:lnTo>
                  <a:lnTo>
                    <a:pt x="5784593" y="5962054"/>
                  </a:lnTo>
                  <a:cubicBezTo>
                    <a:pt x="5744454" y="6002308"/>
                    <a:pt x="5704062" y="6042436"/>
                    <a:pt x="5663414" y="6082564"/>
                  </a:cubicBezTo>
                  <a:cubicBezTo>
                    <a:pt x="5500314" y="6242577"/>
                    <a:pt x="5330970" y="6400714"/>
                    <a:pt x="5147099" y="6547726"/>
                  </a:cubicBezTo>
                  <a:lnTo>
                    <a:pt x="5105015" y="6578439"/>
                  </a:lnTo>
                  <a:lnTo>
                    <a:pt x="4385601" y="6578439"/>
                  </a:lnTo>
                  <a:lnTo>
                    <a:pt x="4507252" y="6515968"/>
                  </a:lnTo>
                  <a:cubicBezTo>
                    <a:pt x="4645901" y="6439679"/>
                    <a:pt x="4779837" y="6350961"/>
                    <a:pt x="4909330" y="6253453"/>
                  </a:cubicBezTo>
                  <a:cubicBezTo>
                    <a:pt x="5082369" y="6123567"/>
                    <a:pt x="5248145" y="5979180"/>
                    <a:pt x="5411374" y="5828544"/>
                  </a:cubicBezTo>
                  <a:cubicBezTo>
                    <a:pt x="5452149" y="5790791"/>
                    <a:pt x="5492924" y="5752788"/>
                    <a:pt x="5533570" y="5714534"/>
                  </a:cubicBezTo>
                  <a:lnTo>
                    <a:pt x="5657425" y="5597650"/>
                  </a:lnTo>
                  <a:close/>
                  <a:moveTo>
                    <a:pt x="3336813" y="499"/>
                  </a:moveTo>
                  <a:cubicBezTo>
                    <a:pt x="3395682" y="-392"/>
                    <a:pt x="3454550" y="-48"/>
                    <a:pt x="3513674" y="1202"/>
                  </a:cubicBezTo>
                  <a:lnTo>
                    <a:pt x="3602743" y="4827"/>
                  </a:lnTo>
                  <a:lnTo>
                    <a:pt x="3647213" y="6703"/>
                  </a:lnTo>
                  <a:cubicBezTo>
                    <a:pt x="3661994" y="7327"/>
                    <a:pt x="3676903" y="7703"/>
                    <a:pt x="3691684" y="9453"/>
                  </a:cubicBezTo>
                  <a:lnTo>
                    <a:pt x="3868927" y="27080"/>
                  </a:lnTo>
                  <a:cubicBezTo>
                    <a:pt x="4340645" y="85584"/>
                    <a:pt x="4795160" y="243221"/>
                    <a:pt x="5200872" y="472240"/>
                  </a:cubicBezTo>
                  <a:cubicBezTo>
                    <a:pt x="5403855" y="587124"/>
                    <a:pt x="5594988" y="719447"/>
                    <a:pt x="5772711" y="866334"/>
                  </a:cubicBezTo>
                  <a:lnTo>
                    <a:pt x="5890490" y="972426"/>
                  </a:lnTo>
                  <a:lnTo>
                    <a:pt x="5890490" y="1158576"/>
                  </a:lnTo>
                  <a:lnTo>
                    <a:pt x="5676045" y="986969"/>
                  </a:lnTo>
                  <a:cubicBezTo>
                    <a:pt x="5496587" y="857740"/>
                    <a:pt x="5304275" y="746699"/>
                    <a:pt x="5103776" y="655879"/>
                  </a:cubicBezTo>
                  <a:cubicBezTo>
                    <a:pt x="4903214" y="564747"/>
                    <a:pt x="4695006" y="492492"/>
                    <a:pt x="4482465" y="440363"/>
                  </a:cubicBezTo>
                  <a:lnTo>
                    <a:pt x="4402444" y="422111"/>
                  </a:lnTo>
                  <a:cubicBezTo>
                    <a:pt x="4375813" y="416111"/>
                    <a:pt x="4349436" y="408859"/>
                    <a:pt x="4322423" y="404610"/>
                  </a:cubicBezTo>
                  <a:lnTo>
                    <a:pt x="4241892" y="389858"/>
                  </a:lnTo>
                  <a:lnTo>
                    <a:pt x="4201627" y="382483"/>
                  </a:lnTo>
                  <a:cubicBezTo>
                    <a:pt x="4188248" y="379983"/>
                    <a:pt x="4174869" y="377483"/>
                    <a:pt x="4161234" y="375857"/>
                  </a:cubicBezTo>
                  <a:cubicBezTo>
                    <a:pt x="4107208" y="368482"/>
                    <a:pt x="4053308" y="360482"/>
                    <a:pt x="3999280" y="353606"/>
                  </a:cubicBezTo>
                  <a:cubicBezTo>
                    <a:pt x="3944999" y="348855"/>
                    <a:pt x="3890844" y="343854"/>
                    <a:pt x="3836817" y="338480"/>
                  </a:cubicBezTo>
                  <a:lnTo>
                    <a:pt x="3673972" y="330604"/>
                  </a:lnTo>
                  <a:cubicBezTo>
                    <a:pt x="3619690" y="329104"/>
                    <a:pt x="3565281" y="329604"/>
                    <a:pt x="3511126" y="328978"/>
                  </a:cubicBezTo>
                  <a:cubicBezTo>
                    <a:pt x="3402054" y="330728"/>
                    <a:pt x="3291706" y="334604"/>
                    <a:pt x="3183142" y="342854"/>
                  </a:cubicBezTo>
                  <a:cubicBezTo>
                    <a:pt x="2965505" y="358855"/>
                    <a:pt x="2750670" y="389733"/>
                    <a:pt x="2541444" y="439988"/>
                  </a:cubicBezTo>
                  <a:cubicBezTo>
                    <a:pt x="2332216" y="490117"/>
                    <a:pt x="2128850" y="559997"/>
                    <a:pt x="1933895" y="650505"/>
                  </a:cubicBezTo>
                  <a:cubicBezTo>
                    <a:pt x="1738939" y="741261"/>
                    <a:pt x="1553540" y="854146"/>
                    <a:pt x="1378079" y="983905"/>
                  </a:cubicBezTo>
                  <a:lnTo>
                    <a:pt x="1312967" y="1033660"/>
                  </a:lnTo>
                  <a:cubicBezTo>
                    <a:pt x="1291178" y="1050286"/>
                    <a:pt x="1269006" y="1066412"/>
                    <a:pt x="1248364" y="1084413"/>
                  </a:cubicBezTo>
                  <a:lnTo>
                    <a:pt x="1185163" y="1137168"/>
                  </a:lnTo>
                  <a:cubicBezTo>
                    <a:pt x="1164138" y="1154794"/>
                    <a:pt x="1142603" y="1172046"/>
                    <a:pt x="1122852" y="1190922"/>
                  </a:cubicBezTo>
                  <a:cubicBezTo>
                    <a:pt x="1041557" y="1264303"/>
                    <a:pt x="961663" y="1339309"/>
                    <a:pt x="892092" y="1421440"/>
                  </a:cubicBezTo>
                  <a:cubicBezTo>
                    <a:pt x="819589" y="1501822"/>
                    <a:pt x="759827" y="1590329"/>
                    <a:pt x="707202" y="1684212"/>
                  </a:cubicBezTo>
                  <a:cubicBezTo>
                    <a:pt x="694715" y="1708089"/>
                    <a:pt x="682227" y="1731841"/>
                    <a:pt x="670121" y="1756093"/>
                  </a:cubicBezTo>
                  <a:lnTo>
                    <a:pt x="637630" y="1830724"/>
                  </a:lnTo>
                  <a:cubicBezTo>
                    <a:pt x="626161" y="1855350"/>
                    <a:pt x="617624" y="1881603"/>
                    <a:pt x="607685" y="1907105"/>
                  </a:cubicBezTo>
                  <a:cubicBezTo>
                    <a:pt x="598128" y="1932857"/>
                    <a:pt x="588317" y="1958483"/>
                    <a:pt x="580034" y="1984986"/>
                  </a:cubicBezTo>
                  <a:cubicBezTo>
                    <a:pt x="544611" y="2089620"/>
                    <a:pt x="513393" y="2197128"/>
                    <a:pt x="481919" y="2304386"/>
                  </a:cubicBezTo>
                  <a:lnTo>
                    <a:pt x="433881" y="2465399"/>
                  </a:lnTo>
                  <a:lnTo>
                    <a:pt x="384442" y="2626163"/>
                  </a:lnTo>
                  <a:cubicBezTo>
                    <a:pt x="317672" y="2839680"/>
                    <a:pt x="243129" y="3050946"/>
                    <a:pt x="166039" y="3261338"/>
                  </a:cubicBezTo>
                  <a:cubicBezTo>
                    <a:pt x="88822" y="3468979"/>
                    <a:pt x="50850" y="3690248"/>
                    <a:pt x="56202" y="3910265"/>
                  </a:cubicBezTo>
                  <a:cubicBezTo>
                    <a:pt x="58495" y="4020274"/>
                    <a:pt x="71493" y="4129783"/>
                    <a:pt x="93664" y="4237292"/>
                  </a:cubicBezTo>
                  <a:cubicBezTo>
                    <a:pt x="99143" y="4264168"/>
                    <a:pt x="104623" y="4291045"/>
                    <a:pt x="111758" y="4317548"/>
                  </a:cubicBezTo>
                  <a:cubicBezTo>
                    <a:pt x="118384" y="4344176"/>
                    <a:pt x="124627" y="4370802"/>
                    <a:pt x="133038" y="4397054"/>
                  </a:cubicBezTo>
                  <a:cubicBezTo>
                    <a:pt x="140810" y="4423307"/>
                    <a:pt x="148456" y="4449683"/>
                    <a:pt x="157757" y="4475560"/>
                  </a:cubicBezTo>
                  <a:cubicBezTo>
                    <a:pt x="166549" y="4501562"/>
                    <a:pt x="175087" y="4527564"/>
                    <a:pt x="185153" y="4553066"/>
                  </a:cubicBezTo>
                  <a:cubicBezTo>
                    <a:pt x="262371" y="4758458"/>
                    <a:pt x="368895" y="4951974"/>
                    <a:pt x="493642" y="5132239"/>
                  </a:cubicBezTo>
                  <a:cubicBezTo>
                    <a:pt x="618389" y="5312627"/>
                    <a:pt x="760846" y="5480391"/>
                    <a:pt x="914391" y="5636528"/>
                  </a:cubicBezTo>
                  <a:cubicBezTo>
                    <a:pt x="1069081" y="5793166"/>
                    <a:pt x="1231544" y="5941677"/>
                    <a:pt x="1402034" y="6076188"/>
                  </a:cubicBezTo>
                  <a:cubicBezTo>
                    <a:pt x="1487535" y="6143320"/>
                    <a:pt x="1574565" y="6207574"/>
                    <a:pt x="1664397" y="6267079"/>
                  </a:cubicBezTo>
                  <a:cubicBezTo>
                    <a:pt x="1753592" y="6327459"/>
                    <a:pt x="1845336" y="6383088"/>
                    <a:pt x="1938992" y="6434343"/>
                  </a:cubicBezTo>
                  <a:cubicBezTo>
                    <a:pt x="2032647" y="6485659"/>
                    <a:pt x="2128309" y="6532600"/>
                    <a:pt x="2225931" y="6574322"/>
                  </a:cubicBezTo>
                  <a:lnTo>
                    <a:pt x="2236328" y="6578439"/>
                  </a:lnTo>
                  <a:lnTo>
                    <a:pt x="1504665" y="6578439"/>
                  </a:lnTo>
                  <a:lnTo>
                    <a:pt x="1456827" y="6543476"/>
                  </a:lnTo>
                  <a:cubicBezTo>
                    <a:pt x="1363554" y="6470595"/>
                    <a:pt x="1273848" y="6394340"/>
                    <a:pt x="1188475" y="6314083"/>
                  </a:cubicBezTo>
                  <a:cubicBezTo>
                    <a:pt x="1017856" y="6153445"/>
                    <a:pt x="863803" y="5979931"/>
                    <a:pt x="721728" y="5798666"/>
                  </a:cubicBezTo>
                  <a:cubicBezTo>
                    <a:pt x="579397" y="5616027"/>
                    <a:pt x="452103" y="5422511"/>
                    <a:pt x="344175" y="5219495"/>
                  </a:cubicBezTo>
                  <a:cubicBezTo>
                    <a:pt x="236505" y="5016354"/>
                    <a:pt x="147946" y="4803586"/>
                    <a:pt x="87293" y="4583569"/>
                  </a:cubicBezTo>
                  <a:cubicBezTo>
                    <a:pt x="79138" y="4556193"/>
                    <a:pt x="72639" y="4528440"/>
                    <a:pt x="65886" y="4500813"/>
                  </a:cubicBezTo>
                  <a:cubicBezTo>
                    <a:pt x="58751" y="4473311"/>
                    <a:pt x="53144" y="4445308"/>
                    <a:pt x="47409" y="4417431"/>
                  </a:cubicBezTo>
                  <a:cubicBezTo>
                    <a:pt x="44733" y="4403430"/>
                    <a:pt x="41294" y="4389679"/>
                    <a:pt x="39000" y="4375677"/>
                  </a:cubicBezTo>
                  <a:lnTo>
                    <a:pt x="31610" y="4333674"/>
                  </a:lnTo>
                  <a:cubicBezTo>
                    <a:pt x="26258" y="4305797"/>
                    <a:pt x="22563" y="4277544"/>
                    <a:pt x="18868" y="4249417"/>
                  </a:cubicBezTo>
                  <a:cubicBezTo>
                    <a:pt x="4214" y="4136784"/>
                    <a:pt x="-2158" y="4023275"/>
                    <a:pt x="646" y="3910265"/>
                  </a:cubicBezTo>
                  <a:cubicBezTo>
                    <a:pt x="5997" y="3683872"/>
                    <a:pt x="50596" y="3459605"/>
                    <a:pt x="130234" y="3248337"/>
                  </a:cubicBezTo>
                  <a:cubicBezTo>
                    <a:pt x="207961" y="3039196"/>
                    <a:pt x="278044" y="2827179"/>
                    <a:pt x="335383" y="2611911"/>
                  </a:cubicBezTo>
                  <a:cubicBezTo>
                    <a:pt x="393743" y="2396644"/>
                    <a:pt x="435792" y="2178627"/>
                    <a:pt x="487272" y="1958609"/>
                  </a:cubicBezTo>
                  <a:cubicBezTo>
                    <a:pt x="493259" y="1931107"/>
                    <a:pt x="501287" y="1903730"/>
                    <a:pt x="508550" y="1876227"/>
                  </a:cubicBezTo>
                  <a:cubicBezTo>
                    <a:pt x="516195" y="1848725"/>
                    <a:pt x="522312" y="1820972"/>
                    <a:pt x="531742" y="1793721"/>
                  </a:cubicBezTo>
                  <a:lnTo>
                    <a:pt x="558245" y="1711465"/>
                  </a:lnTo>
                  <a:cubicBezTo>
                    <a:pt x="568439" y="1684337"/>
                    <a:pt x="579652" y="1657459"/>
                    <a:pt x="590100" y="1630332"/>
                  </a:cubicBezTo>
                  <a:cubicBezTo>
                    <a:pt x="635080" y="1523075"/>
                    <a:pt x="690637" y="1417566"/>
                    <a:pt x="758680" y="1322433"/>
                  </a:cubicBezTo>
                  <a:cubicBezTo>
                    <a:pt x="824430" y="1225051"/>
                    <a:pt x="899610" y="1136168"/>
                    <a:pt x="976317" y="1049286"/>
                  </a:cubicBezTo>
                  <a:cubicBezTo>
                    <a:pt x="995049" y="1027035"/>
                    <a:pt x="1015436" y="1006533"/>
                    <a:pt x="1035314" y="985406"/>
                  </a:cubicBezTo>
                  <a:lnTo>
                    <a:pt x="1095329" y="922526"/>
                  </a:lnTo>
                  <a:cubicBezTo>
                    <a:pt x="1114953" y="901149"/>
                    <a:pt x="1136359" y="881397"/>
                    <a:pt x="1157384" y="861271"/>
                  </a:cubicBezTo>
                  <a:lnTo>
                    <a:pt x="1220841" y="801017"/>
                  </a:lnTo>
                  <a:cubicBezTo>
                    <a:pt x="1241610" y="780514"/>
                    <a:pt x="1264418" y="762014"/>
                    <a:pt x="1286462" y="742886"/>
                  </a:cubicBezTo>
                  <a:lnTo>
                    <a:pt x="1353233" y="685632"/>
                  </a:lnTo>
                  <a:lnTo>
                    <a:pt x="1369924" y="671256"/>
                  </a:lnTo>
                  <a:cubicBezTo>
                    <a:pt x="1375658" y="666631"/>
                    <a:pt x="1381520" y="662255"/>
                    <a:pt x="1387380" y="657755"/>
                  </a:cubicBezTo>
                  <a:lnTo>
                    <a:pt x="1422422" y="630877"/>
                  </a:lnTo>
                  <a:lnTo>
                    <a:pt x="1492759" y="577248"/>
                  </a:lnTo>
                  <a:cubicBezTo>
                    <a:pt x="1504355" y="567997"/>
                    <a:pt x="1516714" y="559997"/>
                    <a:pt x="1528820" y="551496"/>
                  </a:cubicBezTo>
                  <a:lnTo>
                    <a:pt x="1565390" y="526370"/>
                  </a:lnTo>
                  <a:lnTo>
                    <a:pt x="1639040" y="476490"/>
                  </a:lnTo>
                  <a:cubicBezTo>
                    <a:pt x="1689754" y="445613"/>
                    <a:pt x="1740723" y="414986"/>
                    <a:pt x="1792075" y="384859"/>
                  </a:cubicBezTo>
                  <a:cubicBezTo>
                    <a:pt x="2000282" y="268724"/>
                    <a:pt x="2224927" y="179467"/>
                    <a:pt x="2455943" y="117836"/>
                  </a:cubicBezTo>
                  <a:cubicBezTo>
                    <a:pt x="2687088" y="55957"/>
                    <a:pt x="2923964" y="21204"/>
                    <a:pt x="3159952" y="7203"/>
                  </a:cubicBezTo>
                  <a:cubicBezTo>
                    <a:pt x="3219076" y="3515"/>
                    <a:pt x="3277945" y="1389"/>
                    <a:pt x="3336813" y="49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6214574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pPr algn="ctr">
              <a:lnSpc>
                <a:spcPct val="150000"/>
              </a:lnSpc>
              <a:spcAft>
                <a:spcPts val="1000"/>
              </a:spcAft>
            </a:pPr>
            <a:r>
              <a:rPr lang="en-US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Module: </a:t>
            </a:r>
            <a:r>
              <a:rPr lang="en-US" sz="1800" dirty="0">
                <a:effectLst/>
                <a:latin typeface="Arial" panose="020B0604020202020204" pitchFamily="34" charset="0"/>
                <a:ea typeface="Arial MT"/>
                <a:cs typeface="Arial" panose="020B0604020202020204" pitchFamily="34" charset="0"/>
              </a:rPr>
              <a:t>Placement</a:t>
            </a:r>
            <a:r>
              <a:rPr lang="en-US" sz="1800" spc="-35" dirty="0">
                <a:effectLst/>
                <a:latin typeface="Arial" panose="020B0604020202020204" pitchFamily="34" charset="0"/>
                <a:ea typeface="Arial MT"/>
                <a:cs typeface="Arial" panose="020B0604020202020204" pitchFamily="34" charset="0"/>
              </a:rPr>
              <a:t> </a:t>
            </a:r>
            <a:r>
              <a:rPr lang="en-US" sz="1800" dirty="0">
                <a:effectLst/>
                <a:latin typeface="Arial" panose="020B0604020202020204" pitchFamily="34" charset="0"/>
                <a:ea typeface="Arial MT"/>
                <a:cs typeface="Arial" panose="020B0604020202020204" pitchFamily="34" charset="0"/>
              </a:rPr>
              <a:t>Developing</a:t>
            </a:r>
            <a:r>
              <a:rPr lang="en-US" sz="1800" spc="-40" dirty="0">
                <a:effectLst/>
                <a:latin typeface="Arial" panose="020B0604020202020204" pitchFamily="34" charset="0"/>
                <a:ea typeface="Arial MT"/>
                <a:cs typeface="Arial" panose="020B0604020202020204" pitchFamily="34" charset="0"/>
              </a:rPr>
              <a:t> </a:t>
            </a:r>
            <a:r>
              <a:rPr lang="en-US" sz="1800" dirty="0">
                <a:effectLst/>
                <a:latin typeface="Arial" panose="020B0604020202020204" pitchFamily="34" charset="0"/>
                <a:ea typeface="Arial MT"/>
                <a:cs typeface="Arial" panose="020B0604020202020204" pitchFamily="34" charset="0"/>
              </a:rPr>
              <a:t>Restaurant</a:t>
            </a:r>
            <a:r>
              <a:rPr lang="en-US" sz="1800" spc="-30" dirty="0">
                <a:effectLst/>
                <a:latin typeface="Arial" panose="020B0604020202020204" pitchFamily="34" charset="0"/>
                <a:ea typeface="Arial MT"/>
                <a:cs typeface="Arial" panose="020B0604020202020204" pitchFamily="34" charset="0"/>
              </a:rPr>
              <a:t> </a:t>
            </a:r>
            <a:r>
              <a:rPr lang="en-US" sz="1800" spc="-10" dirty="0">
                <a:effectLst/>
                <a:latin typeface="Arial" panose="020B0604020202020204" pitchFamily="34" charset="0"/>
                <a:ea typeface="Arial MT"/>
                <a:cs typeface="Arial" panose="020B0604020202020204" pitchFamily="34" charset="0"/>
              </a:rPr>
              <a:t>Management</a:t>
            </a:r>
            <a:r>
              <a:rPr lang="en-US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- BMGM5004</a:t>
            </a:r>
            <a:endParaRPr lang="en-GB" sz="1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  <a:spcAft>
                <a:spcPts val="1000"/>
              </a:spcAft>
            </a:pPr>
            <a:r>
              <a:rPr lang="en-US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Student Name: Raluca Georgiana Chiparus Zosan -2239463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  <a:spcAft>
                <a:spcPts val="1000"/>
              </a:spcAft>
            </a:pPr>
            <a:r>
              <a:rPr lang="en-US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Lecturer’s Name:</a:t>
            </a:r>
            <a:r>
              <a:rPr lang="en-US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Jemma Smith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000" dirty="0"/>
          </a:p>
        </p:txBody>
      </p:sp>
      <p:pic>
        <p:nvPicPr>
          <p:cNvPr id="5" name="Picture 4" descr="Glasses on a table">
            <a:extLst>
              <a:ext uri="{FF2B5EF4-FFF2-40B4-BE49-F238E27FC236}">
                <a16:creationId xmlns:a16="http://schemas.microsoft.com/office/drawing/2014/main" id="{EB536D01-ED4A-C839-EA68-57832134326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384" r="13882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4AB2B38-9AA3-9B0A-C43F-6AE55BD4221A}"/>
              </a:ext>
            </a:extLst>
          </p:cNvPr>
          <p:cNvSpPr txBox="1"/>
          <p:nvPr/>
        </p:nvSpPr>
        <p:spPr>
          <a:xfrm>
            <a:off x="252667" y="303942"/>
            <a:ext cx="6102825" cy="11079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Developing Restaurant Management</a:t>
            </a:r>
          </a:p>
          <a:p>
            <a:pPr marL="0" indent="0">
              <a:buNone/>
            </a:pPr>
            <a:r>
              <a:rPr lang="en-US" sz="24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</a:t>
            </a:r>
            <a:r>
              <a:rPr lang="en-US" sz="2400" b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Anasma</a:t>
            </a:r>
            <a:r>
              <a:rPr lang="en-US" sz="24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Greek Eatery</a:t>
            </a:r>
            <a:endParaRPr lang="en-US" sz="2400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94628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5" name="Rectangle 64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r>
              <a:rPr lang="en-US" sz="5400" b="1"/>
              <a:t>Introduction</a:t>
            </a:r>
          </a:p>
        </p:txBody>
      </p:sp>
      <p:pic>
        <p:nvPicPr>
          <p:cNvPr id="61" name="Picture 60">
            <a:extLst>
              <a:ext uri="{FF2B5EF4-FFF2-40B4-BE49-F238E27FC236}">
                <a16:creationId xmlns:a16="http://schemas.microsoft.com/office/drawing/2014/main" id="{BC78F493-6996-6DD9-22D2-B45C182C3F5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617" b="15617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67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5297762" y="2706624"/>
            <a:ext cx="6251110" cy="34838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500" b="1"/>
              <a:t>Overview of the Restaurant: </a:t>
            </a:r>
          </a:p>
          <a:p>
            <a:r>
              <a:rPr lang="en-US" sz="1500"/>
              <a:t>My placement was at the Anasma Greek Eatery located at the Trentham Shopping Village Stone Road ,ST48JG </a:t>
            </a:r>
          </a:p>
          <a:p>
            <a:r>
              <a:rPr lang="en-US" sz="1500"/>
              <a:t>The restaurant is made up of 3 establishments, Anasma Greek Eatery, Anasma Greek Bakery and Anasma Italian Cuisine (Anasma, 2025).</a:t>
            </a:r>
          </a:p>
          <a:p>
            <a:r>
              <a:rPr lang="en-US" sz="1500"/>
              <a:t>The total active hours covered during the placement is 64 hours.</a:t>
            </a:r>
          </a:p>
          <a:p>
            <a:pPr marL="0" indent="0">
              <a:buNone/>
            </a:pPr>
            <a:r>
              <a:rPr lang="en-US" sz="1500" b="1"/>
              <a:t>Purpose of the presentation: </a:t>
            </a:r>
            <a:r>
              <a:rPr lang="en-US" sz="1500"/>
              <a:t>To demonstrate various management and leadership skills during my placement.</a:t>
            </a:r>
          </a:p>
          <a:p>
            <a:pPr marL="0" indent="0">
              <a:buNone/>
            </a:pPr>
            <a:r>
              <a:rPr lang="en-US" sz="1500" b="1"/>
              <a:t>Placement Overview</a:t>
            </a:r>
            <a:r>
              <a:rPr lang="en-US" sz="1500"/>
              <a:t>: During the placement, I performed duties of a waiter and a manager. I served guests, manage unexpected situations and operated various systems within the facility.</a:t>
            </a:r>
          </a:p>
          <a:p>
            <a:endParaRPr lang="en-US" sz="1500"/>
          </a:p>
          <a:p>
            <a:endParaRPr lang="en-US" sz="1500"/>
          </a:p>
        </p:txBody>
      </p:sp>
    </p:spTree>
    <p:extLst>
      <p:ext uri="{BB962C8B-B14F-4D97-AF65-F5344CB8AC3E}">
        <p14:creationId xmlns:p14="http://schemas.microsoft.com/office/powerpoint/2010/main" val="25781213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4C608BEB-860E-4094-8511-78603564A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050" cy="6858000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>
          <a:xfrm>
            <a:off x="4380855" y="1412489"/>
            <a:ext cx="3427283" cy="43638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400" b="1" dirty="0"/>
              <a:t>1.Breakfast set-up and Service</a:t>
            </a:r>
            <a:r>
              <a:rPr lang="en-US" sz="1400" dirty="0"/>
              <a:t>: I coordinated breakfast, and guests’ service by liaising with the head chef, Chef de </a:t>
            </a:r>
            <a:r>
              <a:rPr lang="en-US" sz="1400" dirty="0" err="1"/>
              <a:t>partie</a:t>
            </a:r>
            <a:r>
              <a:rPr lang="en-US" sz="1400" dirty="0"/>
              <a:t>, and Dishwasher.</a:t>
            </a:r>
          </a:p>
          <a:p>
            <a:pPr marL="0" indent="0">
              <a:buNone/>
            </a:pPr>
            <a:r>
              <a:rPr lang="en-US" sz="1400" b="1" dirty="0"/>
              <a:t>Specific Actions: </a:t>
            </a:r>
          </a:p>
          <a:p>
            <a:r>
              <a:rPr lang="en-US" sz="1400" dirty="0"/>
              <a:t>I constantly communicated with the head chef, line chef and dishwasher to ensure guest orders were executed.</a:t>
            </a:r>
          </a:p>
          <a:p>
            <a:r>
              <a:rPr lang="en-US" sz="1400" dirty="0"/>
              <a:t>As a manager, I assigned waiters and line chefs to various restaurant sections to serve.</a:t>
            </a:r>
          </a:p>
          <a:p>
            <a:r>
              <a:rPr lang="en-US" sz="1400" dirty="0"/>
              <a:t>I also liaised with the purchasing manager to ensure that necessary foods were in store.</a:t>
            </a:r>
          </a:p>
          <a:p>
            <a:r>
              <a:rPr lang="en-US" sz="1400" dirty="0"/>
              <a:t>I communicated the work schedule to the team at the end of the shift and concerns that needed attention.</a:t>
            </a:r>
          </a:p>
          <a:p>
            <a:endParaRPr lang="en-US" sz="1400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1F16A8D4-FE87-4604-88B2-394B5D1EB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29871" y="1412488"/>
            <a:ext cx="0" cy="36576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8451604" y="1412489"/>
            <a:ext cx="3197701" cy="43638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600" b="1" dirty="0"/>
              <a:t>Outcomes</a:t>
            </a:r>
          </a:p>
          <a:p>
            <a:r>
              <a:rPr lang="en-US" sz="1600" dirty="0"/>
              <a:t>Effective communication with the team improved the restaurant’s  service efficiency (</a:t>
            </a:r>
            <a:r>
              <a:rPr lang="en-US" sz="1600" dirty="0" err="1"/>
              <a:t>Novikava</a:t>
            </a:r>
            <a:r>
              <a:rPr lang="en-US" sz="1600" dirty="0"/>
              <a:t>, 2019).</a:t>
            </a:r>
          </a:p>
          <a:p>
            <a:r>
              <a:rPr lang="en-US" sz="1600" dirty="0"/>
              <a:t>Assigning clear roles to the staff resulted in positive guest feedback (</a:t>
            </a:r>
            <a:r>
              <a:rPr lang="en-US" sz="1600" dirty="0" err="1"/>
              <a:t>Gottsch</a:t>
            </a:r>
            <a:r>
              <a:rPr lang="en-US" sz="1600" dirty="0"/>
              <a:t>, 2021).</a:t>
            </a:r>
          </a:p>
          <a:p>
            <a:r>
              <a:rPr lang="en-US" sz="1600" dirty="0"/>
              <a:t>Timely communication at the end of the shift </a:t>
            </a:r>
            <a:r>
              <a:rPr lang="en-US" sz="1600" dirty="0" err="1"/>
              <a:t>minimised</a:t>
            </a:r>
            <a:r>
              <a:rPr lang="en-US" sz="1600" dirty="0"/>
              <a:t> internal and role conflicts (Haavisto, and Linge, 2022).</a:t>
            </a:r>
          </a:p>
          <a:p>
            <a:r>
              <a:rPr lang="en-US" sz="1600" dirty="0"/>
              <a:t>Effective communication also had a positive impact on team morale, the staff felt more motivated to fulfil their roles (‌Ali, and Anwar,  2021).</a:t>
            </a:r>
          </a:p>
        </p:txBody>
      </p:sp>
      <p:pic>
        <p:nvPicPr>
          <p:cNvPr id="8" name="Picture 7" descr="A group of people sitting at tables in a room&#10;&#10;AI-generated content may be incorrect.">
            <a:extLst>
              <a:ext uri="{FF2B5EF4-FFF2-40B4-BE49-F238E27FC236}">
                <a16:creationId xmlns:a16="http://schemas.microsoft.com/office/drawing/2014/main" id="{DC32CF4F-6C34-508B-BCA0-8F1F90F4D63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6217"/>
            <a:ext cx="4027041" cy="6344647"/>
          </a:xfrm>
          <a:prstGeom prst="rect">
            <a:avLst/>
          </a:prstGeom>
        </p:spPr>
      </p:pic>
      <p:sp>
        <p:nvSpPr>
          <p:cNvPr id="10" name="Title 9">
            <a:extLst>
              <a:ext uri="{FF2B5EF4-FFF2-40B4-BE49-F238E27FC236}">
                <a16:creationId xmlns:a16="http://schemas.microsoft.com/office/drawing/2014/main" id="{D25EA697-4FDB-BCE3-EDB2-F32DDB266B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625045"/>
            <a:ext cx="3880022" cy="1574885"/>
          </a:xfrm>
        </p:spPr>
        <p:txBody>
          <a:bodyPr>
            <a:normAutofit fontScale="90000"/>
          </a:bodyPr>
          <a:lstStyle/>
          <a:p>
            <a:r>
              <a:rPr lang="en-US" sz="4400" b="1" dirty="0">
                <a:solidFill>
                  <a:srgbClr val="FFFFFF"/>
                </a:solidFill>
              </a:rPr>
              <a:t>Liaison and Effective Communication Among Team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44322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4C608BEB-860E-4094-8511-78603564A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050" cy="6858000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380855" y="1519881"/>
            <a:ext cx="3427283" cy="42564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b="1" dirty="0"/>
              <a:t>2. Team management in Busy hours: </a:t>
            </a:r>
            <a:r>
              <a:rPr lang="en-US" sz="2000" dirty="0"/>
              <a:t>I </a:t>
            </a:r>
            <a:r>
              <a:rPr lang="en-US" sz="2000" dirty="0" err="1"/>
              <a:t>organised</a:t>
            </a:r>
            <a:r>
              <a:rPr lang="en-US" sz="2000" dirty="0"/>
              <a:t> my team to handle guest requests during busy days.</a:t>
            </a:r>
          </a:p>
          <a:p>
            <a:pPr marL="0" indent="0">
              <a:buNone/>
            </a:pPr>
            <a:r>
              <a:rPr lang="en-US" sz="2000" b="1" dirty="0"/>
              <a:t>Specific Actions: </a:t>
            </a:r>
          </a:p>
          <a:p>
            <a:r>
              <a:rPr lang="en-US" sz="2000" dirty="0"/>
              <a:t>Positioned cashiers and waiters strategically in the restaurant to process customer requests. </a:t>
            </a:r>
          </a:p>
          <a:p>
            <a:r>
              <a:rPr lang="en-US" sz="2000" dirty="0"/>
              <a:t>Supported my team by joining efforts in serving orders to the guests.</a:t>
            </a:r>
          </a:p>
          <a:p>
            <a:pPr marL="0" indent="0">
              <a:buNone/>
            </a:pPr>
            <a:endParaRPr lang="en-US" sz="2000" dirty="0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F16A8D4-FE87-4604-88B2-394B5D1EB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29871" y="1412488"/>
            <a:ext cx="0" cy="36576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451604" y="1412489"/>
            <a:ext cx="3197701" cy="43638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b="1" dirty="0"/>
              <a:t>Outcomes</a:t>
            </a:r>
          </a:p>
          <a:p>
            <a:r>
              <a:rPr lang="en-US" sz="2000" dirty="0"/>
              <a:t>Team management ensured smooth operations and timely processing of orders within the restaurants (</a:t>
            </a:r>
            <a:r>
              <a:rPr lang="en-US" sz="2000" dirty="0" err="1"/>
              <a:t>Kanyan</a:t>
            </a:r>
            <a:r>
              <a:rPr lang="en-US" sz="2000" dirty="0"/>
              <a:t>, </a:t>
            </a:r>
            <a:r>
              <a:rPr lang="en-US" sz="2000" dirty="0" err="1"/>
              <a:t>Ngana</a:t>
            </a:r>
            <a:r>
              <a:rPr lang="en-US" sz="2000" dirty="0"/>
              <a:t>, and Voon, 2016).</a:t>
            </a:r>
          </a:p>
          <a:p>
            <a:r>
              <a:rPr lang="en-US" sz="2000" dirty="0"/>
              <a:t>Collaboration during the busy hours enhanced teamwork my staff without feeling overwhelmed (Cross, 2021).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1012CAC7-4E10-8BF3-2242-B93B9BF2F6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90976" y="1"/>
            <a:ext cx="6862823" cy="1412487"/>
          </a:xfrm>
        </p:spPr>
        <p:txBody>
          <a:bodyPr/>
          <a:lstStyle/>
          <a:p>
            <a:r>
              <a:rPr lang="en-US" sz="4400" b="1" dirty="0"/>
              <a:t>Liaison and effective communication among team  </a:t>
            </a:r>
            <a:endParaRPr lang="en-GB" dirty="0"/>
          </a:p>
        </p:txBody>
      </p:sp>
      <p:pic>
        <p:nvPicPr>
          <p:cNvPr id="8" name="Picture 7" descr="A room with tables and chairs&#10;&#10;AI-generated content may be incorrect.">
            <a:extLst>
              <a:ext uri="{FF2B5EF4-FFF2-40B4-BE49-F238E27FC236}">
                <a16:creationId xmlns:a16="http://schemas.microsoft.com/office/drawing/2014/main" id="{E28B2E8B-2804-5520-EFC0-DF5FBD71E3E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4059050" cy="685800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22708936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8CA06CD6-90CA-4C45-856C-6771339E1E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10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963507"/>
            <a:ext cx="3494362" cy="4930986"/>
          </a:xfrm>
        </p:spPr>
        <p:txBody>
          <a:bodyPr>
            <a:normAutofit/>
          </a:bodyPr>
          <a:lstStyle/>
          <a:p>
            <a:pPr algn="r"/>
            <a:r>
              <a:rPr lang="en-US" sz="3700" b="1" dirty="0">
                <a:solidFill>
                  <a:schemeClr val="accent1"/>
                </a:solidFill>
              </a:rPr>
              <a:t>Troubleshooting Skills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5021601D-2758-4B15-A31C-FDA184C51B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976030" y="963507"/>
            <a:ext cx="6250940" cy="2304627"/>
          </a:xfrm>
        </p:spPr>
        <p:txBody>
          <a:bodyPr anchor="b">
            <a:normAutofit/>
          </a:bodyPr>
          <a:lstStyle/>
          <a:p>
            <a:pPr marL="0" indent="0">
              <a:buNone/>
            </a:pPr>
            <a:r>
              <a:rPr lang="en-US" sz="1600" b="1" dirty="0"/>
              <a:t>Situation</a:t>
            </a:r>
          </a:p>
          <a:p>
            <a:r>
              <a:rPr lang="en-US" sz="1600" b="1" dirty="0"/>
              <a:t>Call-out/No-Shows: </a:t>
            </a:r>
            <a:r>
              <a:rPr lang="en-US" sz="1600" dirty="0"/>
              <a:t>Refers to situations where employees unexpectedly called citing inability to fulfill their shifts (Golden , 2025). </a:t>
            </a:r>
          </a:p>
          <a:p>
            <a:r>
              <a:rPr lang="en-US" sz="1600" b="1" dirty="0"/>
              <a:t>Equipment malfunction: </a:t>
            </a:r>
            <a:r>
              <a:rPr lang="en-US" sz="1600" dirty="0"/>
              <a:t>The POS in some cases crashed and delayed order processing (</a:t>
            </a:r>
            <a:r>
              <a:rPr lang="en-US" sz="1600" dirty="0" err="1"/>
              <a:t>Barlan</a:t>
            </a:r>
            <a:r>
              <a:rPr lang="en-US" sz="1600" dirty="0"/>
              <a:t>-Espino, 2017)</a:t>
            </a:r>
          </a:p>
          <a:p>
            <a:r>
              <a:rPr lang="en-US" sz="1600" b="1" dirty="0"/>
              <a:t>Inventory shortage: </a:t>
            </a:r>
            <a:r>
              <a:rPr lang="en-US" sz="1600" dirty="0"/>
              <a:t>Situations where the procured inventory is not adequate or is delayed (Ancilla et al., 2024).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976030" y="3589866"/>
            <a:ext cx="6250940" cy="23046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700" b="1" dirty="0"/>
              <a:t>Initiative/Skills </a:t>
            </a:r>
          </a:p>
          <a:p>
            <a:r>
              <a:rPr lang="en-US" sz="1700" b="1" dirty="0"/>
              <a:t>Contacted part-time employees</a:t>
            </a:r>
            <a:r>
              <a:rPr lang="en-US" sz="1700" dirty="0"/>
              <a:t>: I kept and contacted on-call list of part time waiters to fill the unexpected gaps.</a:t>
            </a:r>
          </a:p>
          <a:p>
            <a:r>
              <a:rPr lang="en-US" sz="1700" b="1" dirty="0"/>
              <a:t>Manual ordering system</a:t>
            </a:r>
            <a:r>
              <a:rPr lang="en-US" sz="1700" dirty="0"/>
              <a:t>: I resorted to printed menu and manual ordering system while I contacted the technician for repair.</a:t>
            </a:r>
          </a:p>
          <a:p>
            <a:r>
              <a:rPr lang="en-US" sz="1700" b="1" dirty="0"/>
              <a:t>Multiple suppliers</a:t>
            </a:r>
            <a:r>
              <a:rPr lang="en-US" sz="1700" dirty="0"/>
              <a:t>: I established a multiple supplier relationship where other suppliers to supply emergency stock.</a:t>
            </a:r>
          </a:p>
          <a:p>
            <a:pPr marL="0" indent="0">
              <a:buNone/>
            </a:pPr>
            <a:endParaRPr lang="en-US" sz="1700" b="1" dirty="0"/>
          </a:p>
        </p:txBody>
      </p:sp>
    </p:spTree>
    <p:extLst>
      <p:ext uri="{BB962C8B-B14F-4D97-AF65-F5344CB8AC3E}">
        <p14:creationId xmlns:p14="http://schemas.microsoft.com/office/powerpoint/2010/main" val="29981330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>
            <a:extLst>
              <a:ext uri="{FF2B5EF4-FFF2-40B4-BE49-F238E27FC236}">
                <a16:creationId xmlns:a16="http://schemas.microsoft.com/office/drawing/2014/main" id="{428D436F-9ACD-4C92-AFC8-C934C527A6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0"/>
            <a:ext cx="6096000" cy="6858000"/>
          </a:xfrm>
          <a:prstGeom prst="rect">
            <a:avLst/>
          </a:prstGeom>
          <a:solidFill>
            <a:schemeClr val="tx1">
              <a:alpha val="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090538E0-A884-4E60-A6AB-77D830E2FC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53478" y="0"/>
            <a:ext cx="465738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45200" y="155449"/>
            <a:ext cx="5946799" cy="709524"/>
          </a:xfrm>
          <a:ln w="25400" cap="sq">
            <a:solidFill>
              <a:srgbClr val="FFFFFF"/>
            </a:solidFill>
            <a:miter lim="800000"/>
          </a:ln>
        </p:spPr>
        <p:txBody>
          <a:bodyPr wrap="square">
            <a:normAutofit/>
          </a:bodyPr>
          <a:lstStyle/>
          <a:p>
            <a:pPr algn="ctr"/>
            <a:r>
              <a:rPr lang="en-US" sz="28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Operating Point-of-Sale (POS) Systems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DB0D7DD0-1C67-4D4C-9E06-678233DB84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453478" cy="6858000"/>
          </a:xfrm>
          <a:prstGeom prst="rect">
            <a:avLst/>
          </a:prstGeom>
          <a:solidFill>
            <a:srgbClr val="404040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6110867" y="1123924"/>
            <a:ext cx="5946799" cy="272071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200" b="1" dirty="0"/>
              <a:t>As a waiter, I used the POS system for:</a:t>
            </a:r>
          </a:p>
          <a:p>
            <a:r>
              <a:rPr lang="en-US" sz="1200" b="1" dirty="0"/>
              <a:t>Table Management</a:t>
            </a:r>
            <a:r>
              <a:rPr lang="en-US" sz="1200" dirty="0"/>
              <a:t>: I used POS to track table status and progress.</a:t>
            </a:r>
          </a:p>
          <a:p>
            <a:r>
              <a:rPr lang="en-US" sz="1200" b="1" dirty="0"/>
              <a:t>Splitting bills</a:t>
            </a:r>
            <a:r>
              <a:rPr lang="en-US" sz="1200" dirty="0"/>
              <a:t>: I efficiently split cheques and loyalty points.</a:t>
            </a:r>
          </a:p>
          <a:p>
            <a:r>
              <a:rPr lang="en-US" sz="1200" b="1" dirty="0"/>
              <a:t>Order entry and Modification</a:t>
            </a:r>
            <a:r>
              <a:rPr lang="en-US" sz="1200" dirty="0"/>
              <a:t>: I captured requests and sent them to the kitchen. Also used it to modify special requests.</a:t>
            </a:r>
          </a:p>
          <a:p>
            <a:pPr marL="0" indent="0">
              <a:buNone/>
            </a:pPr>
            <a:r>
              <a:rPr lang="en-US" sz="1200" b="1" dirty="0"/>
              <a:t>As a Restaurant manager, I used POS for: </a:t>
            </a:r>
          </a:p>
          <a:p>
            <a:r>
              <a:rPr lang="en-US" sz="1200" b="1" dirty="0"/>
              <a:t>Inventory integration</a:t>
            </a:r>
            <a:r>
              <a:rPr lang="en-US" sz="1200" dirty="0"/>
              <a:t>: used it to track stock levels, apply reorder alerts and </a:t>
            </a:r>
            <a:r>
              <a:rPr lang="en-US" sz="1200" dirty="0" err="1"/>
              <a:t>minimise</a:t>
            </a:r>
            <a:r>
              <a:rPr lang="en-US" sz="1200" dirty="0"/>
              <a:t> wastes.</a:t>
            </a:r>
          </a:p>
          <a:p>
            <a:r>
              <a:rPr lang="en-US" sz="1200" b="1" dirty="0"/>
              <a:t>Shift management</a:t>
            </a:r>
            <a:r>
              <a:rPr lang="en-US" sz="1200" dirty="0"/>
              <a:t>: I used POS to adjust shift schedules.</a:t>
            </a:r>
          </a:p>
          <a:p>
            <a:r>
              <a:rPr lang="en-US" sz="1200" b="1" dirty="0"/>
              <a:t>Sale tracking and reporting</a:t>
            </a:r>
            <a:r>
              <a:rPr lang="en-US" sz="1200" dirty="0"/>
              <a:t>: I Used POS to track revenues, sales and </a:t>
            </a:r>
            <a:r>
              <a:rPr lang="en-US" sz="1200" dirty="0" err="1"/>
              <a:t>itemised</a:t>
            </a:r>
            <a:r>
              <a:rPr lang="en-US" sz="1200" dirty="0"/>
              <a:t> sales.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6125734" y="3880023"/>
            <a:ext cx="5501868" cy="28225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200" b="1" dirty="0"/>
              <a:t>Useful Features of POS</a:t>
            </a:r>
          </a:p>
          <a:p>
            <a:r>
              <a:rPr lang="en-US" sz="1200" b="1" dirty="0"/>
              <a:t>Order </a:t>
            </a:r>
            <a:r>
              <a:rPr lang="en-US" sz="1200" b="1" dirty="0" err="1"/>
              <a:t>customisation</a:t>
            </a:r>
            <a:r>
              <a:rPr lang="en-US" sz="1200" b="1" dirty="0"/>
              <a:t>: </a:t>
            </a:r>
            <a:r>
              <a:rPr lang="en-US" sz="1200" dirty="0"/>
              <a:t>The feature that allows order customization was very useful in tailor making customer orders (Cote, 2015).</a:t>
            </a:r>
          </a:p>
          <a:p>
            <a:r>
              <a:rPr lang="en-US" sz="1200" b="1" dirty="0"/>
              <a:t>Automated Alerts: </a:t>
            </a:r>
            <a:r>
              <a:rPr lang="en-US" sz="1200" dirty="0"/>
              <a:t>I found the alert system very useful in notifying me on low-stock and enabling end of shift reconciliations (Goddard, 2023). </a:t>
            </a:r>
          </a:p>
          <a:p>
            <a:r>
              <a:rPr lang="en-US" sz="1200" b="1" dirty="0"/>
              <a:t>Real-time Reporting: </a:t>
            </a:r>
            <a:r>
              <a:rPr lang="en-US" sz="1200" dirty="0"/>
              <a:t>This feature helped me  use live sales data to adjust restaurant menu and know best selling dishes (Chang, Tsai, and Huang, 2018).</a:t>
            </a:r>
          </a:p>
          <a:p>
            <a:r>
              <a:rPr lang="en-US" sz="1200" b="1" dirty="0"/>
              <a:t>Mobile access: </a:t>
            </a:r>
            <a:r>
              <a:rPr lang="en-US" sz="1200" dirty="0"/>
              <a:t>This was my best feature because it  enabled speedy payment and tableside ordering by guests (Gilje, 2009). </a:t>
            </a:r>
          </a:p>
        </p:txBody>
      </p:sp>
      <p:pic>
        <p:nvPicPr>
          <p:cNvPr id="6" name="Picture 5" descr="A hand holding a tablet&#10;&#10;AI-generated content may be incorrect.">
            <a:extLst>
              <a:ext uri="{FF2B5EF4-FFF2-40B4-BE49-F238E27FC236}">
                <a16:creationId xmlns:a16="http://schemas.microsoft.com/office/drawing/2014/main" id="{52FAD455-BE6E-F7C8-375B-861CEE94454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9080" y="0"/>
            <a:ext cx="397948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15761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8CA06CD6-90CA-4C45-856C-6771339E1E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10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9560" y="4992130"/>
            <a:ext cx="3863002" cy="1476723"/>
          </a:xfrm>
        </p:spPr>
        <p:txBody>
          <a:bodyPr>
            <a:normAutofit/>
          </a:bodyPr>
          <a:lstStyle/>
          <a:p>
            <a:pPr algn="r"/>
            <a:r>
              <a:rPr lang="en-US" b="1" dirty="0">
                <a:solidFill>
                  <a:schemeClr val="accent1"/>
                </a:solidFill>
              </a:rPr>
              <a:t>Booking System Management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5021601D-2758-4B15-A31C-FDA184C51B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976030" y="963507"/>
            <a:ext cx="6250940" cy="2304627"/>
          </a:xfrm>
        </p:spPr>
        <p:txBody>
          <a:bodyPr anchor="b">
            <a:noAutofit/>
          </a:bodyPr>
          <a:lstStyle/>
          <a:p>
            <a:pPr marL="0" indent="0">
              <a:buNone/>
            </a:pPr>
            <a:r>
              <a:rPr lang="en-US" sz="1400" b="1" dirty="0"/>
              <a:t>Booking system Operation</a:t>
            </a:r>
          </a:p>
          <a:p>
            <a:r>
              <a:rPr lang="en-US" sz="1400" dirty="0"/>
              <a:t>Three options exist for customers to book tables including website bookings third-party applications and phone reservations. The system automatically records bookings and visitor information together with all special requirements.</a:t>
            </a:r>
          </a:p>
          <a:p>
            <a:r>
              <a:rPr lang="en-US" sz="1400" dirty="0"/>
              <a:t>The system used predefined criteria to allocate tables according to the number of guests and anticipated service duration while considering the building layout.</a:t>
            </a:r>
          </a:p>
          <a:p>
            <a:r>
              <a:rPr lang="en-US" sz="1400" dirty="0"/>
              <a:t>The system managed walk-ins during busy periods by calculating wait times through automatic SMS notifications for customers when their tables become available.</a:t>
            </a:r>
          </a:p>
          <a:p>
            <a:r>
              <a:rPr lang="en-US" sz="1400" dirty="0"/>
              <a:t>POS and CRM connected reservation records to customer records which supports </a:t>
            </a:r>
            <a:r>
              <a:rPr lang="en-US" sz="1400" dirty="0" err="1"/>
              <a:t>individualised</a:t>
            </a:r>
            <a:r>
              <a:rPr lang="en-US" sz="1400" dirty="0"/>
              <a:t> customer service (Kumar, 2023).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976030" y="3589866"/>
            <a:ext cx="6250940" cy="2304628"/>
          </a:xfrm>
        </p:spPr>
        <p:txBody>
          <a:bodyPr>
            <a:noAutofit/>
          </a:bodyPr>
          <a:lstStyle/>
          <a:p>
            <a:r>
              <a:rPr lang="en-US" sz="1400" dirty="0"/>
              <a:t>I ensured the reservation slot periods received optimization through analysis of customer dining habits to reduce empty seating periods.</a:t>
            </a:r>
          </a:p>
          <a:p>
            <a:r>
              <a:rPr lang="en-US" sz="1400" dirty="0"/>
              <a:t>I ensured real-time occupancy monitoring which enabled me to establish buffer times that stopped bottlenecks from happening during busy times.</a:t>
            </a:r>
          </a:p>
          <a:p>
            <a:r>
              <a:rPr lang="en-US" sz="1400" dirty="0"/>
              <a:t>I managed walk-in customers together with pre-booked guests by organizing waiting areas for VIPs along with loyal patrons.</a:t>
            </a:r>
          </a:p>
          <a:p>
            <a:r>
              <a:rPr lang="en-US" sz="1400" dirty="0"/>
              <a:t>I used reservation data to create proper staff schedules which provided smooth service levels during peak customer times.</a:t>
            </a:r>
          </a:p>
          <a:p>
            <a:r>
              <a:rPr lang="en-US" sz="1400" dirty="0"/>
              <a:t>I came up with a no-show and cancellation policy which used SMS or email confirmation messages to decrease table vacancies.</a:t>
            </a:r>
          </a:p>
        </p:txBody>
      </p:sp>
      <p:pic>
        <p:nvPicPr>
          <p:cNvPr id="6" name="Picture 5" descr="A screenshot of a computer&#10;&#10;AI-generated content may be incorrect.">
            <a:extLst>
              <a:ext uri="{FF2B5EF4-FFF2-40B4-BE49-F238E27FC236}">
                <a16:creationId xmlns:a16="http://schemas.microsoft.com/office/drawing/2014/main" id="{2F4A3F25-377C-D095-92A8-3ECDC2AFF89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9561" y="481915"/>
            <a:ext cx="2842050" cy="45102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72172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1E214AA7-F028-4A0D-8698-61AEC754D1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1598340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9933" y="995318"/>
            <a:ext cx="9872134" cy="1193968"/>
          </a:xfrm>
          <a:solidFill>
            <a:srgbClr val="FFFFFF"/>
          </a:solidFill>
          <a:ln w="38100">
            <a:solidFill>
              <a:srgbClr val="7F7F7F"/>
            </a:solidFill>
            <a:miter lim="800000"/>
          </a:ln>
        </p:spPr>
        <p:txBody>
          <a:bodyPr>
            <a:normAutofit/>
          </a:bodyPr>
          <a:lstStyle/>
          <a:p>
            <a:pPr algn="ctr"/>
            <a:r>
              <a:rPr lang="en-US" sz="3600" b="1">
                <a:solidFill>
                  <a:srgbClr val="3F3F3F"/>
                </a:solidFill>
              </a:rPr>
              <a:t>Inventory Management, Stock Ordering  and Data Feedback</a:t>
            </a:r>
          </a:p>
        </p:txBody>
      </p:sp>
      <p:sp>
        <p:nvSpPr>
          <p:cNvPr id="13" name="Content Placeholder 3"/>
          <p:cNvSpPr>
            <a:spLocks noGrp="1"/>
          </p:cNvSpPr>
          <p:nvPr>
            <p:ph sz="half" idx="1"/>
          </p:nvPr>
        </p:nvSpPr>
        <p:spPr>
          <a:xfrm>
            <a:off x="1476915" y="2888250"/>
            <a:ext cx="4297351" cy="2959777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US" sz="1300" b="1"/>
              <a:t>Stock monitoring and Inventory Management.</a:t>
            </a:r>
          </a:p>
          <a:p>
            <a:r>
              <a:rPr lang="en-US" sz="1300" b="1"/>
              <a:t>Stock level monitoring: </a:t>
            </a:r>
            <a:r>
              <a:rPr lang="en-US" sz="1300"/>
              <a:t>The POS-integrated stock system enabled me to monitor stock quantities in real-time. </a:t>
            </a:r>
          </a:p>
          <a:p>
            <a:r>
              <a:rPr lang="en-US" sz="1300" b="1"/>
              <a:t>Order placement: </a:t>
            </a:r>
            <a:r>
              <a:rPr lang="en-US" sz="1300"/>
              <a:t>My duties involved reviewing sales trends alongside system-generated reorder alerts which helped me to place timely orders with suppliers</a:t>
            </a:r>
          </a:p>
          <a:p>
            <a:r>
              <a:rPr lang="en-US" sz="1300" b="1"/>
              <a:t>Waste reduction: </a:t>
            </a:r>
            <a:r>
              <a:rPr lang="en-US" sz="1300"/>
              <a:t>Stock reports analysis helped me to reduce waste while optimizing portions and modify dishes according to current inventory levels.</a:t>
            </a:r>
          </a:p>
          <a:p>
            <a:r>
              <a:rPr lang="en-US" sz="1300" b="1"/>
              <a:t>Supplier management: </a:t>
            </a:r>
            <a:r>
              <a:rPr lang="en-US" sz="1300"/>
              <a:t>I collaborated with vendors for bulk purchasing benefits while managing supply deliveries according to seasonal market variations.</a:t>
            </a:r>
          </a:p>
          <a:p>
            <a:pPr marL="0" indent="0">
              <a:buNone/>
            </a:pPr>
            <a:endParaRPr lang="en-US" sz="1300" b="1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D6206FDC-2777-4D7F-AF9C-73413DA664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6000" y="2888250"/>
            <a:ext cx="0" cy="2769135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6417731" y="2888250"/>
            <a:ext cx="4292594" cy="2959778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US" sz="1100" b="1"/>
              <a:t>Usage of Data Feedback</a:t>
            </a:r>
          </a:p>
          <a:p>
            <a:pPr marL="0" indent="0">
              <a:buNone/>
            </a:pPr>
            <a:r>
              <a:rPr lang="en-US" sz="1100" b="1"/>
              <a:t>Sales Trends: </a:t>
            </a:r>
            <a:r>
              <a:rPr lang="en-US" sz="1100"/>
              <a:t>The historical sales data served as a basis to predict anticipated demand allowing me to readjust order quantity estimates. </a:t>
            </a:r>
          </a:p>
          <a:p>
            <a:pPr marL="0" indent="0">
              <a:buNone/>
            </a:pPr>
            <a:r>
              <a:rPr lang="en-US" sz="1100" b="1"/>
              <a:t>Cost and Budgeting: </a:t>
            </a:r>
            <a:r>
              <a:rPr lang="en-US" sz="1100"/>
              <a:t>I monitored food expenses with cost-per-item analysis to sustain business profit through improved supplier contracts.</a:t>
            </a:r>
          </a:p>
          <a:p>
            <a:pPr marL="0" indent="0">
              <a:buNone/>
            </a:pPr>
            <a:r>
              <a:rPr lang="en-US" sz="1100" b="1"/>
              <a:t>Event planning: </a:t>
            </a:r>
            <a:r>
              <a:rPr lang="en-US" sz="1100"/>
              <a:t>I managed stock levels according to upcoming promotions and holidays together with restaurant events to maintain smooth business operations during high-volume periods.</a:t>
            </a:r>
          </a:p>
          <a:p>
            <a:pPr marL="0" indent="0">
              <a:buNone/>
            </a:pPr>
            <a:r>
              <a:rPr lang="en-US" sz="1100" b="1"/>
              <a:t>High and Low selling items: </a:t>
            </a:r>
            <a:r>
              <a:rPr lang="en-US" sz="1100"/>
              <a:t>I examined bestseller and underperforming inventory items to manage purchasing flow and set menu prices which balanced stocks.</a:t>
            </a:r>
          </a:p>
        </p:txBody>
      </p:sp>
    </p:spTree>
    <p:extLst>
      <p:ext uri="{BB962C8B-B14F-4D97-AF65-F5344CB8AC3E}">
        <p14:creationId xmlns:p14="http://schemas.microsoft.com/office/powerpoint/2010/main" val="167224729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B36F400F-DF28-43BC-8D8E-4929793B39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15000"/>
            </a:schemeClr>
          </a:solidFill>
          <a:ln w="127000" cap="sq" cmpd="thinThick">
            <a:solidFill>
              <a:schemeClr val="tx1">
                <a:alpha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668377"/>
            <a:ext cx="10515600" cy="1325563"/>
          </a:xfrm>
        </p:spPr>
        <p:txBody>
          <a:bodyPr>
            <a:normAutofit/>
          </a:bodyPr>
          <a:lstStyle/>
          <a:p>
            <a:r>
              <a:rPr lang="en-US" b="1" dirty="0"/>
              <a:t>End of Day Reconciliation and Insights</a:t>
            </a:r>
            <a:endParaRPr lang="en-US" b="1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838200" y="2177456"/>
            <a:ext cx="5097780" cy="37957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300" b="1"/>
              <a:t>In End-of-Day Reconciliation, I performed the following activities:</a:t>
            </a:r>
          </a:p>
          <a:p>
            <a:r>
              <a:rPr lang="en-US" sz="1300" b="1"/>
              <a:t>Review of Sales report: </a:t>
            </a:r>
            <a:r>
              <a:rPr lang="en-US" sz="1300"/>
              <a:t>I reviewed POS-generated reports that summarised sales and payment methods including cash, credit and online orders while showing discount and refund details. </a:t>
            </a:r>
          </a:p>
          <a:p>
            <a:r>
              <a:rPr lang="en-US" sz="1300" b="1"/>
              <a:t>Cash and card balance: </a:t>
            </a:r>
            <a:r>
              <a:rPr lang="en-US" sz="1300"/>
              <a:t>I checked the amounts in cash drawers and matched them against sales records as well as checked that payments through cards matched system records to find any inconsistencies.</a:t>
            </a:r>
          </a:p>
          <a:p>
            <a:r>
              <a:rPr lang="en-US" sz="1300" b="1"/>
              <a:t>Tip distribution and payroll</a:t>
            </a:r>
            <a:r>
              <a:rPr lang="en-US" sz="1300"/>
              <a:t>: I conducted regular checks of tip distribution and staff sales performance to guarantee fairness and evaluate incentives.</a:t>
            </a:r>
          </a:p>
          <a:p>
            <a:r>
              <a:rPr lang="en-US" sz="1300" b="1"/>
              <a:t>Inventory adjustment: I</a:t>
            </a:r>
            <a:r>
              <a:rPr lang="en-US" sz="1300"/>
              <a:t> compared sales data with stock usage patterns for finding discrepancies which helped me modify forthcoming buying strategies.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6256020" y="2177456"/>
            <a:ext cx="5097780" cy="37957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700" b="1" dirty="0"/>
              <a:t>Key Insights Generated</a:t>
            </a:r>
          </a:p>
          <a:p>
            <a:r>
              <a:rPr lang="en-US" sz="1700" dirty="0"/>
              <a:t>Based on customer traffic, the analysis revealed the need to recruit more employees to minimize waiting periods while enhancing our service quality.</a:t>
            </a:r>
          </a:p>
          <a:p>
            <a:r>
              <a:rPr lang="en-US" sz="1700" dirty="0"/>
              <a:t>The analysis also revealed the need for stricter policies for voids and refunds to decrease financial losses within the organization.</a:t>
            </a:r>
          </a:p>
          <a:p>
            <a:r>
              <a:rPr lang="en-US" sz="1700" dirty="0"/>
              <a:t>The analysis of individual sales reports via the POS revealed the need to provide </a:t>
            </a:r>
            <a:r>
              <a:rPr lang="en-US" sz="1700" dirty="0" err="1"/>
              <a:t>specialised</a:t>
            </a:r>
            <a:r>
              <a:rPr lang="en-US" sz="1700" dirty="0"/>
              <a:t> training for waiters to enhance their service delivery.</a:t>
            </a:r>
          </a:p>
          <a:p>
            <a:r>
              <a:rPr lang="en-US" sz="1700" dirty="0"/>
              <a:t>Evaluation of best-selling and underperforming menu choices revealed the need for price modifications for better menu optimization.</a:t>
            </a:r>
          </a:p>
        </p:txBody>
      </p:sp>
    </p:spTree>
    <p:extLst>
      <p:ext uri="{BB962C8B-B14F-4D97-AF65-F5344CB8AC3E}">
        <p14:creationId xmlns:p14="http://schemas.microsoft.com/office/powerpoint/2010/main" val="271428406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36F400F-DF28-43BC-8D8E-4929793B39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15000"/>
            </a:schemeClr>
          </a:solidFill>
          <a:ln w="127000" cap="sq" cmpd="thinThick">
            <a:solidFill>
              <a:schemeClr val="tx1">
                <a:alpha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668377"/>
            <a:ext cx="10515600" cy="1325563"/>
          </a:xfrm>
        </p:spPr>
        <p:txBody>
          <a:bodyPr>
            <a:normAutofit/>
          </a:bodyPr>
          <a:lstStyle/>
          <a:p>
            <a:r>
              <a:rPr lang="en-US" b="1" dirty="0"/>
              <a:t>Reflective Analysis and Future Career Development</a:t>
            </a:r>
            <a:endParaRPr lang="en-US" b="1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2177456"/>
            <a:ext cx="5097780" cy="37957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500" b="1" dirty="0"/>
              <a:t>Reflective Analysis</a:t>
            </a:r>
          </a:p>
          <a:p>
            <a:r>
              <a:rPr lang="en-US" sz="1500" dirty="0"/>
              <a:t>The placement helped me develop key skills in management such as self management, team management, communication and team collaboration.</a:t>
            </a:r>
          </a:p>
          <a:p>
            <a:r>
              <a:rPr lang="en-US" sz="1500" dirty="0"/>
              <a:t>I also learnt and </a:t>
            </a:r>
            <a:r>
              <a:rPr lang="en-US" sz="1500" dirty="0" err="1"/>
              <a:t>practised</a:t>
            </a:r>
            <a:r>
              <a:rPr lang="en-US" sz="1500" dirty="0"/>
              <a:t> administrative management theory as a manager. Some of the principles applied include division of </a:t>
            </a:r>
            <a:r>
              <a:rPr lang="en-US" sz="1500" dirty="0" err="1"/>
              <a:t>labour</a:t>
            </a:r>
            <a:r>
              <a:rPr lang="en-US" sz="1500" dirty="0"/>
              <a:t>, initiative and order.</a:t>
            </a:r>
          </a:p>
          <a:p>
            <a:r>
              <a:rPr lang="en-US" sz="1500" dirty="0"/>
              <a:t>The placement also helped me develop technical skills by learning how to use the POS system, generate reports and draw insights.</a:t>
            </a:r>
          </a:p>
          <a:p>
            <a:r>
              <a:rPr lang="en-US" sz="1500" dirty="0"/>
              <a:t>Problem solving and trouble shooting skills in managing system failures and staff shortages.</a:t>
            </a:r>
          </a:p>
          <a:p>
            <a:r>
              <a:rPr lang="en-US" sz="1500" dirty="0"/>
              <a:t>I Learned about end-of day reconciliation to balance cash, distribute tips and review sales reports.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56020" y="2177456"/>
            <a:ext cx="5097780" cy="37957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700" b="1"/>
              <a:t>Future Career Development</a:t>
            </a:r>
          </a:p>
          <a:p>
            <a:r>
              <a:rPr lang="en-US" sz="1700"/>
              <a:t>My Experience at the Anasma Greek Eatery  will strengthen my future restaurant management roles.</a:t>
            </a:r>
          </a:p>
          <a:p>
            <a:r>
              <a:rPr lang="en-US" sz="1700"/>
              <a:t>The experience has also helped me understand strategic decision making and the roles of leadership in future business management and success.</a:t>
            </a:r>
          </a:p>
          <a:p>
            <a:r>
              <a:rPr lang="en-US" sz="1700"/>
              <a:t>The skills developed in data analysis, and POS proficiency will be key in improving future restaurant efficiency and meeting customer needs.</a:t>
            </a:r>
          </a:p>
          <a:p>
            <a:r>
              <a:rPr lang="en-US" sz="1700"/>
              <a:t>The troubleshooting skills will be key in addressing business uncertainties.</a:t>
            </a:r>
          </a:p>
        </p:txBody>
      </p:sp>
    </p:spTree>
    <p:extLst>
      <p:ext uri="{BB962C8B-B14F-4D97-AF65-F5344CB8AC3E}">
        <p14:creationId xmlns:p14="http://schemas.microsoft.com/office/powerpoint/2010/main" val="73683854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sz="5400" b="1"/>
              <a:t>References</a:t>
            </a:r>
          </a:p>
        </p:txBody>
      </p:sp>
      <p:sp>
        <p:nvSpPr>
          <p:cNvPr id="43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en-US" sz="1200"/>
              <a:t>Ali, B.J. and Anwar, G., 2021. An empirical study of employees’ motivation and its influence job satisfaction. Ali, BJ, &amp; Anwar, G.(2021). An Empirical Study of Employees’ Motivation and its Influence Job Satisfaction. International Journal of Engineering, Business and Management, 5(2), pp.21-30. https://papers.ssrn.com/sol3/papers.cfm?abstract_id=3822723. </a:t>
            </a:r>
          </a:p>
          <a:p>
            <a:r>
              <a:rPr lang="en-US" sz="1200"/>
              <a:t>Anasma (2025). Anasma. [online] Anasma. Available at: https://www.anasma.co.uk/ [Accessed 4 Feb. 2025].</a:t>
            </a:r>
          </a:p>
          <a:p>
            <a:r>
              <a:rPr lang="en-US" sz="1200"/>
              <a:t>Ancilla, G.M., Rajagopal, H., Al-Hadi, I.A.A., Rajagopal, R. and Mokthar, N., 2024. Development of a Desktop Application Restaurant Management System. In Proceedings of the International Conference on Artificial Life and Robotics (ICAROB) (Vol. 29, pp. 510-517). https://alife-robotics.co.jp/members2024/icarob/data/html/data/OS/OS18-5.pdf. </a:t>
            </a:r>
          </a:p>
          <a:p>
            <a:r>
              <a:rPr lang="en-US" sz="1200"/>
              <a:t>Barlan-Espino, A.G., 2017. Operational efficiency and customer satisfaction of restaurants: Basis for business operation enhancement. Asia Pacific Journal of Multidisciplinary Research, 5(1), pp.122-132.</a:t>
            </a:r>
          </a:p>
          <a:p>
            <a:r>
              <a:rPr lang="en-US" sz="1200"/>
              <a:t>Chang, B.R., Tsai, H.F. and Huang, H.C., 2018. Implementation of Smart Mobile Point-of-Sale Cash Register System. J. Netw. Intell., 3(3), pp.170-188. https://web.archive.org/web/20200720135816id_/http://bit.kuas.edu.tw/~jni/2018/vol3/JNI_2018_vol3_n3_003.pdf. </a:t>
            </a:r>
          </a:p>
          <a:p>
            <a:r>
              <a:rPr lang="en-US" sz="1200"/>
              <a:t>Cote, M., 2015. The Power of Point of Sale Improving Growth, Profit, and Customer Service in a Retail Business. https://digitalcommons.bryant.edu/cgi/viewcontent.cgi?article=1016&amp;context=honors_marketing. </a:t>
            </a:r>
          </a:p>
          <a:p>
            <a:r>
              <a:rPr lang="en-US" sz="1200"/>
              <a:t>Cross, R., 2021. Beyond Collaboration Overload: How to Work Smarter, Get Ahead, and Restore Your Well-Being. Harvard Business Press.</a:t>
            </a:r>
          </a:p>
          <a:p>
            <a:r>
              <a:rPr lang="en-US" sz="1200"/>
              <a:t>Gilje, E.L., 2009. Usability challenges for contactless mobile payment at a physical point of sale: Central themes and trade-offs (Master's thesis, Institutt for datateknikk og informasjonsvitenskap). https://ntnuopen.ntnu.no/ntnu-xmlui/handle/11250/251388. </a:t>
            </a:r>
          </a:p>
          <a:p>
            <a:r>
              <a:rPr lang="en-US" sz="1200"/>
              <a:t>Goddard, T.B., 2023. Critical Areas in Advanced Driver Assistance Systems Safety: Point of Sale and Crash Reporting (No. 06-003). Safety through Disruption (Safe-D) University Transportation Center (UTC). https://rosap.ntl.bts.gov/view/dot/73264. </a:t>
            </a:r>
          </a:p>
          <a:p>
            <a:endParaRPr lang="en-US" sz="1200"/>
          </a:p>
        </p:txBody>
      </p:sp>
    </p:spTree>
    <p:extLst>
      <p:ext uri="{BB962C8B-B14F-4D97-AF65-F5344CB8AC3E}">
        <p14:creationId xmlns:p14="http://schemas.microsoft.com/office/powerpoint/2010/main" val="831056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sz="5400" b="1"/>
              <a:t>References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en-US" sz="1500"/>
              <a:t>Golden , L 2025. Irregular Work Scheduling and Its Consequences. [online] https://www.epi.org/. Available at: https://www.epi.org/publication/irregular-work-scheduling-and-its-consequences/ [Accessed 5 Feb. 2025].</a:t>
            </a:r>
          </a:p>
          <a:p>
            <a:r>
              <a:rPr lang="en-US" sz="1500"/>
              <a:t>Gottsch, K.A., 2021. The Influence of Customer Feedback on Employee Behaviors Delivering the Brand Promise. https://scholarship.rollins.edu/cgi/viewcontent.cgi?article=1052&amp;context=dba_dissertations. </a:t>
            </a:r>
          </a:p>
          <a:p>
            <a:r>
              <a:rPr lang="en-US" sz="1500"/>
              <a:t>Haavisto, V.E. and Linge, T.T., 2022. Internal crisis communication and Nordic leadership: the importance of transparent and participative communication in times of crisis. Scandinavian Journal of Hospitality and Tourism, 22(4-5), pp.331-356. https://www.tandfonline.com/doi/pdf/10.1080/15022250.2022.2123038. </a:t>
            </a:r>
          </a:p>
          <a:p>
            <a:r>
              <a:rPr lang="en-US" sz="1500"/>
              <a:t>Kanyan, A., Ngana, L. and Voon, B.H., 2016. Improving the service operations of fast-food restaurants. Procedia-Social and Behavioral Sciences, 224, pp.190-198. https://www.sciencedirect.com/science/article/pii/S1877042816305237. </a:t>
            </a:r>
          </a:p>
          <a:p>
            <a:r>
              <a:rPr lang="en-US" sz="1500"/>
              <a:t>Kumar, S., 2023. ICT in Hospitality: A textbook for PG students. Dr Sunil Kumar. https://books.google.com/books?hl=en&amp;lr=&amp;id=c78CEQAAQBAJ&amp;oi=fnd&amp;pg=PR4&amp;dq=Booking+system+Operation,+POS+and+CRM+connect+reservation+records+to+customer+records+which+supports+individualized+customer+service&amp;ots=6Fgqn51ySJ&amp;sig=3n-UwX3_Cm2xAPzslpy8Eklp9wI#v=onepage&amp;q&amp;f=false. </a:t>
            </a:r>
          </a:p>
          <a:p>
            <a:r>
              <a:rPr lang="en-US" sz="1500"/>
              <a:t>Novikava, D., 2019. Recommendation for improving the internal communication in a case restaurant. https://www.theseus.fi/bitstream/handle/10024/261538/Thesis_Novikava.pdf?sequence=2. </a:t>
            </a:r>
          </a:p>
        </p:txBody>
      </p:sp>
    </p:spTree>
    <p:extLst>
      <p:ext uri="{BB962C8B-B14F-4D97-AF65-F5344CB8AC3E}">
        <p14:creationId xmlns:p14="http://schemas.microsoft.com/office/powerpoint/2010/main" val="426771627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764</TotalTime>
  <Words>4092</Words>
  <Application>Microsoft Office PowerPoint</Application>
  <PresentationFormat>Widescreen</PresentationFormat>
  <Paragraphs>210</Paragraphs>
  <Slides>13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Introduction</vt:lpstr>
      <vt:lpstr>Liaison and Effective Communication Among Team</vt:lpstr>
      <vt:lpstr>Liaison and effective communication among team  </vt:lpstr>
      <vt:lpstr>Troubleshooting Skills</vt:lpstr>
      <vt:lpstr>Operating Point-of-Sale (POS) Systems</vt:lpstr>
      <vt:lpstr>Booking System Management</vt:lpstr>
      <vt:lpstr>Inventory Management, Stock Ordering  and Data Feedback</vt:lpstr>
      <vt:lpstr>End of Day Reconciliation and Insights</vt:lpstr>
      <vt:lpstr>Reflective Analysis and Future Career Development</vt:lpstr>
      <vt:lpstr>References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2239463@student.uwtsd.ac.uk</dc:creator>
  <cp:lastModifiedBy>Raluca Georgiana Chiparus Zosan (2239463)</cp:lastModifiedBy>
  <cp:revision>117</cp:revision>
  <dcterms:created xsi:type="dcterms:W3CDTF">2025-02-04T10:56:27Z</dcterms:created>
  <dcterms:modified xsi:type="dcterms:W3CDTF">2025-02-11T18:57:05Z</dcterms:modified>
</cp:coreProperties>
</file>