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8"/>
  </p:notesMasterIdLst>
  <p:sldIdLst>
    <p:sldId id="256" r:id="rId2"/>
    <p:sldId id="257" r:id="rId3"/>
    <p:sldId id="261" r:id="rId4"/>
    <p:sldId id="258" r:id="rId5"/>
    <p:sldId id="259" r:id="rId6"/>
    <p:sldId id="260" r:id="rId7"/>
    <p:sldId id="282" r:id="rId8"/>
    <p:sldId id="277" r:id="rId9"/>
    <p:sldId id="278" r:id="rId10"/>
    <p:sldId id="279" r:id="rId11"/>
    <p:sldId id="283" r:id="rId12"/>
    <p:sldId id="1097" r:id="rId13"/>
    <p:sldId id="1096" r:id="rId14"/>
    <p:sldId id="378" r:id="rId15"/>
    <p:sldId id="1098" r:id="rId16"/>
    <p:sldId id="280" r:id="rId17"/>
  </p:sldIdLst>
  <p:sldSz cx="9906000" cy="6858000" type="A4"/>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33"/>
    <a:srgbClr val="009900"/>
    <a:srgbClr val="0000CC"/>
    <a:srgbClr val="800080"/>
    <a:srgbClr val="FF0066"/>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141"/>
    <p:restoredTop sz="92790" autoAdjust="0"/>
  </p:normalViewPr>
  <p:slideViewPr>
    <p:cSldViewPr snapToGrid="0" snapToObjects="1">
      <p:cViewPr varScale="1">
        <p:scale>
          <a:sx n="210" d="100"/>
          <a:sy n="210" d="100"/>
        </p:scale>
        <p:origin x="2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09659F-C388-724E-B582-511B7B35754E}" type="doc">
      <dgm:prSet loTypeId="urn:microsoft.com/office/officeart/2005/8/layout/cycle7" loCatId="" qsTypeId="urn:microsoft.com/office/officeart/2005/8/quickstyle/simple1" qsCatId="simple" csTypeId="urn:microsoft.com/office/officeart/2005/8/colors/accent1_2" csCatId="accent1" phldr="1"/>
      <dgm:spPr/>
      <dgm:t>
        <a:bodyPr/>
        <a:lstStyle/>
        <a:p>
          <a:endParaRPr lang="en-GB"/>
        </a:p>
      </dgm:t>
    </dgm:pt>
    <dgm:pt modelId="{ED0896BF-37AC-8249-8A8E-490D5BF9A413}">
      <dgm:prSet phldrT="[Text]" custT="1"/>
      <dgm:spPr>
        <a:solidFill>
          <a:srgbClr val="FFFF00"/>
        </a:solidFill>
      </dgm:spPr>
      <dgm:t>
        <a:bodyPr/>
        <a:lstStyle/>
        <a:p>
          <a:r>
            <a:rPr lang="en-GB" sz="1000" dirty="0">
              <a:solidFill>
                <a:srgbClr val="FF0000"/>
              </a:solidFill>
            </a:rPr>
            <a:t>CLAIM</a:t>
          </a:r>
        </a:p>
      </dgm:t>
    </dgm:pt>
    <dgm:pt modelId="{B8DF9FE7-8767-A74D-8ABD-F5F71A6FA3E8}" type="parTrans" cxnId="{5C52D39E-8F61-DE49-A35F-135A01DECB92}">
      <dgm:prSet/>
      <dgm:spPr/>
      <dgm:t>
        <a:bodyPr/>
        <a:lstStyle/>
        <a:p>
          <a:endParaRPr lang="en-GB"/>
        </a:p>
      </dgm:t>
    </dgm:pt>
    <dgm:pt modelId="{5054CFD6-17D7-2941-83D8-9D3C806A6674}" type="sibTrans" cxnId="{5C52D39E-8F61-DE49-A35F-135A01DECB92}">
      <dgm:prSet/>
      <dgm:spPr/>
      <dgm:t>
        <a:bodyPr/>
        <a:lstStyle/>
        <a:p>
          <a:endParaRPr lang="en-GB"/>
        </a:p>
      </dgm:t>
    </dgm:pt>
    <dgm:pt modelId="{E45CDF94-3560-5445-8736-7D31C0F0A7B9}">
      <dgm:prSet phldrT="[Text]" custT="1"/>
      <dgm:spPr>
        <a:solidFill>
          <a:schemeClr val="accent6">
            <a:lumMod val="40000"/>
            <a:lumOff val="60000"/>
          </a:schemeClr>
        </a:solidFill>
      </dgm:spPr>
      <dgm:t>
        <a:bodyPr/>
        <a:lstStyle/>
        <a:p>
          <a:r>
            <a:rPr lang="en-GB" sz="1000" dirty="0">
              <a:solidFill>
                <a:srgbClr val="FF0000"/>
              </a:solidFill>
            </a:rPr>
            <a:t>DATA</a:t>
          </a:r>
        </a:p>
      </dgm:t>
    </dgm:pt>
    <dgm:pt modelId="{5EA1B0F8-8497-974D-8342-C452F1852D26}" type="parTrans" cxnId="{7291234C-0679-3D4C-9025-2E73A5BED841}">
      <dgm:prSet/>
      <dgm:spPr/>
      <dgm:t>
        <a:bodyPr/>
        <a:lstStyle/>
        <a:p>
          <a:endParaRPr lang="en-GB"/>
        </a:p>
      </dgm:t>
    </dgm:pt>
    <dgm:pt modelId="{2E54A41B-D196-E541-847D-6521C405474A}" type="sibTrans" cxnId="{7291234C-0679-3D4C-9025-2E73A5BED841}">
      <dgm:prSet/>
      <dgm:spPr/>
      <dgm:t>
        <a:bodyPr/>
        <a:lstStyle/>
        <a:p>
          <a:endParaRPr lang="en-GB"/>
        </a:p>
      </dgm:t>
    </dgm:pt>
    <dgm:pt modelId="{FFDFD527-20A9-DA43-A38A-EADCBAED0A25}">
      <dgm:prSet phldrT="[Text]" custT="1"/>
      <dgm:spPr>
        <a:solidFill>
          <a:srgbClr val="00B0F0"/>
        </a:solidFill>
      </dgm:spPr>
      <dgm:t>
        <a:bodyPr/>
        <a:lstStyle/>
        <a:p>
          <a:r>
            <a:rPr lang="en-GB" sz="1000" dirty="0">
              <a:solidFill>
                <a:srgbClr val="FF0000"/>
              </a:solidFill>
            </a:rPr>
            <a:t>JUSTIFICATION</a:t>
          </a:r>
        </a:p>
      </dgm:t>
    </dgm:pt>
    <dgm:pt modelId="{93275843-96C9-F349-BB58-86327450FC11}" type="parTrans" cxnId="{C441EF35-8300-774B-B655-CE72436B1775}">
      <dgm:prSet/>
      <dgm:spPr/>
      <dgm:t>
        <a:bodyPr/>
        <a:lstStyle/>
        <a:p>
          <a:endParaRPr lang="en-GB"/>
        </a:p>
      </dgm:t>
    </dgm:pt>
    <dgm:pt modelId="{BA1D3F22-42F7-EF44-8A48-07AA367ABB09}" type="sibTrans" cxnId="{C441EF35-8300-774B-B655-CE72436B1775}">
      <dgm:prSet/>
      <dgm:spPr/>
      <dgm:t>
        <a:bodyPr/>
        <a:lstStyle/>
        <a:p>
          <a:endParaRPr lang="en-GB"/>
        </a:p>
      </dgm:t>
    </dgm:pt>
    <dgm:pt modelId="{CFDD153A-214E-8A49-A67C-18288A92C568}" type="pres">
      <dgm:prSet presAssocID="{E309659F-C388-724E-B582-511B7B35754E}" presName="Name0" presStyleCnt="0">
        <dgm:presLayoutVars>
          <dgm:dir/>
          <dgm:resizeHandles val="exact"/>
        </dgm:presLayoutVars>
      </dgm:prSet>
      <dgm:spPr/>
    </dgm:pt>
    <dgm:pt modelId="{A07D57A0-5025-654C-A76F-0383EA8B4DD3}" type="pres">
      <dgm:prSet presAssocID="{ED0896BF-37AC-8249-8A8E-490D5BF9A413}" presName="node" presStyleLbl="node1" presStyleIdx="0" presStyleCnt="3">
        <dgm:presLayoutVars>
          <dgm:bulletEnabled val="1"/>
        </dgm:presLayoutVars>
      </dgm:prSet>
      <dgm:spPr/>
    </dgm:pt>
    <dgm:pt modelId="{70490124-083A-3649-872F-D5E06354A4EB}" type="pres">
      <dgm:prSet presAssocID="{5054CFD6-17D7-2941-83D8-9D3C806A6674}" presName="sibTrans" presStyleLbl="sibTrans2D1" presStyleIdx="0" presStyleCnt="3"/>
      <dgm:spPr/>
    </dgm:pt>
    <dgm:pt modelId="{7561DE41-EC8B-8745-B9F4-A9D0F3383DBE}" type="pres">
      <dgm:prSet presAssocID="{5054CFD6-17D7-2941-83D8-9D3C806A6674}" presName="connectorText" presStyleLbl="sibTrans2D1" presStyleIdx="0" presStyleCnt="3"/>
      <dgm:spPr/>
    </dgm:pt>
    <dgm:pt modelId="{A5E12B21-3B3D-4241-9BD3-99F91897AAA4}" type="pres">
      <dgm:prSet presAssocID="{E45CDF94-3560-5445-8736-7D31C0F0A7B9}" presName="node" presStyleLbl="node1" presStyleIdx="1" presStyleCnt="3">
        <dgm:presLayoutVars>
          <dgm:bulletEnabled val="1"/>
        </dgm:presLayoutVars>
      </dgm:prSet>
      <dgm:spPr/>
    </dgm:pt>
    <dgm:pt modelId="{078C7D62-8232-6F47-986B-07BA6ED79471}" type="pres">
      <dgm:prSet presAssocID="{2E54A41B-D196-E541-847D-6521C405474A}" presName="sibTrans" presStyleLbl="sibTrans2D1" presStyleIdx="1" presStyleCnt="3"/>
      <dgm:spPr/>
    </dgm:pt>
    <dgm:pt modelId="{AE02ADB3-07F9-544B-9B41-DA96560BE746}" type="pres">
      <dgm:prSet presAssocID="{2E54A41B-D196-E541-847D-6521C405474A}" presName="connectorText" presStyleLbl="sibTrans2D1" presStyleIdx="1" presStyleCnt="3"/>
      <dgm:spPr/>
    </dgm:pt>
    <dgm:pt modelId="{37FBF6A9-7E38-5B46-8963-E0F6DD4EBE59}" type="pres">
      <dgm:prSet presAssocID="{FFDFD527-20A9-DA43-A38A-EADCBAED0A25}" presName="node" presStyleLbl="node1" presStyleIdx="2" presStyleCnt="3" custRadScaleRad="107074" custRadScaleInc="3652">
        <dgm:presLayoutVars>
          <dgm:bulletEnabled val="1"/>
        </dgm:presLayoutVars>
      </dgm:prSet>
      <dgm:spPr/>
    </dgm:pt>
    <dgm:pt modelId="{90DF287B-B14B-1940-A7F9-76ABB8EA3A5A}" type="pres">
      <dgm:prSet presAssocID="{BA1D3F22-42F7-EF44-8A48-07AA367ABB09}" presName="sibTrans" presStyleLbl="sibTrans2D1" presStyleIdx="2" presStyleCnt="3"/>
      <dgm:spPr/>
    </dgm:pt>
    <dgm:pt modelId="{DEBE9CAB-9DA1-344F-BC01-1DAC3EF74B74}" type="pres">
      <dgm:prSet presAssocID="{BA1D3F22-42F7-EF44-8A48-07AA367ABB09}" presName="connectorText" presStyleLbl="sibTrans2D1" presStyleIdx="2" presStyleCnt="3"/>
      <dgm:spPr/>
    </dgm:pt>
  </dgm:ptLst>
  <dgm:cxnLst>
    <dgm:cxn modelId="{E7573926-01B7-0F49-ACE2-C81471ABDFA9}" type="presOf" srcId="{5054CFD6-17D7-2941-83D8-9D3C806A6674}" destId="{70490124-083A-3649-872F-D5E06354A4EB}" srcOrd="0" destOrd="0" presId="urn:microsoft.com/office/officeart/2005/8/layout/cycle7"/>
    <dgm:cxn modelId="{C441EF35-8300-774B-B655-CE72436B1775}" srcId="{E309659F-C388-724E-B582-511B7B35754E}" destId="{FFDFD527-20A9-DA43-A38A-EADCBAED0A25}" srcOrd="2" destOrd="0" parTransId="{93275843-96C9-F349-BB58-86327450FC11}" sibTransId="{BA1D3F22-42F7-EF44-8A48-07AA367ABB09}"/>
    <dgm:cxn modelId="{7291234C-0679-3D4C-9025-2E73A5BED841}" srcId="{E309659F-C388-724E-B582-511B7B35754E}" destId="{E45CDF94-3560-5445-8736-7D31C0F0A7B9}" srcOrd="1" destOrd="0" parTransId="{5EA1B0F8-8497-974D-8342-C452F1852D26}" sibTransId="{2E54A41B-D196-E541-847D-6521C405474A}"/>
    <dgm:cxn modelId="{50EC734F-FB24-F248-8C0D-22AF6ABE0A2E}" type="presOf" srcId="{BA1D3F22-42F7-EF44-8A48-07AA367ABB09}" destId="{DEBE9CAB-9DA1-344F-BC01-1DAC3EF74B74}" srcOrd="1" destOrd="0" presId="urn:microsoft.com/office/officeart/2005/8/layout/cycle7"/>
    <dgm:cxn modelId="{9475AD82-88A4-024B-9AC6-503BC066562C}" type="presOf" srcId="{ED0896BF-37AC-8249-8A8E-490D5BF9A413}" destId="{A07D57A0-5025-654C-A76F-0383EA8B4DD3}" srcOrd="0" destOrd="0" presId="urn:microsoft.com/office/officeart/2005/8/layout/cycle7"/>
    <dgm:cxn modelId="{AC6DC690-C34C-4245-90FA-4AD8359505D7}" type="presOf" srcId="{2E54A41B-D196-E541-847D-6521C405474A}" destId="{AE02ADB3-07F9-544B-9B41-DA96560BE746}" srcOrd="1" destOrd="0" presId="urn:microsoft.com/office/officeart/2005/8/layout/cycle7"/>
    <dgm:cxn modelId="{5C52D39E-8F61-DE49-A35F-135A01DECB92}" srcId="{E309659F-C388-724E-B582-511B7B35754E}" destId="{ED0896BF-37AC-8249-8A8E-490D5BF9A413}" srcOrd="0" destOrd="0" parTransId="{B8DF9FE7-8767-A74D-8ABD-F5F71A6FA3E8}" sibTransId="{5054CFD6-17D7-2941-83D8-9D3C806A6674}"/>
    <dgm:cxn modelId="{F25D11A1-88BC-DA4B-AF35-A1F0A2133414}" type="presOf" srcId="{BA1D3F22-42F7-EF44-8A48-07AA367ABB09}" destId="{90DF287B-B14B-1940-A7F9-76ABB8EA3A5A}" srcOrd="0" destOrd="0" presId="urn:microsoft.com/office/officeart/2005/8/layout/cycle7"/>
    <dgm:cxn modelId="{9254C9B8-F7C0-3C45-B9CF-074EC1571BE7}" type="presOf" srcId="{E309659F-C388-724E-B582-511B7B35754E}" destId="{CFDD153A-214E-8A49-A67C-18288A92C568}" srcOrd="0" destOrd="0" presId="urn:microsoft.com/office/officeart/2005/8/layout/cycle7"/>
    <dgm:cxn modelId="{A1310AD7-2B98-1541-855E-F36A46B58FA8}" type="presOf" srcId="{E45CDF94-3560-5445-8736-7D31C0F0A7B9}" destId="{A5E12B21-3B3D-4241-9BD3-99F91897AAA4}" srcOrd="0" destOrd="0" presId="urn:microsoft.com/office/officeart/2005/8/layout/cycle7"/>
    <dgm:cxn modelId="{A7BA3BDC-0496-F046-AD90-6C268536741D}" type="presOf" srcId="{FFDFD527-20A9-DA43-A38A-EADCBAED0A25}" destId="{37FBF6A9-7E38-5B46-8963-E0F6DD4EBE59}" srcOrd="0" destOrd="0" presId="urn:microsoft.com/office/officeart/2005/8/layout/cycle7"/>
    <dgm:cxn modelId="{ACF4DCE0-A26A-E445-AC3F-3A536B988C0D}" type="presOf" srcId="{2E54A41B-D196-E541-847D-6521C405474A}" destId="{078C7D62-8232-6F47-986B-07BA6ED79471}" srcOrd="0" destOrd="0" presId="urn:microsoft.com/office/officeart/2005/8/layout/cycle7"/>
    <dgm:cxn modelId="{CA0E62FB-BCFC-0A4E-97C3-1C51FD7697A7}" type="presOf" srcId="{5054CFD6-17D7-2941-83D8-9D3C806A6674}" destId="{7561DE41-EC8B-8745-B9F4-A9D0F3383DBE}" srcOrd="1" destOrd="0" presId="urn:microsoft.com/office/officeart/2005/8/layout/cycle7"/>
    <dgm:cxn modelId="{8207AC97-3994-6948-8EDE-BE673AFB12AA}" type="presParOf" srcId="{CFDD153A-214E-8A49-A67C-18288A92C568}" destId="{A07D57A0-5025-654C-A76F-0383EA8B4DD3}" srcOrd="0" destOrd="0" presId="urn:microsoft.com/office/officeart/2005/8/layout/cycle7"/>
    <dgm:cxn modelId="{08B9F973-E68D-3D4F-A40C-9F5BBDF2BE6A}" type="presParOf" srcId="{CFDD153A-214E-8A49-A67C-18288A92C568}" destId="{70490124-083A-3649-872F-D5E06354A4EB}" srcOrd="1" destOrd="0" presId="urn:microsoft.com/office/officeart/2005/8/layout/cycle7"/>
    <dgm:cxn modelId="{CE85688F-3B00-F041-B4EC-022683B43E49}" type="presParOf" srcId="{70490124-083A-3649-872F-D5E06354A4EB}" destId="{7561DE41-EC8B-8745-B9F4-A9D0F3383DBE}" srcOrd="0" destOrd="0" presId="urn:microsoft.com/office/officeart/2005/8/layout/cycle7"/>
    <dgm:cxn modelId="{46BCB820-5770-4B4B-8C02-4160E8DC335B}" type="presParOf" srcId="{CFDD153A-214E-8A49-A67C-18288A92C568}" destId="{A5E12B21-3B3D-4241-9BD3-99F91897AAA4}" srcOrd="2" destOrd="0" presId="urn:microsoft.com/office/officeart/2005/8/layout/cycle7"/>
    <dgm:cxn modelId="{F07A9336-6B59-0B4F-AE3E-78623D8A7EDD}" type="presParOf" srcId="{CFDD153A-214E-8A49-A67C-18288A92C568}" destId="{078C7D62-8232-6F47-986B-07BA6ED79471}" srcOrd="3" destOrd="0" presId="urn:microsoft.com/office/officeart/2005/8/layout/cycle7"/>
    <dgm:cxn modelId="{C3BD5E9E-525D-864E-83A1-A5D44EECE793}" type="presParOf" srcId="{078C7D62-8232-6F47-986B-07BA6ED79471}" destId="{AE02ADB3-07F9-544B-9B41-DA96560BE746}" srcOrd="0" destOrd="0" presId="urn:microsoft.com/office/officeart/2005/8/layout/cycle7"/>
    <dgm:cxn modelId="{35114B11-4F29-5440-8480-E70A7E1193C3}" type="presParOf" srcId="{CFDD153A-214E-8A49-A67C-18288A92C568}" destId="{37FBF6A9-7E38-5B46-8963-E0F6DD4EBE59}" srcOrd="4" destOrd="0" presId="urn:microsoft.com/office/officeart/2005/8/layout/cycle7"/>
    <dgm:cxn modelId="{AF39B7AD-DFD4-5A42-AC18-37A935724DB3}" type="presParOf" srcId="{CFDD153A-214E-8A49-A67C-18288A92C568}" destId="{90DF287B-B14B-1940-A7F9-76ABB8EA3A5A}" srcOrd="5" destOrd="0" presId="urn:microsoft.com/office/officeart/2005/8/layout/cycle7"/>
    <dgm:cxn modelId="{3E54AE6B-177E-184D-85DB-5058FC108592}" type="presParOf" srcId="{90DF287B-B14B-1940-A7F9-76ABB8EA3A5A}" destId="{DEBE9CAB-9DA1-344F-BC01-1DAC3EF74B74}"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D57A0-5025-654C-A76F-0383EA8B4DD3}">
      <dsp:nvSpPr>
        <dsp:cNvPr id="0" name=""/>
        <dsp:cNvSpPr/>
      </dsp:nvSpPr>
      <dsp:spPr>
        <a:xfrm>
          <a:off x="1474300" y="638"/>
          <a:ext cx="939830" cy="469915"/>
        </a:xfrm>
        <a:prstGeom prst="roundRect">
          <a:avLst>
            <a:gd name="adj" fmla="val 10000"/>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CLAIM</a:t>
          </a:r>
        </a:p>
      </dsp:txBody>
      <dsp:txXfrm>
        <a:off x="1488063" y="14401"/>
        <a:ext cx="912304" cy="442389"/>
      </dsp:txXfrm>
    </dsp:sp>
    <dsp:sp modelId="{70490124-083A-3649-872F-D5E06354A4EB}">
      <dsp:nvSpPr>
        <dsp:cNvPr id="0" name=""/>
        <dsp:cNvSpPr/>
      </dsp:nvSpPr>
      <dsp:spPr>
        <a:xfrm rot="3600000">
          <a:off x="2058158" y="825752"/>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107499" y="858646"/>
        <a:ext cx="449844" cy="98682"/>
      </dsp:txXfrm>
    </dsp:sp>
    <dsp:sp modelId="{A5E12B21-3B3D-4241-9BD3-99F91897AAA4}">
      <dsp:nvSpPr>
        <dsp:cNvPr id="0" name=""/>
        <dsp:cNvSpPr/>
      </dsp:nvSpPr>
      <dsp:spPr>
        <a:xfrm>
          <a:off x="2250711" y="1345421"/>
          <a:ext cx="939830" cy="469915"/>
        </a:xfrm>
        <a:prstGeom prst="roundRect">
          <a:avLst>
            <a:gd name="adj" fmla="val 10000"/>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DATA</a:t>
          </a:r>
        </a:p>
      </dsp:txBody>
      <dsp:txXfrm>
        <a:off x="2264474" y="1359184"/>
        <a:ext cx="912304" cy="442389"/>
      </dsp:txXfrm>
    </dsp:sp>
    <dsp:sp modelId="{078C7D62-8232-6F47-986B-07BA6ED79471}">
      <dsp:nvSpPr>
        <dsp:cNvPr id="0" name=""/>
        <dsp:cNvSpPr/>
      </dsp:nvSpPr>
      <dsp:spPr>
        <a:xfrm rot="10800902">
          <a:off x="1633619" y="1497931"/>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682960" y="1530825"/>
        <a:ext cx="449844" cy="98682"/>
      </dsp:txXfrm>
    </dsp:sp>
    <dsp:sp modelId="{37FBF6A9-7E38-5B46-8963-E0F6DD4EBE59}">
      <dsp:nvSpPr>
        <dsp:cNvPr id="0" name=""/>
        <dsp:cNvSpPr/>
      </dsp:nvSpPr>
      <dsp:spPr>
        <a:xfrm>
          <a:off x="625222" y="1344995"/>
          <a:ext cx="939830" cy="469915"/>
        </a:xfrm>
        <a:prstGeom prst="roundRect">
          <a:avLst>
            <a:gd name="adj" fmla="val 10000"/>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JUSTIFICATION</a:t>
          </a:r>
        </a:p>
      </dsp:txBody>
      <dsp:txXfrm>
        <a:off x="638985" y="1358758"/>
        <a:ext cx="912304" cy="442389"/>
      </dsp:txXfrm>
    </dsp:sp>
    <dsp:sp modelId="{90DF287B-B14B-1940-A7F9-76ABB8EA3A5A}">
      <dsp:nvSpPr>
        <dsp:cNvPr id="0" name=""/>
        <dsp:cNvSpPr/>
      </dsp:nvSpPr>
      <dsp:spPr>
        <a:xfrm rot="18136558">
          <a:off x="1245414" y="825539"/>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294755" y="858433"/>
        <a:ext cx="449844" cy="98682"/>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8CA11DF8-A307-6F48-91AF-1AC4D3BB6324}" type="datetimeFigureOut">
              <a:rPr lang="en-US" smtClean="0"/>
              <a:t>2/3/23</a:t>
            </a:fld>
            <a:endParaRPr lang="en-US"/>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772B7D4D-F8B0-434F-A19A-844354B27235}" type="slidenum">
              <a:rPr lang="en-US" smtClean="0"/>
              <a:t>‹#›</a:t>
            </a:fld>
            <a:endParaRPr lang="en-US"/>
          </a:p>
        </p:txBody>
      </p:sp>
    </p:spTree>
    <p:extLst>
      <p:ext uri="{BB962C8B-B14F-4D97-AF65-F5344CB8AC3E}">
        <p14:creationId xmlns:p14="http://schemas.microsoft.com/office/powerpoint/2010/main" val="101193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1</a:t>
            </a:fld>
            <a:endParaRPr lang="en-US"/>
          </a:p>
        </p:txBody>
      </p:sp>
    </p:spTree>
    <p:extLst>
      <p:ext uri="{BB962C8B-B14F-4D97-AF65-F5344CB8AC3E}">
        <p14:creationId xmlns:p14="http://schemas.microsoft.com/office/powerpoint/2010/main" val="303313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Identify the key points in a lecture:</a:t>
            </a:r>
            <a:r>
              <a:rPr lang="en-GB" sz="1200" kern="1200" dirty="0">
                <a:solidFill>
                  <a:schemeClr val="tx1"/>
                </a:solidFill>
                <a:effectLst/>
                <a:latin typeface="+mn-lt"/>
                <a:ea typeface="+mn-ea"/>
                <a:cs typeface="+mn-cs"/>
              </a:rPr>
              <a:t> if they are not given on PowerPoint slides, then you should write down any examples, facts and figures, and evaluations of others’ ideas given to you by your lecturer(s). They might say something like ‘ … you may want to write this down’ but you cannot guarantee that every lecturer will give you such a signal.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a lecturer might change their intonation or the speed of their delivery when giving an important point. It might be good to compare your notes to those of another student to see whether there are any examples etc. that you have missed. Finally, perhaps ask your lecturer(s) to clarify what ‘signals’ they use to indicate whether something is important or not.</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Paraphrasing</a:t>
            </a:r>
            <a:r>
              <a:rPr lang="en-GB" sz="1200" kern="1200" dirty="0">
                <a:solidFill>
                  <a:schemeClr val="tx1"/>
                </a:solidFill>
                <a:effectLst/>
                <a:latin typeface="+mn-lt"/>
                <a:ea typeface="+mn-ea"/>
                <a:cs typeface="+mn-cs"/>
              </a:rPr>
              <a:t>: put a summary of any information given to you by a lecturer into your own words if you can. You cannot paraphrase unless you understand what has been told to you, so paraphrasing is a good skill to master.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you are an international student, paraphrasing may not come naturally to you, since it requires a good vocabulary and an ability to understand what has been said or written very quickly. But keep trying to do this.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Timescale</a:t>
            </a:r>
            <a:r>
              <a:rPr lang="en-GB" sz="1200" kern="1200" dirty="0">
                <a:solidFill>
                  <a:schemeClr val="tx1"/>
                </a:solidFill>
                <a:effectLst/>
                <a:latin typeface="+mn-lt"/>
                <a:ea typeface="+mn-ea"/>
                <a:cs typeface="+mn-cs"/>
              </a:rPr>
              <a:t>: your notes need to be good enough for you to be able to read these in a few weeks’ time as well as tomorrow, so make sure that they are clear. Of course, you may have a technique for revision which means rewriting or summarising your own notes when the exams come around, but you will still need to be able to read your notes when you come to summarise them.</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Formatting your notes</a:t>
            </a:r>
            <a:r>
              <a:rPr lang="en-GB" sz="1200" kern="1200" dirty="0">
                <a:solidFill>
                  <a:schemeClr val="tx1"/>
                </a:solidFill>
                <a:effectLst/>
                <a:latin typeface="+mn-lt"/>
                <a:ea typeface="+mn-ea"/>
                <a:cs typeface="+mn-cs"/>
              </a:rPr>
              <a:t>: recognising the important points is one aspect of taking notes, but if it helps you to remember your notes, then perhaps format headings in a different way – use a different colour, or bold, or put a box around the key words, or … However you do it, you will need to ensure that you can remember and learn the important points you write down.</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Organising your notes</a:t>
            </a:r>
            <a:r>
              <a:rPr lang="en-GB" sz="1200" kern="1200" dirty="0">
                <a:solidFill>
                  <a:schemeClr val="tx1"/>
                </a:solidFill>
                <a:effectLst/>
                <a:latin typeface="+mn-lt"/>
                <a:ea typeface="+mn-ea"/>
                <a:cs typeface="+mn-cs"/>
              </a:rPr>
              <a:t>: it sounds silly perhaps, but make sure that you have your notes well organised, so that you can find them quickly when it comes time to revise for your exams, or to write a piece of coursework. (Don’t just have them lying around your floor!)</a:t>
            </a:r>
          </a:p>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2</a:t>
            </a:fld>
            <a:endParaRPr lang="en-US"/>
          </a:p>
        </p:txBody>
      </p:sp>
    </p:spTree>
    <p:extLst>
      <p:ext uri="{BB962C8B-B14F-4D97-AF65-F5344CB8AC3E}">
        <p14:creationId xmlns:p14="http://schemas.microsoft.com/office/powerpoint/2010/main" val="1773783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B7D4D-F8B0-434F-A19A-844354B27235}" type="slidenum">
              <a:rPr lang="en-US" smtClean="0"/>
              <a:t>4</a:t>
            </a:fld>
            <a:endParaRPr lang="en-US"/>
          </a:p>
        </p:txBody>
      </p:sp>
    </p:spTree>
    <p:extLst>
      <p:ext uri="{BB962C8B-B14F-4D97-AF65-F5344CB8AC3E}">
        <p14:creationId xmlns:p14="http://schemas.microsoft.com/office/powerpoint/2010/main" val="57575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r>
              <a:rPr lang="en-US" dirty="0"/>
              <a:t>https://</a:t>
            </a:r>
            <a:r>
              <a:rPr lang="en-US" dirty="0" err="1"/>
              <a:t>www.uwtsd.ac.uk</a:t>
            </a:r>
            <a:r>
              <a:rPr lang="en-US" dirty="0"/>
              <a:t>/media/</a:t>
            </a:r>
            <a:r>
              <a:rPr lang="en-US" dirty="0" err="1"/>
              <a:t>uwtsd</a:t>
            </a:r>
            <a:r>
              <a:rPr lang="en-US" dirty="0"/>
              <a:t>-website/content-assets/documents/academic-office/</a:t>
            </a:r>
            <a:r>
              <a:rPr lang="en-US" dirty="0" err="1"/>
              <a:t>aqh</a:t>
            </a:r>
            <a:r>
              <a:rPr lang="en-US" dirty="0"/>
              <a:t>-chapters/</a:t>
            </a:r>
            <a:r>
              <a:rPr lang="en-US" dirty="0" err="1"/>
              <a:t>en</a:t>
            </a:r>
            <a:r>
              <a:rPr lang="en-US" dirty="0"/>
              <a:t>/chapter-list-</a:t>
            </a:r>
            <a:r>
              <a:rPr lang="en-US" dirty="0" err="1"/>
              <a:t>en</a:t>
            </a:r>
            <a:r>
              <a:rPr lang="en-US" dirty="0"/>
              <a:t>/Chapter_13_Student_Cases_Pages_228_265.pdf</a:t>
            </a:r>
          </a:p>
          <a:p>
            <a:endParaRPr lang="en-US" dirty="0"/>
          </a:p>
          <a:p>
            <a:r>
              <a:rPr lang="en-GB" dirty="0"/>
              <a:t>It is unfair practice to commit any act, intentional or otherwise, whereby a person may obtain for himself/herself or for another, an unpermitted advantage, which may or may not lead to a higher mark or grade than his/her abilities would otherwise secure. A claim that unfair practice is related to the re-use of one’s own material which has previously been submitted to the University in any form is no defence, except where such re-use has been explicitly authorised under the regulations.  A claim that unfair practice has been committed unintentionally or accidentally is no defence.  A claim that unfair practice has been committed due to extenuating circumstances or a long term impairment (irrespective of whether or not these circumstances or long-term impairment have been acknowledged by the University) is no defence.</a:t>
            </a:r>
          </a:p>
          <a:p>
            <a:endParaRPr lang="en-GB" dirty="0"/>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university operates on the principle that they always give the student the best possible final grade depending on the final marks they achieved. To do so it appears that they used two methods to calculate grade of degree awarded.</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Method One – The Overall Weighted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average for Level 5 is based on the average of the best marks in 100 of the 120 credits studied at Level 5 and the average for Level 6 is based on the average of the best marks in 100 of the 120 credits studied at Level 6.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average mark for award classification is calculated by adding the average for Level 6 (counted twice) and the average for Level 5 and dividing by three.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Method Two – The Level 6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overall average mark for award classification is calculated by taking the average of the best marks in 100 of the 120 credits studied at Level 6 (marks from Level 5 are not used).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method that gives you the best outcome is the one which is actually used to decide your final classification.</a:t>
            </a:r>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5</a:t>
            </a:fld>
            <a:endParaRPr lang="en-US"/>
          </a:p>
        </p:txBody>
      </p:sp>
    </p:spTree>
    <p:extLst>
      <p:ext uri="{BB962C8B-B14F-4D97-AF65-F5344CB8AC3E}">
        <p14:creationId xmlns:p14="http://schemas.microsoft.com/office/powerpoint/2010/main" val="1681766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6</a:t>
            </a:fld>
            <a:endParaRPr lang="en-US"/>
          </a:p>
        </p:txBody>
      </p:sp>
    </p:spTree>
    <p:extLst>
      <p:ext uri="{BB962C8B-B14F-4D97-AF65-F5344CB8AC3E}">
        <p14:creationId xmlns:p14="http://schemas.microsoft.com/office/powerpoint/2010/main" val="2397741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5A78DC-C9B3-4805-B1E7-6B08A1DAE88D}" type="slidenum">
              <a:rPr lang="en-GB" smtClean="0"/>
              <a:t>8</a:t>
            </a:fld>
            <a:endParaRPr lang="en-GB"/>
          </a:p>
        </p:txBody>
      </p:sp>
    </p:spTree>
    <p:extLst>
      <p:ext uri="{BB962C8B-B14F-4D97-AF65-F5344CB8AC3E}">
        <p14:creationId xmlns:p14="http://schemas.microsoft.com/office/powerpoint/2010/main" val="365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begin your journey at Level 4.  Here you start developing your study and research skills…..you are learning ‘how to learn’, and how to enjoy it!  You will begin describing your thoughts and views, expressing them in your ‘own voice’, as your confidence and competence grows.  You’ll reflect upon your experiences and </a:t>
            </a:r>
            <a:r>
              <a:rPr lang="en-GB" i="1" u="sng" dirty="0">
                <a:solidFill>
                  <a:schemeClr val="bg1"/>
                </a:solidFill>
              </a:rPr>
              <a:t>learn </a:t>
            </a:r>
            <a:r>
              <a:rPr lang="en-GB" dirty="0"/>
              <a:t>from them.</a:t>
            </a:r>
          </a:p>
          <a:p>
            <a:endParaRPr lang="en-GB" dirty="0"/>
          </a:p>
          <a:p>
            <a:r>
              <a:rPr lang="en-GB" dirty="0"/>
              <a:t>At the next level, you will rapidly develop your skills, knowledge and behaviours and start to delve deeper….learning how to think ‘critically’ about what you have read, researched and heard from others.  All the time reflecting on your experiences on the course as well as in your work and home life, in order to add depth to your knowledge.</a:t>
            </a:r>
          </a:p>
          <a:p>
            <a:endParaRPr lang="en-GB" dirty="0"/>
          </a:p>
          <a:p>
            <a:r>
              <a:rPr lang="en-GB" dirty="0"/>
              <a:t>Now you are becoming an effective and efficient ‘thinker’, and you will begin ‘linking’ ideas, concepts, theories and experiences….we call this ‘synthesising’…..making connections between all the topics and areas you  have been studying…..and creating ideas of your own that help expand your learning and the breadth, and depth, of knowledge and understanding.</a:t>
            </a:r>
          </a:p>
          <a:p>
            <a:endParaRPr lang="en-GB" dirty="0"/>
          </a:p>
          <a:p>
            <a:r>
              <a:rPr lang="en-GB" dirty="0"/>
              <a:t>This approach is designed to expand your knowledge and thinking, demonstrating that lessons learned at Level 4 support and compliment lessons learned at Level 5 and Level 6.   This understanding will enhance your professional development, underpinning your life experiences and enabling you to continue the learning journey beyond the confines of this programme and throughout your career.</a:t>
            </a:r>
          </a:p>
          <a:p>
            <a:endParaRPr lang="en-GB" dirty="0"/>
          </a:p>
          <a:p>
            <a:endParaRPr lang="en-GB" dirty="0"/>
          </a:p>
        </p:txBody>
      </p:sp>
      <p:sp>
        <p:nvSpPr>
          <p:cNvPr id="4" name="Slide Number Placeholder 3"/>
          <p:cNvSpPr>
            <a:spLocks noGrp="1"/>
          </p:cNvSpPr>
          <p:nvPr>
            <p:ph type="sldNum" sz="quarter" idx="5"/>
          </p:nvPr>
        </p:nvSpPr>
        <p:spPr/>
        <p:txBody>
          <a:bodyPr/>
          <a:lstStyle/>
          <a:p>
            <a:fld id="{845A78DC-C9B3-4805-B1E7-6B08A1DAE88D}" type="slidenum">
              <a:rPr lang="en-GB" smtClean="0"/>
              <a:t>9</a:t>
            </a:fld>
            <a:endParaRPr lang="en-GB"/>
          </a:p>
        </p:txBody>
      </p:sp>
    </p:spTree>
    <p:extLst>
      <p:ext uri="{BB962C8B-B14F-4D97-AF65-F5344CB8AC3E}">
        <p14:creationId xmlns:p14="http://schemas.microsoft.com/office/powerpoint/2010/main" val="4036200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practical terms, we give you the bedrock for your career development within the first couple of modules, by helping you learn the skills necessary to be successful in the modern work environment.  We then expand wider and deeper over the course of the programme to introduce the core elements required to be a successful leader, manager or entrepreneur.  Each topic compliments and develops your learning, helping you get a deeper understanding of what it takes to function at a professional level.</a:t>
            </a:r>
          </a:p>
        </p:txBody>
      </p:sp>
      <p:sp>
        <p:nvSpPr>
          <p:cNvPr id="4" name="Slide Number Placeholder 3"/>
          <p:cNvSpPr>
            <a:spLocks noGrp="1"/>
          </p:cNvSpPr>
          <p:nvPr>
            <p:ph type="sldNum" sz="quarter" idx="5"/>
          </p:nvPr>
        </p:nvSpPr>
        <p:spPr/>
        <p:txBody>
          <a:bodyPr/>
          <a:lstStyle/>
          <a:p>
            <a:fld id="{845A78DC-C9B3-4805-B1E7-6B08A1DAE88D}" type="slidenum">
              <a:rPr lang="en-GB" smtClean="0"/>
              <a:t>10</a:t>
            </a:fld>
            <a:endParaRPr lang="en-GB"/>
          </a:p>
        </p:txBody>
      </p:sp>
    </p:spTree>
    <p:extLst>
      <p:ext uri="{BB962C8B-B14F-4D97-AF65-F5344CB8AC3E}">
        <p14:creationId xmlns:p14="http://schemas.microsoft.com/office/powerpoint/2010/main" val="34378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654425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499212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Ensure that you fully understand the task and be clear about what the tutor wants.</a:t>
            </a:r>
          </a:p>
          <a:p>
            <a:pPr marL="228600" indent="-228600">
              <a:buFont typeface="+mj-lt"/>
              <a:buAutoNum type="arabicPeriod"/>
            </a:pPr>
            <a:r>
              <a:rPr lang="en-GB" dirty="0"/>
              <a:t>It is essential that you engage with appropriate wider reading around the task to become knowledgeable and familiar with the key theories/literature in the topic area. This enables you to build your argument effectively and confidently thus enabling you to give a strong voice to the conclusions that you draw. Conclusions.</a:t>
            </a:r>
          </a:p>
          <a:p>
            <a:pPr marL="228600" indent="-228600">
              <a:buFont typeface="+mj-lt"/>
              <a:buAutoNum type="arabicPeriod"/>
            </a:pPr>
            <a:endParaRPr lang="en-GB" dirty="0"/>
          </a:p>
          <a:p>
            <a:pPr marL="228600" indent="-228600">
              <a:buFont typeface="+mj-lt"/>
              <a:buAutoNum type="arabicPeriod"/>
            </a:pPr>
            <a:r>
              <a:rPr lang="en-GB" dirty="0"/>
              <a:t>What do you want to say now that you have done the wider reading?</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dirty="0"/>
              <a:t>Use a paragraph to develop one main idea. A paragraph consists of one unit of argument:</a:t>
            </a:r>
          </a:p>
          <a:p>
            <a:pPr marL="685800" lvl="1" indent="-228600">
              <a:buFont typeface="+mj-lt"/>
              <a:buAutoNum type="alphaLcPeriod"/>
            </a:pPr>
            <a:endParaRPr lang="en-GB" dirty="0"/>
          </a:p>
          <a:p>
            <a:pPr marL="685800" lvl="1" indent="-228600">
              <a:buFont typeface="+mj-lt"/>
              <a:buAutoNum type="alphaLcPeriod"/>
            </a:pPr>
            <a:r>
              <a:rPr lang="en-GB" dirty="0"/>
              <a:t>Start with a topic sentence to express the main idea</a:t>
            </a:r>
          </a:p>
          <a:p>
            <a:pPr marL="685800" lvl="1" indent="-228600">
              <a:buFont typeface="+mj-lt"/>
              <a:buAutoNum type="alphaLcPeriod"/>
            </a:pPr>
            <a:r>
              <a:rPr lang="en-GB" dirty="0"/>
              <a:t>Explain the topic sentence</a:t>
            </a:r>
          </a:p>
          <a:p>
            <a:pPr marL="685800" lvl="1" indent="-228600">
              <a:buFont typeface="+mj-lt"/>
              <a:buAutoNum type="alphaLcPeriod"/>
            </a:pPr>
            <a:r>
              <a:rPr lang="en-GB" dirty="0"/>
              <a:t>Show your evidence to support your main idea or argument in the topic sentence idea of the topic sentence</a:t>
            </a:r>
          </a:p>
          <a:p>
            <a:pPr marL="685800" lvl="1" indent="-228600">
              <a:buFont typeface="+mj-lt"/>
              <a:buAutoNum type="alphaLcPeriod"/>
            </a:pPr>
            <a:endParaRPr lang="en-GB" dirty="0"/>
          </a:p>
          <a:p>
            <a:pPr marL="228600" lvl="0" indent="-228600">
              <a:buFont typeface="+mj-lt"/>
              <a:buAutoNum type="arabicPeriod"/>
            </a:pPr>
            <a:r>
              <a:rPr lang="en-GB" dirty="0"/>
              <a:t>Structure your assignment/report or essay and communicate using academic language.</a:t>
            </a:r>
          </a:p>
          <a:p>
            <a:pPr marL="685800" lvl="1" indent="-228600">
              <a:buFont typeface="+mj-lt"/>
              <a:buAutoNum type="alphaLcPeriod"/>
            </a:pPr>
            <a:endParaRPr lang="en-GB" dirty="0"/>
          </a:p>
          <a:p>
            <a:pPr marL="228600" lvl="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903300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how you’ll feel on Graduation Day.      </a:t>
            </a:r>
          </a:p>
        </p:txBody>
      </p:sp>
      <p:sp>
        <p:nvSpPr>
          <p:cNvPr id="4" name="Slide Number Placeholder 3"/>
          <p:cNvSpPr>
            <a:spLocks noGrp="1"/>
          </p:cNvSpPr>
          <p:nvPr>
            <p:ph type="sldNum" sz="quarter" idx="5"/>
          </p:nvPr>
        </p:nvSpPr>
        <p:spPr/>
        <p:txBody>
          <a:bodyPr/>
          <a:lstStyle/>
          <a:p>
            <a:fld id="{845A78DC-C9B3-4805-B1E7-6B08A1DAE88D}" type="slidenum">
              <a:rPr lang="en-GB" smtClean="0"/>
              <a:t>16</a:t>
            </a:fld>
            <a:endParaRPr lang="en-GB"/>
          </a:p>
        </p:txBody>
      </p:sp>
    </p:spTree>
    <p:extLst>
      <p:ext uri="{BB962C8B-B14F-4D97-AF65-F5344CB8AC3E}">
        <p14:creationId xmlns:p14="http://schemas.microsoft.com/office/powerpoint/2010/main" val="1637145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0532" y="1988842"/>
            <a:ext cx="84201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483482" y="3744615"/>
            <a:ext cx="6934200" cy="1752600"/>
          </a:xfrm>
        </p:spPr>
        <p:txBody>
          <a:bodyPr/>
          <a:lstStyle>
            <a:lvl1pPr marL="0" indent="0" algn="ctr">
              <a:buNone/>
              <a:defRPr>
                <a:solidFill>
                  <a:schemeClr val="tx1">
                    <a:tint val="75000"/>
                  </a:schemeClr>
                </a:solidFill>
              </a:defRPr>
            </a:lvl1pPr>
            <a:lvl2pPr marL="371475" indent="0" algn="ctr">
              <a:buNone/>
              <a:defRPr>
                <a:solidFill>
                  <a:schemeClr val="tx1">
                    <a:tint val="75000"/>
                  </a:schemeClr>
                </a:solidFill>
              </a:defRPr>
            </a:lvl2pPr>
            <a:lvl3pPr marL="742950" indent="0" algn="ctr">
              <a:buNone/>
              <a:defRPr>
                <a:solidFill>
                  <a:schemeClr val="tx1">
                    <a:tint val="75000"/>
                  </a:schemeClr>
                </a:solidFill>
              </a:defRPr>
            </a:lvl3pPr>
            <a:lvl4pPr marL="1114425" indent="0" algn="ctr">
              <a:buNone/>
              <a:defRPr>
                <a:solidFill>
                  <a:schemeClr val="tx1">
                    <a:tint val="75000"/>
                  </a:schemeClr>
                </a:solidFill>
              </a:defRPr>
            </a:lvl4pPr>
            <a:lvl5pPr marL="1485900" indent="0" algn="ctr">
              <a:buNone/>
              <a:defRPr>
                <a:solidFill>
                  <a:schemeClr val="tx1">
                    <a:tint val="75000"/>
                  </a:schemeClr>
                </a:solidFill>
              </a:defRPr>
            </a:lvl5pPr>
            <a:lvl6pPr marL="1857375" indent="0" algn="ctr">
              <a:buNone/>
              <a:defRPr>
                <a:solidFill>
                  <a:schemeClr val="tx1">
                    <a:tint val="75000"/>
                  </a:schemeClr>
                </a:solidFill>
              </a:defRPr>
            </a:lvl6pPr>
            <a:lvl7pPr marL="2228850" indent="0" algn="ctr">
              <a:buNone/>
              <a:defRPr>
                <a:solidFill>
                  <a:schemeClr val="tx1">
                    <a:tint val="75000"/>
                  </a:schemeClr>
                </a:solidFill>
              </a:defRPr>
            </a:lvl7pPr>
            <a:lvl8pPr marL="2600325" indent="0" algn="ctr">
              <a:buNone/>
              <a:defRPr>
                <a:solidFill>
                  <a:schemeClr val="tx1">
                    <a:tint val="75000"/>
                  </a:schemeClr>
                </a:solidFill>
              </a:defRPr>
            </a:lvl8pPr>
            <a:lvl9pPr marL="29718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28498" y="6525344"/>
            <a:ext cx="1052055" cy="218522"/>
          </a:xfrm>
        </p:spPr>
        <p:txBody>
          <a:bodyPr/>
          <a:lstStyle/>
          <a:p>
            <a:fld id="{6811AC48-A330-DA45-A416-BB4966B9C74D}" type="datetimeFigureOut">
              <a:rPr lang="en-US" smtClean="0"/>
              <a:t>2/3/23</a:t>
            </a:fld>
            <a:endParaRPr lang="en-US"/>
          </a:p>
        </p:txBody>
      </p:sp>
      <p:sp>
        <p:nvSpPr>
          <p:cNvPr id="5" name="Footer Placeholder 4"/>
          <p:cNvSpPr>
            <a:spLocks noGrp="1"/>
          </p:cNvSpPr>
          <p:nvPr>
            <p:ph type="ftr" sz="quarter" idx="11"/>
          </p:nvPr>
        </p:nvSpPr>
        <p:spPr>
          <a:xfrm>
            <a:off x="4484948" y="6381330"/>
            <a:ext cx="31369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497060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95300" y="1600201"/>
            <a:ext cx="89154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2/3/23</a:t>
            </a:fld>
            <a:endParaRPr lang="en-US"/>
          </a:p>
        </p:txBody>
      </p:sp>
      <p:sp>
        <p:nvSpPr>
          <p:cNvPr id="5" name="Footer Placeholder 4"/>
          <p:cNvSpPr>
            <a:spLocks noGrp="1"/>
          </p:cNvSpPr>
          <p:nvPr>
            <p:ph type="ftr" sz="quarter" idx="11"/>
          </p:nvPr>
        </p:nvSpPr>
        <p:spPr>
          <a:xfrm>
            <a:off x="3392827" y="6461782"/>
            <a:ext cx="31369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51778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0532" y="3993085"/>
            <a:ext cx="8420100" cy="1362075"/>
          </a:xfrm>
        </p:spPr>
        <p:txBody>
          <a:bodyPr anchor="t"/>
          <a:lstStyle>
            <a:lvl1pPr algn="l">
              <a:defRPr sz="3250" b="1" cap="all"/>
            </a:lvl1pPr>
          </a:lstStyle>
          <a:p>
            <a:r>
              <a:rPr lang="en-US"/>
              <a:t>Click to edit Master title style</a:t>
            </a:r>
            <a:endParaRPr lang="en-GB"/>
          </a:p>
        </p:txBody>
      </p:sp>
      <p:sp>
        <p:nvSpPr>
          <p:cNvPr id="3" name="Text Placeholder 2"/>
          <p:cNvSpPr>
            <a:spLocks noGrp="1"/>
          </p:cNvSpPr>
          <p:nvPr>
            <p:ph type="body" idx="1"/>
          </p:nvPr>
        </p:nvSpPr>
        <p:spPr>
          <a:xfrm>
            <a:off x="740532" y="2492898"/>
            <a:ext cx="8420100" cy="1500187"/>
          </a:xfrm>
        </p:spPr>
        <p:txBody>
          <a:bodyPr anchor="b"/>
          <a:lstStyle>
            <a:lvl1pPr marL="0" indent="0">
              <a:buNone/>
              <a:defRPr sz="1625">
                <a:solidFill>
                  <a:schemeClr val="tx1">
                    <a:tint val="75000"/>
                  </a:schemeClr>
                </a:solidFill>
              </a:defRPr>
            </a:lvl1pPr>
            <a:lvl2pPr marL="371475" indent="0">
              <a:buNone/>
              <a:defRPr sz="1463">
                <a:solidFill>
                  <a:schemeClr val="tx1">
                    <a:tint val="75000"/>
                  </a:schemeClr>
                </a:solidFill>
              </a:defRPr>
            </a:lvl2pPr>
            <a:lvl3pPr marL="742950" indent="0">
              <a:buNone/>
              <a:defRPr sz="1300">
                <a:solidFill>
                  <a:schemeClr val="tx1">
                    <a:tint val="75000"/>
                  </a:schemeClr>
                </a:solidFill>
              </a:defRPr>
            </a:lvl3pPr>
            <a:lvl4pPr marL="1114425" indent="0">
              <a:buNone/>
              <a:defRPr sz="1138">
                <a:solidFill>
                  <a:schemeClr val="tx1">
                    <a:tint val="75000"/>
                  </a:schemeClr>
                </a:solidFill>
              </a:defRPr>
            </a:lvl4pPr>
            <a:lvl5pPr marL="1485900" indent="0">
              <a:buNone/>
              <a:defRPr sz="1138">
                <a:solidFill>
                  <a:schemeClr val="tx1">
                    <a:tint val="75000"/>
                  </a:schemeClr>
                </a:solidFill>
              </a:defRPr>
            </a:lvl5pPr>
            <a:lvl6pPr marL="1857375" indent="0">
              <a:buNone/>
              <a:defRPr sz="1138">
                <a:solidFill>
                  <a:schemeClr val="tx1">
                    <a:tint val="75000"/>
                  </a:schemeClr>
                </a:solidFill>
              </a:defRPr>
            </a:lvl6pPr>
            <a:lvl7pPr marL="2228850" indent="0">
              <a:buNone/>
              <a:defRPr sz="1138">
                <a:solidFill>
                  <a:schemeClr val="tx1">
                    <a:tint val="75000"/>
                  </a:schemeClr>
                </a:solidFill>
              </a:defRPr>
            </a:lvl7pPr>
            <a:lvl8pPr marL="2600325" indent="0">
              <a:buNone/>
              <a:defRPr sz="1138">
                <a:solidFill>
                  <a:schemeClr val="tx1">
                    <a:tint val="75000"/>
                  </a:schemeClr>
                </a:solidFill>
              </a:defRPr>
            </a:lvl8pPr>
            <a:lvl9pPr marL="2971800" indent="0">
              <a:buNone/>
              <a:defRPr sz="113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11AC48-A330-DA45-A416-BB4966B9C74D}" type="datetimeFigureOut">
              <a:rPr lang="en-US" smtClean="0"/>
              <a:t>2/3/23</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750246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95300" y="1600201"/>
            <a:ext cx="4375150" cy="3989040"/>
          </a:xfrm>
        </p:spPr>
        <p:txBody>
          <a:bodyPr/>
          <a:lstStyle>
            <a:lvl1pPr>
              <a:defRPr sz="2275"/>
            </a:lvl1pPr>
            <a:lvl2pPr>
              <a:defRPr sz="1950"/>
            </a:lvl2pPr>
            <a:lvl3pPr>
              <a:defRPr sz="1625"/>
            </a:lvl3pPr>
            <a:lvl4pPr>
              <a:defRPr sz="1463"/>
            </a:lvl4pPr>
            <a:lvl5pPr>
              <a:defRPr sz="1463"/>
            </a:lvl5pPr>
            <a:lvl6pPr>
              <a:defRPr sz="1463"/>
            </a:lvl6pPr>
            <a:lvl7pPr>
              <a:defRPr sz="1463"/>
            </a:lvl7pPr>
            <a:lvl8pPr>
              <a:defRPr sz="1463"/>
            </a:lvl8pPr>
            <a:lvl9pPr>
              <a:defRPr sz="146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035550" y="1600201"/>
            <a:ext cx="4375150" cy="3989040"/>
          </a:xfrm>
        </p:spPr>
        <p:txBody>
          <a:bodyPr/>
          <a:lstStyle>
            <a:lvl1pPr>
              <a:defRPr sz="2275"/>
            </a:lvl1pPr>
            <a:lvl2pPr>
              <a:defRPr sz="1950"/>
            </a:lvl2pPr>
            <a:lvl3pPr>
              <a:defRPr sz="1625"/>
            </a:lvl3pPr>
            <a:lvl4pPr>
              <a:defRPr sz="1463"/>
            </a:lvl4pPr>
            <a:lvl5pPr>
              <a:defRPr sz="1463"/>
            </a:lvl5pPr>
            <a:lvl6pPr>
              <a:defRPr sz="1463"/>
            </a:lvl6pPr>
            <a:lvl7pPr>
              <a:defRPr sz="1463"/>
            </a:lvl7pPr>
            <a:lvl8pPr>
              <a:defRPr sz="1463"/>
            </a:lvl8pPr>
            <a:lvl9pPr>
              <a:defRPr sz="146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11AC48-A330-DA45-A416-BB4966B9C74D}" type="datetimeFigureOut">
              <a:rPr lang="en-US" smtClean="0"/>
              <a:t>2/3/23</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931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95300" y="1535113"/>
            <a:ext cx="4376870" cy="63976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4" name="Content Placeholder 3"/>
          <p:cNvSpPr>
            <a:spLocks noGrp="1"/>
          </p:cNvSpPr>
          <p:nvPr>
            <p:ph sz="half" idx="2"/>
          </p:nvPr>
        </p:nvSpPr>
        <p:spPr>
          <a:xfrm>
            <a:off x="495300" y="2174877"/>
            <a:ext cx="4376870" cy="3414365"/>
          </a:xfrm>
        </p:spPr>
        <p:txBody>
          <a:bodyPr/>
          <a:lstStyle>
            <a:lvl1pPr>
              <a:defRPr sz="1950"/>
            </a:lvl1pPr>
            <a:lvl2pPr>
              <a:defRPr sz="1625"/>
            </a:lvl2pPr>
            <a:lvl3pPr>
              <a:defRPr sz="1463"/>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32112" y="1535113"/>
            <a:ext cx="4378589" cy="63976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6" name="Content Placeholder 5"/>
          <p:cNvSpPr>
            <a:spLocks noGrp="1"/>
          </p:cNvSpPr>
          <p:nvPr>
            <p:ph sz="quarter" idx="4"/>
          </p:nvPr>
        </p:nvSpPr>
        <p:spPr>
          <a:xfrm>
            <a:off x="5032112" y="2174877"/>
            <a:ext cx="4378589" cy="3414365"/>
          </a:xfrm>
        </p:spPr>
        <p:txBody>
          <a:bodyPr/>
          <a:lstStyle>
            <a:lvl1pPr>
              <a:defRPr sz="1950"/>
            </a:lvl1pPr>
            <a:lvl2pPr>
              <a:defRPr sz="1625"/>
            </a:lvl2pPr>
            <a:lvl3pPr>
              <a:defRPr sz="1463"/>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11AC48-A330-DA45-A416-BB4966B9C74D}" type="datetimeFigureOut">
              <a:rPr lang="en-US" smtClean="0"/>
              <a:t>2/3/23</a:t>
            </a:fld>
            <a:endParaRPr lang="en-US"/>
          </a:p>
        </p:txBody>
      </p:sp>
      <p:sp>
        <p:nvSpPr>
          <p:cNvPr id="9" name="Slide Number Placeholder 8"/>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272655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11AC48-A330-DA45-A416-BB4966B9C74D}" type="datetimeFigureOut">
              <a:rPr lang="en-US" smtClean="0"/>
              <a:t>2/3/23</a:t>
            </a:fld>
            <a:endParaRPr lang="en-US"/>
          </a:p>
        </p:txBody>
      </p:sp>
      <p:sp>
        <p:nvSpPr>
          <p:cNvPr id="5" name="Slide Number Placeholder 4"/>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74549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11AC48-A330-DA45-A416-BB4966B9C74D}" type="datetimeFigureOut">
              <a:rPr lang="en-US" smtClean="0"/>
              <a:t>2/3/23</a:t>
            </a:fld>
            <a:endParaRPr lang="en-US"/>
          </a:p>
        </p:txBody>
      </p:sp>
      <p:sp>
        <p:nvSpPr>
          <p:cNvPr id="4" name="Slide Number Placeholder 3"/>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61009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1" y="273050"/>
            <a:ext cx="3259006" cy="1162050"/>
          </a:xfrm>
        </p:spPr>
        <p:txBody>
          <a:bodyPr anchor="b"/>
          <a:lstStyle>
            <a:lvl1pPr algn="l">
              <a:defRPr sz="1625" b="1"/>
            </a:lvl1pPr>
          </a:lstStyle>
          <a:p>
            <a:r>
              <a:rPr lang="en-US"/>
              <a:t>Click to edit Master title style</a:t>
            </a:r>
            <a:endParaRPr lang="en-GB"/>
          </a:p>
        </p:txBody>
      </p:sp>
      <p:sp>
        <p:nvSpPr>
          <p:cNvPr id="3" name="Content Placeholder 2"/>
          <p:cNvSpPr>
            <a:spLocks noGrp="1"/>
          </p:cNvSpPr>
          <p:nvPr>
            <p:ph idx="1"/>
          </p:nvPr>
        </p:nvSpPr>
        <p:spPr>
          <a:xfrm>
            <a:off x="3872971" y="273052"/>
            <a:ext cx="5537729" cy="5172173"/>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95301" y="1435102"/>
            <a:ext cx="3259006" cy="4029891"/>
          </a:xfrm>
        </p:spPr>
        <p:txBody>
          <a:bodyPr/>
          <a:lstStyle>
            <a:lvl1pPr marL="0" indent="0">
              <a:buNone/>
              <a:defRPr sz="1138"/>
            </a:lvl1pPr>
            <a:lvl2pPr marL="371475" indent="0">
              <a:buNone/>
              <a:defRPr sz="975"/>
            </a:lvl2pPr>
            <a:lvl3pPr marL="742950" indent="0">
              <a:buNone/>
              <a:defRPr sz="813"/>
            </a:lvl3pPr>
            <a:lvl4pPr marL="1114425" indent="0">
              <a:buNone/>
              <a:defRPr sz="731"/>
            </a:lvl4pPr>
            <a:lvl5pPr marL="1485900" indent="0">
              <a:buNone/>
              <a:defRPr sz="731"/>
            </a:lvl5pPr>
            <a:lvl6pPr marL="1857375" indent="0">
              <a:buNone/>
              <a:defRPr sz="731"/>
            </a:lvl6pPr>
            <a:lvl7pPr marL="2228850" indent="0">
              <a:buNone/>
              <a:defRPr sz="731"/>
            </a:lvl7pPr>
            <a:lvl8pPr marL="2600325" indent="0">
              <a:buNone/>
              <a:defRPr sz="731"/>
            </a:lvl8pPr>
            <a:lvl9pPr marL="2971800" indent="0">
              <a:buNone/>
              <a:defRPr sz="731"/>
            </a:lvl9pPr>
          </a:lstStyle>
          <a:p>
            <a:pPr lvl="0"/>
            <a:r>
              <a:rPr lang="en-US"/>
              <a:t>Edit Master text styles</a:t>
            </a:r>
          </a:p>
        </p:txBody>
      </p:sp>
      <p:sp>
        <p:nvSpPr>
          <p:cNvPr id="5" name="Date Placeholder 4"/>
          <p:cNvSpPr>
            <a:spLocks noGrp="1"/>
          </p:cNvSpPr>
          <p:nvPr>
            <p:ph type="dt" sz="half" idx="10"/>
          </p:nvPr>
        </p:nvSpPr>
        <p:spPr/>
        <p:txBody>
          <a:bodyPr/>
          <a:lstStyle/>
          <a:p>
            <a:fld id="{6811AC48-A330-DA45-A416-BB4966B9C74D}" type="datetimeFigureOut">
              <a:rPr lang="en-US" smtClean="0"/>
              <a:t>2/3/23</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87381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509120"/>
            <a:ext cx="5943600" cy="566738"/>
          </a:xfrm>
        </p:spPr>
        <p:txBody>
          <a:bodyPr anchor="b"/>
          <a:lstStyle>
            <a:lvl1pPr algn="l">
              <a:defRPr sz="1625" b="1"/>
            </a:lvl1pPr>
          </a:lstStyle>
          <a:p>
            <a:r>
              <a:rPr lang="en-US"/>
              <a:t>Click to edit Master title style</a:t>
            </a:r>
            <a:endParaRPr lang="en-GB" dirty="0"/>
          </a:p>
        </p:txBody>
      </p:sp>
      <p:sp>
        <p:nvSpPr>
          <p:cNvPr id="3" name="Picture Placeholder 2"/>
          <p:cNvSpPr>
            <a:spLocks noGrp="1"/>
          </p:cNvSpPr>
          <p:nvPr>
            <p:ph type="pic" idx="1"/>
          </p:nvPr>
        </p:nvSpPr>
        <p:spPr>
          <a:xfrm>
            <a:off x="1941645" y="612777"/>
            <a:ext cx="5943600" cy="3824337"/>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r>
              <a:rPr lang="en-US"/>
              <a:t>Click icon to add picture</a:t>
            </a:r>
            <a:endParaRPr lang="en-GB"/>
          </a:p>
        </p:txBody>
      </p:sp>
      <p:sp>
        <p:nvSpPr>
          <p:cNvPr id="4" name="Text Placeholder 3"/>
          <p:cNvSpPr>
            <a:spLocks noGrp="1"/>
          </p:cNvSpPr>
          <p:nvPr>
            <p:ph type="body" sz="half" idx="2"/>
          </p:nvPr>
        </p:nvSpPr>
        <p:spPr>
          <a:xfrm>
            <a:off x="1941645" y="5157192"/>
            <a:ext cx="5943600" cy="432048"/>
          </a:xfrm>
        </p:spPr>
        <p:txBody>
          <a:bodyPr/>
          <a:lstStyle>
            <a:lvl1pPr marL="0" indent="0">
              <a:buNone/>
              <a:defRPr sz="1138"/>
            </a:lvl1pPr>
            <a:lvl2pPr marL="371475" indent="0">
              <a:buNone/>
              <a:defRPr sz="975"/>
            </a:lvl2pPr>
            <a:lvl3pPr marL="742950" indent="0">
              <a:buNone/>
              <a:defRPr sz="813"/>
            </a:lvl3pPr>
            <a:lvl4pPr marL="1114425" indent="0">
              <a:buNone/>
              <a:defRPr sz="731"/>
            </a:lvl4pPr>
            <a:lvl5pPr marL="1485900" indent="0">
              <a:buNone/>
              <a:defRPr sz="731"/>
            </a:lvl5pPr>
            <a:lvl6pPr marL="1857375" indent="0">
              <a:buNone/>
              <a:defRPr sz="731"/>
            </a:lvl6pPr>
            <a:lvl7pPr marL="2228850" indent="0">
              <a:buNone/>
              <a:defRPr sz="731"/>
            </a:lvl7pPr>
            <a:lvl8pPr marL="2600325" indent="0">
              <a:buNone/>
              <a:defRPr sz="731"/>
            </a:lvl8pPr>
            <a:lvl9pPr marL="2971800" indent="0">
              <a:buNone/>
              <a:defRPr sz="731"/>
            </a:lvl9pPr>
          </a:lstStyle>
          <a:p>
            <a:pPr lvl="0"/>
            <a:r>
              <a:rPr lang="en-US"/>
              <a:t>Edit Master text styles</a:t>
            </a:r>
          </a:p>
        </p:txBody>
      </p:sp>
      <p:sp>
        <p:nvSpPr>
          <p:cNvPr id="5" name="Date Placeholder 4"/>
          <p:cNvSpPr>
            <a:spLocks noGrp="1"/>
          </p:cNvSpPr>
          <p:nvPr>
            <p:ph type="dt" sz="half" idx="10"/>
          </p:nvPr>
        </p:nvSpPr>
        <p:spPr/>
        <p:txBody>
          <a:bodyPr/>
          <a:lstStyle/>
          <a:p>
            <a:fld id="{6811AC48-A330-DA45-A416-BB4966B9C74D}" type="datetimeFigureOut">
              <a:rPr lang="en-US" smtClean="0"/>
              <a:t>2/3/23</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676666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2/3/23</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48128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39"/>
            <a:ext cx="222885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95300" y="274639"/>
            <a:ext cx="652145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2/3/23</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93315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95300" y="1600201"/>
            <a:ext cx="89154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72480" y="6525344"/>
            <a:ext cx="1052055" cy="218522"/>
          </a:xfrm>
          <a:prstGeom prst="rect">
            <a:avLst/>
          </a:prstGeom>
        </p:spPr>
        <p:txBody>
          <a:bodyPr vert="horz" lIns="91440" tIns="45720" rIns="91440" bIns="45720" rtlCol="0" anchor="ctr"/>
          <a:lstStyle>
            <a:lvl1pPr algn="ctr">
              <a:defRPr sz="853">
                <a:solidFill>
                  <a:schemeClr val="tx1">
                    <a:tint val="75000"/>
                  </a:schemeClr>
                </a:solidFill>
              </a:defRPr>
            </a:lvl1pPr>
          </a:lstStyle>
          <a:p>
            <a:fld id="{6811AC48-A330-DA45-A416-BB4966B9C74D}" type="datetimeFigureOut">
              <a:rPr lang="en-US" smtClean="0"/>
              <a:t>2/3/23</a:t>
            </a:fld>
            <a:endParaRPr lang="en-US"/>
          </a:p>
        </p:txBody>
      </p:sp>
      <p:sp>
        <p:nvSpPr>
          <p:cNvPr id="6" name="Slide Number Placeholder 5"/>
          <p:cNvSpPr>
            <a:spLocks noGrp="1"/>
          </p:cNvSpPr>
          <p:nvPr>
            <p:ph type="sldNum" sz="quarter" idx="4"/>
          </p:nvPr>
        </p:nvSpPr>
        <p:spPr>
          <a:xfrm>
            <a:off x="8619407" y="6380974"/>
            <a:ext cx="791293" cy="340503"/>
          </a:xfrm>
          <a:prstGeom prst="rect">
            <a:avLst/>
          </a:prstGeom>
        </p:spPr>
        <p:txBody>
          <a:bodyPr vert="horz" lIns="91440" tIns="45720" rIns="91440" bIns="45720" rtlCol="0" anchor="ctr"/>
          <a:lstStyle>
            <a:lvl1pPr algn="r">
              <a:defRPr sz="975">
                <a:solidFill>
                  <a:schemeClr val="tx1">
                    <a:tint val="75000"/>
                  </a:schemeClr>
                </a:solidFill>
              </a:defRPr>
            </a:lvl1pPr>
          </a:lstStyle>
          <a:p>
            <a:fld id="{13BE0254-8779-5E4E-9969-AEC9AD781180}" type="slidenum">
              <a:rPr lang="en-US" smtClean="0"/>
              <a:t>‹#›</a:t>
            </a:fld>
            <a:endParaRPr lang="en-US"/>
          </a:p>
        </p:txBody>
      </p:sp>
    </p:spTree>
    <p:extLst>
      <p:ext uri="{BB962C8B-B14F-4D97-AF65-F5344CB8AC3E}">
        <p14:creationId xmlns:p14="http://schemas.microsoft.com/office/powerpoint/2010/main" val="31022488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742950" rtl="0" eaLnBrk="1" latinLnBrk="0" hangingPunct="1">
        <a:spcBef>
          <a:spcPct val="0"/>
        </a:spcBef>
        <a:buNone/>
        <a:defRPr sz="3575" kern="1200">
          <a:solidFill>
            <a:schemeClr val="tx1"/>
          </a:solidFill>
          <a:latin typeface="+mj-lt"/>
          <a:ea typeface="+mj-ea"/>
          <a:cs typeface="+mj-cs"/>
        </a:defRPr>
      </a:lvl1pPr>
    </p:titleStyle>
    <p:bodyStyle>
      <a:lvl1pPr marL="278606" indent="-278606" algn="l" defTabSz="742950" rtl="0" eaLnBrk="1" latinLnBrk="0" hangingPunct="1">
        <a:spcBef>
          <a:spcPct val="20000"/>
        </a:spcBef>
        <a:buFont typeface="Arial" pitchFamily="34" charset="0"/>
        <a:buChar char="•"/>
        <a:defRPr sz="2600" kern="1200">
          <a:solidFill>
            <a:schemeClr val="tx1"/>
          </a:solidFill>
          <a:latin typeface="+mn-lt"/>
          <a:ea typeface="+mn-ea"/>
          <a:cs typeface="+mn-cs"/>
        </a:defRPr>
      </a:lvl1pPr>
      <a:lvl2pPr marL="603647" indent="-232172" algn="l" defTabSz="742950" rtl="0" eaLnBrk="1" latinLnBrk="0" hangingPunct="1">
        <a:spcBef>
          <a:spcPct val="20000"/>
        </a:spcBef>
        <a:buFont typeface="Arial" pitchFamily="34" charset="0"/>
        <a:buChar char="–"/>
        <a:defRPr sz="2275" kern="1200">
          <a:solidFill>
            <a:schemeClr val="tx1"/>
          </a:solidFill>
          <a:latin typeface="+mn-lt"/>
          <a:ea typeface="+mn-ea"/>
          <a:cs typeface="+mn-cs"/>
        </a:defRPr>
      </a:lvl2pPr>
      <a:lvl3pPr marL="928688" indent="-185738" algn="l" defTabSz="742950" rtl="0" eaLnBrk="1" latinLnBrk="0" hangingPunct="1">
        <a:spcBef>
          <a:spcPct val="20000"/>
        </a:spcBef>
        <a:buFont typeface="Arial" pitchFamily="34" charset="0"/>
        <a:buChar char="•"/>
        <a:defRPr sz="1950" kern="1200">
          <a:solidFill>
            <a:schemeClr val="tx1"/>
          </a:solidFill>
          <a:latin typeface="+mn-lt"/>
          <a:ea typeface="+mn-ea"/>
          <a:cs typeface="+mn-cs"/>
        </a:defRPr>
      </a:lvl3pPr>
      <a:lvl4pPr marL="130016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4pPr>
      <a:lvl5pPr marL="167163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5pPr>
      <a:lvl6pPr marL="204311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6pPr>
      <a:lvl7pPr marL="241458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7pPr>
      <a:lvl8pPr marL="278606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8pPr>
      <a:lvl9pPr marL="315753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tiff"/><Relationship Id="rId5" Type="http://schemas.openxmlformats.org/officeDocument/2006/relationships/hyperlink" Target="http://www.math.lsa.umich.edu/~krasny/math156_crlt.pdf" TargetMode="External"/><Relationship Id="rId4" Type="http://schemas.openxmlformats.org/officeDocument/2006/relationships/hyperlink" Target="http://learningforme.blogspot.com/2010/10/national-writing-day.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flickr.com/photos/steve_barr/11021101734"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s://www.flickr.com/photos/salforduniversity/4011208734/"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mstasdigiport.blogspot.com/2011/11/class-generated-anchor-chart.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dailyclipart.net/clipart/category/graduation-clip-art/page/2/"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truthinsideofyou.org/exploring-the-greatest-libraries-14-photos/" TargetMode="External"/><Relationship Id="rId5" Type="http://schemas.openxmlformats.org/officeDocument/2006/relationships/image" Target="../media/image11.jp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5.png"/><Relationship Id="rId5" Type="http://schemas.openxmlformats.org/officeDocument/2006/relationships/image" Target="../media/image14.gif"/><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5083-0DB9-A549-8EE1-00BB3E298C11}"/>
              </a:ext>
            </a:extLst>
          </p:cNvPr>
          <p:cNvSpPr>
            <a:spLocks noGrp="1"/>
          </p:cNvSpPr>
          <p:nvPr>
            <p:ph type="ctrTitle"/>
          </p:nvPr>
        </p:nvSpPr>
        <p:spPr>
          <a:xfrm>
            <a:off x="330202" y="2325325"/>
            <a:ext cx="9458854" cy="1939925"/>
          </a:xfrm>
        </p:spPr>
        <p:txBody>
          <a:bodyPr>
            <a:normAutofit fontScale="90000"/>
          </a:bodyPr>
          <a:lstStyle/>
          <a:p>
            <a:br>
              <a:rPr lang="en-GB" b="1" dirty="0">
                <a:solidFill>
                  <a:schemeClr val="bg1"/>
                </a:solidFill>
              </a:rPr>
            </a:br>
            <a:br>
              <a:rPr lang="en-GB" b="1" dirty="0">
                <a:solidFill>
                  <a:schemeClr val="bg1"/>
                </a:solidFill>
              </a:rPr>
            </a:br>
            <a:r>
              <a:rPr lang="en-GB" b="1" dirty="0">
                <a:solidFill>
                  <a:schemeClr val="bg1"/>
                </a:solidFill>
              </a:rPr>
              <a:t>Introduction</a:t>
            </a:r>
            <a:br>
              <a:rPr lang="en-GB" b="1" dirty="0">
                <a:solidFill>
                  <a:schemeClr val="bg1"/>
                </a:solidFill>
              </a:rPr>
            </a:br>
            <a:r>
              <a:rPr lang="en-GB" b="1" dirty="0">
                <a:solidFill>
                  <a:schemeClr val="bg1"/>
                </a:solidFill>
              </a:rPr>
              <a:t> to </a:t>
            </a:r>
            <a:br>
              <a:rPr lang="en-GB" b="1" dirty="0">
                <a:solidFill>
                  <a:schemeClr val="bg1"/>
                </a:solidFill>
              </a:rPr>
            </a:br>
            <a:r>
              <a:rPr lang="en-GB" b="1" dirty="0">
                <a:solidFill>
                  <a:schemeClr val="bg1"/>
                </a:solidFill>
              </a:rPr>
              <a:t>L6 BA Leadership &amp; Management SfWP</a:t>
            </a:r>
            <a:br>
              <a:rPr lang="en-GB" b="1" dirty="0">
                <a:solidFill>
                  <a:schemeClr val="bg1"/>
                </a:solidFill>
              </a:rPr>
            </a:br>
            <a:endParaRPr lang="en-US" b="1" dirty="0">
              <a:solidFill>
                <a:schemeClr val="bg1"/>
              </a:solidFill>
            </a:endParaRPr>
          </a:p>
        </p:txBody>
      </p:sp>
    </p:spTree>
    <p:extLst>
      <p:ext uri="{BB962C8B-B14F-4D97-AF65-F5344CB8AC3E}">
        <p14:creationId xmlns:p14="http://schemas.microsoft.com/office/powerpoint/2010/main" val="1365449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device&#10;&#10;Description automatically generated">
            <a:extLst>
              <a:ext uri="{FF2B5EF4-FFF2-40B4-BE49-F238E27FC236}">
                <a16:creationId xmlns:a16="http://schemas.microsoft.com/office/drawing/2014/main" id="{98E7209C-E885-421A-9EC2-18B5029326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64484" y="242115"/>
            <a:ext cx="1266568" cy="1266568"/>
          </a:xfrm>
          <a:prstGeom prst="rect">
            <a:avLst/>
          </a:prstGeom>
        </p:spPr>
      </p:pic>
      <p:sp>
        <p:nvSpPr>
          <p:cNvPr id="2" name="Title 1">
            <a:extLst>
              <a:ext uri="{FF2B5EF4-FFF2-40B4-BE49-F238E27FC236}">
                <a16:creationId xmlns:a16="http://schemas.microsoft.com/office/drawing/2014/main" id="{D308971B-5969-9943-84C3-902139980452}"/>
              </a:ext>
            </a:extLst>
          </p:cNvPr>
          <p:cNvSpPr>
            <a:spLocks noGrp="1"/>
          </p:cNvSpPr>
          <p:nvPr>
            <p:ph type="title"/>
          </p:nvPr>
        </p:nvSpPr>
        <p:spPr>
          <a:xfrm>
            <a:off x="495300" y="274638"/>
            <a:ext cx="8915400" cy="753148"/>
          </a:xfrm>
        </p:spPr>
        <p:txBody>
          <a:bodyPr>
            <a:normAutofit fontScale="90000"/>
          </a:bodyPr>
          <a:lstStyle/>
          <a:p>
            <a:r>
              <a:rPr lang="en-GB" b="1"/>
              <a:t>Guide to Effective Notetaking </a:t>
            </a:r>
            <a:br>
              <a:rPr lang="en-GB"/>
            </a:br>
            <a:endParaRPr lang="en-US" dirty="0"/>
          </a:p>
        </p:txBody>
      </p:sp>
      <p:sp>
        <p:nvSpPr>
          <p:cNvPr id="3" name="Content Placeholder 2">
            <a:extLst>
              <a:ext uri="{FF2B5EF4-FFF2-40B4-BE49-F238E27FC236}">
                <a16:creationId xmlns:a16="http://schemas.microsoft.com/office/drawing/2014/main" id="{01C5FC49-63F5-1E43-A6C1-D217CBBE3CBE}"/>
              </a:ext>
            </a:extLst>
          </p:cNvPr>
          <p:cNvSpPr>
            <a:spLocks noGrp="1"/>
          </p:cNvSpPr>
          <p:nvPr>
            <p:ph idx="1"/>
          </p:nvPr>
        </p:nvSpPr>
        <p:spPr>
          <a:xfrm>
            <a:off x="495300" y="1091434"/>
            <a:ext cx="8690785" cy="4275735"/>
          </a:xfrm>
        </p:spPr>
        <p:txBody>
          <a:bodyPr>
            <a:normAutofit fontScale="92500" lnSpcReduction="20000"/>
          </a:bodyPr>
          <a:lstStyle/>
          <a:p>
            <a:pPr marL="417897" indent="-417897">
              <a:buFont typeface="+mj-lt"/>
              <a:buAutoNum type="arabicPeriod"/>
            </a:pPr>
            <a:r>
              <a:rPr lang="en-US" dirty="0">
                <a:solidFill>
                  <a:srgbClr val="0000CC"/>
                </a:solidFill>
              </a:rPr>
              <a:t>Identify: </a:t>
            </a:r>
            <a:r>
              <a:rPr lang="en-US" sz="1625" dirty="0">
                <a:solidFill>
                  <a:srgbClr val="0000CC"/>
                </a:solidFill>
              </a:rPr>
              <a:t>what are the key points of the session or Workshop?</a:t>
            </a:r>
          </a:p>
          <a:p>
            <a:pPr marL="417897" indent="-417897">
              <a:buFont typeface="+mj-lt"/>
              <a:buAutoNum type="arabicPeriod"/>
            </a:pPr>
            <a:r>
              <a:rPr lang="en-US" dirty="0">
                <a:solidFill>
                  <a:srgbClr val="009900"/>
                </a:solidFill>
              </a:rPr>
              <a:t>Paraphrase what is being said: </a:t>
            </a:r>
            <a:r>
              <a:rPr lang="en-US" sz="1625" dirty="0">
                <a:solidFill>
                  <a:srgbClr val="009900"/>
                </a:solidFill>
              </a:rPr>
              <a:t>you will need to understand to do that effectively - </a:t>
            </a:r>
            <a:r>
              <a:rPr lang="en-US" sz="1625" i="1" u="sng" dirty="0">
                <a:solidFill>
                  <a:srgbClr val="009900"/>
                </a:solidFill>
              </a:rPr>
              <a:t>so ask questions!</a:t>
            </a:r>
          </a:p>
          <a:p>
            <a:pPr marL="417897" indent="-417897">
              <a:buFont typeface="+mj-lt"/>
              <a:buAutoNum type="arabicPeriod"/>
            </a:pPr>
            <a:r>
              <a:rPr lang="en-US" dirty="0">
                <a:solidFill>
                  <a:srgbClr val="0000CC"/>
                </a:solidFill>
              </a:rPr>
              <a:t>Time scale: </a:t>
            </a:r>
            <a:r>
              <a:rPr lang="en-US" sz="1625" dirty="0">
                <a:solidFill>
                  <a:srgbClr val="0000CC"/>
                </a:solidFill>
              </a:rPr>
              <a:t>you must be able to read your notes in a few weeks’ time, as well as tomorrow, so make sure that they are clear</a:t>
            </a:r>
            <a:r>
              <a:rPr lang="en-GB" sz="1625" dirty="0">
                <a:solidFill>
                  <a:srgbClr val="0000CC"/>
                </a:solidFill>
              </a:rPr>
              <a:t> </a:t>
            </a:r>
          </a:p>
          <a:p>
            <a:pPr marL="417897" indent="-417897">
              <a:buFont typeface="+mj-lt"/>
              <a:buAutoNum type="arabicPeriod"/>
            </a:pPr>
            <a:r>
              <a:rPr lang="en-US" dirty="0">
                <a:solidFill>
                  <a:srgbClr val="009900"/>
                </a:solidFill>
              </a:rPr>
              <a:t>Formatting your notes: </a:t>
            </a:r>
            <a:r>
              <a:rPr lang="en-US" sz="1625" dirty="0">
                <a:solidFill>
                  <a:srgbClr val="009900"/>
                </a:solidFill>
              </a:rPr>
              <a:t>In order that you can easily recognize the important points that you have taken down: use different colours, underline, etc., to make key issues standout</a:t>
            </a:r>
          </a:p>
          <a:p>
            <a:pPr marL="417897" indent="-417897">
              <a:buFont typeface="+mj-lt"/>
              <a:buAutoNum type="arabicPeriod"/>
            </a:pPr>
            <a:r>
              <a:rPr lang="en-US" dirty="0">
                <a:solidFill>
                  <a:srgbClr val="0000CC"/>
                </a:solidFill>
              </a:rPr>
              <a:t>Organising your notes: </a:t>
            </a:r>
            <a:r>
              <a:rPr lang="en-US" sz="1625" dirty="0">
                <a:solidFill>
                  <a:srgbClr val="0000CC"/>
                </a:solidFill>
              </a:rPr>
              <a:t>make sure that they are well organized so that you can quickly refer to them when writing your assignment</a:t>
            </a:r>
          </a:p>
          <a:p>
            <a:pPr marL="417897" indent="-417897">
              <a:buFont typeface="+mj-lt"/>
              <a:buAutoNum type="arabicPeriod"/>
            </a:pPr>
            <a:r>
              <a:rPr lang="en-US" dirty="0">
                <a:solidFill>
                  <a:srgbClr val="009900"/>
                </a:solidFill>
              </a:rPr>
              <a:t>Use the right tools: </a:t>
            </a:r>
            <a:r>
              <a:rPr lang="en-US" sz="1625" dirty="0">
                <a:solidFill>
                  <a:srgbClr val="009900"/>
                </a:solidFill>
              </a:rPr>
              <a:t>always bring to each session/workshop, a pen, pre-punched A4 note Pad, a positive mind set, and a smile.</a:t>
            </a:r>
          </a:p>
          <a:p>
            <a:pPr marL="417897" indent="-417897">
              <a:buFont typeface="+mj-lt"/>
              <a:buAutoNum type="arabicPeriod"/>
            </a:pPr>
            <a:r>
              <a:rPr lang="en-US" dirty="0"/>
              <a:t>Read: </a:t>
            </a:r>
            <a:r>
              <a:rPr lang="en-US" sz="1625" dirty="0" err="1"/>
              <a:t>DeZure</a:t>
            </a:r>
            <a:r>
              <a:rPr lang="en-US" sz="1625" dirty="0"/>
              <a:t>, D. et.al.(2007) “Research on student note taking”. </a:t>
            </a:r>
            <a:r>
              <a:rPr lang="en-GB" sz="1625" dirty="0"/>
              <a:t>Centre for Research on Learning and Teaching at the University of Michigan.</a:t>
            </a:r>
            <a:r>
              <a:rPr lang="en-GB" sz="1788" dirty="0"/>
              <a:t>(</a:t>
            </a:r>
            <a:r>
              <a:rPr lang="en-US" sz="1788" dirty="0">
                <a:hlinkClick r:id="rId5"/>
              </a:rPr>
              <a:t>www.math.lsa.umich.edu/~krasny/math156_crlt.pdf</a:t>
            </a:r>
            <a:r>
              <a:rPr lang="en-US" sz="1788" dirty="0"/>
              <a:t>)</a:t>
            </a:r>
            <a:r>
              <a:rPr lang="en-GB" sz="1788" dirty="0"/>
              <a:t> </a:t>
            </a:r>
            <a:endParaRPr lang="en-US" sz="1788" dirty="0"/>
          </a:p>
          <a:p>
            <a:pPr marL="0" indent="0" algn="ctr">
              <a:buNone/>
            </a:pPr>
            <a:r>
              <a:rPr lang="en-US" sz="1300" dirty="0"/>
              <a:t>Morgan, P. (2017)</a:t>
            </a:r>
          </a:p>
          <a:p>
            <a:endParaRPr lang="en-US" dirty="0"/>
          </a:p>
        </p:txBody>
      </p:sp>
      <p:pic>
        <p:nvPicPr>
          <p:cNvPr id="6" name="Picture 5">
            <a:extLst>
              <a:ext uri="{FF2B5EF4-FFF2-40B4-BE49-F238E27FC236}">
                <a16:creationId xmlns:a16="http://schemas.microsoft.com/office/drawing/2014/main" id="{DE848E84-906D-8849-A18A-5233C5E9B190}"/>
              </a:ext>
            </a:extLst>
          </p:cNvPr>
          <p:cNvPicPr>
            <a:picLocks noChangeAspect="1"/>
          </p:cNvPicPr>
          <p:nvPr/>
        </p:nvPicPr>
        <p:blipFill>
          <a:blip r:embed="rId6"/>
          <a:stretch>
            <a:fillRect/>
          </a:stretch>
        </p:blipFill>
        <p:spPr>
          <a:xfrm>
            <a:off x="8349216" y="5830214"/>
            <a:ext cx="1266567" cy="814222"/>
          </a:xfrm>
          <a:prstGeom prst="rect">
            <a:avLst/>
          </a:prstGeom>
        </p:spPr>
      </p:pic>
    </p:spTree>
    <p:extLst>
      <p:ext uri="{BB962C8B-B14F-4D97-AF65-F5344CB8AC3E}">
        <p14:creationId xmlns:p14="http://schemas.microsoft.com/office/powerpoint/2010/main" val="219621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3EC55-16D9-3C45-AD5E-7359BCC51399}"/>
              </a:ext>
            </a:extLst>
          </p:cNvPr>
          <p:cNvSpPr>
            <a:spLocks noGrp="1"/>
          </p:cNvSpPr>
          <p:nvPr>
            <p:ph type="title"/>
          </p:nvPr>
        </p:nvSpPr>
        <p:spPr/>
        <p:txBody>
          <a:bodyPr/>
          <a:lstStyle/>
          <a:p>
            <a:r>
              <a:rPr lang="en-GB" dirty="0"/>
              <a:t>Level 6</a:t>
            </a:r>
            <a:endParaRPr lang="en-US" dirty="0"/>
          </a:p>
        </p:txBody>
      </p:sp>
      <p:sp>
        <p:nvSpPr>
          <p:cNvPr id="3" name="Content Placeholder 2">
            <a:extLst>
              <a:ext uri="{FF2B5EF4-FFF2-40B4-BE49-F238E27FC236}">
                <a16:creationId xmlns:a16="http://schemas.microsoft.com/office/drawing/2014/main" id="{DFF57B9A-865C-EF45-961A-665608DEB49C}"/>
              </a:ext>
            </a:extLst>
          </p:cNvPr>
          <p:cNvSpPr>
            <a:spLocks noGrp="1"/>
          </p:cNvSpPr>
          <p:nvPr>
            <p:ph idx="1"/>
          </p:nvPr>
        </p:nvSpPr>
        <p:spPr>
          <a:xfrm>
            <a:off x="495300" y="1470484"/>
            <a:ext cx="8915400" cy="3917032"/>
          </a:xfrm>
        </p:spPr>
        <p:txBody>
          <a:bodyPr>
            <a:normAutofit fontScale="92500" lnSpcReduction="10000"/>
          </a:bodyPr>
          <a:lstStyle/>
          <a:p>
            <a:r>
              <a:rPr lang="en-GB" dirty="0">
                <a:solidFill>
                  <a:srgbClr val="333333"/>
                </a:solidFill>
              </a:rPr>
              <a:t>Level 6 – </a:t>
            </a:r>
            <a:r>
              <a:rPr lang="en-GB" i="1" dirty="0">
                <a:solidFill>
                  <a:srgbClr val="333333"/>
                </a:solidFill>
              </a:rPr>
              <a:t>“Achievement at Level 6 reflects the ability to refine and use relevant understanding, methods and skills to address complex problems that have limited definitions.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a:t>
            </a:r>
          </a:p>
          <a:p>
            <a:endParaRPr lang="en-GB" i="1" dirty="0"/>
          </a:p>
          <a:p>
            <a:pPr marL="0" indent="0" algn="r">
              <a:buNone/>
            </a:pPr>
            <a:r>
              <a:rPr lang="en-GB" sz="1463" i="1" dirty="0"/>
              <a:t>Academic Quality Handbook (AQH)  2018-2019</a:t>
            </a:r>
            <a:endParaRPr lang="en-US" sz="1463" i="1" dirty="0"/>
          </a:p>
        </p:txBody>
      </p:sp>
      <p:pic>
        <p:nvPicPr>
          <p:cNvPr id="5" name="Picture 4" descr="A group of people posing for a photo&#10;&#10;Description automatically generated">
            <a:extLst>
              <a:ext uri="{FF2B5EF4-FFF2-40B4-BE49-F238E27FC236}">
                <a16:creationId xmlns:a16="http://schemas.microsoft.com/office/drawing/2014/main" id="{FC210787-8298-45AA-9A37-F4243F4A447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99361" y="112713"/>
            <a:ext cx="2286000" cy="1304925"/>
          </a:xfrm>
          <a:prstGeom prst="rect">
            <a:avLst/>
          </a:prstGeom>
        </p:spPr>
      </p:pic>
      <p:pic>
        <p:nvPicPr>
          <p:cNvPr id="11" name="Picture 10" descr="A group of people looking at a computer&#10;&#10;Description automatically generated">
            <a:extLst>
              <a:ext uri="{FF2B5EF4-FFF2-40B4-BE49-F238E27FC236}">
                <a16:creationId xmlns:a16="http://schemas.microsoft.com/office/drawing/2014/main" id="{A2A21196-B1D5-4A6F-AF79-500009DD9AF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4567583"/>
            <a:ext cx="1837992" cy="1157935"/>
          </a:xfrm>
          <a:prstGeom prst="rect">
            <a:avLst/>
          </a:prstGeom>
        </p:spPr>
      </p:pic>
    </p:spTree>
    <p:extLst>
      <p:ext uri="{BB962C8B-B14F-4D97-AF65-F5344CB8AC3E}">
        <p14:creationId xmlns:p14="http://schemas.microsoft.com/office/powerpoint/2010/main" val="161653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E724-50FA-9844-B5FF-B42EF5AFB91F}"/>
              </a:ext>
            </a:extLst>
          </p:cNvPr>
          <p:cNvSpPr>
            <a:spLocks noGrp="1"/>
          </p:cNvSpPr>
          <p:nvPr>
            <p:ph type="title"/>
          </p:nvPr>
        </p:nvSpPr>
        <p:spPr>
          <a:xfrm>
            <a:off x="495299" y="126720"/>
            <a:ext cx="8915400" cy="1143000"/>
          </a:xfrm>
        </p:spPr>
        <p:txBody>
          <a:bodyPr/>
          <a:lstStyle/>
          <a:p>
            <a:r>
              <a:rPr lang="en-US" dirty="0"/>
              <a:t>Agree Class </a:t>
            </a:r>
            <a:r>
              <a:rPr lang="en-US" strike="sngStrike" dirty="0"/>
              <a:t>Rules </a:t>
            </a:r>
            <a:r>
              <a:rPr lang="en-US" dirty="0"/>
              <a:t>Suggestions</a:t>
            </a:r>
          </a:p>
        </p:txBody>
      </p:sp>
      <p:pic>
        <p:nvPicPr>
          <p:cNvPr id="5" name="Content Placeholder 4" descr="A close up of a logo&#10;&#10;Description automatically generated">
            <a:extLst>
              <a:ext uri="{FF2B5EF4-FFF2-40B4-BE49-F238E27FC236}">
                <a16:creationId xmlns:a16="http://schemas.microsoft.com/office/drawing/2014/main" id="{69D85601-E159-42EE-8B74-1647843FBA8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513394" y="3429000"/>
            <a:ext cx="3048000" cy="1981200"/>
          </a:xfrm>
        </p:spPr>
      </p:pic>
      <p:sp>
        <p:nvSpPr>
          <p:cNvPr id="10" name="TextBox 9">
            <a:extLst>
              <a:ext uri="{FF2B5EF4-FFF2-40B4-BE49-F238E27FC236}">
                <a16:creationId xmlns:a16="http://schemas.microsoft.com/office/drawing/2014/main" id="{6CDEE143-81A0-4497-8443-A95FF3525E58}"/>
              </a:ext>
            </a:extLst>
          </p:cNvPr>
          <p:cNvSpPr txBox="1"/>
          <p:nvPr/>
        </p:nvSpPr>
        <p:spPr>
          <a:xfrm>
            <a:off x="6664089" y="1647201"/>
            <a:ext cx="2897305" cy="1631216"/>
          </a:xfrm>
          <a:prstGeom prst="rect">
            <a:avLst/>
          </a:prstGeom>
          <a:noFill/>
        </p:spPr>
        <p:txBody>
          <a:bodyPr wrap="square" rtlCol="0">
            <a:spAutoFit/>
          </a:bodyPr>
          <a:lstStyle/>
          <a:p>
            <a:r>
              <a:rPr lang="en-GB" sz="2400" b="1" i="1" dirty="0">
                <a:solidFill>
                  <a:srgbClr val="FF0000"/>
                </a:solidFill>
              </a:rPr>
              <a:t>Let’s spend 10 minutes agreeing how we are going to work together</a:t>
            </a:r>
          </a:p>
        </p:txBody>
      </p:sp>
      <p:sp>
        <p:nvSpPr>
          <p:cNvPr id="4" name="TextBox 3">
            <a:extLst>
              <a:ext uri="{FF2B5EF4-FFF2-40B4-BE49-F238E27FC236}">
                <a16:creationId xmlns:a16="http://schemas.microsoft.com/office/drawing/2014/main" id="{A25C4939-ACA4-4146-BB1E-3C9CB5DDA5F2}"/>
              </a:ext>
            </a:extLst>
          </p:cNvPr>
          <p:cNvSpPr txBox="1"/>
          <p:nvPr/>
        </p:nvSpPr>
        <p:spPr>
          <a:xfrm>
            <a:off x="296867" y="1018984"/>
            <a:ext cx="6191480" cy="4518866"/>
          </a:xfrm>
          <a:prstGeom prst="rect">
            <a:avLst/>
          </a:prstGeom>
          <a:noFill/>
        </p:spPr>
        <p:txBody>
          <a:bodyPr wrap="square" rtlCol="0">
            <a:spAutoFit/>
          </a:bodyPr>
          <a:lstStyle/>
          <a:p>
            <a:pPr marL="285750" indent="-285750">
              <a:buFont typeface="Wingdings" pitchFamily="2" charset="2"/>
              <a:buChar char="ü"/>
            </a:pPr>
            <a:r>
              <a:rPr lang="en-GB" dirty="0"/>
              <a:t>Arrive &amp; Start on time</a:t>
            </a:r>
          </a:p>
          <a:p>
            <a:pPr marL="285750" indent="-285750">
              <a:buFont typeface="Wingdings" pitchFamily="2" charset="2"/>
              <a:buChar char="ü"/>
            </a:pPr>
            <a:r>
              <a:rPr lang="en-GB" dirty="0"/>
              <a:t>Give apologies if your going to be late of absent</a:t>
            </a:r>
          </a:p>
          <a:p>
            <a:pPr marL="285750" indent="-285750">
              <a:buFont typeface="Wingdings" pitchFamily="2" charset="2"/>
              <a:buChar char="ü"/>
            </a:pPr>
            <a:r>
              <a:rPr lang="en-GB" dirty="0"/>
              <a:t>Practice open mindedness</a:t>
            </a:r>
          </a:p>
          <a:p>
            <a:pPr marL="800100" lvl="1" indent="-342900">
              <a:buFont typeface="+mj-lt"/>
              <a:buAutoNum type="alphaLcPeriod"/>
            </a:pPr>
            <a:r>
              <a:rPr lang="en-GB" sz="1400" i="1" dirty="0"/>
              <a:t>Be open to new approaches to teaching and learning</a:t>
            </a:r>
          </a:p>
          <a:p>
            <a:pPr marL="800100" lvl="1" indent="-342900">
              <a:buFont typeface="+mj-lt"/>
              <a:buAutoNum type="alphaLcPeriod"/>
            </a:pPr>
            <a:r>
              <a:rPr lang="en-GB" sz="1400" i="1" dirty="0"/>
              <a:t>Be open to being incorrect, unaware and or out of date</a:t>
            </a:r>
          </a:p>
          <a:p>
            <a:pPr marL="285750" indent="-285750">
              <a:buFont typeface="Wingdings" pitchFamily="2" charset="2"/>
              <a:buChar char="ü"/>
            </a:pPr>
            <a:r>
              <a:rPr lang="en-GB" dirty="0"/>
              <a:t>All opinions are valid.</a:t>
            </a:r>
          </a:p>
          <a:p>
            <a:pPr marL="742950" lvl="1" indent="-285750">
              <a:buFont typeface="+mj-lt"/>
              <a:buAutoNum type="alphaLcPeriod"/>
            </a:pPr>
            <a:r>
              <a:rPr lang="en-GB" sz="1400" i="1" dirty="0"/>
              <a:t>Share what you know and avoid with holding information and/or sharing partial truth</a:t>
            </a:r>
          </a:p>
          <a:p>
            <a:pPr marL="285750" indent="-285750">
              <a:lnSpc>
                <a:spcPct val="150000"/>
              </a:lnSpc>
              <a:buFont typeface="Wingdings" pitchFamily="2" charset="2"/>
              <a:buChar char="ü"/>
            </a:pPr>
            <a:r>
              <a:rPr lang="en-GB" dirty="0"/>
              <a:t>Agree to disagree.</a:t>
            </a:r>
          </a:p>
          <a:p>
            <a:pPr marL="742950" lvl="1" indent="-285750">
              <a:buFont typeface="+mj-lt"/>
              <a:buAutoNum type="alphaLcPeriod"/>
            </a:pPr>
            <a:r>
              <a:rPr lang="en-GB" sz="1400" dirty="0"/>
              <a:t>Withhold judgement all and negative comments about others points of view or view of stated values</a:t>
            </a:r>
          </a:p>
          <a:p>
            <a:pPr marL="285750" indent="-285750">
              <a:lnSpc>
                <a:spcPct val="150000"/>
              </a:lnSpc>
              <a:buFont typeface="Wingdings" pitchFamily="2" charset="2"/>
              <a:buChar char="ü"/>
            </a:pPr>
            <a:r>
              <a:rPr lang="en-GB" dirty="0"/>
              <a:t>Don’t take yourself too seriously</a:t>
            </a:r>
          </a:p>
          <a:p>
            <a:pPr marL="285750" indent="-285750">
              <a:lnSpc>
                <a:spcPct val="150000"/>
              </a:lnSpc>
              <a:buFont typeface="Wingdings" pitchFamily="2" charset="2"/>
              <a:buChar char="ü"/>
            </a:pPr>
            <a:r>
              <a:rPr lang="en-GB" dirty="0"/>
              <a:t>Try new things</a:t>
            </a:r>
          </a:p>
          <a:p>
            <a:pPr marL="285750" indent="-285750">
              <a:lnSpc>
                <a:spcPct val="150000"/>
              </a:lnSpc>
              <a:buFont typeface="Wingdings" pitchFamily="2" charset="2"/>
              <a:buChar char="ü"/>
            </a:pPr>
            <a:r>
              <a:rPr lang="en-GB" dirty="0"/>
              <a:t>Have fun Learning</a:t>
            </a:r>
          </a:p>
          <a:p>
            <a:pPr>
              <a:lnSpc>
                <a:spcPct val="150000"/>
              </a:lnSpc>
            </a:pPr>
            <a:endParaRPr lang="en-GB" dirty="0"/>
          </a:p>
        </p:txBody>
      </p:sp>
    </p:spTree>
    <p:extLst>
      <p:ext uri="{BB962C8B-B14F-4D97-AF65-F5344CB8AC3E}">
        <p14:creationId xmlns:p14="http://schemas.microsoft.com/office/powerpoint/2010/main" val="181494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290137-896A-4239-B32A-AC4D571901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22839" y="146712"/>
            <a:ext cx="1586205" cy="1143001"/>
          </a:xfrm>
          <a:prstGeom prst="rect">
            <a:avLst/>
          </a:prstGeom>
        </p:spPr>
      </p:pic>
      <p:sp>
        <p:nvSpPr>
          <p:cNvPr id="2" name="Title 1">
            <a:extLst>
              <a:ext uri="{FF2B5EF4-FFF2-40B4-BE49-F238E27FC236}">
                <a16:creationId xmlns:a16="http://schemas.microsoft.com/office/drawing/2014/main" id="{A6CF0500-E233-5F4B-90E2-8700042B2C7B}"/>
              </a:ext>
            </a:extLst>
          </p:cNvPr>
          <p:cNvSpPr>
            <a:spLocks noGrp="1"/>
          </p:cNvSpPr>
          <p:nvPr>
            <p:ph type="title"/>
          </p:nvPr>
        </p:nvSpPr>
        <p:spPr>
          <a:xfrm>
            <a:off x="495300" y="11919"/>
            <a:ext cx="8915400" cy="1143000"/>
          </a:xfrm>
        </p:spPr>
        <p:txBody>
          <a:bodyPr/>
          <a:lstStyle/>
          <a:p>
            <a:r>
              <a:rPr lang="en-US" dirty="0"/>
              <a:t>University Rules</a:t>
            </a:r>
          </a:p>
        </p:txBody>
      </p:sp>
      <p:sp>
        <p:nvSpPr>
          <p:cNvPr id="3" name="Content Placeholder 2">
            <a:extLst>
              <a:ext uri="{FF2B5EF4-FFF2-40B4-BE49-F238E27FC236}">
                <a16:creationId xmlns:a16="http://schemas.microsoft.com/office/drawing/2014/main" id="{6AB2E0D0-CE7D-A04F-979B-7BB7E647AC9D}"/>
              </a:ext>
            </a:extLst>
          </p:cNvPr>
          <p:cNvSpPr>
            <a:spLocks noGrp="1"/>
          </p:cNvSpPr>
          <p:nvPr>
            <p:ph idx="1"/>
          </p:nvPr>
        </p:nvSpPr>
        <p:spPr>
          <a:xfrm>
            <a:off x="204716" y="1050878"/>
            <a:ext cx="9471547" cy="4517409"/>
          </a:xfrm>
        </p:spPr>
        <p:txBody>
          <a:bodyPr>
            <a:normAutofit fontScale="85000" lnSpcReduction="10000"/>
          </a:bodyPr>
          <a:lstStyle/>
          <a:p>
            <a:r>
              <a:rPr lang="en-US" dirty="0"/>
              <a:t>Assignments MUST be submitted on time through Turnitin	</a:t>
            </a:r>
          </a:p>
          <a:p>
            <a:pPr lvl="1"/>
            <a:r>
              <a:rPr lang="en-US" sz="1600" i="1" dirty="0"/>
              <a:t>Late assignments (up to 1 week) will be capped at </a:t>
            </a:r>
            <a:r>
              <a:rPr lang="en-US" sz="1600" b="1" i="1" u="sng" dirty="0"/>
              <a:t>40.</a:t>
            </a:r>
            <a:r>
              <a:rPr lang="en-US" sz="1600" i="1" dirty="0"/>
              <a:t>  Those submitted after will be awarded a </a:t>
            </a:r>
            <a:r>
              <a:rPr lang="en-US" sz="1600" b="1" i="1" u="sng" dirty="0"/>
              <a:t>0</a:t>
            </a:r>
            <a:r>
              <a:rPr lang="en-US" sz="1600" i="1" dirty="0"/>
              <a:t> mark. If a resubmission is submitted late is a </a:t>
            </a:r>
            <a:r>
              <a:rPr lang="en-US" sz="1600" b="1" i="1" u="sng" dirty="0"/>
              <a:t>0</a:t>
            </a:r>
            <a:r>
              <a:rPr lang="en-US" sz="1600" i="1" dirty="0"/>
              <a:t> mark</a:t>
            </a:r>
          </a:p>
          <a:p>
            <a:pPr lvl="1"/>
            <a:r>
              <a:rPr lang="en-US" sz="1600" i="1" dirty="0"/>
              <a:t>An </a:t>
            </a:r>
            <a:r>
              <a:rPr lang="en-US" sz="1600" b="1" i="1" dirty="0"/>
              <a:t>Extenuating circumstances Form </a:t>
            </a:r>
            <a:r>
              <a:rPr lang="en-US" sz="1600" i="1" dirty="0"/>
              <a:t>must be fully completed  and evidenced, which YOU </a:t>
            </a:r>
            <a:r>
              <a:rPr lang="en-US" sz="1600" b="1" i="1" dirty="0"/>
              <a:t>must</a:t>
            </a:r>
            <a:r>
              <a:rPr lang="en-US" sz="1600" i="1" dirty="0"/>
              <a:t> be sent to the academic office</a:t>
            </a:r>
          </a:p>
          <a:p>
            <a:pPr lvl="1"/>
            <a:r>
              <a:rPr lang="en-US" dirty="0"/>
              <a:t>Interruption of studies:</a:t>
            </a:r>
            <a:r>
              <a:rPr lang="en-US" sz="1600" dirty="0"/>
              <a:t> </a:t>
            </a:r>
            <a:r>
              <a:rPr lang="en-US" sz="1600" i="1" dirty="0"/>
              <a:t>there is no automatic right for students to have an interruption of studies. Early application is </a:t>
            </a:r>
            <a:r>
              <a:rPr lang="en-US" sz="1800" i="1" dirty="0"/>
              <a:t>essential.</a:t>
            </a:r>
          </a:p>
          <a:p>
            <a:r>
              <a:rPr lang="en-US" dirty="0"/>
              <a:t>Withdrawal: </a:t>
            </a:r>
            <a:r>
              <a:rPr lang="en-US" sz="1800" i="1" dirty="0"/>
              <a:t>The tutor can recommend withdrawal for you for non-attendance and non-engagement (Form GA16B)</a:t>
            </a:r>
          </a:p>
          <a:p>
            <a:r>
              <a:rPr lang="en-GB" dirty="0"/>
              <a:t>Unsatisfactory Progress: </a:t>
            </a:r>
            <a:r>
              <a:rPr lang="en-GB" sz="1800" i="1" dirty="0"/>
              <a:t>May result in exclusion from an element of a module, In circumstances where, for reasons such as, for example, poor attendance, health and safety, danger to self or others, verbal, physical or other abusiveness, inappropriate behaviour etc. ( see AQH  </a:t>
            </a:r>
            <a:r>
              <a:rPr lang="en-GB" sz="1800" i="1" dirty="0" err="1"/>
              <a:t>Chpt</a:t>
            </a:r>
            <a:r>
              <a:rPr lang="en-GB" sz="1800" i="1" dirty="0"/>
              <a:t>. 6. para 6.17.1 &amp;6.17.2)</a:t>
            </a:r>
            <a:endParaRPr lang="en-US" sz="1800" i="1" dirty="0"/>
          </a:p>
          <a:p>
            <a:r>
              <a:rPr lang="en-US" dirty="0"/>
              <a:t>Unfair Practice </a:t>
            </a:r>
            <a:r>
              <a:rPr lang="en-US" i="1" u="sng" dirty="0">
                <a:solidFill>
                  <a:srgbClr val="FF0000"/>
                </a:solidFill>
              </a:rPr>
              <a:t>(DON’T DO IT!)</a:t>
            </a:r>
          </a:p>
          <a:p>
            <a:r>
              <a:rPr lang="en-US" dirty="0"/>
              <a:t>Calculation of final grade award: </a:t>
            </a:r>
            <a:r>
              <a:rPr lang="en-US" sz="1800" i="1" dirty="0"/>
              <a:t>Two Methods</a:t>
            </a:r>
          </a:p>
          <a:p>
            <a:r>
              <a:rPr lang="en-US" dirty="0"/>
              <a:t>Use Official University email </a:t>
            </a:r>
            <a:r>
              <a:rPr lang="en-US" sz="1800" i="1" dirty="0"/>
              <a:t>(suggest that you can forward Uni it to your personal email0</a:t>
            </a:r>
          </a:p>
          <a:p>
            <a:pPr marL="0" indent="0" algn="r">
              <a:buNone/>
            </a:pPr>
            <a:r>
              <a:rPr lang="en-GB" sz="1300" i="1" dirty="0"/>
              <a:t>Academic Quality Handbook (AQH)  2018-2019</a:t>
            </a:r>
            <a:endParaRPr lang="en-US" sz="1300" i="1" dirty="0"/>
          </a:p>
          <a:p>
            <a:endParaRPr lang="en-US" sz="1300" i="1" dirty="0"/>
          </a:p>
        </p:txBody>
      </p:sp>
    </p:spTree>
    <p:extLst>
      <p:ext uri="{BB962C8B-B14F-4D97-AF65-F5344CB8AC3E}">
        <p14:creationId xmlns:p14="http://schemas.microsoft.com/office/powerpoint/2010/main" val="65301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B07E5-4158-7541-BFB8-C115045A6E3C}"/>
              </a:ext>
            </a:extLst>
          </p:cNvPr>
          <p:cNvSpPr>
            <a:spLocks noGrp="1"/>
          </p:cNvSpPr>
          <p:nvPr>
            <p:ph type="title"/>
          </p:nvPr>
        </p:nvSpPr>
        <p:spPr>
          <a:xfrm>
            <a:off x="495300" y="0"/>
            <a:ext cx="8915400" cy="1143000"/>
          </a:xfrm>
        </p:spPr>
        <p:txBody>
          <a:bodyPr/>
          <a:lstStyle/>
          <a:p>
            <a:r>
              <a:rPr lang="en-US" dirty="0"/>
              <a:t>Submission Dates </a:t>
            </a:r>
            <a:r>
              <a:rPr lang="en-US" sz="2000" dirty="0"/>
              <a:t>(2023)</a:t>
            </a:r>
            <a:endParaRPr lang="en-US" dirty="0"/>
          </a:p>
        </p:txBody>
      </p:sp>
      <p:graphicFrame>
        <p:nvGraphicFramePr>
          <p:cNvPr id="5" name="Content Placeholder 4">
            <a:extLst>
              <a:ext uri="{FF2B5EF4-FFF2-40B4-BE49-F238E27FC236}">
                <a16:creationId xmlns:a16="http://schemas.microsoft.com/office/drawing/2014/main" id="{4BF8D62D-6115-4745-8794-583B8F743BF9}"/>
              </a:ext>
            </a:extLst>
          </p:cNvPr>
          <p:cNvGraphicFramePr>
            <a:graphicFrameLocks noGrp="1"/>
          </p:cNvGraphicFramePr>
          <p:nvPr>
            <p:ph idx="1"/>
            <p:extLst>
              <p:ext uri="{D42A27DB-BD31-4B8C-83A1-F6EECF244321}">
                <p14:modId xmlns:p14="http://schemas.microsoft.com/office/powerpoint/2010/main" val="3103829106"/>
              </p:ext>
            </p:extLst>
          </p:nvPr>
        </p:nvGraphicFramePr>
        <p:xfrm>
          <a:off x="903767" y="905824"/>
          <a:ext cx="8506933" cy="4421087"/>
        </p:xfrm>
        <a:graphic>
          <a:graphicData uri="http://schemas.openxmlformats.org/drawingml/2006/table">
            <a:tbl>
              <a:tblPr firstRow="1" bandRow="1">
                <a:tableStyleId>{5C22544A-7EE6-4342-B048-85BDC9FD1C3A}</a:tableStyleId>
              </a:tblPr>
              <a:tblGrid>
                <a:gridCol w="5730949">
                  <a:extLst>
                    <a:ext uri="{9D8B030D-6E8A-4147-A177-3AD203B41FA5}">
                      <a16:colId xmlns:a16="http://schemas.microsoft.com/office/drawing/2014/main" val="3213131017"/>
                    </a:ext>
                  </a:extLst>
                </a:gridCol>
                <a:gridCol w="2775984">
                  <a:extLst>
                    <a:ext uri="{9D8B030D-6E8A-4147-A177-3AD203B41FA5}">
                      <a16:colId xmlns:a16="http://schemas.microsoft.com/office/drawing/2014/main" val="3341662261"/>
                    </a:ext>
                  </a:extLst>
                </a:gridCol>
              </a:tblGrid>
              <a:tr h="830614">
                <a:tc>
                  <a:txBody>
                    <a:bodyPr/>
                    <a:lstStyle/>
                    <a:p>
                      <a:r>
                        <a:rPr lang="en-US" sz="2200" dirty="0"/>
                        <a:t>Module</a:t>
                      </a:r>
                    </a:p>
                  </a:txBody>
                  <a:tcPr marL="74295" marR="74295" marT="37148" marB="37148"/>
                </a:tc>
                <a:tc>
                  <a:txBody>
                    <a:bodyPr/>
                    <a:lstStyle/>
                    <a:p>
                      <a:r>
                        <a:rPr lang="en-US" sz="2200" dirty="0"/>
                        <a:t>Submission Date      (by 23:59 on)</a:t>
                      </a:r>
                    </a:p>
                  </a:txBody>
                  <a:tcPr marL="74295" marR="74295" marT="37148" marB="37148"/>
                </a:tc>
                <a:extLst>
                  <a:ext uri="{0D108BD9-81ED-4DB2-BD59-A6C34878D82A}">
                    <a16:rowId xmlns:a16="http://schemas.microsoft.com/office/drawing/2014/main" val="1856428077"/>
                  </a:ext>
                </a:extLst>
              </a:tr>
              <a:tr h="789477">
                <a:tc>
                  <a:txBody>
                    <a:bodyPr/>
                    <a:lstStyle/>
                    <a:p>
                      <a:r>
                        <a:rPr lang="en-US" sz="2000" b="0" dirty="0"/>
                        <a:t>6006</a:t>
                      </a:r>
                      <a:r>
                        <a:rPr lang="en-US" sz="2000" dirty="0"/>
                        <a:t>  </a:t>
                      </a:r>
                      <a:r>
                        <a:rPr lang="en-GB" sz="2000" dirty="0"/>
                        <a:t>Developing Emotional Intelligence Skills for the Workplace</a:t>
                      </a:r>
                      <a:endParaRPr lang="en-US" sz="2000" dirty="0"/>
                    </a:p>
                  </a:txBody>
                  <a:tcPr marL="74295" marR="74295" marT="37148" marB="37148"/>
                </a:tc>
                <a:tc>
                  <a:txBody>
                    <a:bodyPr/>
                    <a:lstStyle/>
                    <a:p>
                      <a:r>
                        <a:rPr lang="en-US" sz="2000" b="0" dirty="0">
                          <a:solidFill>
                            <a:srgbClr val="FF0000"/>
                          </a:solidFill>
                        </a:rPr>
                        <a:t>19</a:t>
                      </a:r>
                      <a:r>
                        <a:rPr lang="en-US" sz="2000" b="0" baseline="30000" dirty="0">
                          <a:solidFill>
                            <a:srgbClr val="FF0000"/>
                          </a:solidFill>
                        </a:rPr>
                        <a:t>th</a:t>
                      </a:r>
                      <a:r>
                        <a:rPr lang="en-US" sz="2000" b="0" dirty="0">
                          <a:solidFill>
                            <a:srgbClr val="FF0000"/>
                          </a:solidFill>
                        </a:rPr>
                        <a:t> March</a:t>
                      </a:r>
                    </a:p>
                  </a:txBody>
                  <a:tcPr marL="74295" marR="74295" marT="37148" marB="37148"/>
                </a:tc>
                <a:extLst>
                  <a:ext uri="{0D108BD9-81ED-4DB2-BD59-A6C34878D82A}">
                    <a16:rowId xmlns:a16="http://schemas.microsoft.com/office/drawing/2014/main" val="4210000306"/>
                  </a:ext>
                </a:extLst>
              </a:tr>
              <a:tr h="789477">
                <a:tc>
                  <a:txBody>
                    <a:bodyPr/>
                    <a:lstStyle/>
                    <a:p>
                      <a:r>
                        <a:rPr lang="en-US" sz="2000" dirty="0"/>
                        <a:t>6005  </a:t>
                      </a:r>
                      <a:r>
                        <a:rPr lang="en-GB" sz="2000" dirty="0"/>
                        <a:t>Coaching &amp;Mentoring Skills for the Workplace</a:t>
                      </a:r>
                      <a:endParaRPr lang="en-US" sz="2000" dirty="0"/>
                    </a:p>
                  </a:txBody>
                  <a:tcPr marL="74295" marR="74295" marT="37148" marB="37148"/>
                </a:tc>
                <a:tc>
                  <a:txBody>
                    <a:bodyPr/>
                    <a:lstStyle/>
                    <a:p>
                      <a:r>
                        <a:rPr lang="en-US" sz="2000" b="0" dirty="0">
                          <a:solidFill>
                            <a:srgbClr val="FF0000"/>
                          </a:solidFill>
                        </a:rPr>
                        <a:t>7th May</a:t>
                      </a:r>
                    </a:p>
                  </a:txBody>
                  <a:tcPr marL="74295" marR="74295" marT="37148" marB="37148"/>
                </a:tc>
                <a:extLst>
                  <a:ext uri="{0D108BD9-81ED-4DB2-BD59-A6C34878D82A}">
                    <a16:rowId xmlns:a16="http://schemas.microsoft.com/office/drawing/2014/main" val="4139441424"/>
                  </a:ext>
                </a:extLst>
              </a:tr>
              <a:tr h="789477">
                <a:tc>
                  <a:txBody>
                    <a:bodyPr/>
                    <a:lstStyle/>
                    <a:p>
                      <a:r>
                        <a:rPr lang="en-US" sz="2000" dirty="0"/>
                        <a:t>6001  </a:t>
                      </a:r>
                      <a:r>
                        <a:rPr lang="en-GB" sz="2000" dirty="0"/>
                        <a:t>Emergent Leadership Skills for the Workplace</a:t>
                      </a:r>
                      <a:r>
                        <a:rPr lang="en-US" sz="2000" dirty="0"/>
                        <a:t> </a:t>
                      </a:r>
                    </a:p>
                  </a:txBody>
                  <a:tcPr marL="74295" marR="74295" marT="37148" marB="37148"/>
                </a:tc>
                <a:tc>
                  <a:txBody>
                    <a:bodyPr/>
                    <a:lstStyle/>
                    <a:p>
                      <a:r>
                        <a:rPr lang="en-US" sz="2000" b="0" dirty="0">
                          <a:solidFill>
                            <a:srgbClr val="FF0000"/>
                          </a:solidFill>
                        </a:rPr>
                        <a:t>9</a:t>
                      </a:r>
                      <a:r>
                        <a:rPr lang="en-US" sz="2000" b="0" baseline="30000" dirty="0">
                          <a:solidFill>
                            <a:srgbClr val="FF0000"/>
                          </a:solidFill>
                        </a:rPr>
                        <a:t>th</a:t>
                      </a:r>
                      <a:r>
                        <a:rPr lang="en-US" sz="2000" b="0" dirty="0">
                          <a:solidFill>
                            <a:srgbClr val="FF0000"/>
                          </a:solidFill>
                        </a:rPr>
                        <a:t> July</a:t>
                      </a:r>
                    </a:p>
                  </a:txBody>
                  <a:tcPr marL="74295" marR="74295" marT="37148" marB="37148"/>
                </a:tc>
                <a:extLst>
                  <a:ext uri="{0D108BD9-81ED-4DB2-BD59-A6C34878D82A}">
                    <a16:rowId xmlns:a16="http://schemas.microsoft.com/office/drawing/2014/main" val="1331387842"/>
                  </a:ext>
                </a:extLst>
              </a:tr>
              <a:tr h="789477">
                <a:tc>
                  <a:txBody>
                    <a:bodyPr/>
                    <a:lstStyle/>
                    <a:p>
                      <a:r>
                        <a:rPr lang="en-US" sz="2000" dirty="0"/>
                        <a:t>6003  </a:t>
                      </a:r>
                      <a:r>
                        <a:rPr lang="en-GB" sz="2000" dirty="0"/>
                        <a:t>Leading and Implementing Workplace Change</a:t>
                      </a:r>
                      <a:endParaRPr lang="en-US" sz="2000" dirty="0"/>
                    </a:p>
                  </a:txBody>
                  <a:tcPr marL="74295" marR="74295" marT="37148" marB="37148"/>
                </a:tc>
                <a:tc>
                  <a:txBody>
                    <a:bodyPr/>
                    <a:lstStyle/>
                    <a:p>
                      <a:r>
                        <a:rPr lang="en-US" sz="2000" b="0" dirty="0">
                          <a:solidFill>
                            <a:srgbClr val="FF0000"/>
                          </a:solidFill>
                        </a:rPr>
                        <a:t>3</a:t>
                      </a:r>
                      <a:r>
                        <a:rPr lang="en-US" sz="2000" b="0" baseline="30000" dirty="0">
                          <a:solidFill>
                            <a:srgbClr val="FF0000"/>
                          </a:solidFill>
                        </a:rPr>
                        <a:t>rd</a:t>
                      </a:r>
                      <a:r>
                        <a:rPr lang="en-US" sz="2000" b="0" dirty="0">
                          <a:solidFill>
                            <a:srgbClr val="FF0000"/>
                          </a:solidFill>
                        </a:rPr>
                        <a:t> September</a:t>
                      </a:r>
                    </a:p>
                  </a:txBody>
                  <a:tcPr marL="74295" marR="74295" marT="37148" marB="37148"/>
                </a:tc>
                <a:extLst>
                  <a:ext uri="{0D108BD9-81ED-4DB2-BD59-A6C34878D82A}">
                    <a16:rowId xmlns:a16="http://schemas.microsoft.com/office/drawing/2014/main" val="3744907534"/>
                  </a:ext>
                </a:extLst>
              </a:tr>
              <a:tr h="432565">
                <a:tc>
                  <a:txBody>
                    <a:bodyPr/>
                    <a:lstStyle/>
                    <a:p>
                      <a:r>
                        <a:rPr lang="en-US" sz="2000" dirty="0"/>
                        <a:t>6007C. </a:t>
                      </a:r>
                      <a:r>
                        <a:rPr lang="en-GB" sz="2000" dirty="0"/>
                        <a:t>Research Project </a:t>
                      </a:r>
                      <a:r>
                        <a:rPr lang="en-GB" sz="1600" i="1" dirty="0"/>
                        <a:t>(40 Credit)</a:t>
                      </a:r>
                      <a:endParaRPr lang="en-US" sz="1600" i="1" dirty="0"/>
                    </a:p>
                  </a:txBody>
                  <a:tcPr marL="74295" marR="74295" marT="37148" marB="37148"/>
                </a:tc>
                <a:tc>
                  <a:txBody>
                    <a:bodyPr/>
                    <a:lstStyle/>
                    <a:p>
                      <a:r>
                        <a:rPr lang="en-US" sz="2000" b="0" dirty="0">
                          <a:solidFill>
                            <a:srgbClr val="FF0000"/>
                          </a:solidFill>
                        </a:rPr>
                        <a:t>12th November</a:t>
                      </a:r>
                    </a:p>
                  </a:txBody>
                  <a:tcPr marL="74295" marR="74295" marT="37148" marB="37148"/>
                </a:tc>
                <a:extLst>
                  <a:ext uri="{0D108BD9-81ED-4DB2-BD59-A6C34878D82A}">
                    <a16:rowId xmlns:a16="http://schemas.microsoft.com/office/drawing/2014/main" val="999565793"/>
                  </a:ext>
                </a:extLst>
              </a:tr>
            </a:tbl>
          </a:graphicData>
        </a:graphic>
      </p:graphicFrame>
    </p:spTree>
    <p:extLst>
      <p:ext uri="{BB962C8B-B14F-4D97-AF65-F5344CB8AC3E}">
        <p14:creationId xmlns:p14="http://schemas.microsoft.com/office/powerpoint/2010/main" val="1304089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52E4-5FED-D34A-A9C4-D6F578DD9511}"/>
              </a:ext>
            </a:extLst>
          </p:cNvPr>
          <p:cNvSpPr>
            <a:spLocks noGrp="1"/>
          </p:cNvSpPr>
          <p:nvPr>
            <p:ph type="title"/>
          </p:nvPr>
        </p:nvSpPr>
        <p:spPr/>
        <p:txBody>
          <a:bodyPr/>
          <a:lstStyle/>
          <a:p>
            <a:r>
              <a:rPr lang="en-GB" sz="3200" i="1" dirty="0"/>
              <a:t>Your</a:t>
            </a:r>
            <a:r>
              <a:rPr lang="en-GB" sz="3200" dirty="0"/>
              <a:t> Personal Learning Journey</a:t>
            </a:r>
            <a:br>
              <a:rPr lang="en-GB" sz="3200" dirty="0"/>
            </a:br>
            <a:endParaRPr lang="en-GB" dirty="0"/>
          </a:p>
        </p:txBody>
      </p:sp>
    </p:spTree>
    <p:extLst>
      <p:ext uri="{BB962C8B-B14F-4D97-AF65-F5344CB8AC3E}">
        <p14:creationId xmlns:p14="http://schemas.microsoft.com/office/powerpoint/2010/main" val="2672938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Rectangle 78"/>
          <p:cNvSpPr/>
          <p:nvPr/>
        </p:nvSpPr>
        <p:spPr>
          <a:xfrm>
            <a:off x="203788" y="523958"/>
            <a:ext cx="9624780" cy="548451"/>
          </a:xfrm>
          <a:prstGeom prst="rect">
            <a:avLst/>
          </a:prstGeom>
          <a:solidFill>
            <a:schemeClr val="bg1">
              <a:lumMod val="85000"/>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75" b="1" dirty="0">
                <a:solidFill>
                  <a:schemeClr val="tx1"/>
                </a:solidFill>
              </a:rPr>
              <a:t>Breadth &amp; Depth Funnel Diagram </a:t>
            </a:r>
          </a:p>
          <a:p>
            <a:pPr algn="ctr"/>
            <a:r>
              <a:rPr lang="en-US" sz="2275" dirty="0">
                <a:solidFill>
                  <a:schemeClr val="tx1"/>
                </a:solidFill>
              </a:rPr>
              <a:t>Applied Leadership &amp; Management in the Workplace</a:t>
            </a:r>
          </a:p>
        </p:txBody>
      </p:sp>
      <p:sp>
        <p:nvSpPr>
          <p:cNvPr id="91" name="Rectangle 6"/>
          <p:cNvSpPr/>
          <p:nvPr/>
        </p:nvSpPr>
        <p:spPr>
          <a:xfrm flipH="1" flipV="1">
            <a:off x="1441730" y="1398823"/>
            <a:ext cx="6731870" cy="1361115"/>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92" name="Rectangle 6"/>
          <p:cNvSpPr/>
          <p:nvPr/>
        </p:nvSpPr>
        <p:spPr>
          <a:xfrm flipH="1">
            <a:off x="1441730" y="3098424"/>
            <a:ext cx="6731870" cy="1361115"/>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 name="Oval 3"/>
          <p:cNvSpPr>
            <a:spLocks noChangeAspect="1"/>
          </p:cNvSpPr>
          <p:nvPr/>
        </p:nvSpPr>
        <p:spPr>
          <a:xfrm>
            <a:off x="2199567" y="2076138"/>
            <a:ext cx="327656" cy="32765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 name="Oval 4"/>
          <p:cNvSpPr>
            <a:spLocks noChangeAspect="1"/>
          </p:cNvSpPr>
          <p:nvPr/>
        </p:nvSpPr>
        <p:spPr>
          <a:xfrm>
            <a:off x="1929079" y="2646315"/>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 name="Oval 5"/>
          <p:cNvSpPr>
            <a:spLocks noChangeAspect="1"/>
          </p:cNvSpPr>
          <p:nvPr/>
        </p:nvSpPr>
        <p:spPr>
          <a:xfrm>
            <a:off x="2363257" y="3163871"/>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8" name="Oval 7"/>
          <p:cNvSpPr>
            <a:spLocks noChangeAspect="1"/>
          </p:cNvSpPr>
          <p:nvPr/>
        </p:nvSpPr>
        <p:spPr>
          <a:xfrm>
            <a:off x="2501436" y="2459514"/>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9" name="Oval 8"/>
          <p:cNvSpPr>
            <a:spLocks noChangeAspect="1"/>
          </p:cNvSpPr>
          <p:nvPr/>
        </p:nvSpPr>
        <p:spPr>
          <a:xfrm>
            <a:off x="2537868" y="354234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0" name="Oval 9"/>
          <p:cNvSpPr>
            <a:spLocks noChangeAspect="1"/>
          </p:cNvSpPr>
          <p:nvPr/>
        </p:nvSpPr>
        <p:spPr>
          <a:xfrm>
            <a:off x="2952360" y="3167366"/>
            <a:ext cx="327656" cy="32765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1" name="Oval 10"/>
          <p:cNvSpPr>
            <a:spLocks noChangeAspect="1"/>
          </p:cNvSpPr>
          <p:nvPr/>
        </p:nvSpPr>
        <p:spPr>
          <a:xfrm>
            <a:off x="3370518" y="2607738"/>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3" name="Oval 12"/>
          <p:cNvSpPr>
            <a:spLocks noChangeAspect="1"/>
          </p:cNvSpPr>
          <p:nvPr/>
        </p:nvSpPr>
        <p:spPr>
          <a:xfrm>
            <a:off x="2828189" y="2360621"/>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5" name="Oval 14"/>
          <p:cNvSpPr>
            <a:spLocks noChangeAspect="1"/>
          </p:cNvSpPr>
          <p:nvPr/>
        </p:nvSpPr>
        <p:spPr>
          <a:xfrm>
            <a:off x="3874325" y="258440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7" name="Oval 16"/>
          <p:cNvSpPr>
            <a:spLocks noChangeAspect="1"/>
          </p:cNvSpPr>
          <p:nvPr/>
        </p:nvSpPr>
        <p:spPr>
          <a:xfrm>
            <a:off x="3964869" y="2887860"/>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8" name="Oval 17"/>
          <p:cNvSpPr>
            <a:spLocks noChangeAspect="1"/>
          </p:cNvSpPr>
          <p:nvPr/>
        </p:nvSpPr>
        <p:spPr>
          <a:xfrm>
            <a:off x="3234350" y="3010800"/>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9" name="Oval 18"/>
          <p:cNvSpPr>
            <a:spLocks noChangeAspect="1"/>
          </p:cNvSpPr>
          <p:nvPr/>
        </p:nvSpPr>
        <p:spPr>
          <a:xfrm>
            <a:off x="3909147" y="3219749"/>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0" name="Oval 19"/>
          <p:cNvSpPr>
            <a:spLocks noChangeAspect="1"/>
          </p:cNvSpPr>
          <p:nvPr/>
        </p:nvSpPr>
        <p:spPr>
          <a:xfrm>
            <a:off x="3208449" y="2345318"/>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1" name="Oval 20"/>
          <p:cNvSpPr>
            <a:spLocks noChangeAspect="1"/>
          </p:cNvSpPr>
          <p:nvPr/>
        </p:nvSpPr>
        <p:spPr>
          <a:xfrm>
            <a:off x="2837579" y="3055922"/>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2" name="Oval 21"/>
          <p:cNvSpPr>
            <a:spLocks noChangeAspect="1"/>
          </p:cNvSpPr>
          <p:nvPr/>
        </p:nvSpPr>
        <p:spPr>
          <a:xfrm>
            <a:off x="3676176" y="2911254"/>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3" name="Oval 22"/>
          <p:cNvSpPr>
            <a:spLocks noChangeAspect="1"/>
          </p:cNvSpPr>
          <p:nvPr/>
        </p:nvSpPr>
        <p:spPr>
          <a:xfrm>
            <a:off x="3178629" y="2683143"/>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4" name="Oval 23"/>
          <p:cNvSpPr>
            <a:spLocks noChangeAspect="1"/>
          </p:cNvSpPr>
          <p:nvPr/>
        </p:nvSpPr>
        <p:spPr>
          <a:xfrm>
            <a:off x="3356710" y="3364289"/>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6" name="Oval 25"/>
          <p:cNvSpPr>
            <a:spLocks noChangeAspect="1"/>
          </p:cNvSpPr>
          <p:nvPr/>
        </p:nvSpPr>
        <p:spPr>
          <a:xfrm>
            <a:off x="3459331" y="2403793"/>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8" name="Oval 27"/>
          <p:cNvSpPr>
            <a:spLocks noChangeAspect="1"/>
          </p:cNvSpPr>
          <p:nvPr/>
        </p:nvSpPr>
        <p:spPr>
          <a:xfrm>
            <a:off x="2565797" y="273299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0" name="Oval 29"/>
          <p:cNvSpPr>
            <a:spLocks noChangeAspect="1"/>
          </p:cNvSpPr>
          <p:nvPr/>
        </p:nvSpPr>
        <p:spPr>
          <a:xfrm>
            <a:off x="1934288" y="1830621"/>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1" name="Oval 30"/>
          <p:cNvSpPr>
            <a:spLocks noChangeAspect="1"/>
          </p:cNvSpPr>
          <p:nvPr/>
        </p:nvSpPr>
        <p:spPr>
          <a:xfrm>
            <a:off x="1975657" y="3098730"/>
            <a:ext cx="222886" cy="22288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2" name="Oval 31"/>
          <p:cNvSpPr>
            <a:spLocks noChangeAspect="1"/>
          </p:cNvSpPr>
          <p:nvPr/>
        </p:nvSpPr>
        <p:spPr>
          <a:xfrm>
            <a:off x="1811829" y="2203746"/>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3" name="Oval 32"/>
          <p:cNvSpPr>
            <a:spLocks noChangeAspect="1"/>
          </p:cNvSpPr>
          <p:nvPr/>
        </p:nvSpPr>
        <p:spPr>
          <a:xfrm>
            <a:off x="1560799" y="205777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7" name="Oval 36"/>
          <p:cNvSpPr>
            <a:spLocks noChangeAspect="1"/>
          </p:cNvSpPr>
          <p:nvPr/>
        </p:nvSpPr>
        <p:spPr>
          <a:xfrm>
            <a:off x="1486714" y="2621978"/>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8" name="Oval 37"/>
          <p:cNvSpPr>
            <a:spLocks noChangeAspect="1"/>
          </p:cNvSpPr>
          <p:nvPr/>
        </p:nvSpPr>
        <p:spPr>
          <a:xfrm>
            <a:off x="1689149" y="3406830"/>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0" name="Oval 39"/>
          <p:cNvSpPr>
            <a:spLocks noChangeAspect="1"/>
          </p:cNvSpPr>
          <p:nvPr/>
        </p:nvSpPr>
        <p:spPr>
          <a:xfrm>
            <a:off x="1445036" y="3444323"/>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2" name="Oval 41"/>
          <p:cNvSpPr>
            <a:spLocks noChangeAspect="1"/>
          </p:cNvSpPr>
          <p:nvPr/>
        </p:nvSpPr>
        <p:spPr>
          <a:xfrm>
            <a:off x="2260740" y="3638735"/>
            <a:ext cx="222886" cy="22288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3" name="Oval 42"/>
          <p:cNvSpPr>
            <a:spLocks noChangeAspect="1"/>
          </p:cNvSpPr>
          <p:nvPr/>
        </p:nvSpPr>
        <p:spPr>
          <a:xfrm>
            <a:off x="1459869" y="3238504"/>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4" name="Oval 43"/>
          <p:cNvSpPr>
            <a:spLocks noChangeAspect="1"/>
          </p:cNvSpPr>
          <p:nvPr/>
        </p:nvSpPr>
        <p:spPr>
          <a:xfrm>
            <a:off x="1630773" y="382265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5" name="Oval 44"/>
          <p:cNvSpPr>
            <a:spLocks noChangeAspect="1"/>
          </p:cNvSpPr>
          <p:nvPr/>
        </p:nvSpPr>
        <p:spPr>
          <a:xfrm>
            <a:off x="1500757" y="4112008"/>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7" name="Oval 46"/>
          <p:cNvSpPr>
            <a:spLocks noChangeAspect="1"/>
          </p:cNvSpPr>
          <p:nvPr/>
        </p:nvSpPr>
        <p:spPr>
          <a:xfrm>
            <a:off x="4951640" y="2665634"/>
            <a:ext cx="270790" cy="270790"/>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8" name="Oval 47"/>
          <p:cNvSpPr>
            <a:spLocks noChangeAspect="1"/>
          </p:cNvSpPr>
          <p:nvPr/>
        </p:nvSpPr>
        <p:spPr>
          <a:xfrm>
            <a:off x="5422413" y="2683489"/>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9" name="Oval 48"/>
          <p:cNvSpPr>
            <a:spLocks noChangeAspect="1"/>
          </p:cNvSpPr>
          <p:nvPr/>
        </p:nvSpPr>
        <p:spPr>
          <a:xfrm>
            <a:off x="5320188" y="2993311"/>
            <a:ext cx="184204" cy="18420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1" name="Oval 50"/>
          <p:cNvSpPr>
            <a:spLocks noChangeAspect="1"/>
          </p:cNvSpPr>
          <p:nvPr/>
        </p:nvSpPr>
        <p:spPr>
          <a:xfrm>
            <a:off x="4642585" y="2933971"/>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2" name="Oval 51"/>
          <p:cNvSpPr>
            <a:spLocks noChangeAspect="1"/>
          </p:cNvSpPr>
          <p:nvPr/>
        </p:nvSpPr>
        <p:spPr>
          <a:xfrm>
            <a:off x="4490253" y="2852131"/>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5" name="Oval 54"/>
          <p:cNvSpPr>
            <a:spLocks noChangeAspect="1"/>
          </p:cNvSpPr>
          <p:nvPr/>
        </p:nvSpPr>
        <p:spPr>
          <a:xfrm>
            <a:off x="4347477" y="3085414"/>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7" name="Oval 56"/>
          <p:cNvSpPr>
            <a:spLocks noChangeAspect="1"/>
          </p:cNvSpPr>
          <p:nvPr/>
        </p:nvSpPr>
        <p:spPr>
          <a:xfrm>
            <a:off x="4408932" y="2654957"/>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8" name="Oval 57"/>
          <p:cNvSpPr>
            <a:spLocks noChangeAspect="1"/>
          </p:cNvSpPr>
          <p:nvPr/>
        </p:nvSpPr>
        <p:spPr>
          <a:xfrm>
            <a:off x="4225116" y="2535134"/>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9" name="Oval 58"/>
          <p:cNvSpPr>
            <a:spLocks noChangeAspect="1"/>
          </p:cNvSpPr>
          <p:nvPr/>
        </p:nvSpPr>
        <p:spPr>
          <a:xfrm>
            <a:off x="4258875" y="2677698"/>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0" name="Oval 59"/>
          <p:cNvSpPr>
            <a:spLocks noChangeAspect="1"/>
          </p:cNvSpPr>
          <p:nvPr/>
        </p:nvSpPr>
        <p:spPr>
          <a:xfrm>
            <a:off x="6108816" y="2759723"/>
            <a:ext cx="270790" cy="27079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1" name="Oval 60"/>
          <p:cNvSpPr>
            <a:spLocks noChangeAspect="1"/>
          </p:cNvSpPr>
          <p:nvPr/>
        </p:nvSpPr>
        <p:spPr>
          <a:xfrm>
            <a:off x="6642431" y="2755676"/>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2" name="Oval 61"/>
          <p:cNvSpPr>
            <a:spLocks noChangeAspect="1"/>
          </p:cNvSpPr>
          <p:nvPr/>
        </p:nvSpPr>
        <p:spPr>
          <a:xfrm>
            <a:off x="6837759" y="2894896"/>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4" name="Oval 63"/>
          <p:cNvSpPr>
            <a:spLocks noChangeAspect="1"/>
          </p:cNvSpPr>
          <p:nvPr/>
        </p:nvSpPr>
        <p:spPr>
          <a:xfrm>
            <a:off x="5867755" y="2946128"/>
            <a:ext cx="184204" cy="18420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6" name="Oval 65"/>
          <p:cNvSpPr>
            <a:spLocks noChangeAspect="1"/>
          </p:cNvSpPr>
          <p:nvPr/>
        </p:nvSpPr>
        <p:spPr>
          <a:xfrm>
            <a:off x="6442445" y="2751567"/>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7" name="Oval 66"/>
          <p:cNvSpPr>
            <a:spLocks noChangeAspect="1"/>
          </p:cNvSpPr>
          <p:nvPr/>
        </p:nvSpPr>
        <p:spPr>
          <a:xfrm>
            <a:off x="5923408" y="2715388"/>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9" name="Oval 68"/>
          <p:cNvSpPr>
            <a:spLocks noChangeAspect="1"/>
          </p:cNvSpPr>
          <p:nvPr/>
        </p:nvSpPr>
        <p:spPr>
          <a:xfrm>
            <a:off x="5574744" y="299709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0" name="Oval 69"/>
          <p:cNvSpPr>
            <a:spLocks noChangeAspect="1"/>
          </p:cNvSpPr>
          <p:nvPr/>
        </p:nvSpPr>
        <p:spPr>
          <a:xfrm>
            <a:off x="7829384" y="2826892"/>
            <a:ext cx="221860" cy="2218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1" name="Oval 70"/>
          <p:cNvSpPr>
            <a:spLocks noChangeAspect="1"/>
          </p:cNvSpPr>
          <p:nvPr/>
        </p:nvSpPr>
        <p:spPr>
          <a:xfrm>
            <a:off x="7103046" y="2803597"/>
            <a:ext cx="268450" cy="26845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grpSp>
        <p:nvGrpSpPr>
          <p:cNvPr id="74" name="Group 73"/>
          <p:cNvGrpSpPr/>
          <p:nvPr/>
        </p:nvGrpSpPr>
        <p:grpSpPr>
          <a:xfrm>
            <a:off x="1370261" y="1666794"/>
            <a:ext cx="6360508" cy="2308190"/>
            <a:chOff x="1686475" y="2147235"/>
            <a:chExt cx="7828318" cy="2840849"/>
          </a:xfrm>
        </p:grpSpPr>
        <p:sp>
          <p:nvSpPr>
            <p:cNvPr id="3" name="Oval 2"/>
            <p:cNvSpPr>
              <a:spLocks noChangeAspect="1"/>
            </p:cNvSpPr>
            <p:nvPr/>
          </p:nvSpPr>
          <p:spPr>
            <a:xfrm>
              <a:off x="1827212" y="2147235"/>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 name="Oval 6"/>
            <p:cNvSpPr>
              <a:spLocks noChangeAspect="1"/>
            </p:cNvSpPr>
            <p:nvPr/>
          </p:nvSpPr>
          <p:spPr>
            <a:xfrm>
              <a:off x="2939939" y="3741416"/>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2" name="Oval 11"/>
            <p:cNvSpPr>
              <a:spLocks noChangeAspect="1"/>
            </p:cNvSpPr>
            <p:nvPr/>
          </p:nvSpPr>
          <p:spPr>
            <a:xfrm>
              <a:off x="4297610" y="3900857"/>
              <a:ext cx="333280" cy="333280"/>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dirty="0">
                <a:solidFill>
                  <a:prstClr val="white"/>
                </a:solidFill>
              </a:endParaRPr>
            </a:p>
          </p:txBody>
        </p:sp>
        <p:sp>
          <p:nvSpPr>
            <p:cNvPr id="14" name="Oval 13"/>
            <p:cNvSpPr>
              <a:spLocks noChangeAspect="1"/>
            </p:cNvSpPr>
            <p:nvPr/>
          </p:nvSpPr>
          <p:spPr>
            <a:xfrm>
              <a:off x="3584789" y="344298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6" name="Oval 15"/>
            <p:cNvSpPr>
              <a:spLocks noChangeAspect="1"/>
            </p:cNvSpPr>
            <p:nvPr/>
          </p:nvSpPr>
          <p:spPr>
            <a:xfrm>
              <a:off x="3526992" y="4455609"/>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5" name="Oval 24"/>
            <p:cNvSpPr>
              <a:spLocks noChangeAspect="1"/>
            </p:cNvSpPr>
            <p:nvPr/>
          </p:nvSpPr>
          <p:spPr>
            <a:xfrm>
              <a:off x="4533122" y="310395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7" name="Oval 26"/>
            <p:cNvSpPr>
              <a:spLocks noChangeAspect="1"/>
            </p:cNvSpPr>
            <p:nvPr/>
          </p:nvSpPr>
          <p:spPr>
            <a:xfrm>
              <a:off x="1962154" y="3657600"/>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dirty="0">
                <a:solidFill>
                  <a:prstClr val="white"/>
                </a:solidFill>
              </a:endParaRPr>
            </a:p>
          </p:txBody>
        </p:sp>
        <p:sp>
          <p:nvSpPr>
            <p:cNvPr id="29" name="Oval 28"/>
            <p:cNvSpPr>
              <a:spLocks noChangeAspect="1"/>
            </p:cNvSpPr>
            <p:nvPr/>
          </p:nvSpPr>
          <p:spPr>
            <a:xfrm>
              <a:off x="2758493" y="317554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4" name="Oval 33"/>
            <p:cNvSpPr>
              <a:spLocks noChangeAspect="1"/>
            </p:cNvSpPr>
            <p:nvPr/>
          </p:nvSpPr>
          <p:spPr>
            <a:xfrm>
              <a:off x="1755823" y="2942993"/>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5" name="Oval 34"/>
            <p:cNvSpPr>
              <a:spLocks noChangeAspect="1"/>
            </p:cNvSpPr>
            <p:nvPr/>
          </p:nvSpPr>
          <p:spPr>
            <a:xfrm>
              <a:off x="3154733" y="2722188"/>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6" name="Oval 35"/>
            <p:cNvSpPr>
              <a:spLocks noChangeAspect="1"/>
            </p:cNvSpPr>
            <p:nvPr/>
          </p:nvSpPr>
          <p:spPr>
            <a:xfrm>
              <a:off x="2441623" y="2606040"/>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9" name="Oval 38"/>
            <p:cNvSpPr>
              <a:spLocks noChangeAspect="1"/>
            </p:cNvSpPr>
            <p:nvPr/>
          </p:nvSpPr>
          <p:spPr>
            <a:xfrm>
              <a:off x="2439240" y="4800600"/>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1" name="Oval 40"/>
            <p:cNvSpPr>
              <a:spLocks noChangeAspect="1"/>
            </p:cNvSpPr>
            <p:nvPr/>
          </p:nvSpPr>
          <p:spPr>
            <a:xfrm>
              <a:off x="2609904" y="4249401"/>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6" name="Oval 45"/>
            <p:cNvSpPr>
              <a:spLocks noChangeAspect="1"/>
            </p:cNvSpPr>
            <p:nvPr/>
          </p:nvSpPr>
          <p:spPr>
            <a:xfrm>
              <a:off x="1686475" y="468429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0" name="Oval 49"/>
            <p:cNvSpPr>
              <a:spLocks noChangeAspect="1"/>
            </p:cNvSpPr>
            <p:nvPr/>
          </p:nvSpPr>
          <p:spPr>
            <a:xfrm>
              <a:off x="6188280" y="379475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3" name="Oval 52"/>
            <p:cNvSpPr>
              <a:spLocks noChangeAspect="1"/>
            </p:cNvSpPr>
            <p:nvPr/>
          </p:nvSpPr>
          <p:spPr>
            <a:xfrm>
              <a:off x="5737753" y="3359782"/>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4" name="Oval 53"/>
            <p:cNvSpPr>
              <a:spLocks noChangeAspect="1"/>
            </p:cNvSpPr>
            <p:nvPr/>
          </p:nvSpPr>
          <p:spPr>
            <a:xfrm>
              <a:off x="6496847" y="3581141"/>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6" name="Oval 55"/>
            <p:cNvSpPr>
              <a:spLocks noChangeAspect="1"/>
            </p:cNvSpPr>
            <p:nvPr/>
          </p:nvSpPr>
          <p:spPr>
            <a:xfrm>
              <a:off x="5196917" y="3613909"/>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3" name="Oval 62"/>
            <p:cNvSpPr>
              <a:spLocks noChangeAspect="1"/>
            </p:cNvSpPr>
            <p:nvPr/>
          </p:nvSpPr>
          <p:spPr>
            <a:xfrm>
              <a:off x="7958502" y="368807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5" name="Oval 64"/>
            <p:cNvSpPr>
              <a:spLocks noChangeAspect="1"/>
            </p:cNvSpPr>
            <p:nvPr/>
          </p:nvSpPr>
          <p:spPr>
            <a:xfrm>
              <a:off x="8406202" y="3494065"/>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8" name="Oval 67"/>
            <p:cNvSpPr>
              <a:spLocks noChangeAspect="1"/>
            </p:cNvSpPr>
            <p:nvPr/>
          </p:nvSpPr>
          <p:spPr>
            <a:xfrm>
              <a:off x="6923728" y="3400562"/>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2" name="Oval 71"/>
            <p:cNvSpPr>
              <a:spLocks noChangeAspect="1"/>
            </p:cNvSpPr>
            <p:nvPr/>
          </p:nvSpPr>
          <p:spPr>
            <a:xfrm>
              <a:off x="9214429" y="3561396"/>
              <a:ext cx="300364" cy="30036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grpSp>
      <p:sp>
        <p:nvSpPr>
          <p:cNvPr id="73" name="Oval 72"/>
          <p:cNvSpPr>
            <a:spLocks noChangeAspect="1"/>
          </p:cNvSpPr>
          <p:nvPr/>
        </p:nvSpPr>
        <p:spPr>
          <a:xfrm>
            <a:off x="4096634" y="3085950"/>
            <a:ext cx="184204" cy="18420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80" name="TextBox 79"/>
          <p:cNvSpPr txBox="1"/>
          <p:nvPr/>
        </p:nvSpPr>
        <p:spPr>
          <a:xfrm>
            <a:off x="1644339" y="1123882"/>
            <a:ext cx="1475508"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CertHe – L4</a:t>
            </a:r>
          </a:p>
        </p:txBody>
      </p:sp>
      <p:sp>
        <p:nvSpPr>
          <p:cNvPr id="81" name="TextBox 80"/>
          <p:cNvSpPr txBox="1"/>
          <p:nvPr/>
        </p:nvSpPr>
        <p:spPr>
          <a:xfrm>
            <a:off x="3824798" y="1123882"/>
            <a:ext cx="1421580"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BA Yr1 - L5</a:t>
            </a:r>
          </a:p>
        </p:txBody>
      </p:sp>
      <p:sp>
        <p:nvSpPr>
          <p:cNvPr id="82" name="TextBox 81"/>
          <p:cNvSpPr txBox="1"/>
          <p:nvPr/>
        </p:nvSpPr>
        <p:spPr>
          <a:xfrm>
            <a:off x="6245135" y="1125882"/>
            <a:ext cx="1403625"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BA Yr2 – L6</a:t>
            </a:r>
          </a:p>
        </p:txBody>
      </p:sp>
      <p:sp>
        <p:nvSpPr>
          <p:cNvPr id="83" name="TextBox 82"/>
          <p:cNvSpPr txBox="1"/>
          <p:nvPr/>
        </p:nvSpPr>
        <p:spPr>
          <a:xfrm>
            <a:off x="8152870" y="991101"/>
            <a:ext cx="1750549" cy="540912"/>
          </a:xfrm>
          <a:prstGeom prst="rect">
            <a:avLst/>
          </a:prstGeom>
          <a:noFill/>
        </p:spPr>
        <p:txBody>
          <a:bodyPr wrap="square" rtlCol="0" anchor="ctr">
            <a:noAutofit/>
          </a:bodyPr>
          <a:lstStyle/>
          <a:p>
            <a:pPr algn="ctr"/>
            <a:endParaRPr lang="en-US" sz="1463" dirty="0">
              <a:solidFill>
                <a:prstClr val="black"/>
              </a:solidFill>
              <a:latin typeface="Arial" panose="020B0604020202020204" pitchFamily="34" charset="0"/>
              <a:cs typeface="Arial" panose="020B0604020202020204" pitchFamily="34" charset="0"/>
            </a:endParaRPr>
          </a:p>
        </p:txBody>
      </p:sp>
      <p:sp>
        <p:nvSpPr>
          <p:cNvPr id="85" name="TextBox 84"/>
          <p:cNvSpPr txBox="1"/>
          <p:nvPr/>
        </p:nvSpPr>
        <p:spPr>
          <a:xfrm>
            <a:off x="1556479" y="4261522"/>
            <a:ext cx="2014295"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L4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The Building blocks for assignments to come </a:t>
            </a:r>
          </a:p>
          <a:p>
            <a:endParaRPr lang="en-US" sz="1300" dirty="0">
              <a:solidFill>
                <a:prstClr val="black"/>
              </a:solidFill>
              <a:latin typeface="Arial" panose="020B0604020202020204" pitchFamily="34" charset="0"/>
              <a:cs typeface="Arial" panose="020B0604020202020204" pitchFamily="34" charset="0"/>
            </a:endParaRPr>
          </a:p>
        </p:txBody>
      </p:sp>
      <p:sp>
        <p:nvSpPr>
          <p:cNvPr id="87" name="TextBox 86"/>
          <p:cNvSpPr txBox="1"/>
          <p:nvPr/>
        </p:nvSpPr>
        <p:spPr>
          <a:xfrm>
            <a:off x="3971502" y="3710175"/>
            <a:ext cx="1919072"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L5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Criticality built on Knowledge and Understanding</a:t>
            </a:r>
          </a:p>
          <a:p>
            <a:endParaRPr lang="en-US" sz="1300" dirty="0">
              <a:solidFill>
                <a:srgbClr val="FFCC00"/>
              </a:solidFill>
              <a:latin typeface="Arial" panose="020B0604020202020204" pitchFamily="34" charset="0"/>
              <a:cs typeface="Arial" panose="020B0604020202020204" pitchFamily="34" charset="0"/>
            </a:endParaRPr>
          </a:p>
        </p:txBody>
      </p:sp>
      <p:sp>
        <p:nvSpPr>
          <p:cNvPr id="88" name="TextBox 87"/>
          <p:cNvSpPr txBox="1"/>
          <p:nvPr/>
        </p:nvSpPr>
        <p:spPr>
          <a:xfrm>
            <a:off x="6116141" y="3387237"/>
            <a:ext cx="2246502"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L6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A Critical application of  broad Knowledge &amp; depth of Understanding </a:t>
            </a:r>
          </a:p>
          <a:p>
            <a:r>
              <a:rPr lang="en-US" sz="1300" dirty="0">
                <a:solidFill>
                  <a:srgbClr val="FFCC00"/>
                </a:solidFill>
                <a:latin typeface="Arial" panose="020B0604020202020204" pitchFamily="34" charset="0"/>
                <a:cs typeface="Arial" panose="020B0604020202020204" pitchFamily="34" charset="0"/>
              </a:rPr>
              <a:t>.</a:t>
            </a:r>
          </a:p>
          <a:p>
            <a:endParaRPr lang="en-US" sz="1300" dirty="0">
              <a:solidFill>
                <a:srgbClr val="FFCC00"/>
              </a:solidFill>
              <a:latin typeface="Arial" panose="020B0604020202020204" pitchFamily="34" charset="0"/>
              <a:cs typeface="Arial" panose="020B0604020202020204" pitchFamily="34" charset="0"/>
            </a:endParaRPr>
          </a:p>
        </p:txBody>
      </p:sp>
      <p:sp>
        <p:nvSpPr>
          <p:cNvPr id="97" name="Right Arrow 96"/>
          <p:cNvSpPr/>
          <p:nvPr/>
        </p:nvSpPr>
        <p:spPr>
          <a:xfrm>
            <a:off x="61306" y="2070416"/>
            <a:ext cx="1705049" cy="1696626"/>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UY" sz="1300" dirty="0">
                <a:solidFill>
                  <a:prstClr val="white"/>
                </a:solidFill>
                <a:latin typeface="Arial" panose="020B0604020202020204" pitchFamily="34" charset="0"/>
                <a:cs typeface="Arial" panose="020B0604020202020204" pitchFamily="34" charset="0"/>
              </a:rPr>
              <a:t>Knowledge &amp; Understanding</a:t>
            </a:r>
            <a:endParaRPr lang="en-US" sz="1300" dirty="0">
              <a:solidFill>
                <a:prstClr val="white"/>
              </a:solidFill>
              <a:latin typeface="Arial" panose="020B0604020202020204" pitchFamily="34" charset="0"/>
              <a:cs typeface="Arial" panose="020B0604020202020204" pitchFamily="34" charset="0"/>
            </a:endParaRPr>
          </a:p>
        </p:txBody>
      </p:sp>
      <p:sp>
        <p:nvSpPr>
          <p:cNvPr id="98" name="Right Arrow 97"/>
          <p:cNvSpPr/>
          <p:nvPr/>
        </p:nvSpPr>
        <p:spPr>
          <a:xfrm>
            <a:off x="8335164" y="2325202"/>
            <a:ext cx="1484844" cy="1187055"/>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UY" sz="1300" dirty="0">
                <a:solidFill>
                  <a:prstClr val="white"/>
                </a:solidFill>
                <a:latin typeface="Arial" panose="020B0604020202020204" pitchFamily="34" charset="0"/>
                <a:cs typeface="Arial" panose="020B0604020202020204" pitchFamily="34" charset="0"/>
              </a:rPr>
              <a:t>Depth of Application</a:t>
            </a:r>
            <a:endParaRPr lang="en-US" sz="1300" dirty="0">
              <a:solidFill>
                <a:prstClr val="white"/>
              </a:solidFill>
              <a:latin typeface="Arial" panose="020B0604020202020204" pitchFamily="34" charset="0"/>
              <a:cs typeface="Arial" panose="020B0604020202020204" pitchFamily="34" charset="0"/>
            </a:endParaRPr>
          </a:p>
        </p:txBody>
      </p:sp>
      <p:cxnSp>
        <p:nvCxnSpPr>
          <p:cNvPr id="77" name="Straight Arrow Connector 76">
            <a:extLst>
              <a:ext uri="{FF2B5EF4-FFF2-40B4-BE49-F238E27FC236}">
                <a16:creationId xmlns:a16="http://schemas.microsoft.com/office/drawing/2014/main" id="{F6EAF60D-169A-7342-8282-F88E3F780B07}"/>
              </a:ext>
            </a:extLst>
          </p:cNvPr>
          <p:cNvCxnSpPr>
            <a:cxnSpLocks/>
          </p:cNvCxnSpPr>
          <p:nvPr/>
        </p:nvCxnSpPr>
        <p:spPr>
          <a:xfrm flipH="1" flipV="1">
            <a:off x="6775987" y="1587767"/>
            <a:ext cx="53002" cy="1856556"/>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716DF263-1947-F946-A36F-180E391B2861}"/>
              </a:ext>
            </a:extLst>
          </p:cNvPr>
          <p:cNvCxnSpPr>
            <a:cxnSpLocks/>
          </p:cNvCxnSpPr>
          <p:nvPr/>
        </p:nvCxnSpPr>
        <p:spPr>
          <a:xfrm flipH="1" flipV="1">
            <a:off x="4390769" y="1612679"/>
            <a:ext cx="49490" cy="2092021"/>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0363828A-0663-8D46-A836-98FF1424F941}"/>
              </a:ext>
            </a:extLst>
          </p:cNvPr>
          <p:cNvCxnSpPr>
            <a:cxnSpLocks/>
            <a:stCxn id="85" idx="0"/>
          </p:cNvCxnSpPr>
          <p:nvPr/>
        </p:nvCxnSpPr>
        <p:spPr>
          <a:xfrm flipH="1" flipV="1">
            <a:off x="2496993" y="1636130"/>
            <a:ext cx="66633" cy="2625392"/>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sp>
        <p:nvSpPr>
          <p:cNvPr id="95" name="Striped Right Arrow 94">
            <a:extLst>
              <a:ext uri="{FF2B5EF4-FFF2-40B4-BE49-F238E27FC236}">
                <a16:creationId xmlns:a16="http://schemas.microsoft.com/office/drawing/2014/main" id="{391DC500-E582-5340-BD5E-99F365D804CA}"/>
              </a:ext>
            </a:extLst>
          </p:cNvPr>
          <p:cNvSpPr/>
          <p:nvPr/>
        </p:nvSpPr>
        <p:spPr>
          <a:xfrm rot="619592">
            <a:off x="3285683" y="1908265"/>
            <a:ext cx="794957" cy="393764"/>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
        <p:nvSpPr>
          <p:cNvPr id="99" name="Striped Right Arrow 98">
            <a:extLst>
              <a:ext uri="{FF2B5EF4-FFF2-40B4-BE49-F238E27FC236}">
                <a16:creationId xmlns:a16="http://schemas.microsoft.com/office/drawing/2014/main" id="{B2AADEB8-2667-BB4C-AFEF-148A1AF1973C}"/>
              </a:ext>
            </a:extLst>
          </p:cNvPr>
          <p:cNvSpPr/>
          <p:nvPr/>
        </p:nvSpPr>
        <p:spPr>
          <a:xfrm rot="358580">
            <a:off x="5180520" y="2176256"/>
            <a:ext cx="794957" cy="393764"/>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
        <p:nvSpPr>
          <p:cNvPr id="100" name="Striped Right Arrow 99">
            <a:extLst>
              <a:ext uri="{FF2B5EF4-FFF2-40B4-BE49-F238E27FC236}">
                <a16:creationId xmlns:a16="http://schemas.microsoft.com/office/drawing/2014/main" id="{67B201C5-3F7A-E34C-8062-CD8BA6B59C7A}"/>
              </a:ext>
            </a:extLst>
          </p:cNvPr>
          <p:cNvSpPr/>
          <p:nvPr/>
        </p:nvSpPr>
        <p:spPr>
          <a:xfrm>
            <a:off x="7131758" y="2267184"/>
            <a:ext cx="794957" cy="432313"/>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Tree>
    <p:extLst>
      <p:ext uri="{BB962C8B-B14F-4D97-AF65-F5344CB8AC3E}">
        <p14:creationId xmlns:p14="http://schemas.microsoft.com/office/powerpoint/2010/main" val="64527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440E8F-E3F2-4450-A962-3AF7FF1DDB9E}"/>
              </a:ext>
            </a:extLst>
          </p:cNvPr>
          <p:cNvPicPr>
            <a:picLocks noChangeAspect="1"/>
          </p:cNvPicPr>
          <p:nvPr/>
        </p:nvPicPr>
        <p:blipFill>
          <a:blip r:embed="rId3"/>
          <a:stretch>
            <a:fillRect/>
          </a:stretch>
        </p:blipFill>
        <p:spPr>
          <a:xfrm rot="10800000">
            <a:off x="550946" y="1192587"/>
            <a:ext cx="4621533" cy="3929378"/>
          </a:xfrm>
          <a:prstGeom prst="rect">
            <a:avLst/>
          </a:prstGeom>
        </p:spPr>
      </p:pic>
      <p:pic>
        <p:nvPicPr>
          <p:cNvPr id="5" name="Picture 4">
            <a:extLst>
              <a:ext uri="{FF2B5EF4-FFF2-40B4-BE49-F238E27FC236}">
                <a16:creationId xmlns:a16="http://schemas.microsoft.com/office/drawing/2014/main" id="{893F7EAE-F1BD-4325-9ACC-AF519620976B}"/>
              </a:ext>
            </a:extLst>
          </p:cNvPr>
          <p:cNvPicPr>
            <a:picLocks noChangeAspect="1"/>
          </p:cNvPicPr>
          <p:nvPr/>
        </p:nvPicPr>
        <p:blipFill>
          <a:blip r:embed="rId4"/>
          <a:stretch>
            <a:fillRect/>
          </a:stretch>
        </p:blipFill>
        <p:spPr>
          <a:xfrm>
            <a:off x="5751321" y="1272320"/>
            <a:ext cx="3793240" cy="3849645"/>
          </a:xfrm>
          <a:prstGeom prst="rect">
            <a:avLst/>
          </a:prstGeom>
        </p:spPr>
      </p:pic>
      <p:sp>
        <p:nvSpPr>
          <p:cNvPr id="7" name="TextBox 6">
            <a:extLst>
              <a:ext uri="{FF2B5EF4-FFF2-40B4-BE49-F238E27FC236}">
                <a16:creationId xmlns:a16="http://schemas.microsoft.com/office/drawing/2014/main" id="{4B7EB20A-E24A-492F-9CA1-F2725D98E251}"/>
              </a:ext>
            </a:extLst>
          </p:cNvPr>
          <p:cNvSpPr txBox="1"/>
          <p:nvPr/>
        </p:nvSpPr>
        <p:spPr>
          <a:xfrm>
            <a:off x="498140" y="1117716"/>
            <a:ext cx="754245" cy="317459"/>
          </a:xfrm>
          <a:prstGeom prst="rect">
            <a:avLst/>
          </a:prstGeom>
          <a:noFill/>
        </p:spPr>
        <p:txBody>
          <a:bodyPr wrap="none" rtlCol="0">
            <a:spAutoFit/>
          </a:bodyPr>
          <a:lstStyle/>
          <a:p>
            <a:r>
              <a:rPr lang="en-GB" sz="1463" dirty="0"/>
              <a:t>Level 4</a:t>
            </a:r>
          </a:p>
        </p:txBody>
      </p:sp>
      <p:sp>
        <p:nvSpPr>
          <p:cNvPr id="8" name="TextBox 7">
            <a:extLst>
              <a:ext uri="{FF2B5EF4-FFF2-40B4-BE49-F238E27FC236}">
                <a16:creationId xmlns:a16="http://schemas.microsoft.com/office/drawing/2014/main" id="{CE31E9D8-E5D5-4B42-9D76-42FB1083C7CE}"/>
              </a:ext>
            </a:extLst>
          </p:cNvPr>
          <p:cNvSpPr txBox="1"/>
          <p:nvPr/>
        </p:nvSpPr>
        <p:spPr>
          <a:xfrm>
            <a:off x="517272" y="2526221"/>
            <a:ext cx="754245" cy="317459"/>
          </a:xfrm>
          <a:prstGeom prst="rect">
            <a:avLst/>
          </a:prstGeom>
          <a:noFill/>
        </p:spPr>
        <p:txBody>
          <a:bodyPr wrap="none" rtlCol="0">
            <a:spAutoFit/>
          </a:bodyPr>
          <a:lstStyle/>
          <a:p>
            <a:r>
              <a:rPr lang="en-GB" sz="1463" dirty="0"/>
              <a:t>Level 5</a:t>
            </a:r>
          </a:p>
        </p:txBody>
      </p:sp>
      <p:sp>
        <p:nvSpPr>
          <p:cNvPr id="9" name="TextBox 8">
            <a:extLst>
              <a:ext uri="{FF2B5EF4-FFF2-40B4-BE49-F238E27FC236}">
                <a16:creationId xmlns:a16="http://schemas.microsoft.com/office/drawing/2014/main" id="{0E3DFEAA-29AB-42D5-A82C-4C274CAC0F26}"/>
              </a:ext>
            </a:extLst>
          </p:cNvPr>
          <p:cNvSpPr txBox="1"/>
          <p:nvPr/>
        </p:nvSpPr>
        <p:spPr>
          <a:xfrm>
            <a:off x="517272" y="4113060"/>
            <a:ext cx="754245" cy="317459"/>
          </a:xfrm>
          <a:prstGeom prst="rect">
            <a:avLst/>
          </a:prstGeom>
          <a:noFill/>
        </p:spPr>
        <p:txBody>
          <a:bodyPr wrap="none" rtlCol="0">
            <a:spAutoFit/>
          </a:bodyPr>
          <a:lstStyle/>
          <a:p>
            <a:r>
              <a:rPr lang="en-GB" sz="1463" dirty="0"/>
              <a:t>Level 6</a:t>
            </a:r>
          </a:p>
        </p:txBody>
      </p:sp>
      <p:sp>
        <p:nvSpPr>
          <p:cNvPr id="10" name="TextBox 9">
            <a:extLst>
              <a:ext uri="{FF2B5EF4-FFF2-40B4-BE49-F238E27FC236}">
                <a16:creationId xmlns:a16="http://schemas.microsoft.com/office/drawing/2014/main" id="{B1205E0A-F230-4C3C-AB70-8581D8331084}"/>
              </a:ext>
            </a:extLst>
          </p:cNvPr>
          <p:cNvSpPr txBox="1"/>
          <p:nvPr/>
        </p:nvSpPr>
        <p:spPr>
          <a:xfrm>
            <a:off x="7168975" y="4757466"/>
            <a:ext cx="754245" cy="317459"/>
          </a:xfrm>
          <a:prstGeom prst="rect">
            <a:avLst/>
          </a:prstGeom>
          <a:noFill/>
        </p:spPr>
        <p:txBody>
          <a:bodyPr wrap="none" rtlCol="0">
            <a:spAutoFit/>
          </a:bodyPr>
          <a:lstStyle/>
          <a:p>
            <a:r>
              <a:rPr lang="en-GB" sz="1463" dirty="0">
                <a:solidFill>
                  <a:schemeClr val="bg1"/>
                </a:solidFill>
              </a:rPr>
              <a:t>Level 6</a:t>
            </a:r>
          </a:p>
        </p:txBody>
      </p:sp>
      <p:sp>
        <p:nvSpPr>
          <p:cNvPr id="11" name="TextBox 10">
            <a:extLst>
              <a:ext uri="{FF2B5EF4-FFF2-40B4-BE49-F238E27FC236}">
                <a16:creationId xmlns:a16="http://schemas.microsoft.com/office/drawing/2014/main" id="{8371F337-543B-441B-B40D-9C60FA55D5E4}"/>
              </a:ext>
            </a:extLst>
          </p:cNvPr>
          <p:cNvSpPr txBox="1"/>
          <p:nvPr/>
        </p:nvSpPr>
        <p:spPr>
          <a:xfrm>
            <a:off x="7168975" y="4022650"/>
            <a:ext cx="754245" cy="317459"/>
          </a:xfrm>
          <a:prstGeom prst="rect">
            <a:avLst/>
          </a:prstGeom>
          <a:noFill/>
        </p:spPr>
        <p:txBody>
          <a:bodyPr wrap="none" rtlCol="0">
            <a:spAutoFit/>
          </a:bodyPr>
          <a:lstStyle/>
          <a:p>
            <a:r>
              <a:rPr lang="en-GB" sz="1463" dirty="0">
                <a:solidFill>
                  <a:schemeClr val="bg1"/>
                </a:solidFill>
              </a:rPr>
              <a:t>Level 5</a:t>
            </a:r>
          </a:p>
        </p:txBody>
      </p:sp>
      <p:sp>
        <p:nvSpPr>
          <p:cNvPr id="12" name="TextBox 11">
            <a:extLst>
              <a:ext uri="{FF2B5EF4-FFF2-40B4-BE49-F238E27FC236}">
                <a16:creationId xmlns:a16="http://schemas.microsoft.com/office/drawing/2014/main" id="{D9EB29BC-8658-4992-8A0A-04C336AE02A5}"/>
              </a:ext>
            </a:extLst>
          </p:cNvPr>
          <p:cNvSpPr txBox="1"/>
          <p:nvPr/>
        </p:nvSpPr>
        <p:spPr>
          <a:xfrm>
            <a:off x="7168975" y="3378020"/>
            <a:ext cx="754245" cy="317459"/>
          </a:xfrm>
          <a:prstGeom prst="rect">
            <a:avLst/>
          </a:prstGeom>
          <a:noFill/>
        </p:spPr>
        <p:txBody>
          <a:bodyPr wrap="none" rtlCol="0">
            <a:spAutoFit/>
          </a:bodyPr>
          <a:lstStyle/>
          <a:p>
            <a:r>
              <a:rPr lang="en-GB" sz="1463" dirty="0">
                <a:solidFill>
                  <a:schemeClr val="bg1"/>
                </a:solidFill>
              </a:rPr>
              <a:t>Level 4</a:t>
            </a:r>
          </a:p>
        </p:txBody>
      </p:sp>
      <p:pic>
        <p:nvPicPr>
          <p:cNvPr id="14" name="Picture 13" descr="A person sitting in front of a book shelf&#10;&#10;Description automatically generated">
            <a:extLst>
              <a:ext uri="{FF2B5EF4-FFF2-40B4-BE49-F238E27FC236}">
                <a16:creationId xmlns:a16="http://schemas.microsoft.com/office/drawing/2014/main" id="{761F4B26-93BD-4FB7-AE95-EFBFB4C0FB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086620" y="849305"/>
            <a:ext cx="2171719" cy="1437067"/>
          </a:xfrm>
          <a:prstGeom prst="rect">
            <a:avLst/>
          </a:prstGeom>
        </p:spPr>
      </p:pic>
      <p:sp>
        <p:nvSpPr>
          <p:cNvPr id="20" name="TextBox 19">
            <a:extLst>
              <a:ext uri="{FF2B5EF4-FFF2-40B4-BE49-F238E27FC236}">
                <a16:creationId xmlns:a16="http://schemas.microsoft.com/office/drawing/2014/main" id="{656B3E54-07A7-41A3-B9D1-41AC8025F549}"/>
              </a:ext>
            </a:extLst>
          </p:cNvPr>
          <p:cNvSpPr txBox="1"/>
          <p:nvPr/>
        </p:nvSpPr>
        <p:spPr>
          <a:xfrm>
            <a:off x="136641" y="1417798"/>
            <a:ext cx="2601142" cy="317459"/>
          </a:xfrm>
          <a:prstGeom prst="rect">
            <a:avLst/>
          </a:prstGeom>
          <a:noFill/>
        </p:spPr>
        <p:txBody>
          <a:bodyPr wrap="square" rtlCol="0">
            <a:spAutoFit/>
          </a:bodyPr>
          <a:lstStyle/>
          <a:p>
            <a:r>
              <a:rPr lang="en-GB" sz="1463" dirty="0">
                <a:solidFill>
                  <a:srgbClr val="0000CC"/>
                </a:solidFill>
              </a:rPr>
              <a:t>Study, Research and Describe</a:t>
            </a:r>
          </a:p>
        </p:txBody>
      </p:sp>
      <p:sp>
        <p:nvSpPr>
          <p:cNvPr id="21" name="Rectangle 20">
            <a:extLst>
              <a:ext uri="{FF2B5EF4-FFF2-40B4-BE49-F238E27FC236}">
                <a16:creationId xmlns:a16="http://schemas.microsoft.com/office/drawing/2014/main" id="{00B5255F-968B-4530-8CAF-59FED165A06B}"/>
              </a:ext>
            </a:extLst>
          </p:cNvPr>
          <p:cNvSpPr/>
          <p:nvPr/>
        </p:nvSpPr>
        <p:spPr>
          <a:xfrm>
            <a:off x="66605" y="2826303"/>
            <a:ext cx="2802562" cy="317459"/>
          </a:xfrm>
          <a:prstGeom prst="rect">
            <a:avLst/>
          </a:prstGeom>
        </p:spPr>
        <p:txBody>
          <a:bodyPr wrap="none">
            <a:spAutoFit/>
          </a:bodyPr>
          <a:lstStyle/>
          <a:p>
            <a:r>
              <a:rPr lang="en-GB" sz="1463" dirty="0">
                <a:solidFill>
                  <a:srgbClr val="0000CC"/>
                </a:solidFill>
              </a:rPr>
              <a:t>+ </a:t>
            </a:r>
            <a:r>
              <a:rPr lang="en-GB" sz="1463" i="1" dirty="0">
                <a:solidFill>
                  <a:srgbClr val="0000CC"/>
                </a:solidFill>
              </a:rPr>
              <a:t>Think Critically and add depth</a:t>
            </a:r>
          </a:p>
        </p:txBody>
      </p:sp>
      <p:sp>
        <p:nvSpPr>
          <p:cNvPr id="22" name="Rectangle 21">
            <a:extLst>
              <a:ext uri="{FF2B5EF4-FFF2-40B4-BE49-F238E27FC236}">
                <a16:creationId xmlns:a16="http://schemas.microsoft.com/office/drawing/2014/main" id="{C255AF76-4A35-4DC0-B3CD-1F5D06D8D397}"/>
              </a:ext>
            </a:extLst>
          </p:cNvPr>
          <p:cNvSpPr/>
          <p:nvPr/>
        </p:nvSpPr>
        <p:spPr>
          <a:xfrm>
            <a:off x="-31481" y="4617513"/>
            <a:ext cx="3445430" cy="317459"/>
          </a:xfrm>
          <a:prstGeom prst="rect">
            <a:avLst/>
          </a:prstGeom>
        </p:spPr>
        <p:txBody>
          <a:bodyPr wrap="none">
            <a:spAutoFit/>
          </a:bodyPr>
          <a:lstStyle/>
          <a:p>
            <a:r>
              <a:rPr lang="en-GB" sz="1463" dirty="0">
                <a:solidFill>
                  <a:srgbClr val="0000CC"/>
                </a:solidFill>
              </a:rPr>
              <a:t>+ </a:t>
            </a:r>
            <a:r>
              <a:rPr lang="en-GB" sz="1463" i="1" dirty="0">
                <a:solidFill>
                  <a:srgbClr val="0000CC"/>
                </a:solidFill>
              </a:rPr>
              <a:t>Synthesise and Broaden your Learning</a:t>
            </a:r>
          </a:p>
        </p:txBody>
      </p:sp>
    </p:spTree>
    <p:extLst>
      <p:ext uri="{BB962C8B-B14F-4D97-AF65-F5344CB8AC3E}">
        <p14:creationId xmlns:p14="http://schemas.microsoft.com/office/powerpoint/2010/main" val="339273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fade">
                                      <p:cBhvr>
                                        <p:cTn id="22" dur="500"/>
                                        <p:tgtEl>
                                          <p:spTgt spid="2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2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8A0A75-B301-422D-8E36-E4A4789E8175}"/>
              </a:ext>
            </a:extLst>
          </p:cNvPr>
          <p:cNvPicPr>
            <a:picLocks noChangeAspect="1"/>
          </p:cNvPicPr>
          <p:nvPr/>
        </p:nvPicPr>
        <p:blipFill>
          <a:blip r:embed="rId3"/>
          <a:stretch>
            <a:fillRect/>
          </a:stretch>
        </p:blipFill>
        <p:spPr>
          <a:xfrm rot="10800000">
            <a:off x="2283478" y="722515"/>
            <a:ext cx="5415900" cy="4531762"/>
          </a:xfrm>
          <a:prstGeom prst="rect">
            <a:avLst/>
          </a:prstGeom>
        </p:spPr>
      </p:pic>
      <p:sp>
        <p:nvSpPr>
          <p:cNvPr id="5" name="TextBox 4">
            <a:extLst>
              <a:ext uri="{FF2B5EF4-FFF2-40B4-BE49-F238E27FC236}">
                <a16:creationId xmlns:a16="http://schemas.microsoft.com/office/drawing/2014/main" id="{1D906F73-E78A-4F4E-B278-E48D4E39A085}"/>
              </a:ext>
            </a:extLst>
          </p:cNvPr>
          <p:cNvSpPr txBox="1"/>
          <p:nvPr/>
        </p:nvSpPr>
        <p:spPr>
          <a:xfrm>
            <a:off x="5495416" y="613712"/>
            <a:ext cx="1754006" cy="542584"/>
          </a:xfrm>
          <a:prstGeom prst="rect">
            <a:avLst/>
          </a:prstGeom>
          <a:noFill/>
        </p:spPr>
        <p:txBody>
          <a:bodyPr wrap="none" rtlCol="0">
            <a:spAutoFit/>
          </a:bodyPr>
          <a:lstStyle/>
          <a:p>
            <a:pPr algn="ctr"/>
            <a:r>
              <a:rPr lang="en-GB" sz="1463" dirty="0">
                <a:solidFill>
                  <a:srgbClr val="FF0066"/>
                </a:solidFill>
              </a:rPr>
              <a:t>Academic &amp; </a:t>
            </a:r>
          </a:p>
          <a:p>
            <a:pPr algn="ctr"/>
            <a:r>
              <a:rPr lang="en-GB" sz="1463" dirty="0">
                <a:solidFill>
                  <a:srgbClr val="FF0066"/>
                </a:solidFill>
              </a:rPr>
              <a:t>Employability Skills</a:t>
            </a:r>
          </a:p>
        </p:txBody>
      </p:sp>
      <p:sp>
        <p:nvSpPr>
          <p:cNvPr id="6" name="TextBox 5">
            <a:extLst>
              <a:ext uri="{FF2B5EF4-FFF2-40B4-BE49-F238E27FC236}">
                <a16:creationId xmlns:a16="http://schemas.microsoft.com/office/drawing/2014/main" id="{4FBBBEB4-7925-4FAD-A9CD-96B67BC343CB}"/>
              </a:ext>
            </a:extLst>
          </p:cNvPr>
          <p:cNvSpPr txBox="1"/>
          <p:nvPr/>
        </p:nvSpPr>
        <p:spPr>
          <a:xfrm>
            <a:off x="2115990" y="1775084"/>
            <a:ext cx="2073255" cy="492443"/>
          </a:xfrm>
          <a:prstGeom prst="rect">
            <a:avLst/>
          </a:prstGeom>
          <a:noFill/>
        </p:spPr>
        <p:txBody>
          <a:bodyPr wrap="square" rtlCol="0">
            <a:spAutoFit/>
          </a:bodyPr>
          <a:lstStyle/>
          <a:p>
            <a:pPr algn="ctr"/>
            <a:r>
              <a:rPr lang="en-GB" sz="1300" dirty="0">
                <a:solidFill>
                  <a:srgbClr val="FF0066"/>
                </a:solidFill>
              </a:rPr>
              <a:t>Managing Enterprise in the 21</a:t>
            </a:r>
            <a:r>
              <a:rPr lang="en-GB" sz="1300" baseline="30000" dirty="0">
                <a:solidFill>
                  <a:srgbClr val="FF0066"/>
                </a:solidFill>
              </a:rPr>
              <a:t>st</a:t>
            </a:r>
            <a:r>
              <a:rPr lang="en-GB" sz="1300" dirty="0">
                <a:solidFill>
                  <a:srgbClr val="FF0066"/>
                </a:solidFill>
              </a:rPr>
              <a:t> Century</a:t>
            </a:r>
          </a:p>
        </p:txBody>
      </p:sp>
      <p:sp>
        <p:nvSpPr>
          <p:cNvPr id="7" name="TextBox 6">
            <a:extLst>
              <a:ext uri="{FF2B5EF4-FFF2-40B4-BE49-F238E27FC236}">
                <a16:creationId xmlns:a16="http://schemas.microsoft.com/office/drawing/2014/main" id="{F989F148-81DD-4639-849F-3803C97EC995}"/>
              </a:ext>
            </a:extLst>
          </p:cNvPr>
          <p:cNvSpPr txBox="1"/>
          <p:nvPr/>
        </p:nvSpPr>
        <p:spPr>
          <a:xfrm>
            <a:off x="1313974" y="2336028"/>
            <a:ext cx="2875270" cy="542584"/>
          </a:xfrm>
          <a:prstGeom prst="rect">
            <a:avLst/>
          </a:prstGeom>
          <a:noFill/>
        </p:spPr>
        <p:txBody>
          <a:bodyPr wrap="square" rtlCol="0">
            <a:spAutoFit/>
          </a:bodyPr>
          <a:lstStyle/>
          <a:p>
            <a:pPr algn="ctr"/>
            <a:r>
              <a:rPr lang="en-GB" sz="1463" dirty="0">
                <a:solidFill>
                  <a:srgbClr val="00B050"/>
                </a:solidFill>
              </a:rPr>
              <a:t>Knowledge and Information Management Skills</a:t>
            </a:r>
          </a:p>
        </p:txBody>
      </p:sp>
      <p:sp>
        <p:nvSpPr>
          <p:cNvPr id="8" name="TextBox 7">
            <a:extLst>
              <a:ext uri="{FF2B5EF4-FFF2-40B4-BE49-F238E27FC236}">
                <a16:creationId xmlns:a16="http://schemas.microsoft.com/office/drawing/2014/main" id="{B453A491-E5DC-4AF1-A39C-3AE1EE1E561A}"/>
              </a:ext>
            </a:extLst>
          </p:cNvPr>
          <p:cNvSpPr txBox="1"/>
          <p:nvPr/>
        </p:nvSpPr>
        <p:spPr>
          <a:xfrm>
            <a:off x="5692806" y="1641986"/>
            <a:ext cx="2073255" cy="492443"/>
          </a:xfrm>
          <a:prstGeom prst="rect">
            <a:avLst/>
          </a:prstGeom>
          <a:noFill/>
        </p:spPr>
        <p:txBody>
          <a:bodyPr wrap="square" rtlCol="0">
            <a:spAutoFit/>
          </a:bodyPr>
          <a:lstStyle/>
          <a:p>
            <a:pPr algn="ctr"/>
            <a:r>
              <a:rPr lang="en-GB" sz="1300" dirty="0">
                <a:solidFill>
                  <a:srgbClr val="FF0066"/>
                </a:solidFill>
              </a:rPr>
              <a:t>Professional Career Development</a:t>
            </a:r>
          </a:p>
        </p:txBody>
      </p:sp>
      <p:sp>
        <p:nvSpPr>
          <p:cNvPr id="9" name="TextBox 8">
            <a:extLst>
              <a:ext uri="{FF2B5EF4-FFF2-40B4-BE49-F238E27FC236}">
                <a16:creationId xmlns:a16="http://schemas.microsoft.com/office/drawing/2014/main" id="{0D4FEF58-A87F-451A-9F18-A8051D6314D0}"/>
              </a:ext>
            </a:extLst>
          </p:cNvPr>
          <p:cNvSpPr txBox="1"/>
          <p:nvPr/>
        </p:nvSpPr>
        <p:spPr>
          <a:xfrm>
            <a:off x="2407336" y="1208336"/>
            <a:ext cx="2011424" cy="492443"/>
          </a:xfrm>
          <a:prstGeom prst="rect">
            <a:avLst/>
          </a:prstGeom>
          <a:noFill/>
        </p:spPr>
        <p:txBody>
          <a:bodyPr wrap="square" rtlCol="0">
            <a:spAutoFit/>
          </a:bodyPr>
          <a:lstStyle/>
          <a:p>
            <a:pPr algn="ctr"/>
            <a:r>
              <a:rPr lang="en-GB" sz="1300" dirty="0">
                <a:solidFill>
                  <a:srgbClr val="FF0066"/>
                </a:solidFill>
              </a:rPr>
              <a:t>Problem Solving and Making Decisions</a:t>
            </a:r>
          </a:p>
        </p:txBody>
      </p:sp>
      <p:sp>
        <p:nvSpPr>
          <p:cNvPr id="10" name="TextBox 9">
            <a:extLst>
              <a:ext uri="{FF2B5EF4-FFF2-40B4-BE49-F238E27FC236}">
                <a16:creationId xmlns:a16="http://schemas.microsoft.com/office/drawing/2014/main" id="{599EADDB-BAAB-4A97-8BD2-884878985E86}"/>
              </a:ext>
            </a:extLst>
          </p:cNvPr>
          <p:cNvSpPr txBox="1"/>
          <p:nvPr/>
        </p:nvSpPr>
        <p:spPr>
          <a:xfrm>
            <a:off x="2996912" y="725520"/>
            <a:ext cx="1532407" cy="492443"/>
          </a:xfrm>
          <a:prstGeom prst="rect">
            <a:avLst/>
          </a:prstGeom>
          <a:noFill/>
        </p:spPr>
        <p:txBody>
          <a:bodyPr wrap="none" rtlCol="0">
            <a:spAutoFit/>
          </a:bodyPr>
          <a:lstStyle/>
          <a:p>
            <a:pPr algn="ctr"/>
            <a:r>
              <a:rPr lang="en-GB" sz="1300" dirty="0">
                <a:solidFill>
                  <a:srgbClr val="FF0066"/>
                </a:solidFill>
              </a:rPr>
              <a:t>Digital Skills &amp; </a:t>
            </a:r>
          </a:p>
          <a:p>
            <a:pPr algn="ctr"/>
            <a:r>
              <a:rPr lang="en-GB" sz="1300" dirty="0">
                <a:solidFill>
                  <a:srgbClr val="FF0066"/>
                </a:solidFill>
              </a:rPr>
              <a:t>Research Methods</a:t>
            </a:r>
          </a:p>
        </p:txBody>
      </p:sp>
      <p:sp>
        <p:nvSpPr>
          <p:cNvPr id="11" name="TextBox 10">
            <a:extLst>
              <a:ext uri="{FF2B5EF4-FFF2-40B4-BE49-F238E27FC236}">
                <a16:creationId xmlns:a16="http://schemas.microsoft.com/office/drawing/2014/main" id="{4392F9EE-844C-4096-B6FB-F6F36B982A58}"/>
              </a:ext>
            </a:extLst>
          </p:cNvPr>
          <p:cNvSpPr txBox="1"/>
          <p:nvPr/>
        </p:nvSpPr>
        <p:spPr>
          <a:xfrm>
            <a:off x="586554" y="3465989"/>
            <a:ext cx="3028432" cy="542584"/>
          </a:xfrm>
          <a:prstGeom prst="rect">
            <a:avLst/>
          </a:prstGeom>
          <a:noFill/>
        </p:spPr>
        <p:txBody>
          <a:bodyPr wrap="square" rtlCol="0">
            <a:spAutoFit/>
          </a:bodyPr>
          <a:lstStyle/>
          <a:p>
            <a:pPr algn="ctr"/>
            <a:r>
              <a:rPr lang="en-GB" sz="1463" dirty="0">
                <a:solidFill>
                  <a:srgbClr val="00B050"/>
                </a:solidFill>
              </a:rPr>
              <a:t>Workplace Culture and its Impact on Organisational Efficiency</a:t>
            </a:r>
          </a:p>
        </p:txBody>
      </p:sp>
      <p:sp>
        <p:nvSpPr>
          <p:cNvPr id="12" name="TextBox 11">
            <a:extLst>
              <a:ext uri="{FF2B5EF4-FFF2-40B4-BE49-F238E27FC236}">
                <a16:creationId xmlns:a16="http://schemas.microsoft.com/office/drawing/2014/main" id="{ACCE81F2-82FA-43AC-BA6A-76C7C1145804}"/>
              </a:ext>
            </a:extLst>
          </p:cNvPr>
          <p:cNvSpPr txBox="1"/>
          <p:nvPr/>
        </p:nvSpPr>
        <p:spPr>
          <a:xfrm>
            <a:off x="6643535" y="3708312"/>
            <a:ext cx="2520026" cy="542584"/>
          </a:xfrm>
          <a:prstGeom prst="rect">
            <a:avLst/>
          </a:prstGeom>
          <a:noFill/>
        </p:spPr>
        <p:txBody>
          <a:bodyPr wrap="square" rtlCol="0">
            <a:spAutoFit/>
          </a:bodyPr>
          <a:lstStyle/>
          <a:p>
            <a:pPr algn="ctr"/>
            <a:r>
              <a:rPr lang="en-GB" sz="1463" dirty="0">
                <a:solidFill>
                  <a:srgbClr val="0000CC"/>
                </a:solidFill>
              </a:rPr>
              <a:t>Developing Emotional Intelligence Skills</a:t>
            </a:r>
          </a:p>
        </p:txBody>
      </p:sp>
      <p:sp>
        <p:nvSpPr>
          <p:cNvPr id="13" name="TextBox 12">
            <a:extLst>
              <a:ext uri="{FF2B5EF4-FFF2-40B4-BE49-F238E27FC236}">
                <a16:creationId xmlns:a16="http://schemas.microsoft.com/office/drawing/2014/main" id="{5FC8717B-231E-42FE-A471-401D0A325252}"/>
              </a:ext>
            </a:extLst>
          </p:cNvPr>
          <p:cNvSpPr txBox="1"/>
          <p:nvPr/>
        </p:nvSpPr>
        <p:spPr>
          <a:xfrm>
            <a:off x="5633054" y="1135705"/>
            <a:ext cx="2286742" cy="492443"/>
          </a:xfrm>
          <a:prstGeom prst="rect">
            <a:avLst/>
          </a:prstGeom>
          <a:noFill/>
        </p:spPr>
        <p:txBody>
          <a:bodyPr wrap="square" rtlCol="0">
            <a:spAutoFit/>
          </a:bodyPr>
          <a:lstStyle/>
          <a:p>
            <a:pPr algn="ctr"/>
            <a:r>
              <a:rPr lang="en-GB" sz="1300" dirty="0">
                <a:solidFill>
                  <a:srgbClr val="FF0066"/>
                </a:solidFill>
              </a:rPr>
              <a:t>Effective Team Working and Communications</a:t>
            </a:r>
          </a:p>
        </p:txBody>
      </p:sp>
      <p:sp>
        <p:nvSpPr>
          <p:cNvPr id="14" name="TextBox 13">
            <a:extLst>
              <a:ext uri="{FF2B5EF4-FFF2-40B4-BE49-F238E27FC236}">
                <a16:creationId xmlns:a16="http://schemas.microsoft.com/office/drawing/2014/main" id="{9F6DE891-A6F8-4ADE-804D-7705413B18F0}"/>
              </a:ext>
            </a:extLst>
          </p:cNvPr>
          <p:cNvSpPr txBox="1"/>
          <p:nvPr/>
        </p:nvSpPr>
        <p:spPr>
          <a:xfrm>
            <a:off x="1003447" y="2897958"/>
            <a:ext cx="2787151" cy="542584"/>
          </a:xfrm>
          <a:prstGeom prst="rect">
            <a:avLst/>
          </a:prstGeom>
          <a:noFill/>
        </p:spPr>
        <p:txBody>
          <a:bodyPr wrap="square" rtlCol="0">
            <a:spAutoFit/>
          </a:bodyPr>
          <a:lstStyle/>
          <a:p>
            <a:pPr algn="ctr"/>
            <a:r>
              <a:rPr lang="en-GB" sz="1463" dirty="0">
                <a:solidFill>
                  <a:srgbClr val="00B050"/>
                </a:solidFill>
              </a:rPr>
              <a:t>Developing Relationships and Workplace Achievement</a:t>
            </a:r>
          </a:p>
        </p:txBody>
      </p:sp>
      <p:sp>
        <p:nvSpPr>
          <p:cNvPr id="15" name="TextBox 14">
            <a:extLst>
              <a:ext uri="{FF2B5EF4-FFF2-40B4-BE49-F238E27FC236}">
                <a16:creationId xmlns:a16="http://schemas.microsoft.com/office/drawing/2014/main" id="{8ACDAB66-5BDC-4E95-945B-1B2CF3FA9302}"/>
              </a:ext>
            </a:extLst>
          </p:cNvPr>
          <p:cNvSpPr txBox="1"/>
          <p:nvPr/>
        </p:nvSpPr>
        <p:spPr>
          <a:xfrm>
            <a:off x="6223616" y="2706362"/>
            <a:ext cx="2995922" cy="542584"/>
          </a:xfrm>
          <a:prstGeom prst="rect">
            <a:avLst/>
          </a:prstGeom>
          <a:noFill/>
        </p:spPr>
        <p:txBody>
          <a:bodyPr wrap="square" rtlCol="0">
            <a:spAutoFit/>
          </a:bodyPr>
          <a:lstStyle/>
          <a:p>
            <a:pPr algn="ctr"/>
            <a:r>
              <a:rPr lang="en-GB" sz="1463" dirty="0">
                <a:solidFill>
                  <a:srgbClr val="00B050"/>
                </a:solidFill>
              </a:rPr>
              <a:t>Understanding and Engaging in the Customer Experience</a:t>
            </a:r>
          </a:p>
        </p:txBody>
      </p:sp>
      <p:sp>
        <p:nvSpPr>
          <p:cNvPr id="16" name="TextBox 15">
            <a:extLst>
              <a:ext uri="{FF2B5EF4-FFF2-40B4-BE49-F238E27FC236}">
                <a16:creationId xmlns:a16="http://schemas.microsoft.com/office/drawing/2014/main" id="{E2E64AC4-7BE7-431C-AD1F-C85338C781AA}"/>
              </a:ext>
            </a:extLst>
          </p:cNvPr>
          <p:cNvSpPr txBox="1"/>
          <p:nvPr/>
        </p:nvSpPr>
        <p:spPr>
          <a:xfrm>
            <a:off x="5905275" y="2141650"/>
            <a:ext cx="2419034" cy="542584"/>
          </a:xfrm>
          <a:prstGeom prst="rect">
            <a:avLst/>
          </a:prstGeom>
          <a:noFill/>
        </p:spPr>
        <p:txBody>
          <a:bodyPr wrap="square" rtlCol="0">
            <a:spAutoFit/>
          </a:bodyPr>
          <a:lstStyle/>
          <a:p>
            <a:pPr algn="ctr"/>
            <a:r>
              <a:rPr lang="en-GB" sz="1463" dirty="0">
                <a:solidFill>
                  <a:srgbClr val="00B050"/>
                </a:solidFill>
              </a:rPr>
              <a:t>Developing Workplace Critical Thinking</a:t>
            </a:r>
          </a:p>
        </p:txBody>
      </p:sp>
      <p:sp>
        <p:nvSpPr>
          <p:cNvPr id="17" name="TextBox 16">
            <a:extLst>
              <a:ext uri="{FF2B5EF4-FFF2-40B4-BE49-F238E27FC236}">
                <a16:creationId xmlns:a16="http://schemas.microsoft.com/office/drawing/2014/main" id="{273965E3-FE0E-4ED3-B48D-6F2DCE364E95}"/>
              </a:ext>
            </a:extLst>
          </p:cNvPr>
          <p:cNvSpPr txBox="1"/>
          <p:nvPr/>
        </p:nvSpPr>
        <p:spPr>
          <a:xfrm>
            <a:off x="6291016" y="3236324"/>
            <a:ext cx="2798122" cy="542584"/>
          </a:xfrm>
          <a:prstGeom prst="rect">
            <a:avLst/>
          </a:prstGeom>
          <a:noFill/>
        </p:spPr>
        <p:txBody>
          <a:bodyPr wrap="square" rtlCol="0">
            <a:spAutoFit/>
          </a:bodyPr>
          <a:lstStyle/>
          <a:p>
            <a:pPr algn="ctr"/>
            <a:r>
              <a:rPr lang="en-GB" sz="1463" dirty="0">
                <a:solidFill>
                  <a:srgbClr val="00B050"/>
                </a:solidFill>
              </a:rPr>
              <a:t>Managing Projects in the Organisation</a:t>
            </a:r>
          </a:p>
        </p:txBody>
      </p:sp>
      <p:sp>
        <p:nvSpPr>
          <p:cNvPr id="18" name="TextBox 17">
            <a:extLst>
              <a:ext uri="{FF2B5EF4-FFF2-40B4-BE49-F238E27FC236}">
                <a16:creationId xmlns:a16="http://schemas.microsoft.com/office/drawing/2014/main" id="{47B2AD4E-A684-4DC4-8EF8-353BD31DD683}"/>
              </a:ext>
            </a:extLst>
          </p:cNvPr>
          <p:cNvSpPr txBox="1"/>
          <p:nvPr/>
        </p:nvSpPr>
        <p:spPr>
          <a:xfrm>
            <a:off x="436911" y="3991134"/>
            <a:ext cx="2813581" cy="317459"/>
          </a:xfrm>
          <a:prstGeom prst="rect">
            <a:avLst/>
          </a:prstGeom>
          <a:noFill/>
        </p:spPr>
        <p:txBody>
          <a:bodyPr wrap="square" rtlCol="0">
            <a:spAutoFit/>
          </a:bodyPr>
          <a:lstStyle/>
          <a:p>
            <a:pPr algn="ctr"/>
            <a:r>
              <a:rPr lang="en-GB" sz="1463" dirty="0">
                <a:solidFill>
                  <a:srgbClr val="0000CC"/>
                </a:solidFill>
              </a:rPr>
              <a:t>Coaching and Mentoring Skills</a:t>
            </a:r>
          </a:p>
        </p:txBody>
      </p:sp>
      <p:sp>
        <p:nvSpPr>
          <p:cNvPr id="19" name="TextBox 18">
            <a:extLst>
              <a:ext uri="{FF2B5EF4-FFF2-40B4-BE49-F238E27FC236}">
                <a16:creationId xmlns:a16="http://schemas.microsoft.com/office/drawing/2014/main" id="{DC6D82E6-06B5-4B65-AA29-F3805854F5A0}"/>
              </a:ext>
            </a:extLst>
          </p:cNvPr>
          <p:cNvSpPr txBox="1"/>
          <p:nvPr/>
        </p:nvSpPr>
        <p:spPr>
          <a:xfrm>
            <a:off x="7147345" y="4248938"/>
            <a:ext cx="2389180" cy="317459"/>
          </a:xfrm>
          <a:prstGeom prst="rect">
            <a:avLst/>
          </a:prstGeom>
          <a:noFill/>
        </p:spPr>
        <p:txBody>
          <a:bodyPr wrap="none" rtlCol="0">
            <a:spAutoFit/>
          </a:bodyPr>
          <a:lstStyle/>
          <a:p>
            <a:r>
              <a:rPr lang="en-GB" sz="1463" dirty="0">
                <a:solidFill>
                  <a:srgbClr val="0000CC"/>
                </a:solidFill>
              </a:rPr>
              <a:t>Emergent Leadership Skills</a:t>
            </a:r>
          </a:p>
        </p:txBody>
      </p:sp>
      <p:sp>
        <p:nvSpPr>
          <p:cNvPr id="20" name="TextBox 19">
            <a:extLst>
              <a:ext uri="{FF2B5EF4-FFF2-40B4-BE49-F238E27FC236}">
                <a16:creationId xmlns:a16="http://schemas.microsoft.com/office/drawing/2014/main" id="{2A7E8F3D-AFED-4635-9AE7-998166D1B267}"/>
              </a:ext>
            </a:extLst>
          </p:cNvPr>
          <p:cNvSpPr txBox="1"/>
          <p:nvPr/>
        </p:nvSpPr>
        <p:spPr>
          <a:xfrm>
            <a:off x="65076" y="4317203"/>
            <a:ext cx="2896711" cy="542584"/>
          </a:xfrm>
          <a:prstGeom prst="rect">
            <a:avLst/>
          </a:prstGeom>
          <a:noFill/>
        </p:spPr>
        <p:txBody>
          <a:bodyPr wrap="square" rtlCol="0">
            <a:spAutoFit/>
          </a:bodyPr>
          <a:lstStyle/>
          <a:p>
            <a:pPr algn="ctr"/>
            <a:r>
              <a:rPr lang="en-GB" sz="1463" dirty="0">
                <a:solidFill>
                  <a:srgbClr val="0000CC"/>
                </a:solidFill>
              </a:rPr>
              <a:t>Leading and Implementing Workplace Change</a:t>
            </a:r>
          </a:p>
        </p:txBody>
      </p:sp>
      <p:sp>
        <p:nvSpPr>
          <p:cNvPr id="21" name="TextBox 20">
            <a:extLst>
              <a:ext uri="{FF2B5EF4-FFF2-40B4-BE49-F238E27FC236}">
                <a16:creationId xmlns:a16="http://schemas.microsoft.com/office/drawing/2014/main" id="{72656F87-C82F-4612-87E4-679695E943E5}"/>
              </a:ext>
            </a:extLst>
          </p:cNvPr>
          <p:cNvSpPr txBox="1"/>
          <p:nvPr/>
        </p:nvSpPr>
        <p:spPr>
          <a:xfrm>
            <a:off x="6944214" y="4564501"/>
            <a:ext cx="2995923" cy="542584"/>
          </a:xfrm>
          <a:prstGeom prst="rect">
            <a:avLst/>
          </a:prstGeom>
          <a:noFill/>
        </p:spPr>
        <p:txBody>
          <a:bodyPr wrap="square" rtlCol="0">
            <a:spAutoFit/>
          </a:bodyPr>
          <a:lstStyle/>
          <a:p>
            <a:pPr algn="ctr"/>
            <a:r>
              <a:rPr lang="en-GB" sz="1463" dirty="0">
                <a:solidFill>
                  <a:srgbClr val="0000CC"/>
                </a:solidFill>
              </a:rPr>
              <a:t>Developing Innovation and Creativity for Business Advantage</a:t>
            </a:r>
          </a:p>
        </p:txBody>
      </p:sp>
      <p:sp>
        <p:nvSpPr>
          <p:cNvPr id="22" name="TextBox 21">
            <a:extLst>
              <a:ext uri="{FF2B5EF4-FFF2-40B4-BE49-F238E27FC236}">
                <a16:creationId xmlns:a16="http://schemas.microsoft.com/office/drawing/2014/main" id="{77AAD497-5478-47A6-9CB8-7C106033CF67}"/>
              </a:ext>
            </a:extLst>
          </p:cNvPr>
          <p:cNvSpPr txBox="1"/>
          <p:nvPr/>
        </p:nvSpPr>
        <p:spPr>
          <a:xfrm>
            <a:off x="42718" y="4869592"/>
            <a:ext cx="2773836" cy="317459"/>
          </a:xfrm>
          <a:prstGeom prst="rect">
            <a:avLst/>
          </a:prstGeom>
          <a:noFill/>
        </p:spPr>
        <p:txBody>
          <a:bodyPr wrap="none" rtlCol="0">
            <a:spAutoFit/>
          </a:bodyPr>
          <a:lstStyle/>
          <a:p>
            <a:r>
              <a:rPr lang="en-GB" sz="1463" dirty="0">
                <a:solidFill>
                  <a:srgbClr val="0000CC"/>
                </a:solidFill>
              </a:rPr>
              <a:t>Strategic Management of SMEs</a:t>
            </a:r>
          </a:p>
        </p:txBody>
      </p:sp>
      <p:sp>
        <p:nvSpPr>
          <p:cNvPr id="23" name="Arrow: Down 22">
            <a:extLst>
              <a:ext uri="{FF2B5EF4-FFF2-40B4-BE49-F238E27FC236}">
                <a16:creationId xmlns:a16="http://schemas.microsoft.com/office/drawing/2014/main" id="{8B9A3260-6D0C-48F0-B12F-196086F3431A}"/>
              </a:ext>
            </a:extLst>
          </p:cNvPr>
          <p:cNvSpPr/>
          <p:nvPr/>
        </p:nvSpPr>
        <p:spPr>
          <a:xfrm>
            <a:off x="4011017" y="865675"/>
            <a:ext cx="2082199" cy="429419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63" dirty="0"/>
              <a:t>Increasing Depth and Breadth of thinking and learning</a:t>
            </a:r>
          </a:p>
          <a:p>
            <a:pPr algn="ctr"/>
            <a:endParaRPr lang="en-GB" sz="1463" dirty="0"/>
          </a:p>
        </p:txBody>
      </p:sp>
    </p:spTree>
    <p:extLst>
      <p:ext uri="{BB962C8B-B14F-4D97-AF65-F5344CB8AC3E}">
        <p14:creationId xmlns:p14="http://schemas.microsoft.com/office/powerpoint/2010/main" val="407415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500"/>
                                        <p:tgtEl>
                                          <p:spTgt spid="1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fade">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fade">
                                      <p:cBhvr>
                                        <p:cTn id="82" dur="500"/>
                                        <p:tgtEl>
                                          <p:spTgt spid="20"/>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1"/>
                                        </p:tgtEl>
                                        <p:attrNameLst>
                                          <p:attrName>style.visibility</p:attrName>
                                        </p:attrNameLst>
                                      </p:cBhvr>
                                      <p:to>
                                        <p:strVal val="visible"/>
                                      </p:to>
                                    </p:set>
                                    <p:animEffect transition="in" filter="fade">
                                      <p:cBhvr>
                                        <p:cTn id="87" dur="500"/>
                                        <p:tgtEl>
                                          <p:spTgt spid="21"/>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2"/>
                                        </p:tgtEl>
                                        <p:attrNameLst>
                                          <p:attrName>style.visibility</p:attrName>
                                        </p:attrNameLst>
                                      </p:cBhvr>
                                      <p:to>
                                        <p:strVal val="visible"/>
                                      </p:to>
                                    </p:set>
                                    <p:animEffect transition="in" filter="fade">
                                      <p:cBhvr>
                                        <p:cTn id="92" dur="500"/>
                                        <p:tgtEl>
                                          <p:spTgt spid="22"/>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3"/>
                                        </p:tgtEl>
                                        <p:attrNameLst>
                                          <p:attrName>style.visibility</p:attrName>
                                        </p:attrNameLst>
                                      </p:cBhvr>
                                      <p:to>
                                        <p:strVal val="visible"/>
                                      </p:to>
                                    </p:set>
                                    <p:animEffect transition="in" filter="fade">
                                      <p:cBhvr>
                                        <p:cTn id="9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2540" y="260648"/>
            <a:ext cx="8280920" cy="1955552"/>
          </a:xfrm>
        </p:spPr>
        <p:txBody>
          <a:bodyPr>
            <a:normAutofit/>
          </a:bodyPr>
          <a:lstStyle/>
          <a:p>
            <a:r>
              <a:rPr lang="en-GB" b="1" dirty="0">
                <a:solidFill>
                  <a:srgbClr val="0000CC"/>
                </a:solidFill>
              </a:rPr>
              <a:t>Show me your argument</a:t>
            </a:r>
          </a:p>
        </p:txBody>
      </p:sp>
      <p:sp>
        <p:nvSpPr>
          <p:cNvPr id="3" name="Subtitle 2"/>
          <p:cNvSpPr>
            <a:spLocks noGrp="1"/>
          </p:cNvSpPr>
          <p:nvPr>
            <p:ph type="subTitle" idx="1"/>
          </p:nvPr>
        </p:nvSpPr>
        <p:spPr>
          <a:xfrm>
            <a:off x="1261145" y="2636912"/>
            <a:ext cx="6858000" cy="979090"/>
          </a:xfrm>
        </p:spPr>
        <p:txBody>
          <a:bodyPr/>
          <a:lstStyle/>
          <a:p>
            <a:r>
              <a:rPr lang="en-GB" sz="3200" dirty="0">
                <a:solidFill>
                  <a:srgbClr val="0000CC"/>
                </a:solidFill>
              </a:rPr>
              <a:t>Being Critical</a:t>
            </a:r>
          </a:p>
        </p:txBody>
      </p:sp>
      <p:graphicFrame>
        <p:nvGraphicFramePr>
          <p:cNvPr id="4" name="Diagram 3">
            <a:extLst>
              <a:ext uri="{FF2B5EF4-FFF2-40B4-BE49-F238E27FC236}">
                <a16:creationId xmlns:a16="http://schemas.microsoft.com/office/drawing/2014/main" id="{10EC0A84-1F65-7699-0015-49F9EDAFDB77}"/>
              </a:ext>
            </a:extLst>
          </p:cNvPr>
          <p:cNvGraphicFramePr/>
          <p:nvPr/>
        </p:nvGraphicFramePr>
        <p:xfrm>
          <a:off x="5961112" y="3861048"/>
          <a:ext cx="3888432" cy="1815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044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10;&#10;Description automatically generated">
            <a:extLst>
              <a:ext uri="{FF2B5EF4-FFF2-40B4-BE49-F238E27FC236}">
                <a16:creationId xmlns:a16="http://schemas.microsoft.com/office/drawing/2014/main" id="{09C30E78-B06C-2EBF-2653-F2E88D9FBA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5775" y="628463"/>
            <a:ext cx="9054451" cy="4655113"/>
          </a:xfrm>
        </p:spPr>
      </p:pic>
    </p:spTree>
    <p:extLst>
      <p:ext uri="{BB962C8B-B14F-4D97-AF65-F5344CB8AC3E}">
        <p14:creationId xmlns:p14="http://schemas.microsoft.com/office/powerpoint/2010/main" val="2665852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9515CA-914D-00AD-6D3E-0396A6B260DB}"/>
              </a:ext>
            </a:extLst>
          </p:cNvPr>
          <p:cNvSpPr txBox="1"/>
          <p:nvPr/>
        </p:nvSpPr>
        <p:spPr>
          <a:xfrm>
            <a:off x="785064" y="548681"/>
            <a:ext cx="9117496" cy="646331"/>
          </a:xfrm>
          <a:prstGeom prst="rect">
            <a:avLst/>
          </a:prstGeom>
          <a:noFill/>
        </p:spPr>
        <p:txBody>
          <a:bodyPr wrap="none" rtlCol="0">
            <a:spAutoFit/>
          </a:bodyPr>
          <a:lstStyle/>
          <a:p>
            <a:r>
              <a:rPr lang="en-GB" sz="3200" dirty="0"/>
              <a:t>“An</a:t>
            </a:r>
            <a:r>
              <a:rPr lang="en-GB" sz="3200" b="1" dirty="0"/>
              <a:t> </a:t>
            </a:r>
            <a:r>
              <a:rPr lang="en-GB" sz="3600" b="1" dirty="0">
                <a:solidFill>
                  <a:srgbClr val="FF0000"/>
                </a:solidFill>
              </a:rPr>
              <a:t>argument</a:t>
            </a:r>
            <a:r>
              <a:rPr lang="en-GB" sz="3200" b="1" dirty="0"/>
              <a:t> </a:t>
            </a:r>
            <a:r>
              <a:rPr lang="en-GB" sz="3200" dirty="0"/>
              <a:t>is persuasion through reasoning”</a:t>
            </a:r>
          </a:p>
        </p:txBody>
      </p:sp>
      <p:sp>
        <p:nvSpPr>
          <p:cNvPr id="5" name="TextBox 4">
            <a:extLst>
              <a:ext uri="{FF2B5EF4-FFF2-40B4-BE49-F238E27FC236}">
                <a16:creationId xmlns:a16="http://schemas.microsoft.com/office/drawing/2014/main" id="{7CD0306E-8F7F-F86B-129C-855FF6A6D7BD}"/>
              </a:ext>
            </a:extLst>
          </p:cNvPr>
          <p:cNvSpPr txBox="1"/>
          <p:nvPr/>
        </p:nvSpPr>
        <p:spPr>
          <a:xfrm>
            <a:off x="785064" y="1700808"/>
            <a:ext cx="7848872" cy="1631216"/>
          </a:xfrm>
          <a:prstGeom prst="rect">
            <a:avLst/>
          </a:prstGeom>
          <a:noFill/>
        </p:spPr>
        <p:txBody>
          <a:bodyPr wrap="square" rtlCol="0">
            <a:spAutoFit/>
          </a:bodyPr>
          <a:lstStyle/>
          <a:p>
            <a:r>
              <a:rPr lang="en-GB" sz="3200" dirty="0"/>
              <a:t>“An </a:t>
            </a:r>
            <a:r>
              <a:rPr lang="en-GB" sz="3600" b="1" dirty="0">
                <a:solidFill>
                  <a:srgbClr val="FF0000"/>
                </a:solidFill>
              </a:rPr>
              <a:t>assertion</a:t>
            </a:r>
            <a:r>
              <a:rPr lang="en-GB" sz="3200" dirty="0"/>
              <a:t> is statement of fact or belief provided without support or justification”</a:t>
            </a:r>
          </a:p>
        </p:txBody>
      </p:sp>
      <p:sp>
        <p:nvSpPr>
          <p:cNvPr id="6" name="TextBox 5">
            <a:extLst>
              <a:ext uri="{FF2B5EF4-FFF2-40B4-BE49-F238E27FC236}">
                <a16:creationId xmlns:a16="http://schemas.microsoft.com/office/drawing/2014/main" id="{03371EF5-C8C7-C1D2-9D50-3F567DA496E1}"/>
              </a:ext>
            </a:extLst>
          </p:cNvPr>
          <p:cNvSpPr txBox="1"/>
          <p:nvPr/>
        </p:nvSpPr>
        <p:spPr>
          <a:xfrm>
            <a:off x="692620" y="3068960"/>
            <a:ext cx="8033761" cy="1631216"/>
          </a:xfrm>
          <a:prstGeom prst="rect">
            <a:avLst/>
          </a:prstGeom>
          <a:noFill/>
        </p:spPr>
        <p:txBody>
          <a:bodyPr wrap="square" rtlCol="0">
            <a:spAutoFit/>
          </a:bodyPr>
          <a:lstStyle/>
          <a:p>
            <a:r>
              <a:rPr lang="en-GB" sz="3200" dirty="0"/>
              <a:t>“The </a:t>
            </a:r>
            <a:r>
              <a:rPr lang="en-GB" sz="3600" b="1" dirty="0">
                <a:solidFill>
                  <a:srgbClr val="FF0000"/>
                </a:solidFill>
              </a:rPr>
              <a:t>conclusion</a:t>
            </a:r>
            <a:r>
              <a:rPr lang="en-GB" sz="3200" dirty="0"/>
              <a:t> of an </a:t>
            </a:r>
            <a:r>
              <a:rPr lang="en-GB" sz="3600" b="1" dirty="0">
                <a:solidFill>
                  <a:srgbClr val="FF0000"/>
                </a:solidFill>
              </a:rPr>
              <a:t>argument</a:t>
            </a:r>
            <a:r>
              <a:rPr lang="en-GB" sz="3200" dirty="0"/>
              <a:t> is the final point: the point that everything else leads towards”</a:t>
            </a:r>
          </a:p>
        </p:txBody>
      </p:sp>
      <p:sp>
        <p:nvSpPr>
          <p:cNvPr id="7" name="TextBox 6">
            <a:extLst>
              <a:ext uri="{FF2B5EF4-FFF2-40B4-BE49-F238E27FC236}">
                <a16:creationId xmlns:a16="http://schemas.microsoft.com/office/drawing/2014/main" id="{54BF4602-19B2-A42E-B631-4427FA7DBCE2}"/>
              </a:ext>
            </a:extLst>
          </p:cNvPr>
          <p:cNvSpPr txBox="1"/>
          <p:nvPr/>
        </p:nvSpPr>
        <p:spPr>
          <a:xfrm>
            <a:off x="6177137" y="5301208"/>
            <a:ext cx="3296287" cy="369332"/>
          </a:xfrm>
          <a:prstGeom prst="rect">
            <a:avLst/>
          </a:prstGeom>
          <a:noFill/>
        </p:spPr>
        <p:txBody>
          <a:bodyPr wrap="none" rtlCol="0">
            <a:spAutoFit/>
          </a:bodyPr>
          <a:lstStyle/>
          <a:p>
            <a:r>
              <a:rPr lang="en-GB" dirty="0"/>
              <a:t>Chatfield, T.  (2018) </a:t>
            </a:r>
            <a:r>
              <a:rPr lang="en-GB" dirty="0" err="1"/>
              <a:t>pg’s</a:t>
            </a:r>
            <a:r>
              <a:rPr lang="en-GB" dirty="0"/>
              <a:t> 23-26.</a:t>
            </a:r>
          </a:p>
        </p:txBody>
      </p:sp>
    </p:spTree>
    <p:extLst>
      <p:ext uri="{BB962C8B-B14F-4D97-AF65-F5344CB8AC3E}">
        <p14:creationId xmlns:p14="http://schemas.microsoft.com/office/powerpoint/2010/main" val="324933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with medium confidence">
            <a:extLst>
              <a:ext uri="{FF2B5EF4-FFF2-40B4-BE49-F238E27FC236}">
                <a16:creationId xmlns:a16="http://schemas.microsoft.com/office/drawing/2014/main" id="{A0168ACF-4DAC-EDE5-6611-2A20E971FAC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6964" y="241847"/>
            <a:ext cx="8658524" cy="5203378"/>
          </a:xfrm>
        </p:spPr>
      </p:pic>
      <p:sp>
        <p:nvSpPr>
          <p:cNvPr id="6" name="TextBox 5">
            <a:extLst>
              <a:ext uri="{FF2B5EF4-FFF2-40B4-BE49-F238E27FC236}">
                <a16:creationId xmlns:a16="http://schemas.microsoft.com/office/drawing/2014/main" id="{30B664CF-67F3-6BCA-8386-ED47708753CF}"/>
              </a:ext>
            </a:extLst>
          </p:cNvPr>
          <p:cNvSpPr txBox="1"/>
          <p:nvPr/>
        </p:nvSpPr>
        <p:spPr>
          <a:xfrm>
            <a:off x="5457056" y="5432625"/>
            <a:ext cx="3888432" cy="369332"/>
          </a:xfrm>
          <a:prstGeom prst="rect">
            <a:avLst/>
          </a:prstGeom>
          <a:noFill/>
        </p:spPr>
        <p:txBody>
          <a:bodyPr wrap="square" rtlCol="0">
            <a:spAutoFit/>
          </a:bodyPr>
          <a:lstStyle/>
          <a:p>
            <a:r>
              <a:rPr lang="en-GB" dirty="0"/>
              <a:t>Cooper, H. and </a:t>
            </a:r>
            <a:r>
              <a:rPr lang="en-GB" dirty="0" err="1"/>
              <a:t>Shoolbred,M</a:t>
            </a:r>
            <a:r>
              <a:rPr lang="en-GB" dirty="0"/>
              <a:t> (2016)</a:t>
            </a:r>
          </a:p>
        </p:txBody>
      </p:sp>
    </p:spTree>
    <p:extLst>
      <p:ext uri="{BB962C8B-B14F-4D97-AF65-F5344CB8AC3E}">
        <p14:creationId xmlns:p14="http://schemas.microsoft.com/office/powerpoint/2010/main" val="3254800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1E85-664C-7C56-08D1-8362CF17665A}"/>
              </a:ext>
            </a:extLst>
          </p:cNvPr>
          <p:cNvSpPr>
            <a:spLocks noGrp="1"/>
          </p:cNvSpPr>
          <p:nvPr>
            <p:ph type="title"/>
          </p:nvPr>
        </p:nvSpPr>
        <p:spPr/>
        <p:txBody>
          <a:bodyPr/>
          <a:lstStyle/>
          <a:p>
            <a:r>
              <a:rPr lang="en-US" dirty="0"/>
              <a:t>Election of a Class Rep</a:t>
            </a:r>
          </a:p>
        </p:txBody>
      </p:sp>
    </p:spTree>
    <p:extLst>
      <p:ext uri="{BB962C8B-B14F-4D97-AF65-F5344CB8AC3E}">
        <p14:creationId xmlns:p14="http://schemas.microsoft.com/office/powerpoint/2010/main" val="2524274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ne Kelly and another man dancing on table">
            <a:extLst>
              <a:ext uri="{FF2B5EF4-FFF2-40B4-BE49-F238E27FC236}">
                <a16:creationId xmlns:a16="http://schemas.microsoft.com/office/drawing/2014/main" id="{3BA45CBE-55C6-469E-BEFA-019687CADB13}"/>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865571" y="947427"/>
            <a:ext cx="6684443" cy="4251306"/>
          </a:xfrm>
          <a:prstGeom prst="rect">
            <a:avLst/>
          </a:prstGeom>
          <a:noFill/>
          <a:extLst>
            <a:ext uri="{909E8E84-426E-40DD-AFC4-6F175D3DCCD1}">
              <a14:hiddenFill xmlns:a14="http://schemas.microsoft.com/office/drawing/2010/main">
                <a:solidFill>
                  <a:srgbClr val="FFFFFF"/>
                </a:solidFill>
              </a14:hiddenFill>
            </a:ext>
          </a:extLst>
        </p:spPr>
      </p:pic>
      <p:pic>
        <p:nvPicPr>
          <p:cNvPr id="5" name="I'm Sitting on Top of the World">
            <a:hlinkClick r:id="" action="ppaction://media"/>
            <a:extLst>
              <a:ext uri="{FF2B5EF4-FFF2-40B4-BE49-F238E27FC236}">
                <a16:creationId xmlns:a16="http://schemas.microsoft.com/office/drawing/2014/main" id="{B21EFFD6-C4EA-4C19-A419-5A38B7DE18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05350" y="3181350"/>
            <a:ext cx="495300" cy="495300"/>
          </a:xfrm>
          <a:prstGeom prst="rect">
            <a:avLst/>
          </a:prstGeom>
        </p:spPr>
      </p:pic>
    </p:spTree>
    <p:extLst>
      <p:ext uri="{BB962C8B-B14F-4D97-AF65-F5344CB8AC3E}">
        <p14:creationId xmlns:p14="http://schemas.microsoft.com/office/powerpoint/2010/main" val="95622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0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63636">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1773</TotalTime>
  <Words>2312</Words>
  <Application>Microsoft Macintosh PowerPoint</Application>
  <PresentationFormat>A4 Paper (210x297 mm)</PresentationFormat>
  <Paragraphs>171</Paragraphs>
  <Slides>16</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Wingdings</vt:lpstr>
      <vt:lpstr>Default Theme</vt:lpstr>
      <vt:lpstr>  Introduction  to  L6 BA Leadership &amp; Management SfWP </vt:lpstr>
      <vt:lpstr>Guide to Effective Notetaking  </vt:lpstr>
      <vt:lpstr>Level 6</vt:lpstr>
      <vt:lpstr>Agree Class Rules Suggestions</vt:lpstr>
      <vt:lpstr>University Rules</vt:lpstr>
      <vt:lpstr>Submission Dates (2023)</vt:lpstr>
      <vt:lpstr>Your Personal Learning Journey </vt:lpstr>
      <vt:lpstr>PowerPoint Presentation</vt:lpstr>
      <vt:lpstr>PowerPoint Presentation</vt:lpstr>
      <vt:lpstr>PowerPoint Presentation</vt:lpstr>
      <vt:lpstr>Show me your argument</vt:lpstr>
      <vt:lpstr>PowerPoint Presentation</vt:lpstr>
      <vt:lpstr>PowerPoint Presentation</vt:lpstr>
      <vt:lpstr>PowerPoint Presentation</vt:lpstr>
      <vt:lpstr>Election of a Class Rep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L6 BA Leadership &amp; Management SfWP</dc:title>
  <dc:creator>Andrew Maund</dc:creator>
  <cp:lastModifiedBy>Andrew Maund</cp:lastModifiedBy>
  <cp:revision>42</cp:revision>
  <dcterms:created xsi:type="dcterms:W3CDTF">2019-01-23T15:42:51Z</dcterms:created>
  <dcterms:modified xsi:type="dcterms:W3CDTF">2023-02-03T10:53:40Z</dcterms:modified>
</cp:coreProperties>
</file>