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8" r:id="rId4"/>
    <p:sldId id="260" r:id="rId5"/>
    <p:sldId id="261" r:id="rId6"/>
    <p:sldId id="262" r:id="rId7"/>
    <p:sldId id="263" r:id="rId8"/>
    <p:sldId id="269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126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/>
          <p:cNvGrpSpPr/>
          <p:nvPr/>
        </p:nvGrpSpPr>
        <p:grpSpPr>
          <a:xfrm>
            <a:off x="-381634" y="1"/>
            <a:ext cx="12562345" cy="6858001"/>
            <a:chOff x="1243013" y="0"/>
            <a:chExt cx="9402763" cy="6858001"/>
          </a:xfrm>
        </p:grpSpPr>
        <p:sp>
          <p:nvSpPr>
            <p:cNvPr id="4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2" name="Group 61"/>
          <p:cNvGrpSpPr/>
          <p:nvPr/>
        </p:nvGrpSpPr>
        <p:grpSpPr>
          <a:xfrm>
            <a:off x="853440" y="1699589"/>
            <a:ext cx="4382069" cy="3470421"/>
            <a:chOff x="640080" y="1699589"/>
            <a:chExt cx="3286552" cy="3470421"/>
          </a:xfrm>
        </p:grpSpPr>
        <p:sp>
          <p:nvSpPr>
            <p:cNvPr id="63" name="Rectangle 6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6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9937" y="2355068"/>
            <a:ext cx="4162884" cy="245980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  <a:latin typeface="Abadi" panose="020B0604020104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97352" y="804029"/>
            <a:ext cx="5455565" cy="24593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93711" y="3585104"/>
            <a:ext cx="5459205" cy="24706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53440" y="320040"/>
            <a:ext cx="3657600" cy="320040"/>
          </a:xfrm>
        </p:spPr>
        <p:txBody>
          <a:bodyPr/>
          <a:lstStyle/>
          <a:p>
            <a:fld id="{33CE11D2-883A-41C8-893A-4E65C51137FA}" type="datetimeFigureOut">
              <a:rPr lang="en-GB" smtClean="0"/>
              <a:t>22/05/2021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3440" y="6227064"/>
            <a:ext cx="10472928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11968" y="320040"/>
            <a:ext cx="914400" cy="320040"/>
          </a:xfrm>
        </p:spPr>
        <p:txBody>
          <a:bodyPr/>
          <a:lstStyle/>
          <a:p>
            <a:fld id="{E3FFC21F-D66B-45FB-8CA3-352795B56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99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Group 450"/>
          <p:cNvGrpSpPr/>
          <p:nvPr/>
        </p:nvGrpSpPr>
        <p:grpSpPr>
          <a:xfrm>
            <a:off x="1" y="0"/>
            <a:ext cx="12740217" cy="6853238"/>
            <a:chOff x="1524000" y="0"/>
            <a:chExt cx="9555163" cy="6853238"/>
          </a:xfrm>
        </p:grpSpPr>
        <p:sp>
          <p:nvSpPr>
            <p:cNvPr id="452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3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4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5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6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7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8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9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0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1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2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3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4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5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6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7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1710819" y="1168329"/>
            <a:ext cx="8781499" cy="4537816"/>
            <a:chOff x="1283114" y="1168329"/>
            <a:chExt cx="6586124" cy="4537816"/>
          </a:xfrm>
        </p:grpSpPr>
        <p:sp>
          <p:nvSpPr>
            <p:cNvPr id="39" name="Rectangle 38"/>
            <p:cNvSpPr/>
            <p:nvPr/>
          </p:nvSpPr>
          <p:spPr>
            <a:xfrm>
              <a:off x="1283114" y="1168329"/>
              <a:ext cx="658612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283114" y="1973001"/>
              <a:ext cx="658612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1" name="Isosceles Triangle 39"/>
            <p:cNvSpPr/>
            <p:nvPr/>
          </p:nvSpPr>
          <p:spPr>
            <a:xfrm rot="10800000">
              <a:off x="4362524" y="5355082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2122" y="2055278"/>
            <a:ext cx="8571260" cy="1810636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4800" spc="-113">
                <a:solidFill>
                  <a:srgbClr val="FFFEFF"/>
                </a:solidFill>
                <a:latin typeface="Abadi" panose="020B0604020104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2122" y="3941492"/>
            <a:ext cx="8571260" cy="1334120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3440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33CE11D2-883A-41C8-893A-4E65C51137FA}" type="datetimeFigureOut">
              <a:rPr lang="en-GB" smtClean="0"/>
              <a:t>22/05/2021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3440" y="6227064"/>
            <a:ext cx="10472928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11968" y="320040"/>
            <a:ext cx="914400" cy="320040"/>
          </a:xfrm>
        </p:spPr>
        <p:txBody>
          <a:bodyPr/>
          <a:lstStyle/>
          <a:p>
            <a:fld id="{E3FFC21F-D66B-45FB-8CA3-352795B56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2136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/>
          <p:cNvGrpSpPr/>
          <p:nvPr/>
        </p:nvGrpSpPr>
        <p:grpSpPr>
          <a:xfrm>
            <a:off x="-381634" y="1"/>
            <a:ext cx="12562345" cy="6858001"/>
            <a:chOff x="1243013" y="0"/>
            <a:chExt cx="9402763" cy="6858001"/>
          </a:xfrm>
        </p:grpSpPr>
        <p:sp>
          <p:nvSpPr>
            <p:cNvPr id="6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0" name="Group 19"/>
          <p:cNvGrpSpPr/>
          <p:nvPr/>
        </p:nvGrpSpPr>
        <p:grpSpPr>
          <a:xfrm>
            <a:off x="853440" y="1699589"/>
            <a:ext cx="4382069" cy="3470421"/>
            <a:chOff x="640080" y="1699589"/>
            <a:chExt cx="3286552" cy="3470421"/>
          </a:xfrm>
        </p:grpSpPr>
        <p:sp>
          <p:nvSpPr>
            <p:cNvPr id="21" name="Rectangle 2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7406" y="2349924"/>
            <a:ext cx="4149397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  <a:latin typeface="Abadi" panose="020B0604020104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7583" y="803186"/>
            <a:ext cx="545521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E11D2-883A-41C8-893A-4E65C51137FA}" type="datetimeFigureOut">
              <a:rPr lang="en-GB" smtClean="0"/>
              <a:t>22/05/2021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FFC21F-D66B-45FB-8CA3-352795B56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17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67406" y="2349925"/>
            <a:ext cx="4149396" cy="2464952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87584" y="794719"/>
            <a:ext cx="5438785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3440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CE11D2-883A-41C8-893A-4E65C51137FA}" type="datetimeFigureOut">
              <a:rPr lang="en-GB" smtClean="0"/>
              <a:t>22/05/2021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3440" y="6227064"/>
            <a:ext cx="10472928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11968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FC21F-D66B-45FB-8CA3-352795B56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45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3" r:id="rId2"/>
    <p:sldLayoutId id="2147483674" r:id="rId3"/>
  </p:sldLayoutIdLst>
  <p:txStyles>
    <p:titleStyle>
      <a:lvl1pPr algn="ctr" defTabSz="685800" rtl="0" eaLnBrk="1" latinLnBrk="0" hangingPunct="1">
        <a:lnSpc>
          <a:spcPct val="85000"/>
        </a:lnSpc>
        <a:spcBef>
          <a:spcPct val="0"/>
        </a:spcBef>
        <a:buNone/>
        <a:defRPr sz="3200" b="0" i="0" kern="1200" cap="none" spc="-113">
          <a:solidFill>
            <a:schemeClr val="tx1"/>
          </a:solidFill>
          <a:effectLst/>
          <a:latin typeface="Abadi" panose="020B0604020104020204" pitchFamily="34" charset="0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s.app.goo.gl/Fe3XiAL5XpGVkkTq6" TargetMode="External"/><Relationship Id="rId7" Type="http://schemas.openxmlformats.org/officeDocument/2006/relationships/hyperlink" Target="https://www.gbm.hsbc.com/" TargetMode="External"/><Relationship Id="rId2" Type="http://schemas.openxmlformats.org/officeDocument/2006/relationships/hyperlink" Target="https://www.hsbc.com/who-we-are/our-history/history-timelin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youtu.be/b6PB-XlmS3o" TargetMode="External"/><Relationship Id="rId5" Type="http://schemas.openxmlformats.org/officeDocument/2006/relationships/hyperlink" Target="https://industrialhistoryhk.org/sirthomas-sutherland-chairman-hong-kong-whampoa-dockyard/" TargetMode="External"/><Relationship Id="rId4" Type="http://schemas.openxmlformats.org/officeDocument/2006/relationships/hyperlink" Target="https://www.hsbc.com/insight/topics?topic=making-banking-safer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b6PB-XlmS3o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86FD3-4D99-49B1-8672-2E6E47349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9554" y="2349924"/>
            <a:ext cx="3112048" cy="2464952"/>
          </a:xfrm>
        </p:spPr>
        <p:txBody>
          <a:bodyPr>
            <a:normAutofit fontScale="90000"/>
          </a:bodyPr>
          <a:lstStyle/>
          <a:p>
            <a:pPr algn="l"/>
            <a:r>
              <a:rPr lang="en-US" dirty="0"/>
              <a:t>BMSW4003</a:t>
            </a:r>
            <a:br>
              <a:rPr lang="en-US" dirty="0"/>
            </a:br>
            <a:r>
              <a:rPr lang="en-US" dirty="0"/>
              <a:t>DIGITAL SKILLS AND RESEARCH METHODS</a:t>
            </a:r>
            <a:br>
              <a:rPr lang="en-US" dirty="0"/>
            </a:br>
            <a:br>
              <a:rPr lang="en-US" dirty="0"/>
            </a:br>
            <a:r>
              <a:rPr lang="en-US" sz="2000" dirty="0"/>
              <a:t>LECTURER:  AFZAL MUNNA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034FA-D1AF-4694-B7DB-98F1B5FCAD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EDUARD MARIAN RADU(2023705)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DREOUDY ALFRED DREOUDY(2023546)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TIGANASEANU ELISABETA –IULIANA(2019784)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BENSON AKPOEDAFE(2023547)</a:t>
            </a:r>
          </a:p>
        </p:txBody>
      </p:sp>
    </p:spTree>
    <p:extLst>
      <p:ext uri="{BB962C8B-B14F-4D97-AF65-F5344CB8AC3E}">
        <p14:creationId xmlns:p14="http://schemas.microsoft.com/office/powerpoint/2010/main" val="4080807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354D1-8FA1-4C3D-9EA5-20507F2891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BACKGROUND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CHALLENGES BEFORE MODERN TECHNOLOGY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INSIGHT OF THE MODERN TECHNOLOGY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>
                <a:cs typeface="Calibri" panose="020F0502020204030204" pitchFamily="34" charset="0"/>
              </a:rPr>
              <a:t>THE IMPACT OF THE TECHNOLOGY INTRODUCED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LESSONS LEARNED FROM THE GROUP WORK</a:t>
            </a:r>
            <a:r>
              <a:rPr lang="en-US" dirty="0"/>
              <a:t>               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01CD648-1D7D-4E27-B791-55CB179BF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887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257F5D8-D7E3-4212-9037-EE3E051F0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</a:t>
            </a:r>
            <a:endParaRPr lang="en-GB" dirty="0"/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8F91EBB4-844C-4769-B37A-01388D5D9C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8038" y="1381919"/>
            <a:ext cx="5454650" cy="4090987"/>
          </a:xfrm>
        </p:spPr>
      </p:pic>
    </p:spTree>
    <p:extLst>
      <p:ext uri="{BB962C8B-B14F-4D97-AF65-F5344CB8AC3E}">
        <p14:creationId xmlns:p14="http://schemas.microsoft.com/office/powerpoint/2010/main" val="1322908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420DC-6B53-4B6B-BEA2-3120A227F2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br>
              <a:rPr lang="en-US" dirty="0"/>
            </a:br>
            <a:br>
              <a:rPr lang="en-US" dirty="0"/>
            </a:br>
            <a:r>
              <a:rPr lang="en-US" dirty="0"/>
              <a:t>      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08843B49-18DA-42CB-9207-D4D8A465E2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1" y="447676"/>
            <a:ext cx="3619499" cy="5381625"/>
          </a:xfrm>
        </p:spPr>
        <p:txBody>
          <a:bodyPr>
            <a:normAutofit fontScale="92500" lnSpcReduction="10000"/>
          </a:bodyPr>
          <a:lstStyle/>
          <a:p>
            <a:r>
              <a:rPr lang="en-US" sz="3900" dirty="0"/>
              <a:t>The Founder</a:t>
            </a:r>
          </a:p>
          <a:p>
            <a:endParaRPr lang="en-US" sz="2000" dirty="0"/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HSBC was founded by Sir Thomas Sutherland.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It was inspired from an article in 1864, when he decided to set up a bank.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In March 1865 they opened the doors in Hong Kong, helping to finance trades between Europe and Asia.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The logo was developed from the Banks original flag, which was initially based on the cross of St. Andrew.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US" dirty="0"/>
              <a:t>Today, after 150 years, it has over 40 million customers Worldwide in 64 countries.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US" dirty="0"/>
          </a:p>
        </p:txBody>
      </p:sp>
      <p:pic>
        <p:nvPicPr>
          <p:cNvPr id="5" name="Content Placeholder 4" descr="A person holding a phone to his ear&#10;&#10;Description automatically generated with low confidence">
            <a:extLst>
              <a:ext uri="{FF2B5EF4-FFF2-40B4-BE49-F238E27FC236}">
                <a16:creationId xmlns:a16="http://schemas.microsoft.com/office/drawing/2014/main" id="{75C0E87E-344A-40DE-8F4A-8F7E5F17E34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364480" y="549276"/>
            <a:ext cx="4090987" cy="508952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670243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1DF28-FCF0-42C7-8FFF-5831569A3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BEFORE MODERN TECHONOLOGY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169409-0E88-4231-A627-8AE9BE810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56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Challenge to handle modern technology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Staff to be trained to adopt the modern technology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Struggle for the costumers to use to the modern technology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Implementing the right system can be also challenging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Data monitoring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US" sz="56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5600" dirty="0">
                <a:latin typeface="Abadi" panose="020B0604020104020204" pitchFamily="34" charset="0"/>
                <a:cs typeface="Arial" panose="020B0604020202020204" pitchFamily="34" charset="0"/>
              </a:rPr>
              <a:t>Challenging to communicate effectively</a:t>
            </a:r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endParaRPr lang="en-US" sz="56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dirty="0"/>
              <a:t>         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236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6BFA9-0AA3-4A30-99F3-BD085B6AD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INSIGHT OF THE MODERN TECHNOLOGY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A14920-8332-4491-9084-8FD383161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 </a:t>
            </a:r>
            <a:r>
              <a:rPr lang="en-US" sz="3200" dirty="0"/>
              <a:t>POSITIVE ASPECTS: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MOBILE BANKING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PAYING BILLS FROM HOME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EASY MONEY TRANSFER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ACCESS IN ANY MINUTE AT YOUR BANK ACCOUNT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BIOMETRIC MEASURES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CYBER SECURITY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FINANCIAL CRIME MANAGEMENT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LAW ENFORCEMENT</a:t>
            </a:r>
          </a:p>
          <a:p>
            <a:pPr marL="0" indent="0">
              <a:buNone/>
            </a:pPr>
            <a:endParaRPr lang="en-US" sz="2000" dirty="0"/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3541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4038E-C8DE-4953-B7BF-9EA4D1D9A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sz="2800" dirty="0"/>
              <a:t>NEGATIVE ASPECTS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E4B08-4280-46B4-BE5C-F49D3BE27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3592" y="484687"/>
            <a:ext cx="4866345" cy="524862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NEGATIVE ASPECTS: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HACKERS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MULE BANK ACCOUNTS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MONEY LAUNDERING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 descr="A picture containing indoor, stapler, stationary&#10;&#10;Description automatically generated">
            <a:extLst>
              <a:ext uri="{FF2B5EF4-FFF2-40B4-BE49-F238E27FC236}">
                <a16:creationId xmlns:a16="http://schemas.microsoft.com/office/drawing/2014/main" id="{D0DCA0BC-87C4-4326-86B8-50BA1D6092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548" y="2940665"/>
            <a:ext cx="2857500" cy="2792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286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4A035-2C2F-494C-9388-EE0BBC7A4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THE IMPACT OF THE MODERN TECHNOLOGY INTRODUCED: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718C7-E394-4AFB-9952-197418CFE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2471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1FC27-838F-41D8-86FB-D7483A256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23FEE-5745-4FBC-9506-4FE082399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hlinkClick r:id="rId2"/>
              </a:rPr>
              <a:t>https://www.hsbc.com/who-we-are/our-history/history-timeline</a:t>
            </a:r>
            <a:r>
              <a:rPr lang="en-GB" i="1" dirty="0"/>
              <a:t> (accessed on 25 April 2021 )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https://images.app.goo.gl/Fe3XiAL5XpGVkkTq6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 (accessed on 26 April 2021)</a:t>
            </a:r>
            <a:endParaRPr lang="en-GB" sz="1800" i="1" dirty="0"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4"/>
              </a:rPr>
              <a:t>https://www.hsbc.com/insight/topics?topic=making-banking-safer</a:t>
            </a:r>
            <a:r>
              <a:rPr lang="en-GB" sz="1800" u="sng" dirty="0">
                <a:solidFill>
                  <a:srgbClr val="0000FF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800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(accessed on 04 April 2021)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hlinkClick r:id="rId5"/>
              </a:rPr>
              <a:t>Sir Thomas Sutherland – first chairman of Hong Kong &amp; Whampoa Dockyard – The Industrial History of Hong Kong Group (industrialhistoryhk.org)</a:t>
            </a:r>
            <a:r>
              <a:rPr lang="en-US" i="1" dirty="0"/>
              <a:t> (accessed on 26 April 2021)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i="1" dirty="0">
                <a:hlinkClick r:id="rId6"/>
              </a:rPr>
              <a:t>   https://youtu.be/b6PB-XlmS3o</a:t>
            </a:r>
            <a:r>
              <a:rPr lang="en-US" i="1" dirty="0"/>
              <a:t> (accessed on 27 April 2021)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rgbClr val="FF0000"/>
                </a:solidFill>
              </a:rPr>
              <a:t>https://www.bing.com/images/search?view=detailV2&amp;ccid=B%2bIoHz1p&amp;id=1BD6FA6A626E17F35935F0632F9273A695AE05DB&amp;thid=OIP.B-IoHz1pgdbPIolcthMuOQHaFj&amp;mediaurl=https%3a%2f%2fth.bing.com%2fth%2fid%2fR07e2281f3d6981d6cf22895cb6132e39%3frik%3d2wWulaZzki9j8A%26riu%3dhttp%253a%252f%252fimage.slidesharecdn.com%252fhsbcppt-120907044020-phpapp02%252f95%252fhsbc-ppt-1-728.jpg%253fcb%253d1347010916%26ehk%3dAfDgM13x%252faJzP2kQUi6PZQPjMXX8G6sM9sYZsCZXFKU%253d%26risl%3d%26pid%3dImgRaw&amp;exph=546&amp;expw=728&amp;q=hsbc+photo+for+ppt+presentation&amp;simid=608003846913852142&amp;ck=7E0401A1B24D97905720349C51F28BDE&amp;selectedIndex=32&amp;FORM=IRPRST&amp;ajaxhist=0 </a:t>
            </a:r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(accessed on 27 April 2021)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FF0000"/>
                </a:solidFill>
                <a:hlinkClick r:id="rId7"/>
              </a:rPr>
              <a:t>https://www.gbm.hsbc.com/</a:t>
            </a:r>
            <a:r>
              <a:rPr lang="en-GB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(accessed on 30 April 2021)</a:t>
            </a:r>
          </a:p>
        </p:txBody>
      </p:sp>
    </p:spTree>
    <p:extLst>
      <p:ext uri="{BB962C8B-B14F-4D97-AF65-F5344CB8AC3E}">
        <p14:creationId xmlns:p14="http://schemas.microsoft.com/office/powerpoint/2010/main" val="2707916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9FFB7-9BC7-46DE-A30C-6ADAC16D2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LESSONS LEARNED FROM GROUP WORK</a:t>
            </a: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E9ADB3D-3E0D-41E3-906D-1A95357CF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352647" y="803276"/>
            <a:ext cx="3280833" cy="24606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0C738A5-3914-43C6-8096-2D503A6AC1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SOLVING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MAKING DECISIONS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COMMUNICATIONS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BELIEF IN EACH OTHER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RELY ON THE OTHER TEAM MEMBERS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323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8257E-BBAB-4F80-A4F8-24646B081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THANK YOU !</a:t>
            </a:r>
            <a:endParaRPr lang="en-GB" sz="3600" dirty="0"/>
          </a:p>
        </p:txBody>
      </p:sp>
      <p:pic>
        <p:nvPicPr>
          <p:cNvPr id="6" name="Online Media 5" title="The Sound of HSBC | Jean-Michel Jarre's 'Orchestral' edit">
            <a:hlinkClick r:id="" action="ppaction://media"/>
            <a:extLst>
              <a:ext uri="{FF2B5EF4-FFF2-40B4-BE49-F238E27FC236}">
                <a16:creationId xmlns:a16="http://schemas.microsoft.com/office/drawing/2014/main" id="{18940AA8-6ED1-44FC-9C5E-51D65236F0E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888038" y="1584960"/>
            <a:ext cx="5454650" cy="3383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8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2758</TotalTime>
  <Words>538</Words>
  <Application>Microsoft Office PowerPoint</Application>
  <PresentationFormat>Widescreen</PresentationFormat>
  <Paragraphs>77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Abadi</vt:lpstr>
      <vt:lpstr>Calibri</vt:lpstr>
      <vt:lpstr>Rockwell</vt:lpstr>
      <vt:lpstr>Wingdings</vt:lpstr>
      <vt:lpstr>Atlas</vt:lpstr>
      <vt:lpstr>BMSW4003 DIGITAL SKILLS AND RESEARCH METHODS  LECTURER:  AFZAL MUNNA</vt:lpstr>
      <vt:lpstr>TABLE OF CONTENTS:</vt:lpstr>
      <vt:lpstr>ORGANIZATION</vt:lpstr>
      <vt:lpstr>        </vt:lpstr>
      <vt:lpstr>CHALLENGES BEFORE MODERN TECHONOLOGY</vt:lpstr>
      <vt:lpstr>INSIGHT OF THE MODERN TECHNOLOGY</vt:lpstr>
      <vt:lpstr>NEGATIVE ASPECTS</vt:lpstr>
      <vt:lpstr>THE IMPACT OF THE MODERN TECHNOLOGY INTRODUCED:</vt:lpstr>
      <vt:lpstr>REFERENCES:</vt:lpstr>
      <vt:lpstr>LESSONS LEARNED FROM GROUP WORK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BMSW4003  DIGITAL SKILLS AND RESEARCH METHODS  LECTURER:AFZAL MUNNA</dc:title>
  <dc:creator>Elisabeta-Iuliana Tiganaseanu (2019784)</dc:creator>
  <cp:lastModifiedBy>Manjula Sivasatkunanathan</cp:lastModifiedBy>
  <cp:revision>14</cp:revision>
  <dcterms:created xsi:type="dcterms:W3CDTF">2021-04-26T22:14:06Z</dcterms:created>
  <dcterms:modified xsi:type="dcterms:W3CDTF">2021-05-22T07:22:05Z</dcterms:modified>
</cp:coreProperties>
</file>