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webextensions/webextension1.xml" ContentType="application/vnd.ms-office.webextension+xml"/>
  <Override PartName="/ppt/webextensions/webextension2.xml" ContentType="application/vnd.ms-office.webextension+xml"/>
  <Override PartName="/ppt/webextensions/webextension3.xml" ContentType="application/vnd.ms-office.webextension+xml"/>
  <Override PartName="/ppt/webextensions/webextension4.xml" ContentType="application/vnd.ms-office.webextension+xml"/>
  <Override PartName="/ppt/webextensions/webextension5.xml" ContentType="application/vnd.ms-office.webextension+xml"/>
  <Override PartName="/ppt/webextensions/webextension6.xml" ContentType="application/vnd.ms-office.webextension+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sldIdLst>
    <p:sldId id="257" r:id="rId5"/>
    <p:sldId id="262"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8" r:id="rId21"/>
    <p:sldId id="279" r:id="rId22"/>
    <p:sldId id="280" r:id="rId23"/>
    <p:sldId id="281" r:id="rId24"/>
    <p:sldId id="282" r:id="rId25"/>
    <p:sldId id="283" r:id="rId26"/>
    <p:sldId id="284" r:id="rId27"/>
    <p:sldId id="285" r:id="rId28"/>
    <p:sldId id="287" r:id="rId29"/>
    <p:sldId id="286"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309" autoAdjust="0"/>
    <p:restoredTop sz="94619" autoAdjust="0"/>
  </p:normalViewPr>
  <p:slideViewPr>
    <p:cSldViewPr snapToGrid="0">
      <p:cViewPr varScale="1">
        <p:scale>
          <a:sx n="110" d="100"/>
          <a:sy n="110" d="100"/>
        </p:scale>
        <p:origin x="64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8" Type="http://schemas.openxmlformats.org/officeDocument/2006/relationships/slide" Target="slides/slide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3/4/2021</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3/4/2021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3/4/2021</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3/4/2021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3/4/2021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3/4/2021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3/4/2021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3/4/2021</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3/4/2021</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3/4/2021</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slideLayout" Target="../slideLayouts/slideLayout6.xml"/><Relationship Id="rId1" Type="http://schemas.openxmlformats.org/officeDocument/2006/relationships/video" Target="https://www.youtube.com/embed/e8MymzF6CPU?feature=oembed" TargetMode="Externa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70.png"/><Relationship Id="rId2" Type="http://schemas.microsoft.com/office/2011/relationships/webextension" Target="../webextensions/webextension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microsoft.com/office/2011/relationships/webextension" Target="../webextensions/webextension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online-stopwatch.com/countdown-clock/full-screen/"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microsoft.com/office/2011/relationships/webextension" Target="../webextensions/webextension3.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books.google.co.uk/books?id=v17o7Cvyf2IC&amp;printsec=frontcover&amp;source=gbs_ge_summary_r&amp;cad=0#v=onepage&amp;q&amp;f=false" TargetMode="External"/><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microsoft.com/office/2011/relationships/webextension" Target="../webextensions/webextension4.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microsoft.com/office/2011/relationships/webextension" Target="../webextensions/webextension5.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microsoft.com/office/2011/relationships/webextension" Target="../webextensions/webextension6.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online-stopwatch.com/countdown-clock/full-screen/"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2.xml"/><Relationship Id="rId1" Type="http://schemas.openxmlformats.org/officeDocument/2006/relationships/video" Target="https://www.youtube.com/embed/i66HWNCwUTs?feature=oembed"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online-stopwatch.com/countdown-clock/full-screen/" TargetMode="Externa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1975104"/>
            <a:ext cx="4775075" cy="2907792"/>
          </a:xfrm>
        </p:spPr>
        <p:txBody>
          <a:bodyPr>
            <a:noAutofit/>
          </a:bodyPr>
          <a:lstStyle/>
          <a:p>
            <a:r>
              <a:rPr lang="en-GB" sz="2600" b="1" i="0" dirty="0">
                <a:solidFill>
                  <a:schemeClr val="tx1"/>
                </a:solidFill>
                <a:effectLst/>
                <a:latin typeface="arial" panose="020B0604020202020204" pitchFamily="34" charset="0"/>
              </a:rPr>
              <a:t>The Role of Competitor Analysis </a:t>
            </a:r>
            <a:br>
              <a:rPr lang="en-GB" sz="2600" b="1" i="0" dirty="0">
                <a:solidFill>
                  <a:schemeClr val="tx1"/>
                </a:solidFill>
                <a:effectLst/>
                <a:latin typeface="arial" panose="020B0604020202020204" pitchFamily="34" charset="0"/>
              </a:rPr>
            </a:br>
            <a:r>
              <a:rPr lang="en-GB" sz="2600" b="1" i="0" dirty="0">
                <a:solidFill>
                  <a:schemeClr val="tx1"/>
                </a:solidFill>
                <a:effectLst/>
                <a:latin typeface="arial" panose="020B0604020202020204" pitchFamily="34" charset="0"/>
              </a:rPr>
              <a:t>&amp; </a:t>
            </a:r>
            <a:br>
              <a:rPr lang="en-GB" sz="2600" b="1" i="0" dirty="0">
                <a:solidFill>
                  <a:schemeClr val="tx1"/>
                </a:solidFill>
                <a:effectLst/>
                <a:latin typeface="arial" panose="020B0604020202020204" pitchFamily="34" charset="0"/>
              </a:rPr>
            </a:br>
            <a:r>
              <a:rPr lang="en-GB" sz="2600" b="1" i="0" dirty="0">
                <a:solidFill>
                  <a:schemeClr val="tx1"/>
                </a:solidFill>
                <a:effectLst/>
                <a:latin typeface="arial" panose="020B0604020202020204" pitchFamily="34" charset="0"/>
              </a:rPr>
              <a:t>Establishing a Competitive Advantage</a:t>
            </a:r>
            <a:endParaRPr lang="en-US" sz="2600" dirty="0">
              <a:solidFill>
                <a:schemeClr val="tx1"/>
              </a:solidFill>
            </a:endParaRP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25FB0-9121-4EB2-BD58-93420F6864C8}"/>
              </a:ext>
            </a:extLst>
          </p:cNvPr>
          <p:cNvSpPr>
            <a:spLocks noGrp="1"/>
          </p:cNvSpPr>
          <p:nvPr>
            <p:ph type="title"/>
          </p:nvPr>
        </p:nvSpPr>
        <p:spPr>
          <a:xfrm>
            <a:off x="8477250" y="603504"/>
            <a:ext cx="3144774" cy="885662"/>
          </a:xfrm>
        </p:spPr>
        <p:style>
          <a:lnRef idx="2">
            <a:schemeClr val="accent4"/>
          </a:lnRef>
          <a:fillRef idx="1">
            <a:schemeClr val="lt1"/>
          </a:fillRef>
          <a:effectRef idx="0">
            <a:schemeClr val="accent4"/>
          </a:effectRef>
          <a:fontRef idx="minor">
            <a:schemeClr val="dk1"/>
          </a:fontRef>
        </p:style>
        <p:txBody>
          <a:bodyPr anchor="ctr">
            <a:normAutofit fontScale="90000"/>
          </a:bodyPr>
          <a:lstStyle/>
          <a:p>
            <a:pPr algn="ctr"/>
            <a:r>
              <a:rPr lang="en-GB" b="1" dirty="0"/>
              <a:t>Session Objectives </a:t>
            </a:r>
          </a:p>
        </p:txBody>
      </p:sp>
      <p:sp>
        <p:nvSpPr>
          <p:cNvPr id="9" name="Text Placeholder 3">
            <a:extLst>
              <a:ext uri="{FF2B5EF4-FFF2-40B4-BE49-F238E27FC236}">
                <a16:creationId xmlns:a16="http://schemas.microsoft.com/office/drawing/2014/main" id="{8D1FA75E-80C8-4E2D-A68D-FD7DF5B5D40B}"/>
              </a:ext>
            </a:extLst>
          </p:cNvPr>
          <p:cNvSpPr>
            <a:spLocks noGrp="1"/>
          </p:cNvSpPr>
          <p:nvPr>
            <p:ph type="body" sz="half" idx="2"/>
          </p:nvPr>
        </p:nvSpPr>
        <p:spPr>
          <a:xfrm>
            <a:off x="8477250" y="1828809"/>
            <a:ext cx="3144774" cy="4251960"/>
          </a:xfrm>
        </p:spPr>
        <p:style>
          <a:lnRef idx="2">
            <a:schemeClr val="accent4"/>
          </a:lnRef>
          <a:fillRef idx="1">
            <a:schemeClr val="lt1"/>
          </a:fillRef>
          <a:effectRef idx="0">
            <a:schemeClr val="accent4"/>
          </a:effectRef>
          <a:fontRef idx="minor">
            <a:schemeClr val="dk1"/>
          </a:fontRef>
        </p:style>
        <p:txBody>
          <a:bodyPr>
            <a:normAutofit fontScale="25000" lnSpcReduction="20000"/>
          </a:bodyPr>
          <a:lstStyle/>
          <a:p>
            <a:pPr algn="ctr"/>
            <a:r>
              <a:rPr lang="en-GB" sz="6000" b="1" i="0" dirty="0">
                <a:solidFill>
                  <a:schemeClr val="bg1">
                    <a:lumMod val="50000"/>
                  </a:schemeClr>
                </a:solidFill>
                <a:effectLst/>
                <a:latin typeface="arial" panose="020B0604020202020204" pitchFamily="34" charset="0"/>
              </a:rPr>
              <a:t>Competitor Analysis is an important part of the strategic planning process when commercialising a business opportunity.  </a:t>
            </a:r>
            <a:endParaRPr lang="en-GB" sz="6000" b="0" i="0" dirty="0">
              <a:solidFill>
                <a:schemeClr val="bg1">
                  <a:lumMod val="50000"/>
                </a:schemeClr>
              </a:solidFill>
              <a:effectLst/>
              <a:latin typeface="-apple-system"/>
            </a:endParaRPr>
          </a:p>
          <a:p>
            <a:pPr algn="ctr"/>
            <a:r>
              <a:rPr lang="en-GB" sz="6000" b="1" i="0" dirty="0">
                <a:solidFill>
                  <a:schemeClr val="bg1">
                    <a:lumMod val="50000"/>
                  </a:schemeClr>
                </a:solidFill>
                <a:effectLst/>
                <a:latin typeface="arial" panose="020B0604020202020204" pitchFamily="34" charset="0"/>
              </a:rPr>
              <a:t>Once your competitors have been established, this information will enable you to plan your own competitive advantage.</a:t>
            </a:r>
          </a:p>
          <a:p>
            <a:pPr algn="ctr"/>
            <a:r>
              <a:rPr lang="en-GB" sz="6000" b="1" i="0" dirty="0">
                <a:solidFill>
                  <a:schemeClr val="bg1">
                    <a:lumMod val="50000"/>
                  </a:schemeClr>
                </a:solidFill>
                <a:effectLst/>
                <a:latin typeface="arial" panose="020B0604020202020204" pitchFamily="34" charset="0"/>
              </a:rPr>
              <a:t>Therefore, the purpose of this session is to establish the main role of and steps to consider when conducting a competitor analysis.</a:t>
            </a:r>
            <a:endParaRPr lang="en-GB" sz="6000" b="0" i="0" dirty="0">
              <a:solidFill>
                <a:schemeClr val="bg1">
                  <a:lumMod val="50000"/>
                </a:schemeClr>
              </a:solidFill>
              <a:effectLst/>
              <a:latin typeface="-apple-system"/>
            </a:endParaRPr>
          </a:p>
          <a:p>
            <a:pPr algn="ctr"/>
            <a:r>
              <a:rPr lang="en-GB" sz="6000" b="1" i="0" dirty="0">
                <a:solidFill>
                  <a:schemeClr val="bg1">
                    <a:lumMod val="50000"/>
                  </a:schemeClr>
                </a:solidFill>
                <a:effectLst/>
                <a:latin typeface="arial" panose="020B0604020202020204" pitchFamily="34" charset="0"/>
              </a:rPr>
              <a:t>Also, to formulate a strategy to enable a competitive advantage to be gained.</a:t>
            </a:r>
            <a:endParaRPr lang="en-GB" sz="6000" b="0" i="0" dirty="0">
              <a:solidFill>
                <a:schemeClr val="bg1">
                  <a:lumMod val="50000"/>
                </a:schemeClr>
              </a:solidFill>
              <a:effectLst/>
              <a:latin typeface="-apple-system"/>
            </a:endParaRPr>
          </a:p>
          <a:p>
            <a:pPr algn="ctr"/>
            <a:endParaRPr lang="en-GB" b="0" i="0" dirty="0">
              <a:effectLst/>
              <a:latin typeface="-apple-system"/>
            </a:endParaRPr>
          </a:p>
          <a:p>
            <a:br>
              <a:rPr lang="en-GB" b="1" i="0" dirty="0">
                <a:solidFill>
                  <a:srgbClr val="868E96"/>
                </a:solidFill>
                <a:effectLst/>
                <a:latin typeface="arial" panose="020B0604020202020204" pitchFamily="34" charset="0"/>
              </a:rPr>
            </a:br>
            <a:r>
              <a:rPr lang="en-GB" b="0" i="0" dirty="0">
                <a:solidFill>
                  <a:srgbClr val="70757A"/>
                </a:solidFill>
                <a:effectLst/>
                <a:latin typeface="arial" panose="020B0604020202020204" pitchFamily="34" charset="0"/>
              </a:rPr>
              <a:t> </a:t>
            </a:r>
            <a:endParaRPr lang="en-US" dirty="0"/>
          </a:p>
        </p:txBody>
      </p:sp>
      <p:pic>
        <p:nvPicPr>
          <p:cNvPr id="6" name="Graphic 5" descr="Laptop with phone and calculator">
            <a:extLst>
              <a:ext uri="{FF2B5EF4-FFF2-40B4-BE49-F238E27FC236}">
                <a16:creationId xmlns:a16="http://schemas.microsoft.com/office/drawing/2014/main" id="{B1D392C8-C92A-4CAF-9047-0836660BAEA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69976" y="4362"/>
            <a:ext cx="6858000" cy="6858000"/>
          </a:xfrm>
          <a:prstGeom prst="rect">
            <a:avLst/>
          </a:prstGeom>
        </p:spPr>
      </p:pic>
    </p:spTree>
    <p:extLst>
      <p:ext uri="{BB962C8B-B14F-4D97-AF65-F5344CB8AC3E}">
        <p14:creationId xmlns:p14="http://schemas.microsoft.com/office/powerpoint/2010/main" val="8805089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n abstract connection in pale grey background">
            <a:extLst>
              <a:ext uri="{FF2B5EF4-FFF2-40B4-BE49-F238E27FC236}">
                <a16:creationId xmlns:a16="http://schemas.microsoft.com/office/drawing/2014/main" id="{D5181261-BBF1-408E-A35C-E845174A7F65}"/>
              </a:ext>
            </a:extLst>
          </p:cNvPr>
          <p:cNvPicPr>
            <a:picLocks noChangeAspect="1"/>
          </p:cNvPicPr>
          <p:nvPr/>
        </p:nvPicPr>
        <p:blipFill>
          <a:blip r:embed="rId3"/>
          <a:stretch>
            <a:fillRect/>
          </a:stretch>
        </p:blipFill>
        <p:spPr>
          <a:xfrm>
            <a:off x="322" y="0"/>
            <a:ext cx="12191356" cy="6858000"/>
          </a:xfrm>
          <a:prstGeom prst="rect">
            <a:avLst/>
          </a:prstGeom>
        </p:spPr>
      </p:pic>
      <p:sp>
        <p:nvSpPr>
          <p:cNvPr id="2" name="Title 1">
            <a:extLst>
              <a:ext uri="{FF2B5EF4-FFF2-40B4-BE49-F238E27FC236}">
                <a16:creationId xmlns:a16="http://schemas.microsoft.com/office/drawing/2014/main" id="{24332316-B67B-489E-9B01-D041A7873C0D}"/>
              </a:ext>
            </a:extLst>
          </p:cNvPr>
          <p:cNvSpPr>
            <a:spLocks noGrp="1"/>
          </p:cNvSpPr>
          <p:nvPr>
            <p:ph type="title"/>
          </p:nvPr>
        </p:nvSpPr>
        <p:spPr>
          <a:xfrm>
            <a:off x="5460273" y="394944"/>
            <a:ext cx="6455501" cy="1371600"/>
          </a:xfrm>
        </p:spPr>
        <p:txBody>
          <a:bodyPr/>
          <a:lstStyle/>
          <a:p>
            <a:pPr algn="ctr"/>
            <a:r>
              <a:rPr lang="en-GB" b="1" dirty="0"/>
              <a:t>What Is a Competitor Analysis? </a:t>
            </a:r>
          </a:p>
        </p:txBody>
      </p:sp>
      <p:pic>
        <p:nvPicPr>
          <p:cNvPr id="5" name="Online Media 4" title="Competitor Analysis">
            <a:hlinkClick r:id="" action="ppaction://media"/>
            <a:extLst>
              <a:ext uri="{FF2B5EF4-FFF2-40B4-BE49-F238E27FC236}">
                <a16:creationId xmlns:a16="http://schemas.microsoft.com/office/drawing/2014/main" id="{E618FB32-1D59-415B-87AD-44E327AA05F5}"/>
              </a:ext>
            </a:extLst>
          </p:cNvPr>
          <p:cNvPicPr>
            <a:picLocks noRot="1" noChangeAspect="1"/>
          </p:cNvPicPr>
          <p:nvPr>
            <a:videoFile r:link="rId1"/>
          </p:nvPr>
        </p:nvPicPr>
        <p:blipFill>
          <a:blip r:embed="rId4"/>
          <a:stretch>
            <a:fillRect/>
          </a:stretch>
        </p:blipFill>
        <p:spPr>
          <a:xfrm>
            <a:off x="6422222" y="2621280"/>
            <a:ext cx="4842089" cy="2735777"/>
          </a:xfrm>
          <a:prstGeom prst="rect">
            <a:avLst/>
          </a:prstGeom>
        </p:spPr>
      </p:pic>
    </p:spTree>
    <p:extLst>
      <p:ext uri="{BB962C8B-B14F-4D97-AF65-F5344CB8AC3E}">
        <p14:creationId xmlns:p14="http://schemas.microsoft.com/office/powerpoint/2010/main" val="479270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we="http://schemas.microsoft.com/office/webextensions/webextension/2010/11" xmlns:pca="http://schemas.microsoft.com/office/powerpoint/2013/contentapp">
        <mc:Choice Requires="we pca">
          <p:graphicFrame>
            <p:nvGraphicFramePr>
              <p:cNvPr id="2" name="Add-in 1" title="Poll Everywhere">
                <a:extLst>
                  <a:ext uri="{FF2B5EF4-FFF2-40B4-BE49-F238E27FC236}">
                    <a16:creationId xmlns:a16="http://schemas.microsoft.com/office/drawing/2014/main" id="{FE6E973D-290C-44E5-BC16-0876150D860A}"/>
                  </a:ext>
                </a:extLst>
              </p:cNvPr>
              <p:cNvGraphicFramePr>
                <a:graphicFrameLocks noGrp="1"/>
              </p:cNvGraphicFramePr>
              <p:nvPr/>
            </p:nvGraphicFramePr>
            <p:xfrm>
              <a:off x="1524000" y="857249"/>
              <a:ext cx="9144000" cy="5143500"/>
            </p:xfrm>
            <a:graphic>
              <a:graphicData uri="http://schemas.microsoft.com/office/webextensions/webextension/2010/11">
                <we:webextensionref xmlns:we="http://schemas.microsoft.com/office/webextensions/webextension/2010/11" xmlns:r="http://schemas.openxmlformats.org/officeDocument/2006/relationships" r:id="rId2"/>
              </a:graphicData>
            </a:graphic>
          </p:graphicFrame>
        </mc:Choice>
        <mc:Fallback xmlns="">
          <p:pic>
            <p:nvPicPr>
              <p:cNvPr id="2" name="Add-in 1" title="Poll Everywhere">
                <a:extLst>
                  <a:ext uri="{FF2B5EF4-FFF2-40B4-BE49-F238E27FC236}">
                    <a16:creationId xmlns:a16="http://schemas.microsoft.com/office/drawing/2014/main" id="{FE6E973D-290C-44E5-BC16-0876150D860A}"/>
                  </a:ext>
                </a:extLst>
              </p:cNvPr>
              <p:cNvPicPr>
                <a:picLocks noGrp="1" noRot="1" noChangeAspect="1" noMove="1" noResize="1" noEditPoints="1" noAdjustHandles="1" noChangeArrowheads="1" noChangeShapeType="1"/>
              </p:cNvPicPr>
              <p:nvPr/>
            </p:nvPicPr>
            <p:blipFill>
              <a:blip r:embed="rId3"/>
              <a:stretch>
                <a:fillRect/>
              </a:stretch>
            </p:blipFill>
            <p:spPr>
              <a:xfrm>
                <a:off x="1524000" y="857249"/>
                <a:ext cx="9144000" cy="5143500"/>
              </a:xfrm>
              <a:prstGeom prst="rect">
                <a:avLst/>
              </a:prstGeom>
            </p:spPr>
          </p:pic>
        </mc:Fallback>
      </mc:AlternateContent>
    </p:spTree>
    <p:extLst>
      <p:ext uri="{BB962C8B-B14F-4D97-AF65-F5344CB8AC3E}">
        <p14:creationId xmlns:p14="http://schemas.microsoft.com/office/powerpoint/2010/main" val="21373166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Magnifying glass showing decling performance">
            <a:extLst>
              <a:ext uri="{FF2B5EF4-FFF2-40B4-BE49-F238E27FC236}">
                <a16:creationId xmlns:a16="http://schemas.microsoft.com/office/drawing/2014/main" id="{8850F402-A057-4BC6-9227-805786BAF9C2}"/>
              </a:ext>
            </a:extLst>
          </p:cNvPr>
          <p:cNvPicPr>
            <a:picLocks noChangeAspect="1"/>
          </p:cNvPicPr>
          <p:nvPr/>
        </p:nvPicPr>
        <p:blipFill rotWithShape="1">
          <a:blip r:embed="rId2"/>
          <a:srcRect r="19513" b="2"/>
          <a:stretch/>
        </p:blipFill>
        <p:spPr>
          <a:xfrm>
            <a:off x="228599" y="237744"/>
            <a:ext cx="7696201" cy="6382512"/>
          </a:xfrm>
          <a:prstGeom prst="rect">
            <a:avLst/>
          </a:prstGeom>
          <a:ln>
            <a:noFill/>
          </a:ln>
          <a:effectLst>
            <a:softEdge rad="112500"/>
          </a:effectLst>
        </p:spPr>
      </p:pic>
      <p:sp>
        <p:nvSpPr>
          <p:cNvPr id="2" name="Title 1">
            <a:extLst>
              <a:ext uri="{FF2B5EF4-FFF2-40B4-BE49-F238E27FC236}">
                <a16:creationId xmlns:a16="http://schemas.microsoft.com/office/drawing/2014/main" id="{86C1F9EA-ECD2-45F6-919B-1871759686E4}"/>
              </a:ext>
            </a:extLst>
          </p:cNvPr>
          <p:cNvSpPr>
            <a:spLocks noGrp="1"/>
          </p:cNvSpPr>
          <p:nvPr>
            <p:ph type="title"/>
          </p:nvPr>
        </p:nvSpPr>
        <p:spPr>
          <a:xfrm>
            <a:off x="8477250" y="603504"/>
            <a:ext cx="3144774" cy="1645920"/>
          </a:xfrm>
          <a:ln w="38100">
            <a:prstDash val="sysDash"/>
          </a:ln>
        </p:spPr>
        <p:style>
          <a:lnRef idx="2">
            <a:schemeClr val="accent3"/>
          </a:lnRef>
          <a:fillRef idx="1">
            <a:schemeClr val="lt1"/>
          </a:fillRef>
          <a:effectRef idx="0">
            <a:schemeClr val="accent3"/>
          </a:effectRef>
          <a:fontRef idx="minor">
            <a:schemeClr val="dk1"/>
          </a:fontRef>
        </p:style>
        <p:txBody>
          <a:bodyPr anchor="ctr">
            <a:normAutofit/>
          </a:bodyPr>
          <a:lstStyle/>
          <a:p>
            <a:pPr algn="ctr">
              <a:lnSpc>
                <a:spcPct val="90000"/>
              </a:lnSpc>
            </a:pPr>
            <a:r>
              <a:rPr lang="en-GB" sz="2700" b="1" dirty="0"/>
              <a:t>Why is a Competitor Analysis Important?</a:t>
            </a:r>
          </a:p>
        </p:txBody>
      </p:sp>
      <p:sp>
        <p:nvSpPr>
          <p:cNvPr id="9" name="Text Placeholder 3">
            <a:extLst>
              <a:ext uri="{FF2B5EF4-FFF2-40B4-BE49-F238E27FC236}">
                <a16:creationId xmlns:a16="http://schemas.microsoft.com/office/drawing/2014/main" id="{9359EE5D-EA6E-4C88-A661-DBFC85526110}"/>
              </a:ext>
            </a:extLst>
          </p:cNvPr>
          <p:cNvSpPr>
            <a:spLocks noGrp="1"/>
          </p:cNvSpPr>
          <p:nvPr>
            <p:ph type="body" sz="half" idx="2"/>
          </p:nvPr>
        </p:nvSpPr>
        <p:spPr>
          <a:xfrm>
            <a:off x="8477250" y="2543346"/>
            <a:ext cx="3144774" cy="3796494"/>
          </a:xfrm>
          <a:ln w="38100"/>
        </p:spPr>
        <p:style>
          <a:lnRef idx="2">
            <a:schemeClr val="accent3"/>
          </a:lnRef>
          <a:fillRef idx="1">
            <a:schemeClr val="lt1"/>
          </a:fillRef>
          <a:effectRef idx="0">
            <a:schemeClr val="accent3"/>
          </a:effectRef>
          <a:fontRef idx="minor">
            <a:schemeClr val="dk1"/>
          </a:fontRef>
        </p:style>
        <p:txBody>
          <a:bodyPr>
            <a:normAutofit lnSpcReduction="10000"/>
          </a:bodyPr>
          <a:lstStyle/>
          <a:p>
            <a:pPr algn="ctr"/>
            <a:r>
              <a:rPr lang="en-GB" b="1" i="0" dirty="0">
                <a:solidFill>
                  <a:srgbClr val="868E96"/>
                </a:solidFill>
                <a:effectLst/>
                <a:latin typeface="arial" panose="020B0604020202020204" pitchFamily="34" charset="0"/>
              </a:rPr>
              <a:t>Some businesses think it is best to get on with their own plans and ignore the competition. </a:t>
            </a:r>
          </a:p>
          <a:p>
            <a:pPr algn="ctr"/>
            <a:r>
              <a:rPr lang="en-GB" b="1" i="0" dirty="0">
                <a:solidFill>
                  <a:srgbClr val="868E96"/>
                </a:solidFill>
                <a:effectLst/>
                <a:latin typeface="arial" panose="020B0604020202020204" pitchFamily="34" charset="0"/>
              </a:rPr>
              <a:t>Others become obsessed with tracking the actions of competitors. </a:t>
            </a:r>
          </a:p>
          <a:p>
            <a:pPr algn="ctr"/>
            <a:r>
              <a:rPr lang="en-GB" b="1" i="0" dirty="0">
                <a:solidFill>
                  <a:srgbClr val="868E96"/>
                </a:solidFill>
                <a:effectLst/>
                <a:latin typeface="arial" panose="020B0604020202020204" pitchFamily="34" charset="0"/>
              </a:rPr>
              <a:t>Many businesses are happy to simply track the competition, copying their moves and reacting to changes.</a:t>
            </a:r>
            <a:endParaRPr lang="en-US" dirty="0"/>
          </a:p>
        </p:txBody>
      </p:sp>
    </p:spTree>
    <p:extLst>
      <p:ext uri="{BB962C8B-B14F-4D97-AF65-F5344CB8AC3E}">
        <p14:creationId xmlns:p14="http://schemas.microsoft.com/office/powerpoint/2010/main" val="7721962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we="http://schemas.microsoft.com/office/webextensions/webextension/2010/11" xmlns:pca="http://schemas.microsoft.com/office/powerpoint/2013/contentapp">
        <mc:Choice Requires="we pca">
          <p:graphicFrame>
            <p:nvGraphicFramePr>
              <p:cNvPr id="2" name="Add-in 1" title="Poll Everywhere">
                <a:extLst>
                  <a:ext uri="{FF2B5EF4-FFF2-40B4-BE49-F238E27FC236}">
                    <a16:creationId xmlns:a16="http://schemas.microsoft.com/office/drawing/2014/main" id="{5100C179-F724-4EC9-B0FE-A6A5B50E9B04}"/>
                  </a:ext>
                </a:extLst>
              </p:cNvPr>
              <p:cNvGraphicFramePr>
                <a:graphicFrameLocks noGrp="1"/>
              </p:cNvGraphicFramePr>
              <p:nvPr/>
            </p:nvGraphicFramePr>
            <p:xfrm>
              <a:off x="1524000" y="857249"/>
              <a:ext cx="9144000" cy="5143500"/>
            </p:xfrm>
            <a:graphic>
              <a:graphicData uri="http://schemas.microsoft.com/office/webextensions/webextension/2010/11">
                <we:webextensionref xmlns:we="http://schemas.microsoft.com/office/webextensions/webextension/2010/11" xmlns:r="http://schemas.openxmlformats.org/officeDocument/2006/relationships" r:id="rId2"/>
              </a:graphicData>
            </a:graphic>
          </p:graphicFrame>
        </mc:Choice>
        <mc:Fallback xmlns="">
          <p:pic>
            <p:nvPicPr>
              <p:cNvPr id="2" name="Add-in 1" title="Poll Everywhere">
                <a:extLst>
                  <a:ext uri="{FF2B5EF4-FFF2-40B4-BE49-F238E27FC236}">
                    <a16:creationId xmlns:a16="http://schemas.microsoft.com/office/drawing/2014/main" id="{5100C179-F724-4EC9-B0FE-A6A5B50E9B04}"/>
                  </a:ext>
                </a:extLst>
              </p:cNvPr>
              <p:cNvPicPr>
                <a:picLocks noGrp="1" noRot="1" noChangeAspect="1" noMove="1" noResize="1" noEditPoints="1" noAdjustHandles="1" noChangeArrowheads="1" noChangeShapeType="1"/>
              </p:cNvPicPr>
              <p:nvPr/>
            </p:nvPicPr>
            <p:blipFill>
              <a:blip r:embed="rId3"/>
              <a:stretch>
                <a:fillRect/>
              </a:stretch>
            </p:blipFill>
            <p:spPr>
              <a:xfrm>
                <a:off x="1524000" y="857249"/>
                <a:ext cx="9144000" cy="5143500"/>
              </a:xfrm>
              <a:prstGeom prst="rect">
                <a:avLst/>
              </a:prstGeom>
            </p:spPr>
          </p:pic>
        </mc:Fallback>
      </mc:AlternateContent>
    </p:spTree>
    <p:extLst>
      <p:ext uri="{BB962C8B-B14F-4D97-AF65-F5344CB8AC3E}">
        <p14:creationId xmlns:p14="http://schemas.microsoft.com/office/powerpoint/2010/main" val="17938470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9BB95-F3B0-438B-BF8E-48C3D2F014D8}"/>
              </a:ext>
            </a:extLst>
          </p:cNvPr>
          <p:cNvSpPr>
            <a:spLocks noGrp="1"/>
          </p:cNvSpPr>
          <p:nvPr>
            <p:ph type="title"/>
          </p:nvPr>
        </p:nvSpPr>
        <p:spPr>
          <a:xfrm>
            <a:off x="8458200" y="485466"/>
            <a:ext cx="3161963" cy="1143031"/>
          </a:xfrm>
          <a:ln w="38100"/>
        </p:spPr>
        <p:style>
          <a:lnRef idx="2">
            <a:schemeClr val="dk1"/>
          </a:lnRef>
          <a:fillRef idx="1">
            <a:schemeClr val="lt1"/>
          </a:fillRef>
          <a:effectRef idx="0">
            <a:schemeClr val="dk1"/>
          </a:effectRef>
          <a:fontRef idx="minor">
            <a:schemeClr val="dk1"/>
          </a:fontRef>
        </p:style>
        <p:txBody>
          <a:bodyPr anchor="ctr">
            <a:normAutofit/>
          </a:bodyPr>
          <a:lstStyle/>
          <a:p>
            <a:pPr algn="ctr"/>
            <a:r>
              <a:rPr lang="en-GB" b="1" dirty="0"/>
              <a:t>Competitor Analysis </a:t>
            </a:r>
          </a:p>
        </p:txBody>
      </p:sp>
      <p:pic>
        <p:nvPicPr>
          <p:cNvPr id="5" name="Content Placeholder 4" descr="Businesswomen writing on glass in meeting">
            <a:extLst>
              <a:ext uri="{FF2B5EF4-FFF2-40B4-BE49-F238E27FC236}">
                <a16:creationId xmlns:a16="http://schemas.microsoft.com/office/drawing/2014/main" id="{40F30C19-3979-4DF2-A1CF-4E234210AD73}"/>
              </a:ext>
            </a:extLst>
          </p:cNvPr>
          <p:cNvPicPr>
            <a:picLocks noGrp="1" noChangeAspect="1"/>
          </p:cNvPicPr>
          <p:nvPr>
            <p:ph idx="1"/>
          </p:nvPr>
        </p:nvPicPr>
        <p:blipFill rotWithShape="1">
          <a:blip r:embed="rId2"/>
          <a:srcRect l="7893" r="6288" b="2"/>
          <a:stretch/>
        </p:blipFill>
        <p:spPr>
          <a:xfrm>
            <a:off x="685800" y="609600"/>
            <a:ext cx="6858000" cy="5334000"/>
          </a:xfrm>
          <a:prstGeom prst="rect">
            <a:avLst/>
          </a:prstGeom>
          <a:ln>
            <a:noFill/>
          </a:ln>
          <a:effectLst>
            <a:softEdge rad="112500"/>
          </a:effectLst>
        </p:spPr>
      </p:pic>
      <p:sp>
        <p:nvSpPr>
          <p:cNvPr id="19" name="Text Placeholder 3">
            <a:extLst>
              <a:ext uri="{FF2B5EF4-FFF2-40B4-BE49-F238E27FC236}">
                <a16:creationId xmlns:a16="http://schemas.microsoft.com/office/drawing/2014/main" id="{548C8F61-BE4E-431F-A2AA-8687B35EE66B}"/>
              </a:ext>
            </a:extLst>
          </p:cNvPr>
          <p:cNvSpPr>
            <a:spLocks noGrp="1"/>
          </p:cNvSpPr>
          <p:nvPr>
            <p:ph type="body" sz="half" idx="2"/>
          </p:nvPr>
        </p:nvSpPr>
        <p:spPr>
          <a:xfrm>
            <a:off x="8458200" y="1759131"/>
            <a:ext cx="3161963" cy="4613403"/>
          </a:xfrm>
          <a:ln w="38100"/>
        </p:spPr>
        <p:style>
          <a:lnRef idx="2">
            <a:schemeClr val="dk1"/>
          </a:lnRef>
          <a:fillRef idx="1">
            <a:schemeClr val="lt1"/>
          </a:fillRef>
          <a:effectRef idx="0">
            <a:schemeClr val="dk1"/>
          </a:effectRef>
          <a:fontRef idx="minor">
            <a:schemeClr val="dk1"/>
          </a:fontRef>
        </p:style>
        <p:txBody>
          <a:bodyPr>
            <a:normAutofit fontScale="85000" lnSpcReduction="20000"/>
          </a:bodyPr>
          <a:lstStyle/>
          <a:p>
            <a:pPr algn="l"/>
            <a:r>
              <a:rPr lang="en-GB" b="1" i="0" dirty="0">
                <a:effectLst/>
                <a:latin typeface="arial" panose="020B0604020202020204" pitchFamily="34" charset="0"/>
              </a:rPr>
              <a:t>Competitor Analysis </a:t>
            </a:r>
            <a:r>
              <a:rPr lang="en-GB" b="1" i="0" dirty="0">
                <a:solidFill>
                  <a:srgbClr val="868E96"/>
                </a:solidFill>
                <a:effectLst/>
                <a:latin typeface="arial" panose="020B0604020202020204" pitchFamily="34" charset="0"/>
              </a:rPr>
              <a:t>has several important roles in strategic planning:</a:t>
            </a:r>
            <a:endParaRPr lang="en-GB" b="0" i="0" dirty="0">
              <a:solidFill>
                <a:srgbClr val="868E96"/>
              </a:solidFill>
              <a:effectLst/>
              <a:latin typeface="-apple-system"/>
            </a:endParaRPr>
          </a:p>
          <a:p>
            <a:pPr algn="l"/>
            <a:r>
              <a:rPr lang="en-GB" b="1" i="0" dirty="0">
                <a:solidFill>
                  <a:srgbClr val="868E96"/>
                </a:solidFill>
                <a:effectLst/>
                <a:latin typeface="arial" panose="020B0604020202020204" pitchFamily="34" charset="0"/>
              </a:rPr>
              <a:t>• To help management understand their competitive advantages/disadvantages relative to competitors</a:t>
            </a:r>
            <a:endParaRPr lang="en-GB" b="0" i="0" dirty="0">
              <a:solidFill>
                <a:srgbClr val="868E96"/>
              </a:solidFill>
              <a:effectLst/>
              <a:latin typeface="-apple-system"/>
            </a:endParaRPr>
          </a:p>
          <a:p>
            <a:pPr algn="l"/>
            <a:r>
              <a:rPr lang="en-GB" b="1" i="0" dirty="0">
                <a:solidFill>
                  <a:srgbClr val="868E96"/>
                </a:solidFill>
                <a:effectLst/>
                <a:latin typeface="arial" panose="020B0604020202020204" pitchFamily="34" charset="0"/>
              </a:rPr>
              <a:t>• To generate understanding of competitors’ past, present (and most importantly) future strategies</a:t>
            </a:r>
            <a:endParaRPr lang="en-GB" b="0" i="0" dirty="0">
              <a:solidFill>
                <a:srgbClr val="868E96"/>
              </a:solidFill>
              <a:effectLst/>
              <a:latin typeface="-apple-system"/>
            </a:endParaRPr>
          </a:p>
          <a:p>
            <a:pPr algn="l"/>
            <a:r>
              <a:rPr lang="en-GB" b="1" i="0" dirty="0">
                <a:solidFill>
                  <a:srgbClr val="868E96"/>
                </a:solidFill>
                <a:effectLst/>
                <a:latin typeface="arial" panose="020B0604020202020204" pitchFamily="34" charset="0"/>
              </a:rPr>
              <a:t>• To provide an informed basis to develop strategies to achieve competitive advantage in the future</a:t>
            </a:r>
            <a:endParaRPr lang="en-GB" b="0" i="0" dirty="0">
              <a:solidFill>
                <a:srgbClr val="868E96"/>
              </a:solidFill>
              <a:effectLst/>
              <a:latin typeface="-apple-system"/>
            </a:endParaRPr>
          </a:p>
          <a:p>
            <a:pPr algn="l"/>
            <a:r>
              <a:rPr lang="en-GB" b="1" i="0" dirty="0">
                <a:solidFill>
                  <a:srgbClr val="868E96"/>
                </a:solidFill>
                <a:effectLst/>
                <a:latin typeface="arial" panose="020B0604020202020204" pitchFamily="34" charset="0"/>
              </a:rPr>
              <a:t>• To help forecast the returns that may be made from future investments (e.g. how will competitors respond to a new product or pricing strategy?</a:t>
            </a:r>
            <a:endParaRPr lang="en-GB" b="0" i="0" dirty="0">
              <a:solidFill>
                <a:srgbClr val="868E96"/>
              </a:solidFill>
              <a:effectLst/>
              <a:latin typeface="-apple-system"/>
            </a:endParaRPr>
          </a:p>
          <a:p>
            <a:endParaRPr lang="en-US" dirty="0"/>
          </a:p>
        </p:txBody>
      </p:sp>
    </p:spTree>
    <p:extLst>
      <p:ext uri="{BB962C8B-B14F-4D97-AF65-F5344CB8AC3E}">
        <p14:creationId xmlns:p14="http://schemas.microsoft.com/office/powerpoint/2010/main" val="16427221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04366-3B45-4061-91B3-87933A99DCE2}"/>
              </a:ext>
            </a:extLst>
          </p:cNvPr>
          <p:cNvSpPr>
            <a:spLocks noGrp="1"/>
          </p:cNvSpPr>
          <p:nvPr>
            <p:ph type="title"/>
          </p:nvPr>
        </p:nvSpPr>
        <p:spPr>
          <a:xfrm>
            <a:off x="1066800" y="642594"/>
            <a:ext cx="10058400" cy="907532"/>
          </a:xfrm>
          <a:ln w="38100"/>
        </p:spPr>
        <p:style>
          <a:lnRef idx="2">
            <a:schemeClr val="accent2"/>
          </a:lnRef>
          <a:fillRef idx="1">
            <a:schemeClr val="lt1"/>
          </a:fillRef>
          <a:effectRef idx="0">
            <a:schemeClr val="accent2"/>
          </a:effectRef>
          <a:fontRef idx="minor">
            <a:schemeClr val="dk1"/>
          </a:fontRef>
        </p:style>
        <p:txBody>
          <a:bodyPr anchor="ctr">
            <a:normAutofit/>
          </a:bodyPr>
          <a:lstStyle/>
          <a:p>
            <a:pPr algn="ctr"/>
            <a:r>
              <a:rPr lang="en-GB" b="1" dirty="0"/>
              <a:t>Group Activity </a:t>
            </a:r>
          </a:p>
        </p:txBody>
      </p:sp>
      <p:sp>
        <p:nvSpPr>
          <p:cNvPr id="9" name="Text Placeholder 3">
            <a:extLst>
              <a:ext uri="{FF2B5EF4-FFF2-40B4-BE49-F238E27FC236}">
                <a16:creationId xmlns:a16="http://schemas.microsoft.com/office/drawing/2014/main" id="{B770BF2D-F6C5-411D-969C-4A9CF7B01057}"/>
              </a:ext>
            </a:extLst>
          </p:cNvPr>
          <p:cNvSpPr>
            <a:spLocks noGrp="1"/>
          </p:cNvSpPr>
          <p:nvPr>
            <p:ph idx="1"/>
          </p:nvPr>
        </p:nvSpPr>
        <p:spPr>
          <a:xfrm>
            <a:off x="1066800" y="1793965"/>
            <a:ext cx="10058400" cy="4528457"/>
          </a:xfrm>
          <a:ln w="38100"/>
        </p:spPr>
        <p:style>
          <a:lnRef idx="2">
            <a:schemeClr val="accent2"/>
          </a:lnRef>
          <a:fillRef idx="1">
            <a:schemeClr val="lt1"/>
          </a:fillRef>
          <a:effectRef idx="0">
            <a:schemeClr val="accent2"/>
          </a:effectRef>
          <a:fontRef idx="minor">
            <a:schemeClr val="dk1"/>
          </a:fontRef>
        </p:style>
        <p:txBody>
          <a:bodyPr>
            <a:noAutofit/>
          </a:bodyPr>
          <a:lstStyle/>
          <a:p>
            <a:pPr marL="0" indent="0">
              <a:buNone/>
            </a:pPr>
            <a:r>
              <a:rPr lang="en-GB" sz="1800" b="1" i="0" dirty="0">
                <a:solidFill>
                  <a:schemeClr val="tx1"/>
                </a:solidFill>
                <a:effectLst/>
                <a:latin typeface="arial" panose="020B0604020202020204" pitchFamily="34" charset="0"/>
              </a:rPr>
              <a:t>Keeping in mind your response to your Global Challenge that you wish to recommend to your chosen organisation, consider the following questions: </a:t>
            </a:r>
          </a:p>
          <a:p>
            <a:pPr marL="342900" indent="-342900">
              <a:buClr>
                <a:schemeClr val="accent2"/>
              </a:buClr>
              <a:buFont typeface="+mj-lt"/>
              <a:buAutoNum type="arabicPeriod"/>
            </a:pPr>
            <a:r>
              <a:rPr lang="en-GB" sz="1800" b="1" i="0" dirty="0">
                <a:solidFill>
                  <a:srgbClr val="868E96"/>
                </a:solidFill>
                <a:effectLst/>
                <a:latin typeface="arial" panose="020B0604020202020204" pitchFamily="34" charset="0"/>
              </a:rPr>
              <a:t>Who are your competitors? (Make a list of no more than 10 and rank them in order of how much of a risk they are to your idea, 10 being the riskiest and 1 being the least risky)</a:t>
            </a:r>
            <a:endParaRPr lang="en-GB" sz="1800" b="0" i="0" dirty="0">
              <a:solidFill>
                <a:srgbClr val="868E96"/>
              </a:solidFill>
              <a:effectLst/>
              <a:latin typeface="-apple-system"/>
            </a:endParaRPr>
          </a:p>
          <a:p>
            <a:pPr marL="342900" indent="-342900" algn="l">
              <a:buClr>
                <a:schemeClr val="accent2"/>
              </a:buClr>
              <a:buFont typeface="+mj-lt"/>
              <a:buAutoNum type="arabicPeriod"/>
            </a:pPr>
            <a:r>
              <a:rPr lang="en-GB" sz="1800" b="1" i="0" dirty="0">
                <a:solidFill>
                  <a:srgbClr val="868E96"/>
                </a:solidFill>
                <a:effectLst/>
                <a:latin typeface="arial" panose="020B0604020202020204" pitchFamily="34" charset="0"/>
              </a:rPr>
              <a:t>What </a:t>
            </a:r>
            <a:r>
              <a:rPr lang="en-GB" sz="1800" b="1" i="0" dirty="0">
                <a:solidFill>
                  <a:schemeClr val="accent2"/>
                </a:solidFill>
                <a:effectLst/>
                <a:latin typeface="arial" panose="020B0604020202020204" pitchFamily="34" charset="0"/>
              </a:rPr>
              <a:t>threats</a:t>
            </a:r>
            <a:r>
              <a:rPr lang="en-GB" sz="1800" b="1" i="0" dirty="0">
                <a:solidFill>
                  <a:srgbClr val="868E96"/>
                </a:solidFill>
                <a:effectLst/>
                <a:latin typeface="arial" panose="020B0604020202020204" pitchFamily="34" charset="0"/>
              </a:rPr>
              <a:t> do they pose?</a:t>
            </a:r>
            <a:endParaRPr lang="en-GB" sz="1800" b="0" i="0" dirty="0">
              <a:solidFill>
                <a:srgbClr val="868E96"/>
              </a:solidFill>
              <a:effectLst/>
              <a:latin typeface="-apple-system"/>
            </a:endParaRPr>
          </a:p>
          <a:p>
            <a:pPr marL="342900" indent="-342900" algn="l">
              <a:buClr>
                <a:schemeClr val="accent2"/>
              </a:buClr>
              <a:buFont typeface="+mj-lt"/>
              <a:buAutoNum type="arabicPeriod"/>
            </a:pPr>
            <a:r>
              <a:rPr lang="en-GB" sz="1800" b="1" i="0" dirty="0">
                <a:solidFill>
                  <a:srgbClr val="868E96"/>
                </a:solidFill>
                <a:effectLst/>
                <a:latin typeface="arial" panose="020B0604020202020204" pitchFamily="34" charset="0"/>
              </a:rPr>
              <a:t>What is the profile of your competitors?</a:t>
            </a:r>
            <a:endParaRPr lang="en-GB" sz="1800" b="0" i="0" dirty="0">
              <a:solidFill>
                <a:srgbClr val="868E96"/>
              </a:solidFill>
              <a:effectLst/>
              <a:latin typeface="-apple-system"/>
            </a:endParaRPr>
          </a:p>
          <a:p>
            <a:pPr marL="342900" indent="-342900" algn="l">
              <a:buClr>
                <a:schemeClr val="accent2"/>
              </a:buClr>
              <a:buFont typeface="+mj-lt"/>
              <a:buAutoNum type="arabicPeriod"/>
            </a:pPr>
            <a:r>
              <a:rPr lang="en-GB" sz="1800" b="1" i="0" dirty="0">
                <a:solidFill>
                  <a:srgbClr val="868E96"/>
                </a:solidFill>
                <a:effectLst/>
                <a:latin typeface="arial" panose="020B0604020202020204" pitchFamily="34" charset="0"/>
              </a:rPr>
              <a:t>What are the objectives of your competitors?</a:t>
            </a:r>
            <a:endParaRPr lang="en-GB" sz="1800" b="0" i="0" dirty="0">
              <a:solidFill>
                <a:srgbClr val="868E96"/>
              </a:solidFill>
              <a:effectLst/>
              <a:latin typeface="-apple-system"/>
            </a:endParaRPr>
          </a:p>
          <a:p>
            <a:pPr marL="342900" indent="-342900" algn="l">
              <a:buClr>
                <a:schemeClr val="accent2"/>
              </a:buClr>
              <a:buFont typeface="+mj-lt"/>
              <a:buAutoNum type="arabicPeriod"/>
            </a:pPr>
            <a:r>
              <a:rPr lang="en-GB" sz="1800" b="1" i="0" dirty="0">
                <a:solidFill>
                  <a:srgbClr val="868E96"/>
                </a:solidFill>
                <a:effectLst/>
                <a:latin typeface="arial" panose="020B0604020202020204" pitchFamily="34" charset="0"/>
              </a:rPr>
              <a:t>What strategies are your competitors pursuing and how successful are these strategies?</a:t>
            </a:r>
            <a:endParaRPr lang="en-GB" sz="1800" b="0" i="0" dirty="0">
              <a:solidFill>
                <a:srgbClr val="868E96"/>
              </a:solidFill>
              <a:effectLst/>
              <a:latin typeface="-apple-system"/>
            </a:endParaRPr>
          </a:p>
          <a:p>
            <a:pPr marL="342900" indent="-342900" algn="l">
              <a:buClr>
                <a:schemeClr val="accent2"/>
              </a:buClr>
              <a:buFont typeface="+mj-lt"/>
              <a:buAutoNum type="arabicPeriod"/>
            </a:pPr>
            <a:r>
              <a:rPr lang="en-GB" sz="1800" b="1" i="0" dirty="0">
                <a:solidFill>
                  <a:srgbClr val="868E96"/>
                </a:solidFill>
                <a:effectLst/>
                <a:latin typeface="arial" panose="020B0604020202020204" pitchFamily="34" charset="0"/>
              </a:rPr>
              <a:t>What are the </a:t>
            </a:r>
            <a:r>
              <a:rPr lang="en-GB" sz="1800" b="1" i="0" dirty="0">
                <a:solidFill>
                  <a:schemeClr val="accent2"/>
                </a:solidFill>
                <a:effectLst/>
                <a:latin typeface="arial" panose="020B0604020202020204" pitchFamily="34" charset="0"/>
              </a:rPr>
              <a:t>strengths</a:t>
            </a:r>
            <a:r>
              <a:rPr lang="en-GB" sz="1800" b="1" i="0" dirty="0">
                <a:solidFill>
                  <a:srgbClr val="868E96"/>
                </a:solidFill>
                <a:effectLst/>
                <a:latin typeface="arial" panose="020B0604020202020204" pitchFamily="34" charset="0"/>
              </a:rPr>
              <a:t> and </a:t>
            </a:r>
            <a:r>
              <a:rPr lang="en-GB" sz="1800" b="1" i="0" dirty="0">
                <a:solidFill>
                  <a:schemeClr val="accent2"/>
                </a:solidFill>
                <a:effectLst/>
                <a:latin typeface="arial" panose="020B0604020202020204" pitchFamily="34" charset="0"/>
              </a:rPr>
              <a:t>weaknesses</a:t>
            </a:r>
            <a:r>
              <a:rPr lang="en-GB" sz="1800" b="1" i="0" dirty="0">
                <a:solidFill>
                  <a:srgbClr val="868E96"/>
                </a:solidFill>
                <a:effectLst/>
                <a:latin typeface="arial" panose="020B0604020202020204" pitchFamily="34" charset="0"/>
              </a:rPr>
              <a:t> of your competitors?</a:t>
            </a:r>
            <a:endParaRPr lang="en-GB" sz="1800" b="0" i="0" dirty="0">
              <a:solidFill>
                <a:srgbClr val="868E96"/>
              </a:solidFill>
              <a:effectLst/>
              <a:latin typeface="-apple-system"/>
            </a:endParaRPr>
          </a:p>
          <a:p>
            <a:pPr marL="342900" indent="-342900" algn="l">
              <a:buClr>
                <a:schemeClr val="accent2"/>
              </a:buClr>
              <a:buFont typeface="+mj-lt"/>
              <a:buAutoNum type="arabicPeriod"/>
            </a:pPr>
            <a:r>
              <a:rPr lang="en-GB" sz="1800" b="1" i="0" dirty="0">
                <a:solidFill>
                  <a:srgbClr val="868E96"/>
                </a:solidFill>
                <a:effectLst/>
                <a:latin typeface="arial" panose="020B0604020202020204" pitchFamily="34" charset="0"/>
              </a:rPr>
              <a:t>How are your competitors likely to respond to your response?</a:t>
            </a:r>
            <a:endParaRPr lang="en-GB" sz="1800" b="0" i="0" dirty="0">
              <a:solidFill>
                <a:srgbClr val="868E96"/>
              </a:solidFill>
              <a:effectLst/>
              <a:latin typeface="-apple-system"/>
            </a:endParaRPr>
          </a:p>
          <a:p>
            <a:endParaRPr lang="en-GB" sz="1800" b="1" i="0" dirty="0">
              <a:solidFill>
                <a:srgbClr val="868E96"/>
              </a:solidFill>
              <a:effectLst/>
              <a:latin typeface="arial" panose="020B0604020202020204" pitchFamily="34" charset="0"/>
            </a:endParaRPr>
          </a:p>
          <a:p>
            <a:endParaRPr lang="en-US" sz="1800" dirty="0"/>
          </a:p>
        </p:txBody>
      </p:sp>
    </p:spTree>
    <p:extLst>
      <p:ext uri="{BB962C8B-B14F-4D97-AF65-F5344CB8AC3E}">
        <p14:creationId xmlns:p14="http://schemas.microsoft.com/office/powerpoint/2010/main" val="31917063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AF8B57C9-0D8D-46BF-978E-3CEC1E2E5BA5}"/>
              </a:ext>
            </a:extLst>
          </p:cNvPr>
          <p:cNvPicPr>
            <a:picLocks noChangeAspect="1"/>
          </p:cNvPicPr>
          <p:nvPr/>
        </p:nvPicPr>
        <p:blipFill>
          <a:blip r:embed="rId3"/>
          <a:stretch>
            <a:fillRect/>
          </a:stretch>
        </p:blipFill>
        <p:spPr>
          <a:xfrm>
            <a:off x="247650" y="295275"/>
            <a:ext cx="11696700" cy="6267450"/>
          </a:xfrm>
          <a:prstGeom prst="rect">
            <a:avLst/>
          </a:prstGeom>
          <a:ln>
            <a:noFill/>
          </a:ln>
          <a:effectLst>
            <a:softEdge rad="112500"/>
          </a:effectLst>
        </p:spPr>
      </p:pic>
    </p:spTree>
    <p:extLst>
      <p:ext uri="{BB962C8B-B14F-4D97-AF65-F5344CB8AC3E}">
        <p14:creationId xmlns:p14="http://schemas.microsoft.com/office/powerpoint/2010/main" val="1847765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we="http://schemas.microsoft.com/office/webextensions/webextension/2010/11" xmlns:pca="http://schemas.microsoft.com/office/powerpoint/2013/contentapp" Requires="we pca">
          <p:graphicFrame>
            <p:nvGraphicFramePr>
              <p:cNvPr id="2" name="Add-in 1" title="Poll Everywhere">
                <a:extLst>
                  <a:ext uri="{FF2B5EF4-FFF2-40B4-BE49-F238E27FC236}">
                    <a16:creationId xmlns:a16="http://schemas.microsoft.com/office/drawing/2014/main" id="{33513FA7-447D-422C-93B0-405464A37CF6}"/>
                  </a:ext>
                </a:extLst>
              </p:cNvPr>
              <p:cNvGraphicFramePr>
                <a:graphicFrameLocks noGrp="1"/>
              </p:cNvGraphicFramePr>
              <p:nvPr/>
            </p:nvGraphicFramePr>
            <p:xfrm>
              <a:off x="1524000" y="857249"/>
              <a:ext cx="9144000" cy="5143500"/>
            </p:xfrm>
            <a:graphic>
              <a:graphicData uri="http://schemas.microsoft.com/office/webextensions/webextension/2010/11">
                <we:webextensionref xmlns:we="http://schemas.microsoft.com/office/webextensions/webextension/2010/11" xmlns:r="http://schemas.openxmlformats.org/officeDocument/2006/relationships" r:id="rId2"/>
              </a:graphicData>
            </a:graphic>
          </p:graphicFrame>
        </mc:Choice>
        <mc:Fallback>
          <p:pic>
            <p:nvPicPr>
              <p:cNvPr id="2" name="Add-in 1" title="Poll Everywhere">
                <a:extLst>
                  <a:ext uri="{FF2B5EF4-FFF2-40B4-BE49-F238E27FC236}">
                    <a16:creationId xmlns:a16="http://schemas.microsoft.com/office/drawing/2014/main" id="{33513FA7-447D-422C-93B0-405464A37CF6}"/>
                  </a:ext>
                </a:extLst>
              </p:cNvPr>
              <p:cNvPicPr>
                <a:picLocks noGrp="1" noRot="1" noChangeAspect="1" noMove="1" noResize="1" noEditPoints="1" noAdjustHandles="1" noChangeArrowheads="1" noChangeShapeType="1"/>
              </p:cNvPicPr>
              <p:nvPr/>
            </p:nvPicPr>
            <p:blipFill>
              <a:blip r:embed="rId3"/>
              <a:stretch>
                <a:fillRect/>
              </a:stretch>
            </p:blipFill>
            <p:spPr>
              <a:xfrm>
                <a:off x="1524000" y="857249"/>
                <a:ext cx="9144000" cy="5143500"/>
              </a:xfrm>
              <a:prstGeom prst="rect">
                <a:avLst/>
              </a:prstGeom>
            </p:spPr>
          </p:pic>
        </mc:Fallback>
      </mc:AlternateContent>
    </p:spTree>
    <p:extLst>
      <p:ext uri="{BB962C8B-B14F-4D97-AF65-F5344CB8AC3E}">
        <p14:creationId xmlns:p14="http://schemas.microsoft.com/office/powerpoint/2010/main" val="23134851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FD475-C570-40F5-8F3A-C6602336CC95}"/>
              </a:ext>
            </a:extLst>
          </p:cNvPr>
          <p:cNvSpPr>
            <a:spLocks noGrp="1"/>
          </p:cNvSpPr>
          <p:nvPr>
            <p:ph type="title"/>
          </p:nvPr>
        </p:nvSpPr>
        <p:spPr>
          <a:xfrm>
            <a:off x="1066800" y="642594"/>
            <a:ext cx="10058400" cy="1371600"/>
          </a:xfrm>
          <a:ln w="38100"/>
        </p:spPr>
        <p:style>
          <a:lnRef idx="2">
            <a:schemeClr val="dk1"/>
          </a:lnRef>
          <a:fillRef idx="1">
            <a:schemeClr val="lt1"/>
          </a:fillRef>
          <a:effectRef idx="0">
            <a:schemeClr val="dk1"/>
          </a:effectRef>
          <a:fontRef idx="minor">
            <a:schemeClr val="dk1"/>
          </a:fontRef>
        </p:style>
        <p:txBody>
          <a:bodyPr anchor="ctr">
            <a:normAutofit/>
          </a:bodyPr>
          <a:lstStyle/>
          <a:p>
            <a:pPr algn="ctr"/>
            <a:r>
              <a:rPr lang="en-GB" b="1" i="0" dirty="0">
                <a:effectLst/>
              </a:rPr>
              <a:t>Sources of Information for Competitor Analysis</a:t>
            </a:r>
            <a:endParaRPr lang="en-GB" dirty="0"/>
          </a:p>
        </p:txBody>
      </p:sp>
      <p:sp>
        <p:nvSpPr>
          <p:cNvPr id="10" name="Content Placeholder 2">
            <a:extLst>
              <a:ext uri="{FF2B5EF4-FFF2-40B4-BE49-F238E27FC236}">
                <a16:creationId xmlns:a16="http://schemas.microsoft.com/office/drawing/2014/main" id="{07C13FAC-3481-4191-B6B3-3951BFD1634C}"/>
              </a:ext>
            </a:extLst>
          </p:cNvPr>
          <p:cNvSpPr>
            <a:spLocks noGrp="1"/>
          </p:cNvSpPr>
          <p:nvPr>
            <p:ph sz="half" idx="1"/>
          </p:nvPr>
        </p:nvSpPr>
        <p:spPr>
          <a:xfrm>
            <a:off x="1066799" y="2255520"/>
            <a:ext cx="4889863" cy="3849189"/>
          </a:xfrm>
          <a:ln w="38100"/>
        </p:spPr>
        <p:style>
          <a:lnRef idx="2">
            <a:schemeClr val="dk1"/>
          </a:lnRef>
          <a:fillRef idx="1">
            <a:schemeClr val="lt1"/>
          </a:fillRef>
          <a:effectRef idx="0">
            <a:schemeClr val="dk1"/>
          </a:effectRef>
          <a:fontRef idx="minor">
            <a:schemeClr val="dk1"/>
          </a:fontRef>
        </p:style>
        <p:txBody>
          <a:bodyPr>
            <a:noAutofit/>
          </a:bodyPr>
          <a:lstStyle/>
          <a:p>
            <a:pPr algn="l"/>
            <a:r>
              <a:rPr lang="en-GB" sz="1500" b="1" i="0" dirty="0">
                <a:solidFill>
                  <a:srgbClr val="868E96"/>
                </a:solidFill>
                <a:effectLst/>
                <a:latin typeface="arial" panose="020B0604020202020204" pitchFamily="34" charset="0"/>
              </a:rPr>
              <a:t>Keegan &amp; Davidson (2004), describe how information gained through a </a:t>
            </a:r>
            <a:r>
              <a:rPr lang="en-GB" sz="1500" b="1" i="0" dirty="0">
                <a:effectLst/>
                <a:latin typeface="arial" panose="020B0604020202020204" pitchFamily="34" charset="0"/>
              </a:rPr>
              <a:t>Competitor Analysis </a:t>
            </a:r>
            <a:r>
              <a:rPr lang="en-GB" sz="1500" b="1" i="0" dirty="0">
                <a:solidFill>
                  <a:srgbClr val="868E96"/>
                </a:solidFill>
                <a:effectLst/>
                <a:latin typeface="arial" panose="020B0604020202020204" pitchFamily="34" charset="0"/>
              </a:rPr>
              <a:t>can be neatly grouped into three categories:</a:t>
            </a:r>
          </a:p>
          <a:p>
            <a:pPr marL="342900" indent="-342900" algn="l">
              <a:buFont typeface="+mj-lt"/>
              <a:buAutoNum type="arabicPeriod"/>
            </a:pPr>
            <a:r>
              <a:rPr lang="en-GB" sz="1500" b="1" i="0" dirty="0">
                <a:effectLst/>
                <a:latin typeface="arial" panose="020B0604020202020204" pitchFamily="34" charset="0"/>
              </a:rPr>
              <a:t>Recorded data: </a:t>
            </a:r>
            <a:r>
              <a:rPr lang="en-GB" sz="1500" b="1" i="0" dirty="0">
                <a:solidFill>
                  <a:srgbClr val="868E96"/>
                </a:solidFill>
                <a:effectLst/>
                <a:latin typeface="arial" panose="020B0604020202020204" pitchFamily="34" charset="0"/>
              </a:rPr>
              <a:t>this is easily available in published form either internally or externally. </a:t>
            </a:r>
            <a:endParaRPr lang="en-GB" sz="1500" b="0" i="0" dirty="0">
              <a:solidFill>
                <a:srgbClr val="868E96"/>
              </a:solidFill>
              <a:effectLst/>
              <a:latin typeface="-apple-system"/>
            </a:endParaRPr>
          </a:p>
          <a:p>
            <a:pPr marL="342900" indent="-342900" algn="l">
              <a:buFont typeface="+mj-lt"/>
              <a:buAutoNum type="arabicPeriod"/>
            </a:pPr>
            <a:r>
              <a:rPr lang="en-GB" sz="1500" b="1" i="0" dirty="0">
                <a:effectLst/>
                <a:latin typeface="arial" panose="020B0604020202020204" pitchFamily="34" charset="0"/>
              </a:rPr>
              <a:t>Observable data: </a:t>
            </a:r>
            <a:r>
              <a:rPr lang="en-GB" sz="1500" b="1" i="0" dirty="0">
                <a:solidFill>
                  <a:srgbClr val="868E96"/>
                </a:solidFill>
                <a:effectLst/>
                <a:latin typeface="arial" panose="020B0604020202020204" pitchFamily="34" charset="0"/>
              </a:rPr>
              <a:t>this must be actively sought and often assembled from several sources. </a:t>
            </a:r>
            <a:endParaRPr lang="en-GB" sz="1500" b="0" i="0" dirty="0">
              <a:solidFill>
                <a:srgbClr val="868E96"/>
              </a:solidFill>
              <a:effectLst/>
              <a:latin typeface="-apple-system"/>
            </a:endParaRPr>
          </a:p>
          <a:p>
            <a:pPr marL="342900" indent="-342900" algn="l">
              <a:buFont typeface="+mj-lt"/>
              <a:buAutoNum type="arabicPeriod"/>
            </a:pPr>
            <a:r>
              <a:rPr lang="en-GB" sz="1500" b="1" i="0" dirty="0">
                <a:effectLst/>
                <a:latin typeface="arial" panose="020B0604020202020204" pitchFamily="34" charset="0"/>
              </a:rPr>
              <a:t>Opportunistic Data: </a:t>
            </a:r>
            <a:r>
              <a:rPr lang="en-GB" sz="1500" b="1" i="0" dirty="0">
                <a:solidFill>
                  <a:srgbClr val="868E96"/>
                </a:solidFill>
                <a:effectLst/>
                <a:latin typeface="arial" panose="020B0604020202020204" pitchFamily="34" charset="0"/>
              </a:rPr>
              <a:t>to get hold of this kind of data requires a lot of planning and organisation. Much of it is “anecdotal”, coming from discussions with suppliers, customers and, perhaps, previous management of competitors.</a:t>
            </a:r>
            <a:endParaRPr lang="en-GB" sz="1500" b="0" i="0" dirty="0">
              <a:solidFill>
                <a:srgbClr val="868E96"/>
              </a:solidFill>
              <a:effectLst/>
              <a:latin typeface="-apple-system"/>
            </a:endParaRPr>
          </a:p>
          <a:p>
            <a:pPr marL="342900" indent="-342900" algn="l">
              <a:buFont typeface="+mj-lt"/>
              <a:buAutoNum type="arabicPeriod"/>
            </a:pPr>
            <a:endParaRPr lang="en-GB" sz="1500" b="0" i="0" dirty="0">
              <a:solidFill>
                <a:srgbClr val="868E96"/>
              </a:solidFill>
              <a:effectLst/>
              <a:latin typeface="-apple-system"/>
            </a:endParaRPr>
          </a:p>
          <a:p>
            <a:endParaRPr lang="en-US" sz="1500" dirty="0"/>
          </a:p>
        </p:txBody>
      </p:sp>
      <p:pic>
        <p:nvPicPr>
          <p:cNvPr id="5" name="Content Placeholder 4" descr="Workspace table with tablet eyeglasses schedule calendar and cup">
            <a:extLst>
              <a:ext uri="{FF2B5EF4-FFF2-40B4-BE49-F238E27FC236}">
                <a16:creationId xmlns:a16="http://schemas.microsoft.com/office/drawing/2014/main" id="{CA846854-372B-4EB8-B892-862449C14BA5}"/>
              </a:ext>
            </a:extLst>
          </p:cNvPr>
          <p:cNvPicPr>
            <a:picLocks noGrp="1" noChangeAspect="1"/>
          </p:cNvPicPr>
          <p:nvPr>
            <p:ph sz="half" idx="2"/>
          </p:nvPr>
        </p:nvPicPr>
        <p:blipFill>
          <a:blip r:embed="rId2"/>
          <a:stretch>
            <a:fillRect/>
          </a:stretch>
        </p:blipFill>
        <p:spPr>
          <a:xfrm>
            <a:off x="6096000" y="2063007"/>
            <a:ext cx="5616539" cy="3749039"/>
          </a:xfrm>
          <a:prstGeom prst="rect">
            <a:avLst/>
          </a:prstGeom>
          <a:ln>
            <a:noFill/>
          </a:ln>
          <a:effectLst>
            <a:softEdge rad="112500"/>
          </a:effectLst>
        </p:spPr>
      </p:pic>
      <p:sp>
        <p:nvSpPr>
          <p:cNvPr id="6" name="TextBox 5">
            <a:extLst>
              <a:ext uri="{FF2B5EF4-FFF2-40B4-BE49-F238E27FC236}">
                <a16:creationId xmlns:a16="http://schemas.microsoft.com/office/drawing/2014/main" id="{50ECE01E-66A7-4447-B0D6-09CD428805EE}"/>
              </a:ext>
            </a:extLst>
          </p:cNvPr>
          <p:cNvSpPr txBox="1"/>
          <p:nvPr/>
        </p:nvSpPr>
        <p:spPr>
          <a:xfrm>
            <a:off x="6076538" y="5939240"/>
            <a:ext cx="5731796" cy="769441"/>
          </a:xfrm>
          <a:prstGeom prst="rect">
            <a:avLst/>
          </a:prstGeom>
          <a:noFill/>
        </p:spPr>
        <p:txBody>
          <a:bodyPr wrap="square" rtlCol="0">
            <a:spAutoFit/>
          </a:bodyPr>
          <a:lstStyle/>
          <a:p>
            <a:pPr algn="ctr"/>
            <a:r>
              <a:rPr lang="en-GB" sz="1300" b="1" i="0" u="none" strike="noStrike" dirty="0">
                <a:effectLst/>
                <a:latin typeface="arial" panose="020B0604020202020204" pitchFamily="34" charset="0"/>
                <a:hlinkClick r:id="rId3">
                  <a:extLst>
                    <a:ext uri="{A12FA001-AC4F-418D-AE19-62706E023703}">
                      <ahyp:hlinkClr xmlns:ahyp="http://schemas.microsoft.com/office/drawing/2018/hyperlinkcolor" val="tx"/>
                    </a:ext>
                  </a:extLst>
                </a:hlinkClick>
              </a:rPr>
              <a:t>https://books.google.co.uk/books?id=v17o7Cvyf2IC&amp;printsec=frontcover&amp;source=gbs_ge_summary_r&amp;cad=0#v=onepage&amp;q&amp;f=false</a:t>
            </a:r>
            <a:endParaRPr lang="en-GB" sz="1300" b="0" i="0" dirty="0">
              <a:effectLst/>
              <a:latin typeface="-apple-system"/>
            </a:endParaRPr>
          </a:p>
          <a:p>
            <a:pPr algn="ctr"/>
            <a:endParaRPr lang="en-GB" dirty="0"/>
          </a:p>
        </p:txBody>
      </p:sp>
    </p:spTree>
    <p:extLst>
      <p:ext uri="{BB962C8B-B14F-4D97-AF65-F5344CB8AC3E}">
        <p14:creationId xmlns:p14="http://schemas.microsoft.com/office/powerpoint/2010/main" val="280584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Puzzle">
            <a:extLst>
              <a:ext uri="{FF2B5EF4-FFF2-40B4-BE49-F238E27FC236}">
                <a16:creationId xmlns:a16="http://schemas.microsoft.com/office/drawing/2014/main" id="{447A7B77-77D9-4FE9-96BB-6C4F6E0B9464}"/>
              </a:ext>
            </a:extLst>
          </p:cNvPr>
          <p:cNvPicPr>
            <a:picLocks noGrp="1" noChangeAspect="1"/>
          </p:cNvPicPr>
          <p:nvPr>
            <p:ph type="pic" idx="1"/>
          </p:nvPr>
        </p:nvPicPr>
        <p:blipFill rotWithShape="1">
          <a:blip r:embed="rId2"/>
          <a:srcRect l="9856" r="9657" b="2"/>
          <a:stretch/>
        </p:blipFill>
        <p:spPr>
          <a:xfrm>
            <a:off x="228599" y="237744"/>
            <a:ext cx="7696201" cy="6382512"/>
          </a:xfrm>
          <a:prstGeom prst="rect">
            <a:avLst/>
          </a:prstGeom>
          <a:ln>
            <a:noFill/>
          </a:ln>
          <a:effectLst>
            <a:softEdge rad="112500"/>
          </a:effectLst>
        </p:spPr>
      </p:pic>
      <p:sp>
        <p:nvSpPr>
          <p:cNvPr id="10" name="Title 2">
            <a:extLst>
              <a:ext uri="{FF2B5EF4-FFF2-40B4-BE49-F238E27FC236}">
                <a16:creationId xmlns:a16="http://schemas.microsoft.com/office/drawing/2014/main" id="{091C399E-CDC1-43F2-8F4E-F7888C7FDA8C}"/>
              </a:ext>
            </a:extLst>
          </p:cNvPr>
          <p:cNvSpPr>
            <a:spLocks noGrp="1"/>
          </p:cNvSpPr>
          <p:nvPr>
            <p:ph type="title"/>
          </p:nvPr>
        </p:nvSpPr>
        <p:spPr>
          <a:xfrm>
            <a:off x="8477250" y="603504"/>
            <a:ext cx="3144774" cy="1645920"/>
          </a:xfrm>
          <a:ln w="28575"/>
        </p:spPr>
        <p:style>
          <a:lnRef idx="2">
            <a:schemeClr val="dk1"/>
          </a:lnRef>
          <a:fillRef idx="1">
            <a:schemeClr val="lt1"/>
          </a:fillRef>
          <a:effectRef idx="0">
            <a:schemeClr val="dk1"/>
          </a:effectRef>
          <a:fontRef idx="minor">
            <a:schemeClr val="dk1"/>
          </a:fontRef>
        </p:style>
        <p:txBody>
          <a:bodyPr/>
          <a:lstStyle/>
          <a:p>
            <a:pPr algn="ctr"/>
            <a:r>
              <a:rPr lang="en-GB" sz="2600" b="1" i="0" dirty="0">
                <a:effectLst/>
                <a:latin typeface="arial" panose="020B0604020202020204" pitchFamily="34" charset="0"/>
              </a:rPr>
              <a:t>Sources of Information for Competitor Analysis</a:t>
            </a:r>
            <a:endParaRPr lang="en-US" sz="2600" dirty="0"/>
          </a:p>
        </p:txBody>
      </p:sp>
      <p:sp>
        <p:nvSpPr>
          <p:cNvPr id="12" name="Text Placeholder 3">
            <a:extLst>
              <a:ext uri="{FF2B5EF4-FFF2-40B4-BE49-F238E27FC236}">
                <a16:creationId xmlns:a16="http://schemas.microsoft.com/office/drawing/2014/main" id="{5C91C20C-4FCA-4DAB-B731-9FFA2923335A}"/>
              </a:ext>
            </a:extLst>
          </p:cNvPr>
          <p:cNvSpPr>
            <a:spLocks noGrp="1"/>
          </p:cNvSpPr>
          <p:nvPr>
            <p:ph type="body" sz="half" idx="2"/>
          </p:nvPr>
        </p:nvSpPr>
        <p:spPr>
          <a:xfrm>
            <a:off x="8477250" y="2473674"/>
            <a:ext cx="3144774" cy="3511296"/>
          </a:xfrm>
          <a:ln w="28575"/>
        </p:spPr>
        <p:style>
          <a:lnRef idx="2">
            <a:schemeClr val="dk1"/>
          </a:lnRef>
          <a:fillRef idx="1">
            <a:schemeClr val="lt1"/>
          </a:fillRef>
          <a:effectRef idx="0">
            <a:schemeClr val="dk1"/>
          </a:effectRef>
          <a:fontRef idx="minor">
            <a:schemeClr val="dk1"/>
          </a:fontRef>
        </p:style>
        <p:txBody>
          <a:bodyPr>
            <a:normAutofit fontScale="85000" lnSpcReduction="10000"/>
          </a:bodyPr>
          <a:lstStyle/>
          <a:p>
            <a:pPr algn="ctr"/>
            <a:r>
              <a:rPr lang="en-GB" b="1" i="0" dirty="0">
                <a:solidFill>
                  <a:srgbClr val="868E96"/>
                </a:solidFill>
                <a:effectLst/>
                <a:latin typeface="arial" panose="020B0604020202020204" pitchFamily="34" charset="0"/>
              </a:rPr>
              <a:t>Keegan &amp; Davidson (2004) compare the process of gathering competitive data to a jigsaw puzzle. </a:t>
            </a:r>
          </a:p>
          <a:p>
            <a:pPr algn="ctr"/>
            <a:r>
              <a:rPr lang="en-GB" b="1" i="0" dirty="0">
                <a:solidFill>
                  <a:srgbClr val="868E96"/>
                </a:solidFill>
                <a:effectLst/>
                <a:latin typeface="arial" panose="020B0604020202020204" pitchFamily="34" charset="0"/>
              </a:rPr>
              <a:t>Each individual piece of data does not have much value. The important skill is to collect as many of the pieces as possible and to assemble them into an overall picture of the competitor.</a:t>
            </a:r>
          </a:p>
          <a:p>
            <a:pPr algn="ctr"/>
            <a:r>
              <a:rPr lang="en-GB" b="1" i="0" dirty="0">
                <a:solidFill>
                  <a:srgbClr val="868E96"/>
                </a:solidFill>
                <a:effectLst/>
                <a:latin typeface="arial" panose="020B0604020202020204" pitchFamily="34" charset="0"/>
              </a:rPr>
              <a:t>This enables you to identify any missing pieces and to take the necessary steps to collect them.</a:t>
            </a:r>
            <a:endParaRPr lang="en-US" dirty="0"/>
          </a:p>
        </p:txBody>
      </p:sp>
    </p:spTree>
    <p:extLst>
      <p:ext uri="{BB962C8B-B14F-4D97-AF65-F5344CB8AC3E}">
        <p14:creationId xmlns:p14="http://schemas.microsoft.com/office/powerpoint/2010/main" val="41386908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we="http://schemas.microsoft.com/office/webextensions/webextension/2010/11" xmlns:pca="http://schemas.microsoft.com/office/powerpoint/2013/contentapp" Requires="we pca">
          <p:graphicFrame>
            <p:nvGraphicFramePr>
              <p:cNvPr id="2" name="Add-in 1" title="Poll Everywhere">
                <a:extLst>
                  <a:ext uri="{FF2B5EF4-FFF2-40B4-BE49-F238E27FC236}">
                    <a16:creationId xmlns:a16="http://schemas.microsoft.com/office/drawing/2014/main" id="{A2CF1B42-B03E-440A-9F57-5A7FC202BEFF}"/>
                  </a:ext>
                </a:extLst>
              </p:cNvPr>
              <p:cNvGraphicFramePr>
                <a:graphicFrameLocks noGrp="1"/>
              </p:cNvGraphicFramePr>
              <p:nvPr/>
            </p:nvGraphicFramePr>
            <p:xfrm>
              <a:off x="1524000" y="857249"/>
              <a:ext cx="9144000" cy="5143500"/>
            </p:xfrm>
            <a:graphic>
              <a:graphicData uri="http://schemas.microsoft.com/office/webextensions/webextension/2010/11">
                <we:webextensionref xmlns:we="http://schemas.microsoft.com/office/webextensions/webextension/2010/11" xmlns:r="http://schemas.openxmlformats.org/officeDocument/2006/relationships" r:id="rId2"/>
              </a:graphicData>
            </a:graphic>
          </p:graphicFrame>
        </mc:Choice>
        <mc:Fallback>
          <p:pic>
            <p:nvPicPr>
              <p:cNvPr id="2" name="Add-in 1" title="Poll Everywhere">
                <a:extLst>
                  <a:ext uri="{FF2B5EF4-FFF2-40B4-BE49-F238E27FC236}">
                    <a16:creationId xmlns:a16="http://schemas.microsoft.com/office/drawing/2014/main" id="{A2CF1B42-B03E-440A-9F57-5A7FC202BEFF}"/>
                  </a:ext>
                </a:extLst>
              </p:cNvPr>
              <p:cNvPicPr>
                <a:picLocks noGrp="1" noRot="1" noChangeAspect="1" noMove="1" noResize="1" noEditPoints="1" noAdjustHandles="1" noChangeArrowheads="1" noChangeShapeType="1"/>
              </p:cNvPicPr>
              <p:nvPr/>
            </p:nvPicPr>
            <p:blipFill>
              <a:blip r:embed="rId3"/>
              <a:stretch>
                <a:fillRect/>
              </a:stretch>
            </p:blipFill>
            <p:spPr>
              <a:xfrm>
                <a:off x="1524000" y="857249"/>
                <a:ext cx="9144000" cy="5143500"/>
              </a:xfrm>
              <a:prstGeom prst="rect">
                <a:avLst/>
              </a:prstGeom>
            </p:spPr>
          </p:pic>
        </mc:Fallback>
      </mc:AlternateContent>
    </p:spTree>
    <p:extLst>
      <p:ext uri="{BB962C8B-B14F-4D97-AF65-F5344CB8AC3E}">
        <p14:creationId xmlns:p14="http://schemas.microsoft.com/office/powerpoint/2010/main" val="15762484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we="http://schemas.microsoft.com/office/webextensions/webextension/2010/11" xmlns:pca="http://schemas.microsoft.com/office/powerpoint/2013/contentapp" Requires="we pca">
          <p:graphicFrame>
            <p:nvGraphicFramePr>
              <p:cNvPr id="2" name="Add-in 1" title="Poll Everywhere">
                <a:extLst>
                  <a:ext uri="{FF2B5EF4-FFF2-40B4-BE49-F238E27FC236}">
                    <a16:creationId xmlns:a16="http://schemas.microsoft.com/office/drawing/2014/main" id="{DA0103EC-2E55-4BB7-90BC-097EF5D7C460}"/>
                  </a:ext>
                </a:extLst>
              </p:cNvPr>
              <p:cNvGraphicFramePr>
                <a:graphicFrameLocks noGrp="1"/>
              </p:cNvGraphicFramePr>
              <p:nvPr/>
            </p:nvGraphicFramePr>
            <p:xfrm>
              <a:off x="1524000" y="857249"/>
              <a:ext cx="9144000" cy="5143500"/>
            </p:xfrm>
            <a:graphic>
              <a:graphicData uri="http://schemas.microsoft.com/office/webextensions/webextension/2010/11">
                <we:webextensionref xmlns:we="http://schemas.microsoft.com/office/webextensions/webextension/2010/11" xmlns:r="http://schemas.openxmlformats.org/officeDocument/2006/relationships" r:id="rId2"/>
              </a:graphicData>
            </a:graphic>
          </p:graphicFrame>
        </mc:Choice>
        <mc:Fallback>
          <p:pic>
            <p:nvPicPr>
              <p:cNvPr id="2" name="Add-in 1" title="Poll Everywhere">
                <a:extLst>
                  <a:ext uri="{FF2B5EF4-FFF2-40B4-BE49-F238E27FC236}">
                    <a16:creationId xmlns:a16="http://schemas.microsoft.com/office/drawing/2014/main" id="{DA0103EC-2E55-4BB7-90BC-097EF5D7C460}"/>
                  </a:ext>
                </a:extLst>
              </p:cNvPr>
              <p:cNvPicPr>
                <a:picLocks noGrp="1" noRot="1" noChangeAspect="1" noMove="1" noResize="1" noEditPoints="1" noAdjustHandles="1" noChangeArrowheads="1" noChangeShapeType="1"/>
              </p:cNvPicPr>
              <p:nvPr/>
            </p:nvPicPr>
            <p:blipFill>
              <a:blip r:embed="rId3"/>
              <a:stretch>
                <a:fillRect/>
              </a:stretch>
            </p:blipFill>
            <p:spPr>
              <a:xfrm>
                <a:off x="1524000" y="857249"/>
                <a:ext cx="9144000" cy="5143500"/>
              </a:xfrm>
              <a:prstGeom prst="rect">
                <a:avLst/>
              </a:prstGeom>
            </p:spPr>
          </p:pic>
        </mc:Fallback>
      </mc:AlternateContent>
    </p:spTree>
    <p:extLst>
      <p:ext uri="{BB962C8B-B14F-4D97-AF65-F5344CB8AC3E}">
        <p14:creationId xmlns:p14="http://schemas.microsoft.com/office/powerpoint/2010/main" val="32233886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we="http://schemas.microsoft.com/office/webextensions/webextension/2010/11" xmlns:pca="http://schemas.microsoft.com/office/powerpoint/2013/contentapp" Requires="we pca">
          <p:graphicFrame>
            <p:nvGraphicFramePr>
              <p:cNvPr id="2" name="Add-in 1" title="Poll Everywhere">
                <a:extLst>
                  <a:ext uri="{FF2B5EF4-FFF2-40B4-BE49-F238E27FC236}">
                    <a16:creationId xmlns:a16="http://schemas.microsoft.com/office/drawing/2014/main" id="{09738ABC-95C5-4600-B1BB-3DE631885B4C}"/>
                  </a:ext>
                </a:extLst>
              </p:cNvPr>
              <p:cNvGraphicFramePr>
                <a:graphicFrameLocks noGrp="1"/>
              </p:cNvGraphicFramePr>
              <p:nvPr/>
            </p:nvGraphicFramePr>
            <p:xfrm>
              <a:off x="1524000" y="857249"/>
              <a:ext cx="9144000" cy="5143500"/>
            </p:xfrm>
            <a:graphic>
              <a:graphicData uri="http://schemas.microsoft.com/office/webextensions/webextension/2010/11">
                <we:webextensionref xmlns:we="http://schemas.microsoft.com/office/webextensions/webextension/2010/11" xmlns:r="http://schemas.openxmlformats.org/officeDocument/2006/relationships" r:id="rId2"/>
              </a:graphicData>
            </a:graphic>
          </p:graphicFrame>
        </mc:Choice>
        <mc:Fallback>
          <p:pic>
            <p:nvPicPr>
              <p:cNvPr id="2" name="Add-in 1" title="Poll Everywhere">
                <a:extLst>
                  <a:ext uri="{FF2B5EF4-FFF2-40B4-BE49-F238E27FC236}">
                    <a16:creationId xmlns:a16="http://schemas.microsoft.com/office/drawing/2014/main" id="{09738ABC-95C5-4600-B1BB-3DE631885B4C}"/>
                  </a:ext>
                </a:extLst>
              </p:cNvPr>
              <p:cNvPicPr>
                <a:picLocks noGrp="1" noRot="1" noChangeAspect="1" noMove="1" noResize="1" noEditPoints="1" noAdjustHandles="1" noChangeArrowheads="1" noChangeShapeType="1"/>
              </p:cNvPicPr>
              <p:nvPr/>
            </p:nvPicPr>
            <p:blipFill>
              <a:blip r:embed="rId3"/>
              <a:stretch>
                <a:fillRect/>
              </a:stretch>
            </p:blipFill>
            <p:spPr>
              <a:xfrm>
                <a:off x="1524000" y="857249"/>
                <a:ext cx="9144000" cy="5143500"/>
              </a:xfrm>
              <a:prstGeom prst="rect">
                <a:avLst/>
              </a:prstGeom>
            </p:spPr>
          </p:pic>
        </mc:Fallback>
      </mc:AlternateContent>
    </p:spTree>
    <p:extLst>
      <p:ext uri="{BB962C8B-B14F-4D97-AF65-F5344CB8AC3E}">
        <p14:creationId xmlns:p14="http://schemas.microsoft.com/office/powerpoint/2010/main" val="2761182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E8869-63F1-4EED-AF5E-67999051E75F}"/>
              </a:ext>
            </a:extLst>
          </p:cNvPr>
          <p:cNvSpPr>
            <a:spLocks noGrp="1"/>
          </p:cNvSpPr>
          <p:nvPr>
            <p:ph type="title"/>
          </p:nvPr>
        </p:nvSpPr>
        <p:spPr>
          <a:xfrm>
            <a:off x="1066800" y="642594"/>
            <a:ext cx="10058400" cy="1371600"/>
          </a:xfrm>
          <a:ln w="38100"/>
        </p:spPr>
        <p:style>
          <a:lnRef idx="2">
            <a:schemeClr val="accent3"/>
          </a:lnRef>
          <a:fillRef idx="1">
            <a:schemeClr val="lt1"/>
          </a:fillRef>
          <a:effectRef idx="0">
            <a:schemeClr val="accent3"/>
          </a:effectRef>
          <a:fontRef idx="minor">
            <a:schemeClr val="dk1"/>
          </a:fontRef>
        </p:style>
        <p:txBody>
          <a:bodyPr anchor="ctr">
            <a:normAutofit/>
          </a:bodyPr>
          <a:lstStyle/>
          <a:p>
            <a:pPr algn="ctr"/>
            <a:r>
              <a:rPr lang="en-GB" b="1" dirty="0"/>
              <a:t>Competitor Analysis </a:t>
            </a:r>
          </a:p>
        </p:txBody>
      </p:sp>
      <p:sp>
        <p:nvSpPr>
          <p:cNvPr id="10" name="Content Placeholder 2">
            <a:extLst>
              <a:ext uri="{FF2B5EF4-FFF2-40B4-BE49-F238E27FC236}">
                <a16:creationId xmlns:a16="http://schemas.microsoft.com/office/drawing/2014/main" id="{5D772315-D812-4A1A-AAFD-D62D8E09C911}"/>
              </a:ext>
            </a:extLst>
          </p:cNvPr>
          <p:cNvSpPr>
            <a:spLocks noGrp="1"/>
          </p:cNvSpPr>
          <p:nvPr>
            <p:ph sz="half" idx="1"/>
          </p:nvPr>
        </p:nvSpPr>
        <p:spPr>
          <a:xfrm>
            <a:off x="1066800" y="2225046"/>
            <a:ext cx="4663440" cy="3749040"/>
          </a:xfrm>
          <a:ln w="38100"/>
        </p:spPr>
        <p:style>
          <a:lnRef idx="2">
            <a:schemeClr val="accent3"/>
          </a:lnRef>
          <a:fillRef idx="1">
            <a:schemeClr val="lt1"/>
          </a:fillRef>
          <a:effectRef idx="0">
            <a:schemeClr val="accent3"/>
          </a:effectRef>
          <a:fontRef idx="minor">
            <a:schemeClr val="dk1"/>
          </a:fontRef>
        </p:style>
        <p:txBody>
          <a:bodyPr anchor="ctr">
            <a:normAutofit/>
          </a:bodyPr>
          <a:lstStyle/>
          <a:p>
            <a:pPr marL="0" indent="0" algn="ctr">
              <a:buNone/>
            </a:pPr>
            <a:r>
              <a:rPr lang="en-GB" sz="2000" b="1" i="0" dirty="0">
                <a:solidFill>
                  <a:srgbClr val="868E96"/>
                </a:solidFill>
                <a:effectLst/>
                <a:latin typeface="arial" panose="020B0604020202020204" pitchFamily="34" charset="0"/>
              </a:rPr>
              <a:t>You can probably think of many more pieces of information about a competitor that would be useful. </a:t>
            </a:r>
          </a:p>
          <a:p>
            <a:pPr marL="0" indent="0" algn="ctr">
              <a:buNone/>
            </a:pPr>
            <a:r>
              <a:rPr lang="en-GB" sz="2000" b="1" i="0" dirty="0">
                <a:solidFill>
                  <a:srgbClr val="868E96"/>
                </a:solidFill>
                <a:effectLst/>
                <a:latin typeface="arial" panose="020B0604020202020204" pitchFamily="34" charset="0"/>
              </a:rPr>
              <a:t>However, an important challenge in competitor analysis is working out how to obtain competitor information that is reliable, up-to-date and available legally(!).</a:t>
            </a:r>
            <a:endParaRPr lang="en-US" sz="2000" dirty="0"/>
          </a:p>
        </p:txBody>
      </p:sp>
      <p:pic>
        <p:nvPicPr>
          <p:cNvPr id="5" name="Content Placeholder 4" descr="Desk with productivity items">
            <a:extLst>
              <a:ext uri="{FF2B5EF4-FFF2-40B4-BE49-F238E27FC236}">
                <a16:creationId xmlns:a16="http://schemas.microsoft.com/office/drawing/2014/main" id="{BACAA13B-0847-4E90-8873-FCBDF76691EB}"/>
              </a:ext>
            </a:extLst>
          </p:cNvPr>
          <p:cNvPicPr>
            <a:picLocks noGrp="1" noChangeAspect="1"/>
          </p:cNvPicPr>
          <p:nvPr>
            <p:ph sz="half" idx="2"/>
          </p:nvPr>
        </p:nvPicPr>
        <p:blipFill rotWithShape="1">
          <a:blip r:embed="rId2"/>
          <a:srcRect l="15276" r="1691" b="-2"/>
          <a:stretch/>
        </p:blipFill>
        <p:spPr>
          <a:xfrm>
            <a:off x="6125949" y="2103120"/>
            <a:ext cx="4999251" cy="4019006"/>
          </a:xfrm>
          <a:prstGeom prst="rect">
            <a:avLst/>
          </a:prstGeom>
          <a:ln>
            <a:noFill/>
          </a:ln>
          <a:effectLst>
            <a:softEdge rad="112500"/>
          </a:effectLst>
        </p:spPr>
      </p:pic>
    </p:spTree>
    <p:extLst>
      <p:ext uri="{BB962C8B-B14F-4D97-AF65-F5344CB8AC3E}">
        <p14:creationId xmlns:p14="http://schemas.microsoft.com/office/powerpoint/2010/main" val="29465733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B2BBF6F2-D5B5-431A-9BCF-34E56C86CF43}"/>
              </a:ext>
            </a:extLst>
          </p:cNvPr>
          <p:cNvGraphicFramePr>
            <a:graphicFrameLocks noGrp="1"/>
          </p:cNvGraphicFramePr>
          <p:nvPr>
            <p:extLst>
              <p:ext uri="{D42A27DB-BD31-4B8C-83A1-F6EECF244321}">
                <p14:modId xmlns:p14="http://schemas.microsoft.com/office/powerpoint/2010/main" val="2876973639"/>
              </p:ext>
            </p:extLst>
          </p:nvPr>
        </p:nvGraphicFramePr>
        <p:xfrm>
          <a:off x="685800" y="834886"/>
          <a:ext cx="6858003" cy="5269093"/>
        </p:xfrm>
        <a:graphic>
          <a:graphicData uri="http://schemas.openxmlformats.org/drawingml/2006/table">
            <a:tbl>
              <a:tblPr>
                <a:tableStyleId>{5C22544A-7EE6-4342-B048-85BDC9FD1C3A}</a:tableStyleId>
              </a:tblPr>
              <a:tblGrid>
                <a:gridCol w="2895975">
                  <a:extLst>
                    <a:ext uri="{9D8B030D-6E8A-4147-A177-3AD203B41FA5}">
                      <a16:colId xmlns:a16="http://schemas.microsoft.com/office/drawing/2014/main" val="2689355630"/>
                    </a:ext>
                  </a:extLst>
                </a:gridCol>
                <a:gridCol w="1320676">
                  <a:extLst>
                    <a:ext uri="{9D8B030D-6E8A-4147-A177-3AD203B41FA5}">
                      <a16:colId xmlns:a16="http://schemas.microsoft.com/office/drawing/2014/main" val="859822579"/>
                    </a:ext>
                  </a:extLst>
                </a:gridCol>
                <a:gridCol w="1320676">
                  <a:extLst>
                    <a:ext uri="{9D8B030D-6E8A-4147-A177-3AD203B41FA5}">
                      <a16:colId xmlns:a16="http://schemas.microsoft.com/office/drawing/2014/main" val="2092731325"/>
                    </a:ext>
                  </a:extLst>
                </a:gridCol>
                <a:gridCol w="1320676">
                  <a:extLst>
                    <a:ext uri="{9D8B030D-6E8A-4147-A177-3AD203B41FA5}">
                      <a16:colId xmlns:a16="http://schemas.microsoft.com/office/drawing/2014/main" val="1245585574"/>
                    </a:ext>
                  </a:extLst>
                </a:gridCol>
              </a:tblGrid>
              <a:tr h="309710">
                <a:tc>
                  <a:txBody>
                    <a:bodyPr/>
                    <a:lstStyle/>
                    <a:p>
                      <a:pPr algn="l" fontAlgn="b"/>
                      <a:r>
                        <a:rPr lang="en-GB" sz="1600" u="none" strike="noStrike" dirty="0">
                          <a:effectLst/>
                        </a:rPr>
                        <a:t> </a:t>
                      </a:r>
                      <a:endParaRPr lang="en-GB" sz="1600" b="0" i="1" u="none" strike="noStrike" dirty="0">
                        <a:solidFill>
                          <a:srgbClr val="000000"/>
                        </a:solidFill>
                        <a:effectLst/>
                        <a:latin typeface="Arial" panose="020B0604020202020204" pitchFamily="34" charset="0"/>
                      </a:endParaRPr>
                    </a:p>
                  </a:txBody>
                  <a:tcPr marL="14861" marR="14861" marT="14861" marB="0" anchor="b">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tcPr>
                </a:tc>
                <a:tc>
                  <a:txBody>
                    <a:bodyPr/>
                    <a:lstStyle/>
                    <a:p>
                      <a:pPr algn="ctr" fontAlgn="b"/>
                      <a:r>
                        <a:rPr lang="en-GB" sz="1600" b="1" u="none" strike="noStrike" dirty="0">
                          <a:effectLst/>
                        </a:rPr>
                        <a:t>Competitor </a:t>
                      </a:r>
                    </a:p>
                    <a:p>
                      <a:pPr algn="ctr" fontAlgn="b"/>
                      <a:r>
                        <a:rPr lang="en-GB" sz="1600" b="1" u="none" strike="noStrike" dirty="0">
                          <a:effectLst/>
                        </a:rPr>
                        <a:t>1</a:t>
                      </a:r>
                      <a:endParaRPr lang="en-GB" sz="1600" b="1" i="0" u="none" strike="noStrike" dirty="0">
                        <a:solidFill>
                          <a:srgbClr val="000000"/>
                        </a:solidFill>
                        <a:effectLst/>
                        <a:latin typeface="Arial" panose="020B0604020202020204" pitchFamily="34" charset="0"/>
                      </a:endParaRPr>
                    </a:p>
                  </a:txBody>
                  <a:tcPr marL="14861" marR="14861" marT="14861" marB="0" anchor="b">
                    <a:lnT w="12700" cap="flat" cmpd="sng" algn="ctr">
                      <a:solidFill>
                        <a:schemeClr val="tx1"/>
                      </a:solidFill>
                      <a:prstDash val="solid"/>
                      <a:round/>
                      <a:headEnd type="none" w="med" len="med"/>
                      <a:tailEnd type="none" w="med" len="med"/>
                    </a:lnT>
                  </a:tcPr>
                </a:tc>
                <a:tc>
                  <a:txBody>
                    <a:bodyPr/>
                    <a:lstStyle/>
                    <a:p>
                      <a:pPr algn="ctr" fontAlgn="b"/>
                      <a:r>
                        <a:rPr lang="en-GB" sz="1600" b="1" u="none" strike="noStrike" dirty="0">
                          <a:effectLst/>
                        </a:rPr>
                        <a:t>Competitor </a:t>
                      </a:r>
                    </a:p>
                    <a:p>
                      <a:pPr algn="ctr" fontAlgn="b"/>
                      <a:r>
                        <a:rPr lang="en-GB" sz="1600" b="1" u="none" strike="noStrike" dirty="0">
                          <a:effectLst/>
                        </a:rPr>
                        <a:t>2</a:t>
                      </a:r>
                      <a:endParaRPr lang="en-GB" sz="1600" b="1" i="0" u="none" strike="noStrike" dirty="0">
                        <a:solidFill>
                          <a:srgbClr val="000000"/>
                        </a:solidFill>
                        <a:effectLst/>
                        <a:latin typeface="Arial" panose="020B0604020202020204" pitchFamily="34" charset="0"/>
                      </a:endParaRPr>
                    </a:p>
                  </a:txBody>
                  <a:tcPr marL="14861" marR="14861" marT="14861" marB="0" anchor="b">
                    <a:lnT w="12700" cap="flat" cmpd="sng" algn="ctr">
                      <a:solidFill>
                        <a:schemeClr val="tx1"/>
                      </a:solidFill>
                      <a:prstDash val="solid"/>
                      <a:round/>
                      <a:headEnd type="none" w="med" len="med"/>
                      <a:tailEnd type="none" w="med" len="med"/>
                    </a:lnT>
                  </a:tcPr>
                </a:tc>
                <a:tc>
                  <a:txBody>
                    <a:bodyPr/>
                    <a:lstStyle/>
                    <a:p>
                      <a:pPr algn="ctr" fontAlgn="b"/>
                      <a:r>
                        <a:rPr lang="en-GB" sz="1600" b="1" u="none" strike="noStrike" dirty="0">
                          <a:effectLst/>
                        </a:rPr>
                        <a:t>Competitor </a:t>
                      </a:r>
                    </a:p>
                    <a:p>
                      <a:pPr algn="ctr" fontAlgn="b"/>
                      <a:r>
                        <a:rPr lang="en-GB" sz="1600" b="1" u="none" strike="noStrike" dirty="0">
                          <a:effectLst/>
                        </a:rPr>
                        <a:t>3</a:t>
                      </a:r>
                      <a:endParaRPr lang="en-GB" sz="1600" b="1" i="0" u="none" strike="noStrike" dirty="0">
                        <a:solidFill>
                          <a:srgbClr val="000000"/>
                        </a:solidFill>
                        <a:effectLst/>
                        <a:latin typeface="Arial" panose="020B0604020202020204" pitchFamily="34" charset="0"/>
                      </a:endParaRPr>
                    </a:p>
                  </a:txBody>
                  <a:tcPr marL="14861" marR="14861" marT="14861" marB="0" anchor="b">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137973781"/>
                  </a:ext>
                </a:extLst>
              </a:tr>
              <a:tr h="547491">
                <a:tc>
                  <a:txBody>
                    <a:bodyPr/>
                    <a:lstStyle/>
                    <a:p>
                      <a:pPr algn="l" fontAlgn="b"/>
                      <a:r>
                        <a:rPr lang="en-GB" sz="1600" b="1" u="none" strike="noStrike" dirty="0">
                          <a:effectLst/>
                        </a:rPr>
                        <a:t>Type (Primary, Secondary, Tertiary)</a:t>
                      </a:r>
                      <a:endParaRPr lang="en-GB" sz="1600" b="1" i="0" u="none" strike="noStrike" dirty="0">
                        <a:solidFill>
                          <a:srgbClr val="000000"/>
                        </a:solidFill>
                        <a:effectLst/>
                        <a:latin typeface="Arial" panose="020B0604020202020204" pitchFamily="34" charset="0"/>
                      </a:endParaRPr>
                    </a:p>
                  </a:txBody>
                  <a:tcPr marL="14861" marR="14861" marT="14861" marB="0" anchor="b">
                    <a:lnL w="12700" cap="flat" cmpd="sng" algn="ctr">
                      <a:solidFill>
                        <a:schemeClr val="tx1"/>
                      </a:solidFill>
                      <a:prstDash val="solid"/>
                      <a:round/>
                      <a:headEnd type="none" w="med" len="med"/>
                      <a:tailEnd type="none" w="med" len="med"/>
                    </a:lnL>
                  </a:tcPr>
                </a:tc>
                <a:tc>
                  <a:txBody>
                    <a:bodyPr/>
                    <a:lstStyle/>
                    <a:p>
                      <a:pPr algn="l" fontAlgn="b"/>
                      <a:r>
                        <a:rPr lang="en-GB" sz="1600" u="none" strike="noStrike">
                          <a:effectLst/>
                        </a:rPr>
                        <a:t> </a:t>
                      </a:r>
                      <a:endParaRPr lang="en-GB" sz="1600" b="0" i="0" u="none" strike="noStrike">
                        <a:solidFill>
                          <a:srgbClr val="000000"/>
                        </a:solidFill>
                        <a:effectLst/>
                        <a:latin typeface="Arial" panose="020B0604020202020204" pitchFamily="34" charset="0"/>
                      </a:endParaRPr>
                    </a:p>
                  </a:txBody>
                  <a:tcPr marL="14861" marR="14861" marT="14861" marB="0" anchor="b"/>
                </a:tc>
                <a:tc>
                  <a:txBody>
                    <a:bodyPr/>
                    <a:lstStyle/>
                    <a:p>
                      <a:pPr algn="l" fontAlgn="b"/>
                      <a:r>
                        <a:rPr lang="en-GB" sz="1600" u="none" strike="noStrike">
                          <a:effectLst/>
                        </a:rPr>
                        <a:t> </a:t>
                      </a:r>
                      <a:endParaRPr lang="en-GB" sz="1600" b="0" i="0" u="none" strike="noStrike">
                        <a:solidFill>
                          <a:srgbClr val="000000"/>
                        </a:solidFill>
                        <a:effectLst/>
                        <a:latin typeface="Arial" panose="020B0604020202020204" pitchFamily="34" charset="0"/>
                      </a:endParaRPr>
                    </a:p>
                  </a:txBody>
                  <a:tcPr marL="14861" marR="14861" marT="14861" marB="0" anchor="b"/>
                </a:tc>
                <a:tc>
                  <a:txBody>
                    <a:bodyPr/>
                    <a:lstStyle/>
                    <a:p>
                      <a:pPr algn="l" fontAlgn="b"/>
                      <a:r>
                        <a:rPr lang="en-GB" sz="1600" u="none" strike="noStrike">
                          <a:effectLst/>
                        </a:rPr>
                        <a:t> </a:t>
                      </a:r>
                      <a:endParaRPr lang="en-GB" sz="1600" b="0" i="0" u="none" strike="noStrike">
                        <a:solidFill>
                          <a:srgbClr val="000000"/>
                        </a:solidFill>
                        <a:effectLst/>
                        <a:latin typeface="Arial" panose="020B0604020202020204" pitchFamily="34" charset="0"/>
                      </a:endParaRPr>
                    </a:p>
                  </a:txBody>
                  <a:tcPr marL="14861" marR="14861" marT="14861" marB="0" anchor="b">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317796127"/>
                  </a:ext>
                </a:extLst>
              </a:tr>
              <a:tr h="309710">
                <a:tc>
                  <a:txBody>
                    <a:bodyPr/>
                    <a:lstStyle/>
                    <a:p>
                      <a:pPr algn="l" fontAlgn="b"/>
                      <a:r>
                        <a:rPr lang="en-GB" sz="1600" b="1" u="none" strike="noStrike" dirty="0">
                          <a:effectLst/>
                        </a:rPr>
                        <a:t>Positioning</a:t>
                      </a:r>
                      <a:endParaRPr lang="en-GB" sz="1600" b="1" i="0" u="none" strike="noStrike" dirty="0">
                        <a:solidFill>
                          <a:srgbClr val="000000"/>
                        </a:solidFill>
                        <a:effectLst/>
                        <a:latin typeface="Arial" panose="020B0604020202020204" pitchFamily="34" charset="0"/>
                      </a:endParaRPr>
                    </a:p>
                  </a:txBody>
                  <a:tcPr marL="14861" marR="14861" marT="14861" marB="0" anchor="b">
                    <a:lnL w="12700" cap="flat" cmpd="sng" algn="ctr">
                      <a:solidFill>
                        <a:schemeClr val="tx1"/>
                      </a:solidFill>
                      <a:prstDash val="solid"/>
                      <a:round/>
                      <a:headEnd type="none" w="med" len="med"/>
                      <a:tailEnd type="none" w="med" len="med"/>
                    </a:lnL>
                  </a:tcPr>
                </a:tc>
                <a:tc>
                  <a:txBody>
                    <a:bodyPr/>
                    <a:lstStyle/>
                    <a:p>
                      <a:pPr algn="l" fontAlgn="b"/>
                      <a:r>
                        <a:rPr lang="en-GB" sz="1600" u="none" strike="noStrike">
                          <a:effectLst/>
                        </a:rPr>
                        <a:t> </a:t>
                      </a:r>
                      <a:endParaRPr lang="en-GB" sz="1600" b="0" i="0" u="none" strike="noStrike">
                        <a:solidFill>
                          <a:srgbClr val="000000"/>
                        </a:solidFill>
                        <a:effectLst/>
                        <a:latin typeface="Arial" panose="020B0604020202020204" pitchFamily="34" charset="0"/>
                      </a:endParaRPr>
                    </a:p>
                  </a:txBody>
                  <a:tcPr marL="14861" marR="14861" marT="14861" marB="0" anchor="b"/>
                </a:tc>
                <a:tc>
                  <a:txBody>
                    <a:bodyPr/>
                    <a:lstStyle/>
                    <a:p>
                      <a:pPr algn="l" fontAlgn="b"/>
                      <a:r>
                        <a:rPr lang="en-GB" sz="1600" u="none" strike="noStrike">
                          <a:effectLst/>
                        </a:rPr>
                        <a:t> </a:t>
                      </a:r>
                      <a:endParaRPr lang="en-GB" sz="1600" b="0" i="0" u="none" strike="noStrike">
                        <a:solidFill>
                          <a:srgbClr val="000000"/>
                        </a:solidFill>
                        <a:effectLst/>
                        <a:latin typeface="Arial" panose="020B0604020202020204" pitchFamily="34" charset="0"/>
                      </a:endParaRPr>
                    </a:p>
                  </a:txBody>
                  <a:tcPr marL="14861" marR="14861" marT="14861" marB="0" anchor="b"/>
                </a:tc>
                <a:tc>
                  <a:txBody>
                    <a:bodyPr/>
                    <a:lstStyle/>
                    <a:p>
                      <a:pPr algn="l" fontAlgn="b"/>
                      <a:r>
                        <a:rPr lang="en-GB" sz="1600" u="none" strike="noStrike">
                          <a:effectLst/>
                        </a:rPr>
                        <a:t> </a:t>
                      </a:r>
                      <a:endParaRPr lang="en-GB" sz="1600" b="0" i="0" u="none" strike="noStrike">
                        <a:solidFill>
                          <a:srgbClr val="000000"/>
                        </a:solidFill>
                        <a:effectLst/>
                        <a:latin typeface="Arial" panose="020B0604020202020204" pitchFamily="34" charset="0"/>
                      </a:endParaRPr>
                    </a:p>
                  </a:txBody>
                  <a:tcPr marL="14861" marR="14861" marT="14861" marB="0" anchor="b">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2759437084"/>
                  </a:ext>
                </a:extLst>
              </a:tr>
              <a:tr h="309710">
                <a:tc>
                  <a:txBody>
                    <a:bodyPr/>
                    <a:lstStyle/>
                    <a:p>
                      <a:pPr algn="l" fontAlgn="b"/>
                      <a:r>
                        <a:rPr lang="en-GB" sz="1600" b="1" u="none" strike="noStrike" dirty="0">
                          <a:effectLst/>
                        </a:rPr>
                        <a:t>Price point</a:t>
                      </a:r>
                      <a:endParaRPr lang="en-GB" sz="1600" b="1" i="0" u="none" strike="noStrike" dirty="0">
                        <a:solidFill>
                          <a:srgbClr val="000000"/>
                        </a:solidFill>
                        <a:effectLst/>
                        <a:latin typeface="Arial" panose="020B0604020202020204" pitchFamily="34" charset="0"/>
                      </a:endParaRPr>
                    </a:p>
                  </a:txBody>
                  <a:tcPr marL="14861" marR="14861" marT="14861" marB="0" anchor="b">
                    <a:lnL w="12700" cap="flat" cmpd="sng" algn="ctr">
                      <a:solidFill>
                        <a:schemeClr val="tx1"/>
                      </a:solidFill>
                      <a:prstDash val="solid"/>
                      <a:round/>
                      <a:headEnd type="none" w="med" len="med"/>
                      <a:tailEnd type="none" w="med" len="med"/>
                    </a:lnL>
                  </a:tcPr>
                </a:tc>
                <a:tc>
                  <a:txBody>
                    <a:bodyPr/>
                    <a:lstStyle/>
                    <a:p>
                      <a:pPr algn="l" fontAlgn="b"/>
                      <a:r>
                        <a:rPr lang="en-GB" sz="1600" u="none" strike="noStrike">
                          <a:effectLst/>
                        </a:rPr>
                        <a:t> </a:t>
                      </a:r>
                      <a:endParaRPr lang="en-GB" sz="1600" b="0" i="0" u="none" strike="noStrike">
                        <a:solidFill>
                          <a:srgbClr val="000000"/>
                        </a:solidFill>
                        <a:effectLst/>
                        <a:latin typeface="Arial" panose="020B0604020202020204" pitchFamily="34" charset="0"/>
                      </a:endParaRPr>
                    </a:p>
                  </a:txBody>
                  <a:tcPr marL="14861" marR="14861" marT="14861" marB="0" anchor="b"/>
                </a:tc>
                <a:tc>
                  <a:txBody>
                    <a:bodyPr/>
                    <a:lstStyle/>
                    <a:p>
                      <a:pPr algn="l" fontAlgn="b"/>
                      <a:r>
                        <a:rPr lang="en-GB" sz="1600" u="none" strike="noStrike">
                          <a:effectLst/>
                        </a:rPr>
                        <a:t> </a:t>
                      </a:r>
                      <a:endParaRPr lang="en-GB" sz="1600" b="0" i="0" u="none" strike="noStrike">
                        <a:solidFill>
                          <a:srgbClr val="000000"/>
                        </a:solidFill>
                        <a:effectLst/>
                        <a:latin typeface="Arial" panose="020B0604020202020204" pitchFamily="34" charset="0"/>
                      </a:endParaRPr>
                    </a:p>
                  </a:txBody>
                  <a:tcPr marL="14861" marR="14861" marT="14861" marB="0" anchor="b"/>
                </a:tc>
                <a:tc>
                  <a:txBody>
                    <a:bodyPr/>
                    <a:lstStyle/>
                    <a:p>
                      <a:pPr algn="l" fontAlgn="b"/>
                      <a:r>
                        <a:rPr lang="en-GB" sz="1600" u="none" strike="noStrike">
                          <a:effectLst/>
                        </a:rPr>
                        <a:t> </a:t>
                      </a:r>
                      <a:endParaRPr lang="en-GB" sz="1600" b="0" i="0" u="none" strike="noStrike">
                        <a:solidFill>
                          <a:srgbClr val="000000"/>
                        </a:solidFill>
                        <a:effectLst/>
                        <a:latin typeface="Arial" panose="020B0604020202020204" pitchFamily="34" charset="0"/>
                      </a:endParaRPr>
                    </a:p>
                  </a:txBody>
                  <a:tcPr marL="14861" marR="14861" marT="14861" marB="0" anchor="b">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2140465402"/>
                  </a:ext>
                </a:extLst>
              </a:tr>
              <a:tr h="309710">
                <a:tc>
                  <a:txBody>
                    <a:bodyPr/>
                    <a:lstStyle/>
                    <a:p>
                      <a:pPr algn="l" fontAlgn="b"/>
                      <a:r>
                        <a:rPr lang="en-GB" sz="1600" b="1" u="none" strike="noStrike" dirty="0">
                          <a:effectLst/>
                        </a:rPr>
                        <a:t>Target audience</a:t>
                      </a:r>
                      <a:endParaRPr lang="en-GB" sz="1600" b="1" i="0" u="none" strike="noStrike" dirty="0">
                        <a:solidFill>
                          <a:srgbClr val="000000"/>
                        </a:solidFill>
                        <a:effectLst/>
                        <a:latin typeface="Arial" panose="020B0604020202020204" pitchFamily="34" charset="0"/>
                      </a:endParaRPr>
                    </a:p>
                  </a:txBody>
                  <a:tcPr marL="14861" marR="14861" marT="14861" marB="0" anchor="b">
                    <a:lnL w="12700" cap="flat" cmpd="sng" algn="ctr">
                      <a:solidFill>
                        <a:schemeClr val="tx1"/>
                      </a:solidFill>
                      <a:prstDash val="solid"/>
                      <a:round/>
                      <a:headEnd type="none" w="med" len="med"/>
                      <a:tailEnd type="none" w="med" len="med"/>
                    </a:lnL>
                  </a:tcPr>
                </a:tc>
                <a:tc>
                  <a:txBody>
                    <a:bodyPr/>
                    <a:lstStyle/>
                    <a:p>
                      <a:pPr algn="l" fontAlgn="b"/>
                      <a:r>
                        <a:rPr lang="en-GB" sz="1600" u="none" strike="noStrike">
                          <a:effectLst/>
                        </a:rPr>
                        <a:t> </a:t>
                      </a:r>
                      <a:endParaRPr lang="en-GB" sz="1600" b="0" i="0" u="none" strike="noStrike">
                        <a:solidFill>
                          <a:srgbClr val="000000"/>
                        </a:solidFill>
                        <a:effectLst/>
                        <a:latin typeface="Arial" panose="020B0604020202020204" pitchFamily="34" charset="0"/>
                      </a:endParaRPr>
                    </a:p>
                  </a:txBody>
                  <a:tcPr marL="14861" marR="14861" marT="14861" marB="0" anchor="b"/>
                </a:tc>
                <a:tc>
                  <a:txBody>
                    <a:bodyPr/>
                    <a:lstStyle/>
                    <a:p>
                      <a:pPr algn="l" fontAlgn="b"/>
                      <a:r>
                        <a:rPr lang="en-GB" sz="1600" u="none" strike="noStrike">
                          <a:effectLst/>
                        </a:rPr>
                        <a:t> </a:t>
                      </a:r>
                      <a:endParaRPr lang="en-GB" sz="1600" b="0" i="0" u="none" strike="noStrike">
                        <a:solidFill>
                          <a:srgbClr val="000000"/>
                        </a:solidFill>
                        <a:effectLst/>
                        <a:latin typeface="Arial" panose="020B0604020202020204" pitchFamily="34" charset="0"/>
                      </a:endParaRPr>
                    </a:p>
                  </a:txBody>
                  <a:tcPr marL="14861" marR="14861" marT="14861" marB="0" anchor="b"/>
                </a:tc>
                <a:tc>
                  <a:txBody>
                    <a:bodyPr/>
                    <a:lstStyle/>
                    <a:p>
                      <a:pPr algn="l" fontAlgn="b"/>
                      <a:r>
                        <a:rPr lang="en-GB" sz="1600" u="none" strike="noStrike">
                          <a:effectLst/>
                        </a:rPr>
                        <a:t> </a:t>
                      </a:r>
                      <a:endParaRPr lang="en-GB" sz="1600" b="0" i="0" u="none" strike="noStrike">
                        <a:solidFill>
                          <a:srgbClr val="000000"/>
                        </a:solidFill>
                        <a:effectLst/>
                        <a:latin typeface="Arial" panose="020B0604020202020204" pitchFamily="34" charset="0"/>
                      </a:endParaRPr>
                    </a:p>
                  </a:txBody>
                  <a:tcPr marL="14861" marR="14861" marT="14861" marB="0" anchor="b">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544849412"/>
                  </a:ext>
                </a:extLst>
              </a:tr>
              <a:tr h="309710">
                <a:tc>
                  <a:txBody>
                    <a:bodyPr/>
                    <a:lstStyle/>
                    <a:p>
                      <a:pPr algn="l" fontAlgn="b"/>
                      <a:r>
                        <a:rPr lang="en-GB" sz="1600" b="1" u="none" strike="noStrike" dirty="0">
                          <a:effectLst/>
                        </a:rPr>
                        <a:t>Offering</a:t>
                      </a:r>
                      <a:endParaRPr lang="en-GB" sz="1600" b="1" i="0" u="none" strike="noStrike" dirty="0">
                        <a:solidFill>
                          <a:srgbClr val="000000"/>
                        </a:solidFill>
                        <a:effectLst/>
                        <a:latin typeface="Arial" panose="020B0604020202020204" pitchFamily="34" charset="0"/>
                      </a:endParaRPr>
                    </a:p>
                  </a:txBody>
                  <a:tcPr marL="14861" marR="14861" marT="14861" marB="0" anchor="b">
                    <a:lnL w="12700" cap="flat" cmpd="sng" algn="ctr">
                      <a:solidFill>
                        <a:schemeClr val="tx1"/>
                      </a:solidFill>
                      <a:prstDash val="solid"/>
                      <a:round/>
                      <a:headEnd type="none" w="med" len="med"/>
                      <a:tailEnd type="none" w="med" len="med"/>
                    </a:lnL>
                  </a:tcPr>
                </a:tc>
                <a:tc>
                  <a:txBody>
                    <a:bodyPr/>
                    <a:lstStyle/>
                    <a:p>
                      <a:pPr algn="l" fontAlgn="b"/>
                      <a:r>
                        <a:rPr lang="en-GB" sz="1600" u="none" strike="noStrike">
                          <a:effectLst/>
                        </a:rPr>
                        <a:t> </a:t>
                      </a:r>
                      <a:endParaRPr lang="en-GB" sz="1600" b="0" i="0" u="none" strike="noStrike">
                        <a:solidFill>
                          <a:srgbClr val="000000"/>
                        </a:solidFill>
                        <a:effectLst/>
                        <a:latin typeface="Arial" panose="020B0604020202020204" pitchFamily="34" charset="0"/>
                      </a:endParaRPr>
                    </a:p>
                  </a:txBody>
                  <a:tcPr marL="14861" marR="14861" marT="14861" marB="0" anchor="b"/>
                </a:tc>
                <a:tc>
                  <a:txBody>
                    <a:bodyPr/>
                    <a:lstStyle/>
                    <a:p>
                      <a:pPr algn="l" fontAlgn="b"/>
                      <a:r>
                        <a:rPr lang="en-GB" sz="1600" u="none" strike="noStrike">
                          <a:effectLst/>
                        </a:rPr>
                        <a:t> </a:t>
                      </a:r>
                      <a:endParaRPr lang="en-GB" sz="1600" b="0" i="0" u="none" strike="noStrike">
                        <a:solidFill>
                          <a:srgbClr val="000000"/>
                        </a:solidFill>
                        <a:effectLst/>
                        <a:latin typeface="Arial" panose="020B0604020202020204" pitchFamily="34" charset="0"/>
                      </a:endParaRPr>
                    </a:p>
                  </a:txBody>
                  <a:tcPr marL="14861" marR="14861" marT="14861" marB="0" anchor="b"/>
                </a:tc>
                <a:tc>
                  <a:txBody>
                    <a:bodyPr/>
                    <a:lstStyle/>
                    <a:p>
                      <a:pPr algn="l" fontAlgn="b"/>
                      <a:r>
                        <a:rPr lang="en-GB" sz="1600" u="none" strike="noStrike">
                          <a:effectLst/>
                        </a:rPr>
                        <a:t> </a:t>
                      </a:r>
                      <a:endParaRPr lang="en-GB" sz="1600" b="0" i="0" u="none" strike="noStrike">
                        <a:solidFill>
                          <a:srgbClr val="000000"/>
                        </a:solidFill>
                        <a:effectLst/>
                        <a:latin typeface="Arial" panose="020B0604020202020204" pitchFamily="34" charset="0"/>
                      </a:endParaRPr>
                    </a:p>
                  </a:txBody>
                  <a:tcPr marL="14861" marR="14861" marT="14861" marB="0" anchor="b">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46160228"/>
                  </a:ext>
                </a:extLst>
              </a:tr>
              <a:tr h="309710">
                <a:tc>
                  <a:txBody>
                    <a:bodyPr/>
                    <a:lstStyle/>
                    <a:p>
                      <a:pPr algn="l" fontAlgn="b"/>
                      <a:r>
                        <a:rPr lang="en-GB" sz="1600" b="1" u="none" strike="noStrike" dirty="0">
                          <a:effectLst/>
                        </a:rPr>
                        <a:t>Key competitive advantage</a:t>
                      </a:r>
                      <a:endParaRPr lang="en-GB" sz="1600" b="1" i="0" u="none" strike="noStrike" dirty="0">
                        <a:solidFill>
                          <a:srgbClr val="000000"/>
                        </a:solidFill>
                        <a:effectLst/>
                        <a:latin typeface="Arial" panose="020B0604020202020204" pitchFamily="34" charset="0"/>
                      </a:endParaRPr>
                    </a:p>
                  </a:txBody>
                  <a:tcPr marL="14861" marR="14861" marT="14861" marB="0" anchor="b">
                    <a:lnL w="12700" cap="flat" cmpd="sng" algn="ctr">
                      <a:solidFill>
                        <a:schemeClr val="tx1"/>
                      </a:solidFill>
                      <a:prstDash val="solid"/>
                      <a:round/>
                      <a:headEnd type="none" w="med" len="med"/>
                      <a:tailEnd type="none" w="med" len="med"/>
                    </a:lnL>
                  </a:tcPr>
                </a:tc>
                <a:tc>
                  <a:txBody>
                    <a:bodyPr/>
                    <a:lstStyle/>
                    <a:p>
                      <a:pPr algn="l" fontAlgn="b"/>
                      <a:r>
                        <a:rPr lang="en-GB" sz="1600" u="none" strike="noStrike">
                          <a:effectLst/>
                        </a:rPr>
                        <a:t> </a:t>
                      </a:r>
                      <a:endParaRPr lang="en-GB" sz="1600" b="0" i="0" u="none" strike="noStrike">
                        <a:solidFill>
                          <a:srgbClr val="000000"/>
                        </a:solidFill>
                        <a:effectLst/>
                        <a:latin typeface="Arial" panose="020B0604020202020204" pitchFamily="34" charset="0"/>
                      </a:endParaRPr>
                    </a:p>
                  </a:txBody>
                  <a:tcPr marL="14861" marR="14861" marT="14861" marB="0" anchor="b"/>
                </a:tc>
                <a:tc>
                  <a:txBody>
                    <a:bodyPr/>
                    <a:lstStyle/>
                    <a:p>
                      <a:pPr algn="l" fontAlgn="b"/>
                      <a:r>
                        <a:rPr lang="en-GB" sz="1600" u="none" strike="noStrike">
                          <a:effectLst/>
                        </a:rPr>
                        <a:t> </a:t>
                      </a:r>
                      <a:endParaRPr lang="en-GB" sz="1600" b="0" i="0" u="none" strike="noStrike">
                        <a:solidFill>
                          <a:srgbClr val="000000"/>
                        </a:solidFill>
                        <a:effectLst/>
                        <a:latin typeface="Arial" panose="020B0604020202020204" pitchFamily="34" charset="0"/>
                      </a:endParaRPr>
                    </a:p>
                  </a:txBody>
                  <a:tcPr marL="14861" marR="14861" marT="14861" marB="0" anchor="b"/>
                </a:tc>
                <a:tc>
                  <a:txBody>
                    <a:bodyPr/>
                    <a:lstStyle/>
                    <a:p>
                      <a:pPr algn="l" fontAlgn="b"/>
                      <a:r>
                        <a:rPr lang="en-GB" sz="1600" u="none" strike="noStrike">
                          <a:effectLst/>
                        </a:rPr>
                        <a:t> </a:t>
                      </a:r>
                      <a:endParaRPr lang="en-GB" sz="1600" b="0" i="0" u="none" strike="noStrike">
                        <a:solidFill>
                          <a:srgbClr val="000000"/>
                        </a:solidFill>
                        <a:effectLst/>
                        <a:latin typeface="Arial" panose="020B0604020202020204" pitchFamily="34" charset="0"/>
                      </a:endParaRPr>
                    </a:p>
                  </a:txBody>
                  <a:tcPr marL="14861" marR="14861" marT="14861" marB="0" anchor="b">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489994528"/>
                  </a:ext>
                </a:extLst>
              </a:tr>
              <a:tr h="309710">
                <a:tc>
                  <a:txBody>
                    <a:bodyPr/>
                    <a:lstStyle/>
                    <a:p>
                      <a:pPr algn="l" fontAlgn="b"/>
                      <a:r>
                        <a:rPr lang="en-GB" sz="1600" b="1" u="none" strike="noStrike" dirty="0">
                          <a:effectLst/>
                        </a:rPr>
                        <a:t>Sales channels/where they sell</a:t>
                      </a:r>
                      <a:endParaRPr lang="en-GB" sz="1600" b="1" i="0" u="none" strike="noStrike" dirty="0">
                        <a:solidFill>
                          <a:srgbClr val="000000"/>
                        </a:solidFill>
                        <a:effectLst/>
                        <a:latin typeface="Arial" panose="020B0604020202020204" pitchFamily="34" charset="0"/>
                      </a:endParaRPr>
                    </a:p>
                  </a:txBody>
                  <a:tcPr marL="14861" marR="14861" marT="14861" marB="0" anchor="b">
                    <a:lnL w="12700" cap="flat" cmpd="sng" algn="ctr">
                      <a:solidFill>
                        <a:schemeClr val="tx1"/>
                      </a:solidFill>
                      <a:prstDash val="solid"/>
                      <a:round/>
                      <a:headEnd type="none" w="med" len="med"/>
                      <a:tailEnd type="none" w="med" len="med"/>
                    </a:lnL>
                  </a:tcPr>
                </a:tc>
                <a:tc>
                  <a:txBody>
                    <a:bodyPr/>
                    <a:lstStyle/>
                    <a:p>
                      <a:pPr algn="l" fontAlgn="b"/>
                      <a:r>
                        <a:rPr lang="en-GB" sz="1600" u="none" strike="noStrike">
                          <a:effectLst/>
                        </a:rPr>
                        <a:t> </a:t>
                      </a:r>
                      <a:endParaRPr lang="en-GB" sz="1600" b="0" i="0" u="none" strike="noStrike">
                        <a:solidFill>
                          <a:srgbClr val="000000"/>
                        </a:solidFill>
                        <a:effectLst/>
                        <a:latin typeface="Arial" panose="020B0604020202020204" pitchFamily="34" charset="0"/>
                      </a:endParaRPr>
                    </a:p>
                  </a:txBody>
                  <a:tcPr marL="14861" marR="14861" marT="14861" marB="0" anchor="b"/>
                </a:tc>
                <a:tc>
                  <a:txBody>
                    <a:bodyPr/>
                    <a:lstStyle/>
                    <a:p>
                      <a:pPr algn="l" fontAlgn="b"/>
                      <a:r>
                        <a:rPr lang="en-GB" sz="1600" u="none" strike="noStrike">
                          <a:effectLst/>
                        </a:rPr>
                        <a:t> </a:t>
                      </a:r>
                      <a:endParaRPr lang="en-GB" sz="1600" b="0" i="0" u="none" strike="noStrike">
                        <a:solidFill>
                          <a:srgbClr val="000000"/>
                        </a:solidFill>
                        <a:effectLst/>
                        <a:latin typeface="Arial" panose="020B0604020202020204" pitchFamily="34" charset="0"/>
                      </a:endParaRPr>
                    </a:p>
                  </a:txBody>
                  <a:tcPr marL="14861" marR="14861" marT="14861" marB="0" anchor="b"/>
                </a:tc>
                <a:tc>
                  <a:txBody>
                    <a:bodyPr/>
                    <a:lstStyle/>
                    <a:p>
                      <a:pPr algn="l" fontAlgn="b"/>
                      <a:r>
                        <a:rPr lang="en-GB" sz="1600" u="none" strike="noStrike">
                          <a:effectLst/>
                        </a:rPr>
                        <a:t> </a:t>
                      </a:r>
                      <a:endParaRPr lang="en-GB" sz="1600" b="0" i="0" u="none" strike="noStrike">
                        <a:solidFill>
                          <a:srgbClr val="000000"/>
                        </a:solidFill>
                        <a:effectLst/>
                        <a:latin typeface="Arial" panose="020B0604020202020204" pitchFamily="34" charset="0"/>
                      </a:endParaRPr>
                    </a:p>
                  </a:txBody>
                  <a:tcPr marL="14861" marR="14861" marT="14861" marB="0" anchor="b">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2386230799"/>
                  </a:ext>
                </a:extLst>
              </a:tr>
              <a:tr h="309710">
                <a:tc>
                  <a:txBody>
                    <a:bodyPr/>
                    <a:lstStyle/>
                    <a:p>
                      <a:pPr algn="l" fontAlgn="b"/>
                      <a:r>
                        <a:rPr lang="en-GB" sz="1600" b="1" u="none" strike="noStrike" dirty="0">
                          <a:effectLst/>
                        </a:rPr>
                        <a:t>Marketing strategy</a:t>
                      </a:r>
                      <a:endParaRPr lang="en-GB" sz="1600" b="1" i="0" u="none" strike="noStrike" dirty="0">
                        <a:solidFill>
                          <a:srgbClr val="000000"/>
                        </a:solidFill>
                        <a:effectLst/>
                        <a:latin typeface="Arial" panose="020B0604020202020204" pitchFamily="34" charset="0"/>
                      </a:endParaRPr>
                    </a:p>
                  </a:txBody>
                  <a:tcPr marL="14861" marR="14861" marT="14861" marB="0" anchor="b">
                    <a:lnL w="12700" cap="flat" cmpd="sng" algn="ctr">
                      <a:solidFill>
                        <a:schemeClr val="tx1"/>
                      </a:solidFill>
                      <a:prstDash val="solid"/>
                      <a:round/>
                      <a:headEnd type="none" w="med" len="med"/>
                      <a:tailEnd type="none" w="med" len="med"/>
                    </a:lnL>
                  </a:tcPr>
                </a:tc>
                <a:tc>
                  <a:txBody>
                    <a:bodyPr/>
                    <a:lstStyle/>
                    <a:p>
                      <a:pPr algn="l" fontAlgn="b"/>
                      <a:r>
                        <a:rPr lang="en-GB" sz="1600" u="none" strike="noStrike">
                          <a:effectLst/>
                        </a:rPr>
                        <a:t> </a:t>
                      </a:r>
                      <a:endParaRPr lang="en-GB" sz="1600" b="0" i="0" u="none" strike="noStrike">
                        <a:solidFill>
                          <a:srgbClr val="000000"/>
                        </a:solidFill>
                        <a:effectLst/>
                        <a:latin typeface="Arial" panose="020B0604020202020204" pitchFamily="34" charset="0"/>
                      </a:endParaRPr>
                    </a:p>
                  </a:txBody>
                  <a:tcPr marL="14861" marR="14861" marT="14861" marB="0" anchor="b"/>
                </a:tc>
                <a:tc>
                  <a:txBody>
                    <a:bodyPr/>
                    <a:lstStyle/>
                    <a:p>
                      <a:pPr algn="l" fontAlgn="b"/>
                      <a:r>
                        <a:rPr lang="en-GB" sz="1600" u="none" strike="noStrike">
                          <a:effectLst/>
                        </a:rPr>
                        <a:t> </a:t>
                      </a:r>
                      <a:endParaRPr lang="en-GB" sz="1600" b="0" i="0" u="none" strike="noStrike">
                        <a:solidFill>
                          <a:srgbClr val="000000"/>
                        </a:solidFill>
                        <a:effectLst/>
                        <a:latin typeface="Arial" panose="020B0604020202020204" pitchFamily="34" charset="0"/>
                      </a:endParaRPr>
                    </a:p>
                  </a:txBody>
                  <a:tcPr marL="14861" marR="14861" marT="14861" marB="0" anchor="b"/>
                </a:tc>
                <a:tc>
                  <a:txBody>
                    <a:bodyPr/>
                    <a:lstStyle/>
                    <a:p>
                      <a:pPr algn="l" fontAlgn="b"/>
                      <a:r>
                        <a:rPr lang="en-GB" sz="1600" u="none" strike="noStrike">
                          <a:effectLst/>
                        </a:rPr>
                        <a:t> </a:t>
                      </a:r>
                      <a:endParaRPr lang="en-GB" sz="1600" b="0" i="0" u="none" strike="noStrike">
                        <a:solidFill>
                          <a:srgbClr val="000000"/>
                        </a:solidFill>
                        <a:effectLst/>
                        <a:latin typeface="Arial" panose="020B0604020202020204" pitchFamily="34" charset="0"/>
                      </a:endParaRPr>
                    </a:p>
                  </a:txBody>
                  <a:tcPr marL="14861" marR="14861" marT="14861" marB="0" anchor="b">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4193574175"/>
                  </a:ext>
                </a:extLst>
              </a:tr>
              <a:tr h="309710">
                <a:tc>
                  <a:txBody>
                    <a:bodyPr/>
                    <a:lstStyle/>
                    <a:p>
                      <a:pPr algn="l" fontAlgn="b"/>
                      <a:r>
                        <a:rPr lang="en-GB" sz="1600" b="1" u="none" strike="noStrike" dirty="0">
                          <a:effectLst/>
                        </a:rPr>
                        <a:t>Support</a:t>
                      </a:r>
                      <a:endParaRPr lang="en-GB" sz="1600" b="1" i="0" u="none" strike="noStrike" dirty="0">
                        <a:solidFill>
                          <a:srgbClr val="000000"/>
                        </a:solidFill>
                        <a:effectLst/>
                        <a:latin typeface="Arial" panose="020B0604020202020204" pitchFamily="34" charset="0"/>
                      </a:endParaRPr>
                    </a:p>
                  </a:txBody>
                  <a:tcPr marL="14861" marR="14861" marT="14861" marB="0" anchor="b">
                    <a:lnL w="12700" cap="flat" cmpd="sng" algn="ctr">
                      <a:solidFill>
                        <a:schemeClr val="tx1"/>
                      </a:solidFill>
                      <a:prstDash val="solid"/>
                      <a:round/>
                      <a:headEnd type="none" w="med" len="med"/>
                      <a:tailEnd type="none" w="med" len="med"/>
                    </a:lnL>
                  </a:tcPr>
                </a:tc>
                <a:tc>
                  <a:txBody>
                    <a:bodyPr/>
                    <a:lstStyle/>
                    <a:p>
                      <a:pPr algn="l" fontAlgn="b"/>
                      <a:r>
                        <a:rPr lang="en-GB" sz="1600" u="none" strike="noStrike">
                          <a:effectLst/>
                        </a:rPr>
                        <a:t> </a:t>
                      </a:r>
                      <a:endParaRPr lang="en-GB" sz="1600" b="0" i="0" u="none" strike="noStrike">
                        <a:solidFill>
                          <a:srgbClr val="000000"/>
                        </a:solidFill>
                        <a:effectLst/>
                        <a:latin typeface="Arial" panose="020B0604020202020204" pitchFamily="34" charset="0"/>
                      </a:endParaRPr>
                    </a:p>
                  </a:txBody>
                  <a:tcPr marL="14861" marR="14861" marT="14861" marB="0" anchor="b"/>
                </a:tc>
                <a:tc>
                  <a:txBody>
                    <a:bodyPr/>
                    <a:lstStyle/>
                    <a:p>
                      <a:pPr algn="l" fontAlgn="b"/>
                      <a:r>
                        <a:rPr lang="en-GB" sz="1600" u="none" strike="noStrike">
                          <a:effectLst/>
                        </a:rPr>
                        <a:t> </a:t>
                      </a:r>
                      <a:endParaRPr lang="en-GB" sz="1600" b="0" i="0" u="none" strike="noStrike">
                        <a:solidFill>
                          <a:srgbClr val="000000"/>
                        </a:solidFill>
                        <a:effectLst/>
                        <a:latin typeface="Arial" panose="020B0604020202020204" pitchFamily="34" charset="0"/>
                      </a:endParaRPr>
                    </a:p>
                  </a:txBody>
                  <a:tcPr marL="14861" marR="14861" marT="14861" marB="0" anchor="b"/>
                </a:tc>
                <a:tc>
                  <a:txBody>
                    <a:bodyPr/>
                    <a:lstStyle/>
                    <a:p>
                      <a:pPr algn="l" fontAlgn="b"/>
                      <a:r>
                        <a:rPr lang="en-GB" sz="1600" u="none" strike="noStrike">
                          <a:effectLst/>
                        </a:rPr>
                        <a:t> </a:t>
                      </a:r>
                      <a:endParaRPr lang="en-GB" sz="1600" b="0" i="0" u="none" strike="noStrike">
                        <a:solidFill>
                          <a:srgbClr val="000000"/>
                        </a:solidFill>
                        <a:effectLst/>
                        <a:latin typeface="Arial" panose="020B0604020202020204" pitchFamily="34" charset="0"/>
                      </a:endParaRPr>
                    </a:p>
                  </a:txBody>
                  <a:tcPr marL="14861" marR="14861" marT="14861" marB="0" anchor="b">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2354149232"/>
                  </a:ext>
                </a:extLst>
              </a:tr>
              <a:tr h="309710">
                <a:tc>
                  <a:txBody>
                    <a:bodyPr/>
                    <a:lstStyle/>
                    <a:p>
                      <a:pPr algn="l" fontAlgn="b"/>
                      <a:r>
                        <a:rPr lang="en-GB" sz="1600" b="1" u="none" strike="noStrike" dirty="0">
                          <a:effectLst/>
                        </a:rPr>
                        <a:t>Shipping</a:t>
                      </a:r>
                      <a:endParaRPr lang="en-GB" sz="1600" b="1" i="0" u="none" strike="noStrike" dirty="0">
                        <a:solidFill>
                          <a:srgbClr val="000000"/>
                        </a:solidFill>
                        <a:effectLst/>
                        <a:latin typeface="Arial" panose="020B0604020202020204" pitchFamily="34" charset="0"/>
                      </a:endParaRPr>
                    </a:p>
                  </a:txBody>
                  <a:tcPr marL="14861" marR="14861" marT="14861" marB="0" anchor="b">
                    <a:lnL w="12700" cap="flat" cmpd="sng" algn="ctr">
                      <a:solidFill>
                        <a:schemeClr val="tx1"/>
                      </a:solidFill>
                      <a:prstDash val="solid"/>
                      <a:round/>
                      <a:headEnd type="none" w="med" len="med"/>
                      <a:tailEnd type="none" w="med" len="med"/>
                    </a:lnL>
                  </a:tcPr>
                </a:tc>
                <a:tc>
                  <a:txBody>
                    <a:bodyPr/>
                    <a:lstStyle/>
                    <a:p>
                      <a:pPr algn="l" fontAlgn="b"/>
                      <a:r>
                        <a:rPr lang="en-GB" sz="1600" u="none" strike="noStrike">
                          <a:effectLst/>
                        </a:rPr>
                        <a:t> </a:t>
                      </a:r>
                      <a:endParaRPr lang="en-GB" sz="1600" b="0" i="0" u="none" strike="noStrike">
                        <a:solidFill>
                          <a:srgbClr val="000000"/>
                        </a:solidFill>
                        <a:effectLst/>
                        <a:latin typeface="Arial" panose="020B0604020202020204" pitchFamily="34" charset="0"/>
                      </a:endParaRPr>
                    </a:p>
                  </a:txBody>
                  <a:tcPr marL="14861" marR="14861" marT="14861" marB="0" anchor="b"/>
                </a:tc>
                <a:tc>
                  <a:txBody>
                    <a:bodyPr/>
                    <a:lstStyle/>
                    <a:p>
                      <a:pPr algn="l" fontAlgn="b"/>
                      <a:r>
                        <a:rPr lang="en-GB" sz="1600" u="none" strike="noStrike">
                          <a:effectLst/>
                        </a:rPr>
                        <a:t> </a:t>
                      </a:r>
                      <a:endParaRPr lang="en-GB" sz="1600" b="0" i="0" u="none" strike="noStrike">
                        <a:solidFill>
                          <a:srgbClr val="000000"/>
                        </a:solidFill>
                        <a:effectLst/>
                        <a:latin typeface="Arial" panose="020B0604020202020204" pitchFamily="34" charset="0"/>
                      </a:endParaRPr>
                    </a:p>
                  </a:txBody>
                  <a:tcPr marL="14861" marR="14861" marT="14861" marB="0" anchor="b"/>
                </a:tc>
                <a:tc>
                  <a:txBody>
                    <a:bodyPr/>
                    <a:lstStyle/>
                    <a:p>
                      <a:pPr algn="l" fontAlgn="b"/>
                      <a:r>
                        <a:rPr lang="en-GB" sz="1600" u="none" strike="noStrike">
                          <a:effectLst/>
                        </a:rPr>
                        <a:t> </a:t>
                      </a:r>
                      <a:endParaRPr lang="en-GB" sz="1600" b="0" i="0" u="none" strike="noStrike">
                        <a:solidFill>
                          <a:srgbClr val="000000"/>
                        </a:solidFill>
                        <a:effectLst/>
                        <a:latin typeface="Arial" panose="020B0604020202020204" pitchFamily="34" charset="0"/>
                      </a:endParaRPr>
                    </a:p>
                  </a:txBody>
                  <a:tcPr marL="14861" marR="14861" marT="14861" marB="0" anchor="b">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3753447005"/>
                  </a:ext>
                </a:extLst>
              </a:tr>
              <a:tr h="309710">
                <a:tc>
                  <a:txBody>
                    <a:bodyPr/>
                    <a:lstStyle/>
                    <a:p>
                      <a:pPr algn="l" fontAlgn="b"/>
                      <a:r>
                        <a:rPr lang="en-GB" sz="1600" b="1" u="none" strike="noStrike" dirty="0">
                          <a:effectLst/>
                        </a:rPr>
                        <a:t>Strengths</a:t>
                      </a:r>
                      <a:endParaRPr lang="en-GB" sz="1600" b="1" i="0" u="none" strike="noStrike" dirty="0">
                        <a:solidFill>
                          <a:srgbClr val="000000"/>
                        </a:solidFill>
                        <a:effectLst/>
                        <a:latin typeface="Arial" panose="020B0604020202020204" pitchFamily="34" charset="0"/>
                      </a:endParaRPr>
                    </a:p>
                  </a:txBody>
                  <a:tcPr marL="14861" marR="14861" marT="14861" marB="0" anchor="b">
                    <a:lnL w="12700" cap="flat" cmpd="sng" algn="ctr">
                      <a:solidFill>
                        <a:schemeClr val="tx1"/>
                      </a:solidFill>
                      <a:prstDash val="solid"/>
                      <a:round/>
                      <a:headEnd type="none" w="med" len="med"/>
                      <a:tailEnd type="none" w="med" len="med"/>
                    </a:lnL>
                  </a:tcPr>
                </a:tc>
                <a:tc>
                  <a:txBody>
                    <a:bodyPr/>
                    <a:lstStyle/>
                    <a:p>
                      <a:pPr algn="l" fontAlgn="b"/>
                      <a:r>
                        <a:rPr lang="en-GB" sz="1600" u="none" strike="noStrike">
                          <a:effectLst/>
                        </a:rPr>
                        <a:t> </a:t>
                      </a:r>
                      <a:endParaRPr lang="en-GB" sz="1600" b="0" i="0" u="none" strike="noStrike">
                        <a:solidFill>
                          <a:srgbClr val="000000"/>
                        </a:solidFill>
                        <a:effectLst/>
                        <a:latin typeface="Arial" panose="020B0604020202020204" pitchFamily="34" charset="0"/>
                      </a:endParaRPr>
                    </a:p>
                  </a:txBody>
                  <a:tcPr marL="14861" marR="14861" marT="14861" marB="0" anchor="b"/>
                </a:tc>
                <a:tc>
                  <a:txBody>
                    <a:bodyPr/>
                    <a:lstStyle/>
                    <a:p>
                      <a:pPr algn="l" fontAlgn="b"/>
                      <a:r>
                        <a:rPr lang="en-GB" sz="1600" u="none" strike="noStrike">
                          <a:effectLst/>
                        </a:rPr>
                        <a:t> </a:t>
                      </a:r>
                      <a:endParaRPr lang="en-GB" sz="1600" b="0" i="0" u="none" strike="noStrike">
                        <a:solidFill>
                          <a:srgbClr val="000000"/>
                        </a:solidFill>
                        <a:effectLst/>
                        <a:latin typeface="Arial" panose="020B0604020202020204" pitchFamily="34" charset="0"/>
                      </a:endParaRPr>
                    </a:p>
                  </a:txBody>
                  <a:tcPr marL="14861" marR="14861" marT="14861" marB="0" anchor="b"/>
                </a:tc>
                <a:tc>
                  <a:txBody>
                    <a:bodyPr/>
                    <a:lstStyle/>
                    <a:p>
                      <a:pPr algn="ctr" fontAlgn="b"/>
                      <a:r>
                        <a:rPr lang="en-GB" sz="1600" u="none" strike="noStrike">
                          <a:effectLst/>
                        </a:rPr>
                        <a:t> </a:t>
                      </a:r>
                      <a:endParaRPr lang="en-GB" sz="1600" b="0" i="0" u="none" strike="noStrike">
                        <a:solidFill>
                          <a:srgbClr val="000000"/>
                        </a:solidFill>
                        <a:effectLst/>
                        <a:latin typeface="Arial" panose="020B0604020202020204" pitchFamily="34" charset="0"/>
                      </a:endParaRPr>
                    </a:p>
                  </a:txBody>
                  <a:tcPr marL="14861" marR="14861" marT="14861" marB="0" anchor="b">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3001630551"/>
                  </a:ext>
                </a:extLst>
              </a:tr>
              <a:tr h="309710">
                <a:tc>
                  <a:txBody>
                    <a:bodyPr/>
                    <a:lstStyle/>
                    <a:p>
                      <a:pPr algn="l" fontAlgn="b"/>
                      <a:r>
                        <a:rPr lang="en-GB" sz="1600" b="1" u="none" strike="noStrike" dirty="0">
                          <a:effectLst/>
                        </a:rPr>
                        <a:t>Weaknesses</a:t>
                      </a:r>
                      <a:endParaRPr lang="en-GB" sz="1600" b="1" i="0" u="none" strike="noStrike" dirty="0">
                        <a:solidFill>
                          <a:srgbClr val="000000"/>
                        </a:solidFill>
                        <a:effectLst/>
                        <a:latin typeface="Arial" panose="020B0604020202020204" pitchFamily="34" charset="0"/>
                      </a:endParaRPr>
                    </a:p>
                  </a:txBody>
                  <a:tcPr marL="14861" marR="14861" marT="14861" marB="0" anchor="b">
                    <a:lnL w="12700" cap="flat" cmpd="sng" algn="ctr">
                      <a:solidFill>
                        <a:schemeClr val="tx1"/>
                      </a:solidFill>
                      <a:prstDash val="solid"/>
                      <a:round/>
                      <a:headEnd type="none" w="med" len="med"/>
                      <a:tailEnd type="none" w="med" len="med"/>
                    </a:lnL>
                  </a:tcPr>
                </a:tc>
                <a:tc>
                  <a:txBody>
                    <a:bodyPr/>
                    <a:lstStyle/>
                    <a:p>
                      <a:pPr algn="l" fontAlgn="b"/>
                      <a:r>
                        <a:rPr lang="en-GB" sz="1600" u="none" strike="noStrike">
                          <a:effectLst/>
                        </a:rPr>
                        <a:t> </a:t>
                      </a:r>
                      <a:endParaRPr lang="en-GB" sz="1600" b="0" i="0" u="none" strike="noStrike">
                        <a:solidFill>
                          <a:srgbClr val="000000"/>
                        </a:solidFill>
                        <a:effectLst/>
                        <a:latin typeface="Arial" panose="020B0604020202020204" pitchFamily="34" charset="0"/>
                      </a:endParaRPr>
                    </a:p>
                  </a:txBody>
                  <a:tcPr marL="14861" marR="14861" marT="14861" marB="0" anchor="b"/>
                </a:tc>
                <a:tc>
                  <a:txBody>
                    <a:bodyPr/>
                    <a:lstStyle/>
                    <a:p>
                      <a:pPr algn="l" fontAlgn="b"/>
                      <a:r>
                        <a:rPr lang="en-GB" sz="1600" u="none" strike="noStrike">
                          <a:effectLst/>
                        </a:rPr>
                        <a:t> </a:t>
                      </a:r>
                      <a:endParaRPr lang="en-GB" sz="1600" b="0" i="0" u="none" strike="noStrike">
                        <a:solidFill>
                          <a:srgbClr val="000000"/>
                        </a:solidFill>
                        <a:effectLst/>
                        <a:latin typeface="Arial" panose="020B0604020202020204" pitchFamily="34" charset="0"/>
                      </a:endParaRPr>
                    </a:p>
                  </a:txBody>
                  <a:tcPr marL="14861" marR="14861" marT="14861" marB="0" anchor="b"/>
                </a:tc>
                <a:tc>
                  <a:txBody>
                    <a:bodyPr/>
                    <a:lstStyle/>
                    <a:p>
                      <a:pPr algn="l" fontAlgn="b"/>
                      <a:r>
                        <a:rPr lang="en-GB" sz="1600" u="none" strike="noStrike">
                          <a:effectLst/>
                        </a:rPr>
                        <a:t> </a:t>
                      </a:r>
                      <a:endParaRPr lang="en-GB" sz="1600" b="0" i="0" u="none" strike="noStrike">
                        <a:solidFill>
                          <a:srgbClr val="000000"/>
                        </a:solidFill>
                        <a:effectLst/>
                        <a:latin typeface="Arial" panose="020B0604020202020204" pitchFamily="34" charset="0"/>
                      </a:endParaRPr>
                    </a:p>
                  </a:txBody>
                  <a:tcPr marL="14861" marR="14861" marT="14861" marB="0" anchor="b">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3927597828"/>
                  </a:ext>
                </a:extLst>
              </a:tr>
              <a:tr h="309710">
                <a:tc>
                  <a:txBody>
                    <a:bodyPr/>
                    <a:lstStyle/>
                    <a:p>
                      <a:pPr algn="l" fontAlgn="b"/>
                      <a:r>
                        <a:rPr lang="en-GB" sz="1600" b="1" u="none" strike="noStrike" dirty="0">
                          <a:effectLst/>
                        </a:rPr>
                        <a:t>Opportunities </a:t>
                      </a:r>
                      <a:endParaRPr lang="en-GB" sz="1600" b="1" i="0" u="none" strike="noStrike" dirty="0">
                        <a:solidFill>
                          <a:srgbClr val="000000"/>
                        </a:solidFill>
                        <a:effectLst/>
                        <a:latin typeface="Arial" panose="020B0604020202020204" pitchFamily="34" charset="0"/>
                      </a:endParaRPr>
                    </a:p>
                  </a:txBody>
                  <a:tcPr marL="14861" marR="14861" marT="14861" marB="0" anchor="b">
                    <a:lnL w="12700" cap="flat" cmpd="sng" algn="ctr">
                      <a:solidFill>
                        <a:schemeClr val="tx1"/>
                      </a:solidFill>
                      <a:prstDash val="solid"/>
                      <a:round/>
                      <a:headEnd type="none" w="med" len="med"/>
                      <a:tailEnd type="none" w="med" len="med"/>
                    </a:lnL>
                  </a:tcPr>
                </a:tc>
                <a:tc>
                  <a:txBody>
                    <a:bodyPr/>
                    <a:lstStyle/>
                    <a:p>
                      <a:pPr algn="l" fontAlgn="b"/>
                      <a:r>
                        <a:rPr lang="en-GB" sz="1600" u="none" strike="noStrike">
                          <a:effectLst/>
                        </a:rPr>
                        <a:t> </a:t>
                      </a:r>
                      <a:endParaRPr lang="en-GB" sz="1600" b="0" i="0" u="none" strike="noStrike">
                        <a:solidFill>
                          <a:srgbClr val="000000"/>
                        </a:solidFill>
                        <a:effectLst/>
                        <a:latin typeface="Arial" panose="020B0604020202020204" pitchFamily="34" charset="0"/>
                      </a:endParaRPr>
                    </a:p>
                  </a:txBody>
                  <a:tcPr marL="14861" marR="14861" marT="14861" marB="0" anchor="b"/>
                </a:tc>
                <a:tc>
                  <a:txBody>
                    <a:bodyPr/>
                    <a:lstStyle/>
                    <a:p>
                      <a:pPr algn="l" fontAlgn="b"/>
                      <a:r>
                        <a:rPr lang="en-GB" sz="1600" u="none" strike="noStrike">
                          <a:effectLst/>
                        </a:rPr>
                        <a:t> </a:t>
                      </a:r>
                      <a:endParaRPr lang="en-GB" sz="1600" b="0" i="0" u="none" strike="noStrike">
                        <a:solidFill>
                          <a:srgbClr val="000000"/>
                        </a:solidFill>
                        <a:effectLst/>
                        <a:latin typeface="Arial" panose="020B0604020202020204" pitchFamily="34" charset="0"/>
                      </a:endParaRPr>
                    </a:p>
                  </a:txBody>
                  <a:tcPr marL="14861" marR="14861" marT="14861" marB="0" anchor="b"/>
                </a:tc>
                <a:tc>
                  <a:txBody>
                    <a:bodyPr/>
                    <a:lstStyle/>
                    <a:p>
                      <a:pPr algn="l" fontAlgn="b"/>
                      <a:r>
                        <a:rPr lang="en-GB" sz="1600" u="none" strike="noStrike">
                          <a:effectLst/>
                        </a:rPr>
                        <a:t> </a:t>
                      </a:r>
                      <a:endParaRPr lang="en-GB" sz="1600" b="0" i="0" u="none" strike="noStrike">
                        <a:solidFill>
                          <a:srgbClr val="000000"/>
                        </a:solidFill>
                        <a:effectLst/>
                        <a:latin typeface="Arial" panose="020B0604020202020204" pitchFamily="34" charset="0"/>
                      </a:endParaRPr>
                    </a:p>
                  </a:txBody>
                  <a:tcPr marL="14861" marR="14861" marT="14861" marB="0" anchor="b">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947949151"/>
                  </a:ext>
                </a:extLst>
              </a:tr>
              <a:tr h="309710">
                <a:tc>
                  <a:txBody>
                    <a:bodyPr/>
                    <a:lstStyle/>
                    <a:p>
                      <a:pPr algn="l" fontAlgn="b"/>
                      <a:r>
                        <a:rPr lang="en-GB" sz="1600" b="1" u="none" strike="noStrike" dirty="0">
                          <a:effectLst/>
                        </a:rPr>
                        <a:t>Threats</a:t>
                      </a:r>
                      <a:endParaRPr lang="en-GB" sz="1600" b="1" i="0" u="none" strike="noStrike" dirty="0">
                        <a:solidFill>
                          <a:srgbClr val="000000"/>
                        </a:solidFill>
                        <a:effectLst/>
                        <a:latin typeface="Arial" panose="020B0604020202020204" pitchFamily="34" charset="0"/>
                      </a:endParaRPr>
                    </a:p>
                  </a:txBody>
                  <a:tcPr marL="14861" marR="14861" marT="14861" marB="0" anchor="b">
                    <a:lnL w="127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tcPr>
                </a:tc>
                <a:tc>
                  <a:txBody>
                    <a:bodyPr/>
                    <a:lstStyle/>
                    <a:p>
                      <a:pPr algn="l" fontAlgn="b"/>
                      <a:r>
                        <a:rPr lang="en-GB" sz="1600" u="none" strike="noStrike">
                          <a:effectLst/>
                        </a:rPr>
                        <a:t> </a:t>
                      </a:r>
                      <a:endParaRPr lang="en-GB" sz="1600" b="0" i="0" u="none" strike="noStrike">
                        <a:solidFill>
                          <a:srgbClr val="000000"/>
                        </a:solidFill>
                        <a:effectLst/>
                        <a:latin typeface="Arial" panose="020B0604020202020204" pitchFamily="34" charset="0"/>
                      </a:endParaRPr>
                    </a:p>
                  </a:txBody>
                  <a:tcPr marL="14861" marR="14861" marT="14861" marB="0" anchor="b">
                    <a:lnB w="12700" cap="flat" cmpd="sng" algn="ctr">
                      <a:solidFill>
                        <a:schemeClr val="tx1"/>
                      </a:solidFill>
                      <a:prstDash val="solid"/>
                      <a:round/>
                      <a:headEnd type="none" w="med" len="med"/>
                      <a:tailEnd type="none" w="med" len="med"/>
                    </a:lnB>
                  </a:tcPr>
                </a:tc>
                <a:tc>
                  <a:txBody>
                    <a:bodyPr/>
                    <a:lstStyle/>
                    <a:p>
                      <a:pPr algn="l" fontAlgn="b"/>
                      <a:r>
                        <a:rPr lang="en-GB" sz="1600" u="none" strike="noStrike">
                          <a:effectLst/>
                        </a:rPr>
                        <a:t> </a:t>
                      </a:r>
                      <a:endParaRPr lang="en-GB" sz="1600" b="0" i="0" u="none" strike="noStrike">
                        <a:solidFill>
                          <a:srgbClr val="000000"/>
                        </a:solidFill>
                        <a:effectLst/>
                        <a:latin typeface="Arial" panose="020B0604020202020204" pitchFamily="34" charset="0"/>
                      </a:endParaRPr>
                    </a:p>
                  </a:txBody>
                  <a:tcPr marL="14861" marR="14861" marT="14861" marB="0" anchor="b">
                    <a:lnB w="12700" cap="flat" cmpd="sng" algn="ctr">
                      <a:solidFill>
                        <a:schemeClr val="tx1"/>
                      </a:solidFill>
                      <a:prstDash val="solid"/>
                      <a:round/>
                      <a:headEnd type="none" w="med" len="med"/>
                      <a:tailEnd type="none" w="med" len="med"/>
                    </a:lnB>
                  </a:tcPr>
                </a:tc>
                <a:tc>
                  <a:txBody>
                    <a:bodyPr/>
                    <a:lstStyle/>
                    <a:p>
                      <a:pPr algn="l" fontAlgn="b"/>
                      <a:r>
                        <a:rPr lang="en-GB" sz="1600" u="none" strike="noStrike" dirty="0">
                          <a:effectLst/>
                        </a:rPr>
                        <a:t> </a:t>
                      </a:r>
                      <a:endParaRPr lang="en-GB" sz="1600" b="0" i="0" u="none" strike="noStrike" dirty="0">
                        <a:solidFill>
                          <a:srgbClr val="000000"/>
                        </a:solidFill>
                        <a:effectLst/>
                        <a:latin typeface="Arial" panose="020B0604020202020204" pitchFamily="34" charset="0"/>
                      </a:endParaRPr>
                    </a:p>
                  </a:txBody>
                  <a:tcPr marL="14861" marR="14861" marT="14861" marB="0" anchor="b">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730155723"/>
                  </a:ext>
                </a:extLst>
              </a:tr>
            </a:tbl>
          </a:graphicData>
        </a:graphic>
      </p:graphicFrame>
      <p:sp>
        <p:nvSpPr>
          <p:cNvPr id="6" name="Title 1">
            <a:extLst>
              <a:ext uri="{FF2B5EF4-FFF2-40B4-BE49-F238E27FC236}">
                <a16:creationId xmlns:a16="http://schemas.microsoft.com/office/drawing/2014/main" id="{527EF6F2-BF3D-4116-A0FA-44776C000D91}"/>
              </a:ext>
            </a:extLst>
          </p:cNvPr>
          <p:cNvSpPr txBox="1">
            <a:spLocks/>
          </p:cNvSpPr>
          <p:nvPr/>
        </p:nvSpPr>
        <p:spPr>
          <a:xfrm>
            <a:off x="8479972" y="762000"/>
            <a:ext cx="3161963" cy="820814"/>
          </a:xfrm>
          <a:prstGeom prst="rect">
            <a:avLst/>
          </a:prstGeom>
          <a:ln w="38100" cap="flat" cmpd="sng" algn="ctr">
            <a:solidFill>
              <a:schemeClr val="dk1"/>
            </a:solidFill>
            <a:prstDash val="solid"/>
          </a:ln>
        </p:spPr>
        <p:style>
          <a:lnRef idx="2">
            <a:schemeClr val="dk1"/>
          </a:lnRef>
          <a:fillRef idx="1">
            <a:schemeClr val="lt1"/>
          </a:fillRef>
          <a:effectRef idx="0">
            <a:schemeClr val="dk1"/>
          </a:effectRef>
          <a:fontRef idx="minor">
            <a:schemeClr val="dk1"/>
          </a:fontRef>
        </p:style>
        <p:txBody>
          <a:bodyPr vert="horz" lIns="91440" tIns="45720" rIns="91440" bIns="45720" rtlCol="0" anchor="ctr">
            <a:normAutofit/>
          </a:bodyPr>
          <a:lstStyle>
            <a:lvl1pPr algn="l" defTabSz="914400" rtl="0" eaLnBrk="1" latinLnBrk="0" hangingPunct="1">
              <a:lnSpc>
                <a:spcPct val="100000"/>
              </a:lnSpc>
              <a:spcBef>
                <a:spcPct val="0"/>
              </a:spcBef>
              <a:buNone/>
              <a:defRPr lang="en-US" sz="3200" b="0" i="0" kern="1200" cap="none" spc="0" baseline="0" dirty="0">
                <a:solidFill>
                  <a:schemeClr val="tx1"/>
                </a:solidFill>
                <a:effectLst/>
                <a:latin typeface="+mj-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en-GB" b="1"/>
              <a:t>Group Activity </a:t>
            </a:r>
          </a:p>
        </p:txBody>
      </p:sp>
      <p:sp>
        <p:nvSpPr>
          <p:cNvPr id="7" name="Text Placeholder 3">
            <a:extLst>
              <a:ext uri="{FF2B5EF4-FFF2-40B4-BE49-F238E27FC236}">
                <a16:creationId xmlns:a16="http://schemas.microsoft.com/office/drawing/2014/main" id="{4C8667D4-7B67-4F58-9DDC-A259045CE403}"/>
              </a:ext>
            </a:extLst>
          </p:cNvPr>
          <p:cNvSpPr txBox="1">
            <a:spLocks/>
          </p:cNvSpPr>
          <p:nvPr/>
        </p:nvSpPr>
        <p:spPr>
          <a:xfrm>
            <a:off x="8479972" y="2114732"/>
            <a:ext cx="3161963" cy="3606800"/>
          </a:xfrm>
          <a:prstGeom prst="rect">
            <a:avLst/>
          </a:prstGeom>
          <a:ln w="38100" cap="flat" cmpd="sng" algn="ctr">
            <a:solidFill>
              <a:schemeClr val="dk1"/>
            </a:solidFill>
            <a:prstDash val="solid"/>
          </a:ln>
        </p:spPr>
        <p:style>
          <a:lnRef idx="2">
            <a:schemeClr val="dk1"/>
          </a:lnRef>
          <a:fillRef idx="1">
            <a:schemeClr val="lt1"/>
          </a:fillRef>
          <a:effectRef idx="0">
            <a:schemeClr val="dk1"/>
          </a:effectRef>
          <a:fontRef idx="minor">
            <a:schemeClr val="dk1"/>
          </a:fontRef>
        </p:style>
        <p:txBody>
          <a:bodyPr vert="horz" lIns="91440" tIns="45720" rIns="91440" bIns="45720" rtlCol="0" anchor="ctr">
            <a:normAutofit/>
          </a:bodyPr>
          <a:lstStyle>
            <a:lvl1pPr marL="0" indent="0" algn="l" defTabSz="914400" rtl="0" eaLnBrk="1" latinLnBrk="0" hangingPunct="1">
              <a:lnSpc>
                <a:spcPct val="110000"/>
              </a:lnSpc>
              <a:spcBef>
                <a:spcPts val="800"/>
              </a:spcBef>
              <a:spcAft>
                <a:spcPts val="0"/>
              </a:spcAft>
              <a:buClr>
                <a:schemeClr val="tx1">
                  <a:lumMod val="85000"/>
                  <a:lumOff val="15000"/>
                </a:schemeClr>
              </a:buClr>
              <a:buFont typeface="Garamond" pitchFamily="18" charset="0"/>
              <a:buNone/>
              <a:defRPr sz="1800" kern="1200">
                <a:solidFill>
                  <a:schemeClr val="tx1"/>
                </a:solidFill>
                <a:latin typeface="+mn-lt"/>
                <a:ea typeface="+mn-ea"/>
                <a:cs typeface="+mn-cs"/>
              </a:defRPr>
            </a:lvl1pPr>
            <a:lvl2pPr marL="457200" indent="0" algn="l" defTabSz="914400" rtl="0" eaLnBrk="1" latinLnBrk="0" hangingPunct="1">
              <a:lnSpc>
                <a:spcPct val="100000"/>
              </a:lnSpc>
              <a:spcBef>
                <a:spcPts val="500"/>
              </a:spcBef>
              <a:buClr>
                <a:schemeClr val="tx1">
                  <a:lumMod val="85000"/>
                  <a:lumOff val="15000"/>
                </a:schemeClr>
              </a:buClr>
              <a:buFont typeface="Garamond" pitchFamily="18" charset="0"/>
              <a:buNone/>
              <a:defRPr sz="1200" kern="1200">
                <a:solidFill>
                  <a:schemeClr val="dk1"/>
                </a:solidFill>
                <a:latin typeface="+mn-lt"/>
                <a:ea typeface="+mn-ea"/>
                <a:cs typeface="+mn-cs"/>
              </a:defRPr>
            </a:lvl2pPr>
            <a:lvl3pPr marL="914400" indent="0" algn="l" defTabSz="914400" rtl="0" eaLnBrk="1" latinLnBrk="0" hangingPunct="1">
              <a:lnSpc>
                <a:spcPct val="100000"/>
              </a:lnSpc>
              <a:spcBef>
                <a:spcPts val="500"/>
              </a:spcBef>
              <a:buClr>
                <a:schemeClr val="tx1">
                  <a:lumMod val="85000"/>
                  <a:lumOff val="15000"/>
                </a:schemeClr>
              </a:buClr>
              <a:buFont typeface="Garamond" pitchFamily="18" charset="0"/>
              <a:buNone/>
              <a:defRPr sz="1000" kern="1200">
                <a:solidFill>
                  <a:schemeClr val="dk1"/>
                </a:solidFill>
                <a:latin typeface="+mn-lt"/>
                <a:ea typeface="+mn-ea"/>
                <a:cs typeface="+mn-cs"/>
              </a:defRPr>
            </a:lvl3pPr>
            <a:lvl4pPr marL="1371600" indent="0" algn="l" defTabSz="914400" rtl="0" eaLnBrk="1" latinLnBrk="0" hangingPunct="1">
              <a:lnSpc>
                <a:spcPct val="100000"/>
              </a:lnSpc>
              <a:spcBef>
                <a:spcPts val="500"/>
              </a:spcBef>
              <a:buClr>
                <a:schemeClr val="tx1">
                  <a:lumMod val="85000"/>
                  <a:lumOff val="15000"/>
                </a:schemeClr>
              </a:buClr>
              <a:buFont typeface="Garamond" pitchFamily="18" charset="0"/>
              <a:buNone/>
              <a:defRPr sz="900" kern="1200">
                <a:solidFill>
                  <a:schemeClr val="dk1"/>
                </a:solidFill>
                <a:latin typeface="+mn-lt"/>
                <a:ea typeface="+mn-ea"/>
                <a:cs typeface="+mn-cs"/>
              </a:defRPr>
            </a:lvl4pPr>
            <a:lvl5pPr marL="1828800" indent="0" algn="l" defTabSz="914400" rtl="0" eaLnBrk="1" latinLnBrk="0" hangingPunct="1">
              <a:lnSpc>
                <a:spcPct val="100000"/>
              </a:lnSpc>
              <a:spcBef>
                <a:spcPts val="500"/>
              </a:spcBef>
              <a:buClr>
                <a:schemeClr val="tx1">
                  <a:lumMod val="85000"/>
                  <a:lumOff val="15000"/>
                </a:schemeClr>
              </a:buClr>
              <a:buFont typeface="Garamond" pitchFamily="18" charset="0"/>
              <a:buNone/>
              <a:defRPr sz="900" kern="1200">
                <a:solidFill>
                  <a:schemeClr val="dk1"/>
                </a:solidFill>
                <a:latin typeface="+mn-lt"/>
                <a:ea typeface="+mn-ea"/>
                <a:cs typeface="+mn-cs"/>
              </a:defRPr>
            </a:lvl5pPr>
            <a:lvl6pPr marL="2286000" indent="0" algn="l" defTabSz="914400" rtl="0" eaLnBrk="1" latinLnBrk="0" hangingPunct="1">
              <a:lnSpc>
                <a:spcPct val="100000"/>
              </a:lnSpc>
              <a:spcBef>
                <a:spcPts val="500"/>
              </a:spcBef>
              <a:buClr>
                <a:schemeClr val="tx1">
                  <a:lumMod val="85000"/>
                  <a:lumOff val="15000"/>
                </a:schemeClr>
              </a:buClr>
              <a:buFont typeface="Garamond" pitchFamily="18" charset="0"/>
              <a:buNone/>
              <a:defRPr sz="900" kern="1200">
                <a:solidFill>
                  <a:schemeClr val="dk1"/>
                </a:solidFill>
                <a:latin typeface="+mn-lt"/>
                <a:ea typeface="+mn-ea"/>
                <a:cs typeface="+mn-cs"/>
              </a:defRPr>
            </a:lvl6pPr>
            <a:lvl7pPr marL="2743200" indent="0" algn="l" defTabSz="914400" rtl="0" eaLnBrk="1" latinLnBrk="0" hangingPunct="1">
              <a:lnSpc>
                <a:spcPct val="100000"/>
              </a:lnSpc>
              <a:spcBef>
                <a:spcPts val="500"/>
              </a:spcBef>
              <a:buClr>
                <a:schemeClr val="tx1">
                  <a:lumMod val="85000"/>
                  <a:lumOff val="15000"/>
                </a:schemeClr>
              </a:buClr>
              <a:buFont typeface="Garamond" pitchFamily="18" charset="0"/>
              <a:buNone/>
              <a:defRPr sz="900" kern="1200">
                <a:solidFill>
                  <a:schemeClr val="dk1"/>
                </a:solidFill>
                <a:latin typeface="+mn-lt"/>
                <a:ea typeface="+mn-ea"/>
                <a:cs typeface="+mn-cs"/>
              </a:defRPr>
            </a:lvl7pPr>
            <a:lvl8pPr marL="3200400" indent="0" algn="l" defTabSz="914400" rtl="0" eaLnBrk="1" latinLnBrk="0" hangingPunct="1">
              <a:lnSpc>
                <a:spcPct val="100000"/>
              </a:lnSpc>
              <a:spcBef>
                <a:spcPts val="500"/>
              </a:spcBef>
              <a:buClr>
                <a:schemeClr val="tx1">
                  <a:lumMod val="85000"/>
                  <a:lumOff val="15000"/>
                </a:schemeClr>
              </a:buClr>
              <a:buFont typeface="Garamond" pitchFamily="18" charset="0"/>
              <a:buNone/>
              <a:defRPr sz="900" kern="1200">
                <a:solidFill>
                  <a:schemeClr val="dk1"/>
                </a:solidFill>
                <a:latin typeface="+mn-lt"/>
                <a:ea typeface="+mn-ea"/>
                <a:cs typeface="+mn-cs"/>
              </a:defRPr>
            </a:lvl8pPr>
            <a:lvl9pPr marL="3657600" indent="0" algn="l" defTabSz="914400" rtl="0" eaLnBrk="1" latinLnBrk="0" hangingPunct="1">
              <a:lnSpc>
                <a:spcPct val="100000"/>
              </a:lnSpc>
              <a:spcBef>
                <a:spcPts val="500"/>
              </a:spcBef>
              <a:buClr>
                <a:schemeClr val="tx1">
                  <a:lumMod val="85000"/>
                  <a:lumOff val="15000"/>
                </a:schemeClr>
              </a:buClr>
              <a:buFont typeface="Garamond" pitchFamily="18" charset="0"/>
              <a:buNone/>
              <a:defRPr sz="900" kern="1200">
                <a:solidFill>
                  <a:schemeClr val="dk1"/>
                </a:solidFill>
                <a:latin typeface="+mn-lt"/>
                <a:ea typeface="+mn-ea"/>
                <a:cs typeface="+mn-cs"/>
              </a:defRPr>
            </a:lvl9pPr>
          </a:lstStyle>
          <a:p>
            <a:pPr algn="ctr"/>
            <a:r>
              <a:rPr lang="en-GB" sz="2000" b="1" dirty="0">
                <a:solidFill>
                  <a:srgbClr val="868E96"/>
                </a:solidFill>
                <a:latin typeface="arial" panose="020B0604020202020204" pitchFamily="34" charset="0"/>
              </a:rPr>
              <a:t>Now using the template provided, conduct your own </a:t>
            </a:r>
            <a:r>
              <a:rPr lang="en-GB" sz="2000" b="1" dirty="0">
                <a:latin typeface="arial" panose="020B0604020202020204" pitchFamily="34" charset="0"/>
              </a:rPr>
              <a:t>Competitor Analysis </a:t>
            </a:r>
            <a:r>
              <a:rPr lang="en-GB" sz="2000" b="1" dirty="0">
                <a:solidFill>
                  <a:srgbClr val="868E96"/>
                </a:solidFill>
                <a:latin typeface="arial" panose="020B0604020202020204" pitchFamily="34" charset="0"/>
              </a:rPr>
              <a:t>based on the information you have gathered from the previous tasks.</a:t>
            </a:r>
            <a:endParaRPr lang="en-US" sz="2000" dirty="0"/>
          </a:p>
        </p:txBody>
      </p:sp>
    </p:spTree>
    <p:extLst>
      <p:ext uri="{BB962C8B-B14F-4D97-AF65-F5344CB8AC3E}">
        <p14:creationId xmlns:p14="http://schemas.microsoft.com/office/powerpoint/2010/main" val="25855105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a:extLst>
              <a:ext uri="{FF2B5EF4-FFF2-40B4-BE49-F238E27FC236}">
                <a16:creationId xmlns:a16="http://schemas.microsoft.com/office/drawing/2014/main" id="{3D6B07F7-7B42-4BDB-B305-06BAF1D3DF56}"/>
              </a:ext>
            </a:extLst>
          </p:cNvPr>
          <p:cNvPicPr>
            <a:picLocks noChangeAspect="1"/>
          </p:cNvPicPr>
          <p:nvPr/>
        </p:nvPicPr>
        <p:blipFill>
          <a:blip r:embed="rId3"/>
          <a:stretch>
            <a:fillRect/>
          </a:stretch>
        </p:blipFill>
        <p:spPr>
          <a:xfrm>
            <a:off x="247650" y="295275"/>
            <a:ext cx="11696700" cy="6267450"/>
          </a:xfrm>
          <a:prstGeom prst="rect">
            <a:avLst/>
          </a:prstGeom>
          <a:ln>
            <a:noFill/>
          </a:ln>
          <a:effectLst>
            <a:softEdge rad="112500"/>
          </a:effectLst>
        </p:spPr>
      </p:pic>
    </p:spTree>
    <p:extLst>
      <p:ext uri="{BB962C8B-B14F-4D97-AF65-F5344CB8AC3E}">
        <p14:creationId xmlns:p14="http://schemas.microsoft.com/office/powerpoint/2010/main" val="27642805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lose up of foosball">
            <a:extLst>
              <a:ext uri="{FF2B5EF4-FFF2-40B4-BE49-F238E27FC236}">
                <a16:creationId xmlns:a16="http://schemas.microsoft.com/office/drawing/2014/main" id="{A7B004E0-2BD9-4EC2-B752-14256CA41700}"/>
              </a:ext>
            </a:extLst>
          </p:cNvPr>
          <p:cNvPicPr>
            <a:picLocks noChangeAspect="1"/>
          </p:cNvPicPr>
          <p:nvPr/>
        </p:nvPicPr>
        <p:blipFill rotWithShape="1">
          <a:blip r:embed="rId2"/>
          <a:srcRect l="11936" r="20237" b="1"/>
          <a:stretch/>
        </p:blipFill>
        <p:spPr>
          <a:xfrm>
            <a:off x="228599" y="237744"/>
            <a:ext cx="7696201" cy="6382512"/>
          </a:xfrm>
          <a:prstGeom prst="rect">
            <a:avLst/>
          </a:prstGeom>
          <a:ln>
            <a:noFill/>
          </a:ln>
          <a:effectLst>
            <a:softEdge rad="112500"/>
          </a:effectLst>
        </p:spPr>
      </p:pic>
      <p:sp>
        <p:nvSpPr>
          <p:cNvPr id="2" name="Title 1">
            <a:extLst>
              <a:ext uri="{FF2B5EF4-FFF2-40B4-BE49-F238E27FC236}">
                <a16:creationId xmlns:a16="http://schemas.microsoft.com/office/drawing/2014/main" id="{E9A03409-1DED-4ABB-889C-341925E3711C}"/>
              </a:ext>
            </a:extLst>
          </p:cNvPr>
          <p:cNvSpPr>
            <a:spLocks noGrp="1"/>
          </p:cNvSpPr>
          <p:nvPr>
            <p:ph type="title"/>
          </p:nvPr>
        </p:nvSpPr>
        <p:spPr>
          <a:xfrm>
            <a:off x="8477250" y="603504"/>
            <a:ext cx="3144774" cy="1277547"/>
          </a:xfrm>
          <a:ln w="38100"/>
        </p:spPr>
        <p:style>
          <a:lnRef idx="2">
            <a:schemeClr val="accent2"/>
          </a:lnRef>
          <a:fillRef idx="1">
            <a:schemeClr val="lt1"/>
          </a:fillRef>
          <a:effectRef idx="0">
            <a:schemeClr val="accent2"/>
          </a:effectRef>
          <a:fontRef idx="minor">
            <a:schemeClr val="dk1"/>
          </a:fontRef>
        </p:style>
        <p:txBody>
          <a:bodyPr anchor="ctr">
            <a:normAutofit/>
          </a:bodyPr>
          <a:lstStyle/>
          <a:p>
            <a:pPr algn="ctr"/>
            <a:r>
              <a:rPr lang="en-GB" b="1" i="0" dirty="0">
                <a:effectLst/>
              </a:rPr>
              <a:t>Competitive Advantage</a:t>
            </a:r>
            <a:endParaRPr lang="en-GB" dirty="0"/>
          </a:p>
        </p:txBody>
      </p:sp>
      <p:sp>
        <p:nvSpPr>
          <p:cNvPr id="9" name="Text Placeholder 3">
            <a:extLst>
              <a:ext uri="{FF2B5EF4-FFF2-40B4-BE49-F238E27FC236}">
                <a16:creationId xmlns:a16="http://schemas.microsoft.com/office/drawing/2014/main" id="{770E7025-A743-4F50-9A11-F73AB6C7F795}"/>
              </a:ext>
            </a:extLst>
          </p:cNvPr>
          <p:cNvSpPr>
            <a:spLocks noGrp="1"/>
          </p:cNvSpPr>
          <p:nvPr>
            <p:ph type="body" sz="half" idx="2"/>
          </p:nvPr>
        </p:nvSpPr>
        <p:spPr>
          <a:xfrm>
            <a:off x="8477250" y="2159726"/>
            <a:ext cx="3144774" cy="3738154"/>
          </a:xfrm>
          <a:ln w="38100"/>
        </p:spPr>
        <p:style>
          <a:lnRef idx="2">
            <a:schemeClr val="accent2"/>
          </a:lnRef>
          <a:fillRef idx="1">
            <a:schemeClr val="lt1"/>
          </a:fillRef>
          <a:effectRef idx="0">
            <a:schemeClr val="accent2"/>
          </a:effectRef>
          <a:fontRef idx="minor">
            <a:schemeClr val="dk1"/>
          </a:fontRef>
        </p:style>
        <p:txBody>
          <a:bodyPr/>
          <a:lstStyle/>
          <a:p>
            <a:pPr algn="ctr"/>
            <a:r>
              <a:rPr lang="en-GB" b="1" i="0" dirty="0">
                <a:solidFill>
                  <a:srgbClr val="868E96"/>
                </a:solidFill>
                <a:effectLst/>
                <a:latin typeface="arial" panose="020B0604020202020204" pitchFamily="34" charset="0"/>
              </a:rPr>
              <a:t>Once you have analysed your competitors, you can establish </a:t>
            </a:r>
            <a:r>
              <a:rPr lang="en-GB" b="1" i="0" dirty="0">
                <a:solidFill>
                  <a:srgbClr val="FF0000"/>
                </a:solidFill>
                <a:effectLst/>
                <a:latin typeface="arial" panose="020B0604020202020204" pitchFamily="34" charset="0"/>
              </a:rPr>
              <a:t>'what the competitive advantage is for your opportunity’</a:t>
            </a:r>
            <a:r>
              <a:rPr lang="en-GB" b="1" i="0" dirty="0">
                <a:solidFill>
                  <a:srgbClr val="868E96"/>
                </a:solidFill>
                <a:effectLst/>
                <a:latin typeface="arial" panose="020B0604020202020204" pitchFamily="34" charset="0"/>
              </a:rPr>
              <a:t>?</a:t>
            </a:r>
          </a:p>
          <a:p>
            <a:pPr algn="ctr"/>
            <a:endParaRPr lang="en-GB" b="1" i="0" dirty="0">
              <a:solidFill>
                <a:srgbClr val="868E96"/>
              </a:solidFill>
              <a:effectLst/>
              <a:latin typeface="arial" panose="020B0604020202020204" pitchFamily="34" charset="0"/>
            </a:endParaRPr>
          </a:p>
          <a:p>
            <a:pPr algn="ctr"/>
            <a:r>
              <a:rPr lang="en-GB" b="1" i="0" dirty="0">
                <a:solidFill>
                  <a:srgbClr val="868E96"/>
                </a:solidFill>
                <a:effectLst/>
                <a:latin typeface="arial" panose="020B0604020202020204" pitchFamily="34" charset="0"/>
              </a:rPr>
              <a:t>Establishing a competitive advantage is linked to </a:t>
            </a:r>
            <a:r>
              <a:rPr lang="en-GB" b="1" i="0" dirty="0">
                <a:solidFill>
                  <a:schemeClr val="accent2"/>
                </a:solidFill>
                <a:effectLst/>
                <a:latin typeface="arial" panose="020B0604020202020204" pitchFamily="34" charset="0"/>
              </a:rPr>
              <a:t>Porter's Generic Strategies.</a:t>
            </a:r>
            <a:endParaRPr lang="en-US" dirty="0">
              <a:solidFill>
                <a:schemeClr val="accent2"/>
              </a:solidFill>
            </a:endParaRPr>
          </a:p>
        </p:txBody>
      </p:sp>
    </p:spTree>
    <p:extLst>
      <p:ext uri="{BB962C8B-B14F-4D97-AF65-F5344CB8AC3E}">
        <p14:creationId xmlns:p14="http://schemas.microsoft.com/office/powerpoint/2010/main" val="40162933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Title 1">
            <a:extLst>
              <a:ext uri="{FF2B5EF4-FFF2-40B4-BE49-F238E27FC236}">
                <a16:creationId xmlns:a16="http://schemas.microsoft.com/office/drawing/2014/main" id="{165B8AFD-2ADE-4FBB-A918-3DE3B5F83B2E}"/>
              </a:ext>
            </a:extLst>
          </p:cNvPr>
          <p:cNvSpPr>
            <a:spLocks noGrp="1"/>
          </p:cNvSpPr>
          <p:nvPr>
            <p:ph type="title"/>
          </p:nvPr>
        </p:nvSpPr>
        <p:spPr>
          <a:xfrm>
            <a:off x="1066800" y="642594"/>
            <a:ext cx="10058400" cy="1371600"/>
          </a:xfrm>
          <a:ln w="38100"/>
        </p:spPr>
        <p:style>
          <a:lnRef idx="2">
            <a:schemeClr val="dk1"/>
          </a:lnRef>
          <a:fillRef idx="1">
            <a:schemeClr val="lt1"/>
          </a:fillRef>
          <a:effectRef idx="0">
            <a:schemeClr val="dk1"/>
          </a:effectRef>
          <a:fontRef idx="minor">
            <a:schemeClr val="dk1"/>
          </a:fontRef>
        </p:style>
        <p:txBody>
          <a:bodyPr anchor="ctr">
            <a:normAutofit/>
          </a:bodyPr>
          <a:lstStyle/>
          <a:p>
            <a:pPr algn="ctr"/>
            <a:r>
              <a:rPr lang="en-US" b="1">
                <a:solidFill>
                  <a:schemeClr val="tx1">
                    <a:lumMod val="85000"/>
                    <a:lumOff val="15000"/>
                  </a:schemeClr>
                </a:solidFill>
              </a:rPr>
              <a:t>Michael Porter </a:t>
            </a:r>
          </a:p>
        </p:txBody>
      </p:sp>
      <p:sp>
        <p:nvSpPr>
          <p:cNvPr id="73" name="Text Placeholder 3">
            <a:extLst>
              <a:ext uri="{FF2B5EF4-FFF2-40B4-BE49-F238E27FC236}">
                <a16:creationId xmlns:a16="http://schemas.microsoft.com/office/drawing/2014/main" id="{A4A9A029-E8A2-4B27-AF51-635E96C337CC}"/>
              </a:ext>
            </a:extLst>
          </p:cNvPr>
          <p:cNvSpPr>
            <a:spLocks noGrp="1"/>
          </p:cNvSpPr>
          <p:nvPr>
            <p:ph sz="half" idx="1"/>
          </p:nvPr>
        </p:nvSpPr>
        <p:spPr>
          <a:xfrm>
            <a:off x="1066800" y="2277300"/>
            <a:ext cx="4663440" cy="3749040"/>
          </a:xfrm>
          <a:ln w="38100"/>
        </p:spPr>
        <p:style>
          <a:lnRef idx="2">
            <a:schemeClr val="dk1"/>
          </a:lnRef>
          <a:fillRef idx="1">
            <a:schemeClr val="lt1"/>
          </a:fillRef>
          <a:effectRef idx="0">
            <a:schemeClr val="dk1"/>
          </a:effectRef>
          <a:fontRef idx="minor">
            <a:schemeClr val="dk1"/>
          </a:fontRef>
        </p:style>
        <p:txBody>
          <a:bodyPr>
            <a:normAutofit/>
          </a:bodyPr>
          <a:lstStyle/>
          <a:p>
            <a:pPr marL="0" indent="0" algn="ctr">
              <a:buNone/>
            </a:pPr>
            <a:r>
              <a:rPr lang="en-GB" sz="2000" b="1" i="0" dirty="0">
                <a:solidFill>
                  <a:schemeClr val="tx1"/>
                </a:solidFill>
                <a:effectLst/>
              </a:rPr>
              <a:t>Porter (1980) suggested four "generic" business strategies that could be adopted in order to gain a competitive advantage.</a:t>
            </a:r>
            <a:endParaRPr lang="en-GB" sz="2000" b="0" i="0" dirty="0">
              <a:solidFill>
                <a:schemeClr val="tx1"/>
              </a:solidFill>
              <a:effectLst/>
            </a:endParaRPr>
          </a:p>
          <a:p>
            <a:pPr marL="0" indent="0" algn="ctr">
              <a:buNone/>
            </a:pPr>
            <a:r>
              <a:rPr lang="en-GB" sz="2000" b="1" i="0" dirty="0">
                <a:solidFill>
                  <a:schemeClr val="tx1"/>
                </a:solidFill>
                <a:effectLst/>
              </a:rPr>
              <a:t>The strategies relate to the extent to which the scope of a business' activities are narrow versus broad </a:t>
            </a:r>
            <a:r>
              <a:rPr lang="en-GB" sz="2000" b="1" dirty="0">
                <a:solidFill>
                  <a:schemeClr val="tx1"/>
                </a:solidFill>
              </a:rPr>
              <a:t>a</a:t>
            </a:r>
            <a:r>
              <a:rPr lang="en-GB" sz="2000" b="1" i="0" dirty="0">
                <a:solidFill>
                  <a:schemeClr val="tx1"/>
                </a:solidFill>
                <a:effectLst/>
              </a:rPr>
              <a:t>nd the extent to which a business seeks to differentiate its products versus its costs.</a:t>
            </a:r>
            <a:endParaRPr lang="en-GB" sz="2000" b="0" i="0" dirty="0">
              <a:solidFill>
                <a:schemeClr val="tx1"/>
              </a:solidFill>
              <a:effectLst/>
            </a:endParaRPr>
          </a:p>
          <a:p>
            <a:pPr marL="0" indent="0" algn="ctr">
              <a:buNone/>
            </a:pPr>
            <a:endParaRPr lang="en-US" sz="2000" dirty="0">
              <a:solidFill>
                <a:schemeClr val="tx1"/>
              </a:solidFill>
            </a:endParaRPr>
          </a:p>
        </p:txBody>
      </p:sp>
      <p:pic>
        <p:nvPicPr>
          <p:cNvPr id="2050" name="Picture 2" descr="WOBI on Strategy Michael Porter | WOBI on Digital Events APAC">
            <a:extLst>
              <a:ext uri="{FF2B5EF4-FFF2-40B4-BE49-F238E27FC236}">
                <a16:creationId xmlns:a16="http://schemas.microsoft.com/office/drawing/2014/main" id="{B55DA427-021C-45A1-966B-7EE995CAF25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7787" b="35537"/>
          <a:stretch/>
        </p:blipFill>
        <p:spPr bwMode="auto">
          <a:xfrm>
            <a:off x="6461760" y="2312136"/>
            <a:ext cx="4663440" cy="3749040"/>
          </a:xfrm>
          <a:prstGeom prst="rect">
            <a:avLst/>
          </a:prstGeom>
          <a:solidFill>
            <a:srgbClr val="FFFFFF"/>
          </a:solidFill>
          <a:ln>
            <a:noFill/>
          </a:ln>
          <a:effectLst>
            <a:softEdge rad="112500"/>
          </a:effectLst>
        </p:spPr>
      </p:pic>
    </p:spTree>
    <p:extLst>
      <p:ext uri="{BB962C8B-B14F-4D97-AF65-F5344CB8AC3E}">
        <p14:creationId xmlns:p14="http://schemas.microsoft.com/office/powerpoint/2010/main" val="2912983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4BC070D-1085-4850-99B5-BDEC33679D44}"/>
              </a:ext>
            </a:extLst>
          </p:cNvPr>
          <p:cNvPicPr>
            <a:picLocks noChangeAspect="1"/>
          </p:cNvPicPr>
          <p:nvPr/>
        </p:nvPicPr>
        <p:blipFill>
          <a:blip r:embed="rId2"/>
          <a:stretch>
            <a:fillRect/>
          </a:stretch>
        </p:blipFill>
        <p:spPr>
          <a:xfrm>
            <a:off x="228599" y="744950"/>
            <a:ext cx="7696201" cy="5368100"/>
          </a:xfrm>
          <a:prstGeom prst="rect">
            <a:avLst/>
          </a:prstGeom>
          <a:noFill/>
          <a:ln>
            <a:noFill/>
          </a:ln>
        </p:spPr>
      </p:pic>
      <p:sp>
        <p:nvSpPr>
          <p:cNvPr id="12" name="Title 2">
            <a:extLst>
              <a:ext uri="{FF2B5EF4-FFF2-40B4-BE49-F238E27FC236}">
                <a16:creationId xmlns:a16="http://schemas.microsoft.com/office/drawing/2014/main" id="{3CC93A41-8BDF-4DF5-9706-C4823F757ACD}"/>
              </a:ext>
            </a:extLst>
          </p:cNvPr>
          <p:cNvSpPr>
            <a:spLocks noGrp="1"/>
          </p:cNvSpPr>
          <p:nvPr>
            <p:ph type="title"/>
          </p:nvPr>
        </p:nvSpPr>
        <p:spPr>
          <a:xfrm>
            <a:off x="8477250" y="431074"/>
            <a:ext cx="3144774" cy="1645920"/>
          </a:xfrm>
          <a:ln w="38100"/>
        </p:spPr>
        <p:style>
          <a:lnRef idx="2">
            <a:schemeClr val="accent5"/>
          </a:lnRef>
          <a:fillRef idx="1">
            <a:schemeClr val="lt1"/>
          </a:fillRef>
          <a:effectRef idx="0">
            <a:schemeClr val="accent5"/>
          </a:effectRef>
          <a:fontRef idx="minor">
            <a:schemeClr val="dk1"/>
          </a:fontRef>
        </p:style>
        <p:txBody>
          <a:bodyPr/>
          <a:lstStyle/>
          <a:p>
            <a:pPr algn="ctr"/>
            <a:r>
              <a:rPr lang="en-US" b="1" dirty="0"/>
              <a:t>Porter’s Generic Strategies </a:t>
            </a:r>
          </a:p>
        </p:txBody>
      </p:sp>
      <p:sp>
        <p:nvSpPr>
          <p:cNvPr id="14" name="Text Placeholder 3">
            <a:extLst>
              <a:ext uri="{FF2B5EF4-FFF2-40B4-BE49-F238E27FC236}">
                <a16:creationId xmlns:a16="http://schemas.microsoft.com/office/drawing/2014/main" id="{0E76B5AF-2432-4C83-BBEB-08F1125617CF}"/>
              </a:ext>
            </a:extLst>
          </p:cNvPr>
          <p:cNvSpPr>
            <a:spLocks noGrp="1"/>
          </p:cNvSpPr>
          <p:nvPr>
            <p:ph type="body" sz="half" idx="2"/>
          </p:nvPr>
        </p:nvSpPr>
        <p:spPr>
          <a:xfrm>
            <a:off x="8477250" y="2203269"/>
            <a:ext cx="3144774" cy="4223657"/>
          </a:xfrm>
          <a:ln w="38100"/>
        </p:spPr>
        <p:style>
          <a:lnRef idx="2">
            <a:schemeClr val="accent5"/>
          </a:lnRef>
          <a:fillRef idx="1">
            <a:schemeClr val="lt1"/>
          </a:fillRef>
          <a:effectRef idx="0">
            <a:schemeClr val="accent5"/>
          </a:effectRef>
          <a:fontRef idx="minor">
            <a:schemeClr val="dk1"/>
          </a:fontRef>
        </p:style>
        <p:txBody>
          <a:bodyPr>
            <a:noAutofit/>
          </a:bodyPr>
          <a:lstStyle/>
          <a:p>
            <a:pPr algn="ctr"/>
            <a:r>
              <a:rPr lang="en-GB" sz="1600" b="1" i="0" dirty="0">
                <a:solidFill>
                  <a:schemeClr val="bg1">
                    <a:lumMod val="65000"/>
                  </a:schemeClr>
                </a:solidFill>
                <a:effectLst/>
                <a:latin typeface="arial" panose="020B0604020202020204" pitchFamily="34" charset="0"/>
              </a:rPr>
              <a:t>The key strategic challenge for most businesses is to find a way of achieving </a:t>
            </a:r>
            <a:r>
              <a:rPr lang="en-GB" sz="1600" b="1" i="0" dirty="0">
                <a:solidFill>
                  <a:srgbClr val="868E96"/>
                </a:solidFill>
                <a:effectLst/>
                <a:latin typeface="arial" panose="020B0604020202020204" pitchFamily="34" charset="0"/>
              </a:rPr>
              <a:t>a </a:t>
            </a:r>
            <a:r>
              <a:rPr lang="en-GB" sz="1600" b="1" i="0" dirty="0">
                <a:solidFill>
                  <a:schemeClr val="accent5"/>
                </a:solidFill>
                <a:effectLst/>
                <a:latin typeface="arial" panose="020B0604020202020204" pitchFamily="34" charset="0"/>
              </a:rPr>
              <a:t>sustainable competitive advantage </a:t>
            </a:r>
            <a:r>
              <a:rPr lang="en-GB" sz="1600" b="1" i="0" dirty="0">
                <a:solidFill>
                  <a:srgbClr val="868E96"/>
                </a:solidFill>
                <a:effectLst/>
                <a:latin typeface="arial" panose="020B0604020202020204" pitchFamily="34" charset="0"/>
              </a:rPr>
              <a:t>over the other competing firms in a marketplace.</a:t>
            </a:r>
            <a:endParaRPr lang="en-GB" sz="1600" b="0" i="0" dirty="0">
              <a:solidFill>
                <a:srgbClr val="868E96"/>
              </a:solidFill>
              <a:effectLst/>
              <a:latin typeface="-apple-system"/>
            </a:endParaRPr>
          </a:p>
          <a:p>
            <a:pPr algn="ctr"/>
            <a:r>
              <a:rPr lang="en-GB" sz="1600" b="1" i="0" dirty="0">
                <a:solidFill>
                  <a:srgbClr val="868E96"/>
                </a:solidFill>
                <a:effectLst/>
                <a:latin typeface="arial" panose="020B0604020202020204" pitchFamily="34" charset="0"/>
              </a:rPr>
              <a:t>A competitive advantage is an advantage over competitors gained by offering consumers greater value, either by means of lower prices or by providing greater benefits and service that justifies higher prices.</a:t>
            </a:r>
            <a:endParaRPr lang="en-GB" sz="1600" b="0" i="0" dirty="0">
              <a:solidFill>
                <a:srgbClr val="868E96"/>
              </a:solidFill>
              <a:effectLst/>
              <a:latin typeface="-apple-system"/>
            </a:endParaRPr>
          </a:p>
          <a:p>
            <a:pPr algn="ctr"/>
            <a:endParaRPr lang="en-US" sz="1600" dirty="0"/>
          </a:p>
        </p:txBody>
      </p:sp>
    </p:spTree>
    <p:extLst>
      <p:ext uri="{BB962C8B-B14F-4D97-AF65-F5344CB8AC3E}">
        <p14:creationId xmlns:p14="http://schemas.microsoft.com/office/powerpoint/2010/main" val="2249318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27FB5-EB2E-42CC-9F4F-C37A1F17B4A2}"/>
              </a:ext>
            </a:extLst>
          </p:cNvPr>
          <p:cNvSpPr>
            <a:spLocks noGrp="1"/>
          </p:cNvSpPr>
          <p:nvPr>
            <p:ph type="title"/>
          </p:nvPr>
        </p:nvSpPr>
        <p:spPr>
          <a:ln w="38100">
            <a:solidFill>
              <a:srgbClr val="0070C0"/>
            </a:solidFill>
          </a:ln>
        </p:spPr>
        <p:style>
          <a:lnRef idx="2">
            <a:schemeClr val="accent3"/>
          </a:lnRef>
          <a:fillRef idx="1">
            <a:schemeClr val="lt1"/>
          </a:fillRef>
          <a:effectRef idx="0">
            <a:schemeClr val="accent3"/>
          </a:effectRef>
          <a:fontRef idx="minor">
            <a:schemeClr val="dk1"/>
          </a:fontRef>
        </p:style>
        <p:txBody>
          <a:bodyPr/>
          <a:lstStyle/>
          <a:p>
            <a:pPr algn="ctr"/>
            <a:r>
              <a:rPr lang="en-US" b="1" dirty="0"/>
              <a:t>Porter’s Generic Strategies </a:t>
            </a:r>
            <a:endParaRPr lang="en-GB" dirty="0"/>
          </a:p>
        </p:txBody>
      </p:sp>
      <p:pic>
        <p:nvPicPr>
          <p:cNvPr id="4" name="Online Media 3" title="Porter's Generic Strategies">
            <a:hlinkClick r:id="" action="ppaction://media"/>
            <a:extLst>
              <a:ext uri="{FF2B5EF4-FFF2-40B4-BE49-F238E27FC236}">
                <a16:creationId xmlns:a16="http://schemas.microsoft.com/office/drawing/2014/main" id="{385F33D9-4072-46FA-A4CA-DF4ED3C05941}"/>
              </a:ext>
            </a:extLst>
          </p:cNvPr>
          <p:cNvPicPr>
            <a:picLocks noGrp="1" noRot="1" noChangeAspect="1"/>
          </p:cNvPicPr>
          <p:nvPr>
            <p:ph idx="1"/>
            <a:videoFile r:link="rId1"/>
          </p:nvPr>
        </p:nvPicPr>
        <p:blipFill>
          <a:blip r:embed="rId3"/>
          <a:stretch>
            <a:fillRect/>
          </a:stretch>
        </p:blipFill>
        <p:spPr>
          <a:xfrm>
            <a:off x="3452223" y="2365719"/>
            <a:ext cx="5132388" cy="3849687"/>
          </a:xfrm>
          <a:prstGeom prst="rect">
            <a:avLst/>
          </a:prstGeom>
        </p:spPr>
      </p:pic>
    </p:spTree>
    <p:extLst>
      <p:ext uri="{BB962C8B-B14F-4D97-AF65-F5344CB8AC3E}">
        <p14:creationId xmlns:p14="http://schemas.microsoft.com/office/powerpoint/2010/main" val="2761692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6D8BF9A-2878-4130-8765-447EBBA09937}"/>
              </a:ext>
            </a:extLst>
          </p:cNvPr>
          <p:cNvSpPr>
            <a:spLocks noGrp="1"/>
          </p:cNvSpPr>
          <p:nvPr>
            <p:ph idx="1"/>
          </p:nvPr>
        </p:nvSpPr>
        <p:spPr>
          <a:xfrm>
            <a:off x="1053737" y="2103120"/>
            <a:ext cx="10058400" cy="3849624"/>
          </a:xfrm>
        </p:spPr>
        <p:txBody>
          <a:bodyPr>
            <a:noAutofit/>
          </a:bodyPr>
          <a:lstStyle/>
          <a:p>
            <a:pPr marL="0" indent="0" algn="l">
              <a:buNone/>
            </a:pPr>
            <a:r>
              <a:rPr lang="en-GB" sz="1600" b="1" i="0" dirty="0">
                <a:effectLst/>
                <a:latin typeface="arial" panose="020B0604020202020204" pitchFamily="34" charset="0"/>
              </a:rPr>
              <a:t>Therefore, the differentiation and cost leadership strategies seek competitive advantage in a broad range of the market.</a:t>
            </a:r>
            <a:endParaRPr lang="en-GB" sz="1600" b="0" i="0" dirty="0">
              <a:effectLst/>
              <a:latin typeface="-apple-system"/>
            </a:endParaRPr>
          </a:p>
          <a:p>
            <a:pPr marL="0" indent="0" algn="l">
              <a:buNone/>
            </a:pPr>
            <a:r>
              <a:rPr lang="en-GB" sz="1600" b="1" i="0" dirty="0">
                <a:effectLst/>
                <a:latin typeface="arial" panose="020B0604020202020204" pitchFamily="34" charset="0"/>
              </a:rPr>
              <a:t>By contrast, the differentiation focus and cost focus strategies are adopted in a narrow market or industry.</a:t>
            </a:r>
            <a:endParaRPr lang="en-GB" sz="1600" b="0" i="0" dirty="0">
              <a:effectLst/>
              <a:latin typeface="-apple-system"/>
            </a:endParaRPr>
          </a:p>
          <a:p>
            <a:pPr algn="l">
              <a:buClr>
                <a:srgbClr val="0070C0"/>
              </a:buClr>
              <a:buFont typeface="Wingdings" panose="05000000000000000000" pitchFamily="2" charset="2"/>
              <a:buChar char="§"/>
            </a:pPr>
            <a:r>
              <a:rPr lang="en-GB" sz="1600" b="1" i="0" dirty="0">
                <a:solidFill>
                  <a:srgbClr val="0070C0"/>
                </a:solidFill>
                <a:effectLst/>
                <a:latin typeface="arial" panose="020B0604020202020204" pitchFamily="34" charset="0"/>
              </a:rPr>
              <a:t>Cost Leadership </a:t>
            </a:r>
            <a:r>
              <a:rPr lang="en-GB" sz="1600" b="1" i="0" dirty="0">
                <a:effectLst/>
                <a:latin typeface="arial" panose="020B0604020202020204" pitchFamily="34" charset="0"/>
              </a:rPr>
              <a:t>= is one strategy where a company is the most competitively priced on the market, meaning it is the cheapest.</a:t>
            </a:r>
            <a:endParaRPr lang="en-GB" sz="1600" b="0" i="0" dirty="0">
              <a:effectLst/>
              <a:latin typeface="-apple-system"/>
            </a:endParaRPr>
          </a:p>
          <a:p>
            <a:pPr algn="l">
              <a:buClr>
                <a:srgbClr val="0070C0"/>
              </a:buClr>
              <a:buFont typeface="Wingdings" panose="05000000000000000000" pitchFamily="2" charset="2"/>
              <a:buChar char="§"/>
            </a:pPr>
            <a:r>
              <a:rPr lang="en-GB" sz="1600" b="1" i="0" dirty="0">
                <a:solidFill>
                  <a:srgbClr val="0070C0"/>
                </a:solidFill>
                <a:effectLst/>
                <a:latin typeface="arial" panose="020B0604020202020204" pitchFamily="34" charset="0"/>
              </a:rPr>
              <a:t>Cost Focus </a:t>
            </a:r>
            <a:r>
              <a:rPr lang="en-GB" sz="1600" b="1" i="0" dirty="0">
                <a:solidFill>
                  <a:srgbClr val="000000"/>
                </a:solidFill>
                <a:effectLst/>
                <a:latin typeface="arial" panose="020B0604020202020204" pitchFamily="34" charset="0"/>
              </a:rPr>
              <a:t>= targets customers that seek lower-costs in just one or a small number of market segments.</a:t>
            </a:r>
            <a:endParaRPr lang="en-GB" sz="1600" b="0" i="0" dirty="0">
              <a:solidFill>
                <a:srgbClr val="868E96"/>
              </a:solidFill>
              <a:effectLst/>
              <a:latin typeface="-apple-system"/>
            </a:endParaRPr>
          </a:p>
          <a:p>
            <a:pPr algn="l">
              <a:buClr>
                <a:srgbClr val="0070C0"/>
              </a:buClr>
              <a:buFont typeface="Wingdings" panose="05000000000000000000" pitchFamily="2" charset="2"/>
              <a:buChar char="§"/>
            </a:pPr>
            <a:r>
              <a:rPr lang="en-GB" sz="1600" b="1" i="0" dirty="0">
                <a:solidFill>
                  <a:srgbClr val="0070C0"/>
                </a:solidFill>
                <a:effectLst/>
                <a:latin typeface="arial" panose="020B0604020202020204" pitchFamily="34" charset="0"/>
              </a:rPr>
              <a:t>Differentiation Focus </a:t>
            </a:r>
            <a:r>
              <a:rPr lang="en-GB" sz="1600" b="1" i="0" dirty="0">
                <a:solidFill>
                  <a:srgbClr val="000000"/>
                </a:solidFill>
                <a:effectLst/>
                <a:latin typeface="arial" panose="020B0604020202020204" pitchFamily="34" charset="0"/>
              </a:rPr>
              <a:t>= a business aims to differentiate within just one or a small number of target market segments.</a:t>
            </a:r>
            <a:endParaRPr lang="en-GB" sz="1600" b="0" i="0" dirty="0">
              <a:solidFill>
                <a:srgbClr val="868E96"/>
              </a:solidFill>
              <a:effectLst/>
              <a:latin typeface="-apple-system"/>
            </a:endParaRPr>
          </a:p>
          <a:p>
            <a:pPr algn="l">
              <a:buClr>
                <a:srgbClr val="0070C0"/>
              </a:buClr>
              <a:buFont typeface="Wingdings" panose="05000000000000000000" pitchFamily="2" charset="2"/>
              <a:buChar char="§"/>
            </a:pPr>
            <a:r>
              <a:rPr lang="en-GB" sz="1600" b="1" i="0" dirty="0">
                <a:solidFill>
                  <a:srgbClr val="0070C0"/>
                </a:solidFill>
                <a:effectLst/>
                <a:latin typeface="arial" panose="020B0604020202020204" pitchFamily="34" charset="0"/>
              </a:rPr>
              <a:t>Differentiation Leadership </a:t>
            </a:r>
            <a:r>
              <a:rPr lang="en-GB" sz="1600" b="1" i="0" dirty="0">
                <a:solidFill>
                  <a:srgbClr val="000000"/>
                </a:solidFill>
                <a:effectLst/>
                <a:latin typeface="arial" panose="020B0604020202020204" pitchFamily="34" charset="0"/>
              </a:rPr>
              <a:t>= the business targets much larger markets and aims to achieve competitive advantage through differentiation across the whole of an industry.</a:t>
            </a:r>
            <a:endParaRPr lang="en-GB" sz="1600" b="0" i="0" dirty="0">
              <a:solidFill>
                <a:srgbClr val="868E96"/>
              </a:solidFill>
              <a:effectLst/>
              <a:latin typeface="-apple-system"/>
            </a:endParaRPr>
          </a:p>
          <a:p>
            <a:pPr marL="0" indent="0">
              <a:buNone/>
            </a:pPr>
            <a:endParaRPr lang="en-GB" sz="1600" dirty="0"/>
          </a:p>
        </p:txBody>
      </p:sp>
      <p:sp>
        <p:nvSpPr>
          <p:cNvPr id="4" name="Title 1">
            <a:extLst>
              <a:ext uri="{FF2B5EF4-FFF2-40B4-BE49-F238E27FC236}">
                <a16:creationId xmlns:a16="http://schemas.microsoft.com/office/drawing/2014/main" id="{CEC30021-8BA9-49F0-979D-FD8A22FE3611}"/>
              </a:ext>
            </a:extLst>
          </p:cNvPr>
          <p:cNvSpPr>
            <a:spLocks noGrp="1"/>
          </p:cNvSpPr>
          <p:nvPr>
            <p:ph type="title"/>
          </p:nvPr>
        </p:nvSpPr>
        <p:spPr>
          <a:xfrm>
            <a:off x="1066800" y="642594"/>
            <a:ext cx="10058400" cy="1371600"/>
          </a:xfrm>
          <a:ln w="38100">
            <a:solidFill>
              <a:srgbClr val="0070C0"/>
            </a:solidFill>
          </a:ln>
        </p:spPr>
        <p:style>
          <a:lnRef idx="2">
            <a:schemeClr val="accent3"/>
          </a:lnRef>
          <a:fillRef idx="1">
            <a:schemeClr val="lt1"/>
          </a:fillRef>
          <a:effectRef idx="0">
            <a:schemeClr val="accent3"/>
          </a:effectRef>
          <a:fontRef idx="minor">
            <a:schemeClr val="dk1"/>
          </a:fontRef>
        </p:style>
        <p:txBody>
          <a:bodyPr/>
          <a:lstStyle/>
          <a:p>
            <a:pPr algn="ctr"/>
            <a:r>
              <a:rPr lang="en-US" b="1" dirty="0"/>
              <a:t>Porter’s Generic Strategies </a:t>
            </a:r>
            <a:endParaRPr lang="en-GB" dirty="0"/>
          </a:p>
        </p:txBody>
      </p:sp>
    </p:spTree>
    <p:extLst>
      <p:ext uri="{BB962C8B-B14F-4D97-AF65-F5344CB8AC3E}">
        <p14:creationId xmlns:p14="http://schemas.microsoft.com/office/powerpoint/2010/main" val="37156844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9036F-FC00-4EC4-ACA9-405110CAD277}"/>
              </a:ext>
            </a:extLst>
          </p:cNvPr>
          <p:cNvSpPr>
            <a:spLocks noGrp="1"/>
          </p:cNvSpPr>
          <p:nvPr>
            <p:ph type="title"/>
          </p:nvPr>
        </p:nvSpPr>
        <p:spPr>
          <a:xfrm>
            <a:off x="1066800" y="642594"/>
            <a:ext cx="10058400" cy="1371600"/>
          </a:xfrm>
          <a:ln w="38100"/>
        </p:spPr>
        <p:style>
          <a:lnRef idx="2">
            <a:schemeClr val="accent1"/>
          </a:lnRef>
          <a:fillRef idx="1">
            <a:schemeClr val="lt1"/>
          </a:fillRef>
          <a:effectRef idx="0">
            <a:schemeClr val="accent1"/>
          </a:effectRef>
          <a:fontRef idx="minor">
            <a:schemeClr val="dk1"/>
          </a:fontRef>
        </p:style>
        <p:txBody>
          <a:bodyPr anchor="ctr">
            <a:normAutofit/>
          </a:bodyPr>
          <a:lstStyle/>
          <a:p>
            <a:pPr algn="ctr"/>
            <a:r>
              <a:rPr lang="en-GB" b="1" dirty="0"/>
              <a:t>Group Activity</a:t>
            </a:r>
          </a:p>
        </p:txBody>
      </p:sp>
      <p:sp>
        <p:nvSpPr>
          <p:cNvPr id="10" name="Content Placeholder 2">
            <a:extLst>
              <a:ext uri="{FF2B5EF4-FFF2-40B4-BE49-F238E27FC236}">
                <a16:creationId xmlns:a16="http://schemas.microsoft.com/office/drawing/2014/main" id="{913821C0-609A-41D4-81EB-44E9E4478591}"/>
              </a:ext>
            </a:extLst>
          </p:cNvPr>
          <p:cNvSpPr>
            <a:spLocks noGrp="1"/>
          </p:cNvSpPr>
          <p:nvPr>
            <p:ph sz="half" idx="1"/>
          </p:nvPr>
        </p:nvSpPr>
        <p:spPr>
          <a:xfrm>
            <a:off x="1066800" y="2303427"/>
            <a:ext cx="4663440" cy="3749040"/>
          </a:xfrm>
          <a:ln w="38100"/>
        </p:spPr>
        <p:style>
          <a:lnRef idx="2">
            <a:schemeClr val="accent1"/>
          </a:lnRef>
          <a:fillRef idx="1">
            <a:schemeClr val="lt1"/>
          </a:fillRef>
          <a:effectRef idx="0">
            <a:schemeClr val="accent1"/>
          </a:effectRef>
          <a:fontRef idx="minor">
            <a:schemeClr val="dk1"/>
          </a:fontRef>
        </p:style>
        <p:txBody>
          <a:bodyPr anchor="ctr">
            <a:normAutofit/>
          </a:bodyPr>
          <a:lstStyle/>
          <a:p>
            <a:pPr marL="0" indent="0" algn="ctr">
              <a:buNone/>
            </a:pPr>
            <a:r>
              <a:rPr lang="en-GB" sz="2000" b="1" i="0" dirty="0">
                <a:solidFill>
                  <a:srgbClr val="000000"/>
                </a:solidFill>
                <a:effectLst/>
                <a:latin typeface="arial" panose="020B0604020202020204" pitchFamily="34" charset="0"/>
              </a:rPr>
              <a:t>Using Porter's Generic Strategies Model, apply the principal to your idea to establish which is the best strategy to enable your idea to gain a Competitive Advantage.</a:t>
            </a:r>
            <a:endParaRPr lang="en-US" sz="2000" dirty="0"/>
          </a:p>
        </p:txBody>
      </p:sp>
      <p:pic>
        <p:nvPicPr>
          <p:cNvPr id="5" name="Content Placeholder 4" descr="Group of friends">
            <a:extLst>
              <a:ext uri="{FF2B5EF4-FFF2-40B4-BE49-F238E27FC236}">
                <a16:creationId xmlns:a16="http://schemas.microsoft.com/office/drawing/2014/main" id="{2D5FF2B3-D8CB-4A8C-8ED5-EC898C4C8367}"/>
              </a:ext>
            </a:extLst>
          </p:cNvPr>
          <p:cNvPicPr>
            <a:picLocks noGrp="1" noChangeAspect="1"/>
          </p:cNvPicPr>
          <p:nvPr>
            <p:ph sz="half" idx="2"/>
          </p:nvPr>
        </p:nvPicPr>
        <p:blipFill rotWithShape="1">
          <a:blip r:embed="rId2"/>
          <a:srcRect l="16690" r="278" b="-2"/>
          <a:stretch/>
        </p:blipFill>
        <p:spPr>
          <a:xfrm>
            <a:off x="6461760" y="2320845"/>
            <a:ext cx="4663440" cy="3749040"/>
          </a:xfrm>
          <a:prstGeom prst="rect">
            <a:avLst/>
          </a:prstGeom>
          <a:noFill/>
          <a:ln>
            <a:noFill/>
          </a:ln>
          <a:effectLst>
            <a:softEdge rad="112500"/>
          </a:effectLst>
        </p:spPr>
      </p:pic>
    </p:spTree>
    <p:extLst>
      <p:ext uri="{BB962C8B-B14F-4D97-AF65-F5344CB8AC3E}">
        <p14:creationId xmlns:p14="http://schemas.microsoft.com/office/powerpoint/2010/main" val="31143082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a:extLst>
              <a:ext uri="{FF2B5EF4-FFF2-40B4-BE49-F238E27FC236}">
                <a16:creationId xmlns:a16="http://schemas.microsoft.com/office/drawing/2014/main" id="{A27CD166-EB02-4B3D-99DD-13161E230215}"/>
              </a:ext>
            </a:extLst>
          </p:cNvPr>
          <p:cNvPicPr>
            <a:picLocks noChangeAspect="1"/>
          </p:cNvPicPr>
          <p:nvPr/>
        </p:nvPicPr>
        <p:blipFill>
          <a:blip r:embed="rId3"/>
          <a:stretch>
            <a:fillRect/>
          </a:stretch>
        </p:blipFill>
        <p:spPr>
          <a:xfrm>
            <a:off x="247650" y="295275"/>
            <a:ext cx="11696700" cy="6267450"/>
          </a:xfrm>
          <a:prstGeom prst="rect">
            <a:avLst/>
          </a:prstGeom>
          <a:ln>
            <a:noFill/>
          </a:ln>
          <a:effectLst>
            <a:softEdge rad="112500"/>
          </a:effectLst>
        </p:spPr>
      </p:pic>
    </p:spTree>
    <p:extLst>
      <p:ext uri="{BB962C8B-B14F-4D97-AF65-F5344CB8AC3E}">
        <p14:creationId xmlns:p14="http://schemas.microsoft.com/office/powerpoint/2010/main" val="16113693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5D9F7-186D-4CEB-94F3-B122869345BE}"/>
              </a:ext>
            </a:extLst>
          </p:cNvPr>
          <p:cNvSpPr>
            <a:spLocks noGrp="1"/>
          </p:cNvSpPr>
          <p:nvPr>
            <p:ph type="title"/>
          </p:nvPr>
        </p:nvSpPr>
        <p:spPr>
          <a:xfrm>
            <a:off x="1066800" y="642594"/>
            <a:ext cx="10058400" cy="1371600"/>
          </a:xfrm>
          <a:ln w="38100"/>
        </p:spPr>
        <p:style>
          <a:lnRef idx="2">
            <a:schemeClr val="accent2"/>
          </a:lnRef>
          <a:fillRef idx="1">
            <a:schemeClr val="lt1"/>
          </a:fillRef>
          <a:effectRef idx="0">
            <a:schemeClr val="accent2"/>
          </a:effectRef>
          <a:fontRef idx="minor">
            <a:schemeClr val="dk1"/>
          </a:fontRef>
        </p:style>
        <p:txBody>
          <a:bodyPr anchor="ctr">
            <a:normAutofit/>
          </a:bodyPr>
          <a:lstStyle/>
          <a:p>
            <a:pPr algn="ctr"/>
            <a:r>
              <a:rPr lang="en-GB" b="1" dirty="0"/>
              <a:t>Key Takeaway </a:t>
            </a:r>
          </a:p>
        </p:txBody>
      </p:sp>
      <p:pic>
        <p:nvPicPr>
          <p:cNvPr id="5" name="Content Placeholder 4" descr="City lights focused in magnifying glass">
            <a:extLst>
              <a:ext uri="{FF2B5EF4-FFF2-40B4-BE49-F238E27FC236}">
                <a16:creationId xmlns:a16="http://schemas.microsoft.com/office/drawing/2014/main" id="{C1068C05-E783-4F88-ABD8-28EFC455AB97}"/>
              </a:ext>
            </a:extLst>
          </p:cNvPr>
          <p:cNvPicPr>
            <a:picLocks noGrp="1" noChangeAspect="1"/>
          </p:cNvPicPr>
          <p:nvPr>
            <p:ph sz="half" idx="1"/>
          </p:nvPr>
        </p:nvPicPr>
        <p:blipFill rotWithShape="1">
          <a:blip r:embed="rId2"/>
          <a:srcRect l="8732" r="8235" b="-2"/>
          <a:stretch/>
        </p:blipFill>
        <p:spPr>
          <a:xfrm>
            <a:off x="1066800" y="2294718"/>
            <a:ext cx="4663440" cy="3749040"/>
          </a:xfrm>
          <a:prstGeom prst="rect">
            <a:avLst/>
          </a:prstGeom>
          <a:ln>
            <a:noFill/>
          </a:ln>
          <a:effectLst>
            <a:softEdge rad="112500"/>
          </a:effectLst>
        </p:spPr>
      </p:pic>
      <p:sp>
        <p:nvSpPr>
          <p:cNvPr id="10" name="Content Placeholder 3">
            <a:extLst>
              <a:ext uri="{FF2B5EF4-FFF2-40B4-BE49-F238E27FC236}">
                <a16:creationId xmlns:a16="http://schemas.microsoft.com/office/drawing/2014/main" id="{A8837668-31C9-4174-8D6A-4E55533292D2}"/>
              </a:ext>
            </a:extLst>
          </p:cNvPr>
          <p:cNvSpPr>
            <a:spLocks noGrp="1"/>
          </p:cNvSpPr>
          <p:nvPr>
            <p:ph sz="half" idx="2"/>
          </p:nvPr>
        </p:nvSpPr>
        <p:spPr>
          <a:xfrm>
            <a:off x="6461760" y="2303427"/>
            <a:ext cx="4663440" cy="3749040"/>
          </a:xfrm>
          <a:ln w="38100"/>
        </p:spPr>
        <p:style>
          <a:lnRef idx="2">
            <a:schemeClr val="accent2"/>
          </a:lnRef>
          <a:fillRef idx="1">
            <a:schemeClr val="lt1"/>
          </a:fillRef>
          <a:effectRef idx="0">
            <a:schemeClr val="accent2"/>
          </a:effectRef>
          <a:fontRef idx="minor">
            <a:schemeClr val="dk1"/>
          </a:fontRef>
        </p:style>
        <p:txBody>
          <a:bodyPr anchor="ctr">
            <a:normAutofit/>
          </a:bodyPr>
          <a:lstStyle/>
          <a:p>
            <a:pPr marL="0" indent="0" algn="ctr">
              <a:buNone/>
            </a:pPr>
            <a:r>
              <a:rPr lang="en-GB" sz="2000" b="1" dirty="0"/>
              <a:t>Keeping in mind the recommendation made to your case study organisation to assess the idea a </a:t>
            </a:r>
            <a:r>
              <a:rPr lang="en-GB" sz="2000" b="1" dirty="0">
                <a:solidFill>
                  <a:schemeClr val="accent2"/>
                </a:solidFill>
              </a:rPr>
              <a:t>Competitor Analysis </a:t>
            </a:r>
            <a:r>
              <a:rPr lang="en-GB" sz="2000" b="1" dirty="0"/>
              <a:t>can be undertaken and with the use of the work of Porter, a Strategy can be established as to how your idea can create a </a:t>
            </a:r>
            <a:r>
              <a:rPr lang="en-GB" sz="2000" b="1" dirty="0">
                <a:solidFill>
                  <a:schemeClr val="accent2"/>
                </a:solidFill>
              </a:rPr>
              <a:t>Business Advantage</a:t>
            </a:r>
            <a:r>
              <a:rPr lang="en-GB" sz="2000" b="1" dirty="0"/>
              <a:t>. </a:t>
            </a:r>
          </a:p>
        </p:txBody>
      </p:sp>
    </p:spTree>
    <p:extLst>
      <p:ext uri="{BB962C8B-B14F-4D97-AF65-F5344CB8AC3E}">
        <p14:creationId xmlns:p14="http://schemas.microsoft.com/office/powerpoint/2010/main" val="308189657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webextensions/_rels/webextension1.xml.rels><?xml version="1.0" encoding="UTF-8" standalone="yes"?>
<Relationships xmlns="http://schemas.openxmlformats.org/package/2006/relationships"><Relationship Id="rId1" Type="http://schemas.openxmlformats.org/officeDocument/2006/relationships/image" Target="../media/image7.png"/></Relationships>
</file>

<file path=ppt/webextensions/_rels/webextension2.xml.rels><?xml version="1.0" encoding="UTF-8" standalone="yes"?>
<Relationships xmlns="http://schemas.openxmlformats.org/package/2006/relationships"><Relationship Id="rId1" Type="http://schemas.openxmlformats.org/officeDocument/2006/relationships/image" Target="../media/image9.png"/></Relationships>
</file>

<file path=ppt/webextensions/_rels/webextension3.xml.rels><?xml version="1.0" encoding="UTF-8" standalone="yes"?>
<Relationships xmlns="http://schemas.openxmlformats.org/package/2006/relationships"><Relationship Id="rId1" Type="http://schemas.openxmlformats.org/officeDocument/2006/relationships/image" Target="../media/image12.png"/></Relationships>
</file>

<file path=ppt/webextensions/_rels/webextension4.xml.rels><?xml version="1.0" encoding="UTF-8" standalone="yes"?>
<Relationships xmlns="http://schemas.openxmlformats.org/package/2006/relationships"><Relationship Id="rId1" Type="http://schemas.openxmlformats.org/officeDocument/2006/relationships/image" Target="../media/image15.png"/></Relationships>
</file>

<file path=ppt/webextensions/_rels/webextension5.xml.rels><?xml version="1.0" encoding="UTF-8" standalone="yes"?>
<Relationships xmlns="http://schemas.openxmlformats.org/package/2006/relationships"><Relationship Id="rId1" Type="http://schemas.openxmlformats.org/officeDocument/2006/relationships/image" Target="../media/image15.png"/></Relationships>
</file>

<file path=ppt/webextensions/_rels/webextension6.xml.rels><?xml version="1.0" encoding="UTF-8" standalone="yes"?>
<Relationships xmlns="http://schemas.openxmlformats.org/package/2006/relationships"><Relationship Id="rId1" Type="http://schemas.openxmlformats.org/officeDocument/2006/relationships/image" Target="../media/image16.png"/></Relationships>
</file>

<file path=ppt/webextensions/webextension1.xml><?xml version="1.0" encoding="utf-8"?>
<we:webextension xmlns:we="http://schemas.microsoft.com/office/webextensions/webextension/2010/11" id="{06D8172C-D0EB-498B-9D89-84AD5F36198C}">
  <we:reference id="wa104218073" version="2.1.0.0" store="en-US" storeType="OMEX"/>
  <we:alternateReferences>
    <we:reference id="wa104218073" version="2.1.0.0" store="wa104218073" storeType="OMEX"/>
  </we:alternateReferences>
  <we:properties>
    <we:property name="appSlideData" value="{&quot;slideId&quot;:264,&quot;confidenceLevel&quot;:2}"/>
    <we:property name="url" value="&quot;free_text_poll/sPubGG5cpxW9R0oeJe9Uf&quot;"/>
  </we:properties>
  <we:bindings/>
  <we:snapshot xmlns:r="http://schemas.openxmlformats.org/officeDocument/2006/relationships" r:embed="rId1"/>
</we:webextension>
</file>

<file path=ppt/webextensions/webextension2.xml><?xml version="1.0" encoding="utf-8"?>
<we:webextension xmlns:we="http://schemas.microsoft.com/office/webextensions/webextension/2010/11" id="{7CF4469D-8864-4ADC-AB83-4F5F592A308C}">
  <we:reference id="wa104218073" version="2.1.0.0" store="en-US" storeType="OMEX"/>
  <we:alternateReferences>
    <we:reference id="wa104218073" version="2.1.0.0" store="wa104218073" storeType="OMEX"/>
  </we:alternateReferences>
  <we:properties>
    <we:property name="appSlideData" value="{&quot;slideId&quot;:266,&quot;confidenceLevel&quot;:2}"/>
    <we:property name="url" value="&quot;free_text_poll/iaQMsoicJX7rj9hIaI2Av&quot;"/>
  </we:properties>
  <we:bindings/>
  <we:snapshot xmlns:r="http://schemas.openxmlformats.org/officeDocument/2006/relationships" r:embed="rId1"/>
</we:webextension>
</file>

<file path=ppt/webextensions/webextension3.xml><?xml version="1.0" encoding="utf-8"?>
<we:webextension xmlns:we="http://schemas.microsoft.com/office/webextensions/webextension/2010/11" id="{A4C4A56E-A388-4B04-89BA-852EEF08DCB9}">
  <we:reference id="wa104218073" version="2.1.0.0" store="en-US" storeType="OMEX"/>
  <we:alternateReferences>
    <we:reference id="wa104218073" version="2.1.0.0" store="wa104218073" storeType="OMEX"/>
  </we:alternateReferences>
  <we:properties>
    <we:property name="appSlideData" value="{&quot;slideId&quot;:270,&quot;confidenceLevel&quot;:2}"/>
    <we:property name="url" value="&quot;free_text_poll/hkcY057V8NfN4YXBbTcxM&quot;"/>
  </we:properties>
  <we:bindings/>
  <we:snapshot xmlns:r="http://schemas.openxmlformats.org/officeDocument/2006/relationships" r:embed="rId1"/>
</we:webextension>
</file>

<file path=ppt/webextensions/webextension4.xml><?xml version="1.0" encoding="utf-8"?>
<we:webextension xmlns:we="http://schemas.microsoft.com/office/webextensions/webextension/2010/11" id="{0788601E-1661-4F28-A60F-163B992D678F}">
  <we:reference id="wa104218073" version="2.1.0.0" store="en-US" storeType="OMEX"/>
  <we:alternateReferences>
    <we:reference id="wa104218073" version="2.1.0.0" store="wa104218073" storeType="OMEX"/>
  </we:alternateReferences>
  <we:properties>
    <we:property name="appSlideData" value="{&quot;slideId&quot;:273,&quot;confidenceLevel&quot;:2}"/>
    <we:property name="url" value="&quot;free_text_poll/gDB9hGt2sgqg086w94ctN&quot;"/>
  </we:properties>
  <we:bindings/>
  <we:snapshot xmlns:r="http://schemas.openxmlformats.org/officeDocument/2006/relationships" r:embed="rId1"/>
</we:webextension>
</file>

<file path=ppt/webextensions/webextension5.xml><?xml version="1.0" encoding="utf-8"?>
<we:webextension xmlns:we="http://schemas.microsoft.com/office/webextensions/webextension/2010/11" id="{03EB40C2-E6CB-474F-835A-E715343D33CD}">
  <we:reference id="wa104218073" version="2.1.0.0" store="en-US" storeType="OMEX"/>
  <we:alternateReferences>
    <we:reference id="wa104218073" version="2.1.0.0" store="wa104218073" storeType="OMEX"/>
  </we:alternateReferences>
  <we:properties>
    <we:property name="appSlideData" value="{&quot;slideId&quot;:274,&quot;confidenceLevel&quot;:2}"/>
    <we:property name="url" value="&quot;free_text_poll/xr6MyyawyDFGTDlIFuNii&quot;"/>
  </we:properties>
  <we:bindings/>
  <we:snapshot xmlns:r="http://schemas.openxmlformats.org/officeDocument/2006/relationships" r:embed="rId1"/>
</we:webextension>
</file>

<file path=ppt/webextensions/webextension6.xml><?xml version="1.0" encoding="utf-8"?>
<we:webextension xmlns:we="http://schemas.microsoft.com/office/webextensions/webextension/2010/11" id="{2370A52F-6B3D-4DD7-B9A8-89304A76F402}">
  <we:reference id="wa104218073" version="2.1.0.0" store="en-US" storeType="OMEX"/>
  <we:alternateReferences>
    <we:reference id="wa104218073" version="2.1.0.0" store="wa104218073" storeType="OMEX"/>
  </we:alternateReferences>
  <we:properties>
    <we:property name="appSlideData" value="{&quot;slideId&quot;:275,&quot;confidenceLevel&quot;:2}"/>
    <we:property name="url" value="&quot;free_text_poll/YIwNBEFCvDWHOH3VLvZr9&quot;"/>
  </we:properties>
  <we:bindings/>
  <we:snapshot xmlns:r="http://schemas.openxmlformats.org/officeDocument/2006/relationships" r:embed="rId1"/>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CDB58277-F8DF-46FF-84EC-EF41B835E69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{DC1465A8-6F8F-4EB5-8FA1-FCA4E18FE9A6}tf78438558_win32</Template>
  <TotalTime>441</TotalTime>
  <Words>1099</Words>
  <Application>Microsoft Office PowerPoint</Application>
  <PresentationFormat>Widescreen</PresentationFormat>
  <Paragraphs>128</Paragraphs>
  <Slides>26</Slides>
  <Notes>0</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-apple-system</vt:lpstr>
      <vt:lpstr>Arial</vt:lpstr>
      <vt:lpstr>Arial</vt:lpstr>
      <vt:lpstr>Century Gothic</vt:lpstr>
      <vt:lpstr>Garamond</vt:lpstr>
      <vt:lpstr>Wingdings</vt:lpstr>
      <vt:lpstr>SavonVTI</vt:lpstr>
      <vt:lpstr>The Role of Competitor Analysis  &amp;  Establishing a Competitive Advantage</vt:lpstr>
      <vt:lpstr>Session Objectives </vt:lpstr>
      <vt:lpstr>What Is a Competitor Analysis? </vt:lpstr>
      <vt:lpstr>PowerPoint Presentation</vt:lpstr>
      <vt:lpstr>Why is a Competitor Analysis Important?</vt:lpstr>
      <vt:lpstr>PowerPoint Presentation</vt:lpstr>
      <vt:lpstr>Competitor Analysis </vt:lpstr>
      <vt:lpstr>Group Activity </vt:lpstr>
      <vt:lpstr>PowerPoint Presentation</vt:lpstr>
      <vt:lpstr>PowerPoint Presentation</vt:lpstr>
      <vt:lpstr>Sources of Information for Competitor Analysis</vt:lpstr>
      <vt:lpstr>Sources of Information for Competitor Analysis</vt:lpstr>
      <vt:lpstr>PowerPoint Presentation</vt:lpstr>
      <vt:lpstr>PowerPoint Presentation</vt:lpstr>
      <vt:lpstr>PowerPoint Presentation</vt:lpstr>
      <vt:lpstr>Competitor Analysis </vt:lpstr>
      <vt:lpstr>PowerPoint Presentation</vt:lpstr>
      <vt:lpstr>PowerPoint Presentation</vt:lpstr>
      <vt:lpstr>Competitive Advantage</vt:lpstr>
      <vt:lpstr>Michael Porter </vt:lpstr>
      <vt:lpstr>Porter’s Generic Strategies </vt:lpstr>
      <vt:lpstr>Porter’s Generic Strategies </vt:lpstr>
      <vt:lpstr>Porter’s Generic Strategies </vt:lpstr>
      <vt:lpstr>Group Activity</vt:lpstr>
      <vt:lpstr>PowerPoint Presentation</vt:lpstr>
      <vt:lpstr>Key Takeaway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of Competitor Analysis  &amp;  Establishing a Competitive Advantage</dc:title>
  <dc:creator>Davina Evans</dc:creator>
  <cp:lastModifiedBy>Davina Evans</cp:lastModifiedBy>
  <cp:revision>19</cp:revision>
  <dcterms:created xsi:type="dcterms:W3CDTF">2021-02-28T17:24:00Z</dcterms:created>
  <dcterms:modified xsi:type="dcterms:W3CDTF">2021-03-04T16:48:30Z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