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56"/>
  </p:notesMasterIdLst>
  <p:handoutMasterIdLst>
    <p:handoutMasterId r:id="rId57"/>
  </p:handoutMasterIdLst>
  <p:sldIdLst>
    <p:sldId id="314" r:id="rId2"/>
    <p:sldId id="438" r:id="rId3"/>
    <p:sldId id="437" r:id="rId4"/>
    <p:sldId id="439" r:id="rId5"/>
    <p:sldId id="440" r:id="rId6"/>
    <p:sldId id="441" r:id="rId7"/>
    <p:sldId id="442" r:id="rId8"/>
    <p:sldId id="443" r:id="rId9"/>
    <p:sldId id="444" r:id="rId10"/>
    <p:sldId id="445" r:id="rId11"/>
    <p:sldId id="446" r:id="rId12"/>
    <p:sldId id="447" r:id="rId13"/>
    <p:sldId id="448" r:id="rId14"/>
    <p:sldId id="449" r:id="rId15"/>
    <p:sldId id="450" r:id="rId16"/>
    <p:sldId id="451" r:id="rId17"/>
    <p:sldId id="452" r:id="rId18"/>
    <p:sldId id="453" r:id="rId19"/>
    <p:sldId id="463" r:id="rId20"/>
    <p:sldId id="454" r:id="rId21"/>
    <p:sldId id="455" r:id="rId22"/>
    <p:sldId id="456" r:id="rId23"/>
    <p:sldId id="457" r:id="rId24"/>
    <p:sldId id="458" r:id="rId25"/>
    <p:sldId id="459" r:id="rId26"/>
    <p:sldId id="460" r:id="rId27"/>
    <p:sldId id="461" r:id="rId28"/>
    <p:sldId id="462" r:id="rId29"/>
    <p:sldId id="464" r:id="rId30"/>
    <p:sldId id="465" r:id="rId31"/>
    <p:sldId id="466" r:id="rId32"/>
    <p:sldId id="467" r:id="rId33"/>
    <p:sldId id="468" r:id="rId34"/>
    <p:sldId id="469" r:id="rId35"/>
    <p:sldId id="470" r:id="rId36"/>
    <p:sldId id="471" r:id="rId37"/>
    <p:sldId id="472" r:id="rId38"/>
    <p:sldId id="473" r:id="rId39"/>
    <p:sldId id="474" r:id="rId40"/>
    <p:sldId id="475" r:id="rId41"/>
    <p:sldId id="476" r:id="rId42"/>
    <p:sldId id="477" r:id="rId43"/>
    <p:sldId id="478" r:id="rId44"/>
    <p:sldId id="479" r:id="rId45"/>
    <p:sldId id="480" r:id="rId46"/>
    <p:sldId id="481" r:id="rId47"/>
    <p:sldId id="482" r:id="rId48"/>
    <p:sldId id="483" r:id="rId49"/>
    <p:sldId id="484" r:id="rId50"/>
    <p:sldId id="489" r:id="rId51"/>
    <p:sldId id="485" r:id="rId52"/>
    <p:sldId id="486" r:id="rId53"/>
    <p:sldId id="487" r:id="rId54"/>
    <p:sldId id="488" r:id="rId5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38"/>
            <p14:sldId id="437"/>
          </p14:sldIdLst>
        </p14:section>
        <p14:section name="WebService" id="{F0775640-F074-4B4C-9F63-5684BD74D745}">
          <p14:sldIdLst>
            <p14:sldId id="439"/>
            <p14:sldId id="440"/>
            <p14:sldId id="441"/>
            <p14:sldId id="442"/>
            <p14:sldId id="443"/>
            <p14:sldId id="444"/>
            <p14:sldId id="445"/>
            <p14:sldId id="446"/>
            <p14:sldId id="447"/>
            <p14:sldId id="448"/>
            <p14:sldId id="449"/>
            <p14:sldId id="450"/>
            <p14:sldId id="451"/>
            <p14:sldId id="452"/>
            <p14:sldId id="453"/>
          </p14:sldIdLst>
        </p14:section>
        <p14:section name="Postgres Database" id="{47CF23B5-5A43-46F4-9840-006BA873D258}">
          <p14:sldIdLst>
            <p14:sldId id="463"/>
            <p14:sldId id="454"/>
            <p14:sldId id="455"/>
            <p14:sldId id="456"/>
            <p14:sldId id="457"/>
            <p14:sldId id="458"/>
            <p14:sldId id="459"/>
            <p14:sldId id="460"/>
            <p14:sldId id="461"/>
            <p14:sldId id="462"/>
          </p14:sldIdLst>
        </p14:section>
        <p14:section name="Webserver" id="{83E14582-CECB-4349-BBA6-A14C182E47A5}">
          <p14:sldIdLst>
            <p14:sldId id="464"/>
            <p14:sldId id="465"/>
            <p14:sldId id="466"/>
            <p14:sldId id="467"/>
            <p14:sldId id="468"/>
            <p14:sldId id="469"/>
            <p14:sldId id="470"/>
            <p14:sldId id="471"/>
            <p14:sldId id="472"/>
            <p14:sldId id="473"/>
            <p14:sldId id="474"/>
            <p14:sldId id="475"/>
            <p14:sldId id="476"/>
            <p14:sldId id="477"/>
            <p14:sldId id="478"/>
            <p14:sldId id="479"/>
            <p14:sldId id="480"/>
            <p14:sldId id="481"/>
            <p14:sldId id="482"/>
            <p14:sldId id="483"/>
            <p14:sldId id="484"/>
            <p14:sldId id="489"/>
            <p14:sldId id="485"/>
            <p14:sldId id="486"/>
            <p14:sldId id="487"/>
            <p14:sldId id="48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5" autoAdjust="0"/>
    <p:restoredTop sz="96433" autoAdjust="0"/>
  </p:normalViewPr>
  <p:slideViewPr>
    <p:cSldViewPr snapToGrid="0">
      <p:cViewPr varScale="1">
        <p:scale>
          <a:sx n="109" d="100"/>
          <a:sy n="109" d="100"/>
        </p:scale>
        <p:origin x="45" y="111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handoutMaster" Target="handoutMasters/handout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Node.js Catch Up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985698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 smtClean="0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 smtClean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11247" y="2032444"/>
            <a:ext cx="3014796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install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11247" y="2396964"/>
            <a:ext cx="4147368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 smtClean="0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 smtClean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b="1" dirty="0" smtClean="0">
                <a:solidFill>
                  <a:srgbClr val="FF0000"/>
                </a:solidFill>
              </a:rPr>
              <a:t>--save-dev  </a:t>
            </a:r>
            <a:r>
              <a:rPr kumimoji="0" lang="en-GB" altLang="en-US" sz="1800" i="1" dirty="0" err="1" smtClean="0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 smtClean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71913" y="2267021"/>
            <a:ext cx="3872062" cy="3416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…..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dirty="0"/>
              <a:t>main": </a:t>
            </a:r>
            <a:r>
              <a:rPr lang="en-GB" dirty="0" smtClean="0"/>
              <a:t>“app.js</a:t>
            </a:r>
            <a:r>
              <a:rPr lang="en-GB" dirty="0"/>
              <a:t>", 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/>
              <a:t>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"</a:t>
            </a:r>
            <a:r>
              <a:rPr lang="en-GB" dirty="0"/>
              <a:t>formidable": "^1.2.1</a:t>
            </a:r>
            <a:r>
              <a:rPr lang="en-GB" dirty="0" smtClean="0"/>
              <a:t>"</a:t>
            </a:r>
            <a:br>
              <a:rPr lang="en-GB" dirty="0" smtClean="0"/>
            </a:br>
            <a:r>
              <a:rPr lang="en-GB" dirty="0" smtClean="0"/>
              <a:t>},  </a:t>
            </a:r>
            <a:br>
              <a:rPr lang="en-GB" dirty="0" smtClean="0"/>
            </a:br>
            <a:r>
              <a:rPr lang="en-GB" dirty="0" smtClean="0"/>
              <a:t>"</a:t>
            </a:r>
            <a:r>
              <a:rPr lang="en-GB" b="1" dirty="0" err="1"/>
              <a:t>devDependencies</a:t>
            </a:r>
            <a:r>
              <a:rPr lang="en-GB" dirty="0"/>
              <a:t>":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"@types/node": "^12.12.14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</a:t>
            </a:r>
            <a:r>
              <a:rPr lang="en-GB" dirty="0" err="1"/>
              <a:t>ts</a:t>
            </a:r>
            <a:r>
              <a:rPr lang="en-GB" dirty="0"/>
              <a:t>-node": "^8.5.4</a:t>
            </a:r>
            <a:r>
              <a:rPr lang="en-GB" dirty="0" smtClean="0"/>
              <a:t>",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"typescript": "^</a:t>
            </a:r>
            <a:r>
              <a:rPr lang="en-GB" dirty="0" smtClean="0"/>
              <a:t>3.7.3“, 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/>
              <a:t>"@types/formidable": "^1.0.31",</a:t>
            </a:r>
            <a:br>
              <a:rPr lang="en-GB" dirty="0"/>
            </a:br>
            <a:r>
              <a:rPr lang="en-GB" dirty="0" smtClean="0"/>
              <a:t>},</a:t>
            </a:r>
          </a:p>
          <a:p>
            <a:r>
              <a:rPr lang="en-GB" dirty="0" smtClean="0"/>
              <a:t>…..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071913" y="1910885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package.json</a:t>
            </a:r>
            <a:endParaRPr lang="en-GB" b="1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811247" y="3075072"/>
            <a:ext cx="400138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update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24620" y="1627217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Install modules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24620" y="2724186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Update modules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811247" y="5157334"/>
            <a:ext cx="3848252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/.bin/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48877" y="3874438"/>
            <a:ext cx="3848252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typescript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24620" y="3531231"/>
            <a:ext cx="1937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Install </a:t>
            </a:r>
            <a:r>
              <a:rPr lang="en-GB" dirty="0" err="1" smtClean="0"/>
              <a:t>TypeScript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724620" y="4800272"/>
            <a:ext cx="23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a </a:t>
            </a:r>
            <a:r>
              <a:rPr lang="en-GB" dirty="0" err="1" smtClean="0"/>
              <a:t>ts.config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818395" y="4337355"/>
            <a:ext cx="4140220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save-dev @types/node</a:t>
            </a:r>
          </a:p>
        </p:txBody>
      </p:sp>
    </p:spTree>
    <p:extLst>
      <p:ext uri="{BB962C8B-B14F-4D97-AF65-F5344CB8AC3E}">
        <p14:creationId xmlns:p14="http://schemas.microsoft.com/office/powerpoint/2010/main" val="1557637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10494" y="1626873"/>
            <a:ext cx="8324967" cy="48013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{</a:t>
            </a:r>
          </a:p>
          <a:p>
            <a:r>
              <a:rPr lang="en-GB" dirty="0"/>
              <a:t>  "</a:t>
            </a:r>
            <a:r>
              <a:rPr lang="en-GB" dirty="0" err="1"/>
              <a:t>compilerOptions</a:t>
            </a:r>
            <a:r>
              <a:rPr lang="en-GB" dirty="0"/>
              <a:t>": {</a:t>
            </a:r>
          </a:p>
          <a:p>
            <a:r>
              <a:rPr lang="en-GB" dirty="0"/>
              <a:t>    "target": "es5</a:t>
            </a:r>
            <a:r>
              <a:rPr lang="en-GB" dirty="0" smtClean="0"/>
              <a:t>",                          </a:t>
            </a:r>
          </a:p>
          <a:p>
            <a:r>
              <a:rPr lang="en-GB" dirty="0" smtClean="0"/>
              <a:t>    "module": "</a:t>
            </a:r>
            <a:r>
              <a:rPr lang="en-GB" dirty="0" err="1" smtClean="0"/>
              <a:t>commonjs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</a:t>
            </a:r>
            <a:r>
              <a:rPr lang="en-GB" dirty="0">
                <a:solidFill>
                  <a:srgbClr val="FF0000"/>
                </a:solidFill>
              </a:rPr>
              <a:t>"</a:t>
            </a:r>
            <a:r>
              <a:rPr lang="en-GB" dirty="0" err="1">
                <a:solidFill>
                  <a:srgbClr val="FF0000"/>
                </a:solidFill>
              </a:rPr>
              <a:t>outDir</a:t>
            </a:r>
            <a:r>
              <a:rPr lang="en-GB" dirty="0">
                <a:solidFill>
                  <a:srgbClr val="FF0000"/>
                </a:solidFill>
              </a:rPr>
              <a:t>": </a:t>
            </a:r>
            <a:r>
              <a:rPr lang="en-GB" dirty="0" smtClean="0">
                <a:solidFill>
                  <a:srgbClr val="FF0000"/>
                </a:solidFill>
              </a:rPr>
              <a:t>"./",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"strict":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esModuleInterop</a:t>
            </a:r>
            <a:r>
              <a:rPr lang="en-GB" dirty="0"/>
              <a:t>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skipLibCheck</a:t>
            </a:r>
            <a:r>
              <a:rPr lang="en-GB" dirty="0"/>
              <a:t>": true</a:t>
            </a:r>
            <a:r>
              <a:rPr lang="en-GB" dirty="0" smtClean="0"/>
              <a:t>,</a:t>
            </a:r>
            <a:endParaRPr lang="en-GB" dirty="0"/>
          </a:p>
          <a:p>
            <a:r>
              <a:rPr lang="en-GB" dirty="0"/>
              <a:t>    "</a:t>
            </a:r>
            <a:r>
              <a:rPr lang="en-GB" dirty="0" err="1"/>
              <a:t>forceConsistentCasingInFileNames</a:t>
            </a:r>
            <a:r>
              <a:rPr lang="en-GB" dirty="0"/>
              <a:t>": </a:t>
            </a:r>
            <a:r>
              <a:rPr lang="en-GB" dirty="0" smtClean="0"/>
              <a:t>true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}</a:t>
            </a:r>
            <a:r>
              <a:rPr lang="en-GB" dirty="0" smtClean="0">
                <a:solidFill>
                  <a:srgbClr val="FF0000"/>
                </a:solidFill>
              </a:rPr>
              <a:t>,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Don’t forget the comma here!!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"include": [</a:t>
            </a:r>
          </a:p>
          <a:p>
            <a:r>
              <a:rPr lang="en-GB" dirty="0">
                <a:solidFill>
                  <a:srgbClr val="FF0000"/>
                </a:solidFill>
              </a:rPr>
              <a:t>    "./**/*"</a:t>
            </a:r>
          </a:p>
          <a:p>
            <a:r>
              <a:rPr lang="en-GB" dirty="0">
                <a:solidFill>
                  <a:srgbClr val="FF0000"/>
                </a:solidFill>
              </a:rPr>
              <a:t>  </a:t>
            </a:r>
            <a:r>
              <a:rPr lang="en-GB" dirty="0" smtClean="0">
                <a:solidFill>
                  <a:srgbClr val="FF0000"/>
                </a:solidFill>
              </a:rPr>
              <a:t>], 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Don’t forget the comma here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!!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"exclude": [</a:t>
            </a:r>
          </a:p>
          <a:p>
            <a:r>
              <a:rPr lang="en-GB" dirty="0">
                <a:solidFill>
                  <a:srgbClr val="FF0000"/>
                </a:solidFill>
              </a:rPr>
              <a:t>    </a:t>
            </a:r>
            <a:r>
              <a:rPr lang="en-GB" dirty="0" smtClean="0">
                <a:solidFill>
                  <a:srgbClr val="FF0000"/>
                </a:solidFill>
              </a:rPr>
              <a:t>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"</a:t>
            </a:r>
          </a:p>
          <a:p>
            <a:r>
              <a:rPr lang="en-GB" dirty="0">
                <a:solidFill>
                  <a:srgbClr val="FF0000"/>
                </a:solidFill>
              </a:rPr>
              <a:t>  ]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4562475" y="5306886"/>
            <a:ext cx="4194448" cy="1009767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the </a:t>
            </a:r>
            <a:r>
              <a:rPr lang="en-GB" dirty="0" err="1" smtClean="0"/>
              <a:t>tsconfig.json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7328"/>
            <a:ext cx="7029450" cy="489161"/>
          </a:xfrm>
        </p:spPr>
        <p:txBody>
          <a:bodyPr/>
          <a:lstStyle/>
          <a:p>
            <a:r>
              <a:rPr lang="en-GB" dirty="0" smtClean="0"/>
              <a:t>Change the </a:t>
            </a:r>
            <a:r>
              <a:rPr lang="en-GB" dirty="0" err="1" smtClean="0"/>
              <a:t>tsconfig.json</a:t>
            </a:r>
            <a:r>
              <a:rPr lang="en-GB" dirty="0" smtClean="0"/>
              <a:t> file to the following: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718000" y="5796937"/>
            <a:ext cx="3896456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/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node_modules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/.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bin/</a:t>
            </a:r>
            <a:r>
              <a:rPr lang="en-GB" dirty="0" err="1" smtClean="0">
                <a:solidFill>
                  <a:srgbClr val="FF0000"/>
                </a:solidFill>
              </a:rPr>
              <a:t>tsc</a:t>
            </a:r>
            <a:r>
              <a:rPr lang="en-GB" dirty="0" smtClean="0">
                <a:solidFill>
                  <a:srgbClr val="FF0000"/>
                </a:solidFill>
              </a:rPr>
              <a:t> 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00575" y="5350353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Now compile </a:t>
            </a:r>
            <a:r>
              <a:rPr lang="en-GB" dirty="0" err="1" smtClean="0"/>
              <a:t>hello.ts</a:t>
            </a:r>
            <a:r>
              <a:rPr lang="en-GB" dirty="0" smtClean="0"/>
              <a:t> like this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43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17080"/>
            <a:ext cx="7540878" cy="5221745"/>
          </a:xfrm>
        </p:spPr>
        <p:txBody>
          <a:bodyPr/>
          <a:lstStyle/>
          <a:p>
            <a:r>
              <a:rPr lang="en-GB" dirty="0" smtClean="0"/>
              <a:t>Make a new directory</a:t>
            </a:r>
          </a:p>
          <a:p>
            <a:r>
              <a:rPr lang="en-GB" dirty="0" smtClean="0"/>
              <a:t>Download 3 files from Moodle</a:t>
            </a:r>
          </a:p>
          <a:p>
            <a:pPr lvl="1"/>
            <a:r>
              <a:rPr lang="en-GB" dirty="0" smtClean="0"/>
              <a:t>.</a:t>
            </a:r>
            <a:r>
              <a:rPr lang="en-GB" dirty="0" err="1" smtClean="0"/>
              <a:t>dockerignore</a:t>
            </a:r>
            <a:endParaRPr lang="en-GB" dirty="0" smtClean="0"/>
          </a:p>
          <a:p>
            <a:pPr lvl="1"/>
            <a:r>
              <a:rPr lang="en-GB" dirty="0" err="1" smtClean="0"/>
              <a:t>docker</a:t>
            </a:r>
            <a:r>
              <a:rPr lang="en-GB" dirty="0" smtClean="0"/>
              <a:t>-compose</a:t>
            </a:r>
          </a:p>
          <a:p>
            <a:pPr lvl="1"/>
            <a:r>
              <a:rPr lang="en-GB" dirty="0" err="1" smtClean="0"/>
              <a:t>Dockerfile</a:t>
            </a:r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Do not delete or change these files (unless specified)!!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Make 2 directories called “</a:t>
            </a:r>
            <a:r>
              <a:rPr lang="en-GB" dirty="0" err="1" smtClean="0">
                <a:solidFill>
                  <a:srgbClr val="0070C0"/>
                </a:solidFill>
              </a:rPr>
              <a:t>nodeweb</a:t>
            </a:r>
            <a:r>
              <a:rPr lang="en-GB" b="1" u="sng" dirty="0" err="1" smtClean="0">
                <a:solidFill>
                  <a:srgbClr val="0070C0"/>
                </a:solidFill>
              </a:rPr>
              <a:t>server</a:t>
            </a:r>
            <a:r>
              <a:rPr lang="en-GB" b="1" dirty="0" smtClean="0">
                <a:solidFill>
                  <a:srgbClr val="FF0000"/>
                </a:solidFill>
              </a:rPr>
              <a:t>”</a:t>
            </a:r>
            <a:r>
              <a:rPr lang="en-GB" dirty="0" smtClean="0">
                <a:solidFill>
                  <a:srgbClr val="FF0000"/>
                </a:solidFill>
              </a:rPr>
              <a:t> and “</a:t>
            </a:r>
            <a:r>
              <a:rPr lang="en-GB" dirty="0" err="1" smtClean="0">
                <a:solidFill>
                  <a:srgbClr val="0070C0"/>
                </a:solidFill>
              </a:rPr>
              <a:t>nodeweb</a:t>
            </a:r>
            <a:r>
              <a:rPr lang="en-GB" b="1" u="sng" dirty="0" err="1" smtClean="0">
                <a:solidFill>
                  <a:srgbClr val="0070C0"/>
                </a:solidFill>
              </a:rPr>
              <a:t>service</a:t>
            </a:r>
            <a:r>
              <a:rPr lang="en-GB" b="1" dirty="0" smtClean="0">
                <a:solidFill>
                  <a:srgbClr val="FF0000"/>
                </a:solidFill>
              </a:rPr>
              <a:t>”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0" y="3530501"/>
            <a:ext cx="7031255" cy="286232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expressjs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 -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total 17</a:t>
            </a:r>
          </a:p>
          <a:p>
            <a:r>
              <a:rPr lang="en-GB" dirty="0" err="1">
                <a:solidFill>
                  <a:schemeClr val="bg1"/>
                </a:solidFill>
              </a:rPr>
              <a:t>drwxr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xr</a:t>
            </a:r>
            <a:r>
              <a:rPr lang="en-GB" dirty="0">
                <a:solidFill>
                  <a:schemeClr val="bg1"/>
                </a:solidFill>
              </a:rPr>
              <a:t>-x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   0 Oct 26 13:58 ./</a:t>
            </a:r>
          </a:p>
          <a:p>
            <a:r>
              <a:rPr lang="en-GB" dirty="0" err="1">
                <a:solidFill>
                  <a:schemeClr val="bg1"/>
                </a:solidFill>
              </a:rPr>
              <a:t>drwxr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xr</a:t>
            </a:r>
            <a:r>
              <a:rPr lang="en-GB" dirty="0">
                <a:solidFill>
                  <a:schemeClr val="bg1"/>
                </a:solidFill>
              </a:rPr>
              <a:t>-x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   0 Oct 26 13:55 ../</a:t>
            </a:r>
          </a:p>
          <a:p>
            <a:r>
              <a:rPr lang="pt-BR" dirty="0">
                <a:solidFill>
                  <a:schemeClr val="bg1"/>
                </a:solidFill>
              </a:rPr>
              <a:t>-rw-r--r-- 1 sc-md 1049089   12 Aug  5 12:40 </a:t>
            </a:r>
            <a:r>
              <a:rPr lang="pt-BR" dirty="0">
                <a:solidFill>
                  <a:srgbClr val="FF0000"/>
                </a:solidFill>
              </a:rPr>
              <a:t>.dockerignore</a:t>
            </a:r>
          </a:p>
          <a:p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rw</a:t>
            </a:r>
            <a:r>
              <a:rPr lang="en-GB" dirty="0">
                <a:solidFill>
                  <a:schemeClr val="bg1"/>
                </a:solidFill>
              </a:rPr>
              <a:t>-r--r-- 1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2279 Oct 20 13:34 </a:t>
            </a:r>
            <a:r>
              <a:rPr lang="en-GB" dirty="0" err="1">
                <a:solidFill>
                  <a:srgbClr val="FF0000"/>
                </a:solidFill>
              </a:rPr>
              <a:t>docker-compose.yml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rw</a:t>
            </a:r>
            <a:r>
              <a:rPr lang="en-GB" dirty="0">
                <a:solidFill>
                  <a:schemeClr val="bg1"/>
                </a:solidFill>
              </a:rPr>
              <a:t>-r--r-- 1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1395 Oct 20 10:29 </a:t>
            </a:r>
            <a:r>
              <a:rPr lang="en-GB" dirty="0" err="1" smtClean="0">
                <a:solidFill>
                  <a:srgbClr val="FF0000"/>
                </a:solidFill>
              </a:rPr>
              <a:t>Dockerfile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drwxr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xr</a:t>
            </a:r>
            <a:r>
              <a:rPr lang="en-GB" dirty="0">
                <a:solidFill>
                  <a:schemeClr val="bg1"/>
                </a:solidFill>
              </a:rPr>
              <a:t>-x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   0 Oct 26 14:03 </a:t>
            </a:r>
            <a:r>
              <a:rPr lang="en-GB" dirty="0" err="1">
                <a:solidFill>
                  <a:srgbClr val="FF0000"/>
                </a:solidFill>
              </a:rPr>
              <a:t>nodewebserver</a:t>
            </a:r>
            <a:r>
              <a:rPr lang="en-GB" dirty="0">
                <a:solidFill>
                  <a:schemeClr val="bg1"/>
                </a:solidFill>
              </a:rPr>
              <a:t>/</a:t>
            </a:r>
          </a:p>
          <a:p>
            <a:r>
              <a:rPr lang="en-GB" dirty="0" err="1">
                <a:solidFill>
                  <a:schemeClr val="bg1"/>
                </a:solidFill>
              </a:rPr>
              <a:t>drwxr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xr</a:t>
            </a:r>
            <a:r>
              <a:rPr lang="en-GB" dirty="0">
                <a:solidFill>
                  <a:schemeClr val="bg1"/>
                </a:solidFill>
              </a:rPr>
              <a:t>-x 1 </a:t>
            </a:r>
            <a:r>
              <a:rPr lang="en-GB" dirty="0" err="1">
                <a:solidFill>
                  <a:schemeClr val="bg1"/>
                </a:solidFill>
              </a:rPr>
              <a:t>sc</a:t>
            </a:r>
            <a:r>
              <a:rPr lang="en-GB" dirty="0">
                <a:solidFill>
                  <a:schemeClr val="bg1"/>
                </a:solidFill>
              </a:rPr>
              <a:t>-md 1049089    0 Oct 26 14:03 </a:t>
            </a:r>
            <a:r>
              <a:rPr lang="en-GB" dirty="0" err="1">
                <a:solidFill>
                  <a:srgbClr val="FF0000"/>
                </a:solidFill>
              </a:rPr>
              <a:t>nodewebservice</a:t>
            </a:r>
            <a:r>
              <a:rPr lang="en-GB" dirty="0" smtClean="0">
                <a:solidFill>
                  <a:schemeClr val="bg1"/>
                </a:solidFill>
              </a:rPr>
              <a:t>/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56909" y="815299"/>
            <a:ext cx="2387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Express.js Basic Web Service 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085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Setup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a directory named </a:t>
            </a:r>
            <a:r>
              <a:rPr lang="en-GB" dirty="0" smtClean="0">
                <a:solidFill>
                  <a:srgbClr val="0070C0"/>
                </a:solidFill>
              </a:rPr>
              <a:t>“</a:t>
            </a:r>
            <a:r>
              <a:rPr lang="en-GB" dirty="0" err="1" smtClean="0">
                <a:solidFill>
                  <a:srgbClr val="0070C0"/>
                </a:solidFill>
              </a:rPr>
              <a:t>configs</a:t>
            </a:r>
            <a:r>
              <a:rPr lang="en-GB" dirty="0" smtClean="0">
                <a:solidFill>
                  <a:srgbClr val="0070C0"/>
                </a:solidFill>
              </a:rPr>
              <a:t>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Download </a:t>
            </a:r>
            <a:r>
              <a:rPr lang="en-GB" smtClean="0"/>
              <a:t>and copy </a:t>
            </a:r>
            <a:r>
              <a:rPr lang="en-GB" dirty="0"/>
              <a:t>the file </a:t>
            </a:r>
            <a:r>
              <a:rPr lang="en-GB" dirty="0" err="1" smtClean="0">
                <a:solidFill>
                  <a:srgbClr val="0070C0"/>
                </a:solidFill>
              </a:rPr>
              <a:t>tscompileoptions.json</a:t>
            </a:r>
            <a:r>
              <a:rPr lang="en-GB" dirty="0" smtClean="0"/>
              <a:t> into this directory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66250" y="2947080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configs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/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tscompileoptions.json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96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Web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/>
              <a:t>Change into the </a:t>
            </a:r>
            <a:r>
              <a:rPr lang="en-GB" dirty="0" err="1"/>
              <a:t>nodeweb</a:t>
            </a:r>
            <a:r>
              <a:rPr lang="en-GB" b="1" dirty="0" err="1"/>
              <a:t>service</a:t>
            </a:r>
            <a:r>
              <a:rPr lang="en-GB" dirty="0"/>
              <a:t> directory</a:t>
            </a:r>
          </a:p>
          <a:p>
            <a:r>
              <a:rPr lang="en-GB" dirty="0" smtClean="0"/>
              <a:t>Download </a:t>
            </a:r>
            <a:r>
              <a:rPr lang="en-GB" dirty="0"/>
              <a:t>the </a:t>
            </a:r>
            <a:r>
              <a:rPr lang="en-GB" dirty="0" err="1"/>
              <a:t>tsconfig.</a:t>
            </a:r>
            <a:r>
              <a:rPr lang="en-GB" b="1" dirty="0" err="1"/>
              <a:t>service</a:t>
            </a:r>
            <a:r>
              <a:rPr lang="en-GB" dirty="0" err="1"/>
              <a:t>.json</a:t>
            </a:r>
            <a:r>
              <a:rPr lang="en-GB" dirty="0"/>
              <a:t> file into this directory</a:t>
            </a:r>
          </a:p>
          <a:p>
            <a:r>
              <a:rPr lang="en-GB" dirty="0" smtClean="0"/>
              <a:t>Create a </a:t>
            </a:r>
            <a:r>
              <a:rPr lang="en-GB" dirty="0" err="1" smtClean="0"/>
              <a:t>package.json</a:t>
            </a:r>
            <a:r>
              <a:rPr lang="en-GB" dirty="0" smtClean="0"/>
              <a:t> file using </a:t>
            </a:r>
            <a:r>
              <a:rPr lang="en-GB" i="1" dirty="0" err="1" smtClean="0"/>
              <a:t>npm</a:t>
            </a:r>
            <a:r>
              <a:rPr lang="en-GB" i="1" dirty="0" smtClean="0"/>
              <a:t> </a:t>
            </a:r>
            <a:r>
              <a:rPr lang="en-GB" i="1" dirty="0" err="1" smtClean="0"/>
              <a:t>init</a:t>
            </a:r>
            <a:r>
              <a:rPr lang="en-GB" dirty="0" smtClean="0"/>
              <a:t> and answer the questions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5500" y="3317652"/>
            <a:ext cx="7031255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ls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nodewebservice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tsconfig.service.json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nodewebservice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/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  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60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47643" y="828616"/>
            <a:ext cx="7338765" cy="572464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nodewebservice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…...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package name: (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)</a:t>
            </a:r>
          </a:p>
          <a:p>
            <a:r>
              <a:rPr lang="en-GB" sz="1200" dirty="0">
                <a:solidFill>
                  <a:schemeClr val="bg1"/>
                </a:solidFill>
              </a:rPr>
              <a:t>version: (1.0.0)</a:t>
            </a:r>
          </a:p>
          <a:p>
            <a:r>
              <a:rPr lang="en-GB" sz="1200" dirty="0">
                <a:solidFill>
                  <a:schemeClr val="bg1"/>
                </a:solidFill>
              </a:rPr>
              <a:t>description: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Node.js web service example</a:t>
            </a:r>
          </a:p>
          <a:p>
            <a:r>
              <a:rPr lang="en-GB" sz="1200" dirty="0">
                <a:solidFill>
                  <a:schemeClr val="bg1"/>
                </a:solidFill>
              </a:rPr>
              <a:t>entry point: (index.js)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service.js</a:t>
            </a:r>
          </a:p>
          <a:p>
            <a:r>
              <a:rPr lang="en-GB" sz="1200" dirty="0">
                <a:solidFill>
                  <a:schemeClr val="bg1"/>
                </a:solidFill>
              </a:rPr>
              <a:t>test command:</a:t>
            </a:r>
          </a:p>
          <a:p>
            <a:r>
              <a:rPr lang="en-GB" sz="1200" dirty="0">
                <a:solidFill>
                  <a:schemeClr val="bg1"/>
                </a:solidFill>
              </a:rPr>
              <a:t>git repository:</a:t>
            </a:r>
          </a:p>
          <a:p>
            <a:r>
              <a:rPr lang="en-GB" sz="1200" dirty="0">
                <a:solidFill>
                  <a:schemeClr val="bg1"/>
                </a:solidFill>
              </a:rPr>
              <a:t>keywords:</a:t>
            </a:r>
          </a:p>
          <a:p>
            <a:r>
              <a:rPr lang="en-GB" sz="1200" dirty="0">
                <a:solidFill>
                  <a:schemeClr val="bg1"/>
                </a:solidFill>
              </a:rPr>
              <a:t>author: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Mike Dacey</a:t>
            </a:r>
          </a:p>
          <a:p>
            <a:r>
              <a:rPr lang="en-GB" sz="1200" dirty="0">
                <a:solidFill>
                  <a:schemeClr val="bg1"/>
                </a:solidFill>
              </a:rPr>
              <a:t>license: (ISC)</a:t>
            </a:r>
          </a:p>
          <a:p>
            <a:r>
              <a:rPr lang="en-GB" sz="1200" dirty="0">
                <a:solidFill>
                  <a:schemeClr val="bg1"/>
                </a:solidFill>
              </a:rPr>
              <a:t>About to write to </a:t>
            </a:r>
            <a:r>
              <a:rPr lang="en-GB" sz="1200" dirty="0" smtClean="0">
                <a:solidFill>
                  <a:schemeClr val="bg1"/>
                </a:solidFill>
              </a:rPr>
              <a:t>\</a:t>
            </a:r>
            <a:r>
              <a:rPr lang="en-GB" sz="1200" dirty="0" err="1" smtClean="0">
                <a:solidFill>
                  <a:schemeClr val="bg1"/>
                </a:solidFill>
              </a:rPr>
              <a:t>expressjs</a:t>
            </a:r>
            <a:r>
              <a:rPr lang="en-GB" sz="1200" dirty="0" smtClean="0">
                <a:solidFill>
                  <a:schemeClr val="bg1"/>
                </a:solidFill>
              </a:rPr>
              <a:t>\</a:t>
            </a:r>
            <a:r>
              <a:rPr lang="en-GB" sz="1200" dirty="0" err="1" smtClean="0">
                <a:solidFill>
                  <a:schemeClr val="bg1"/>
                </a:solidFill>
              </a:rPr>
              <a:t>nodewebservice</a:t>
            </a:r>
            <a:r>
              <a:rPr lang="en-GB" sz="1200" dirty="0" smtClean="0">
                <a:solidFill>
                  <a:schemeClr val="bg1"/>
                </a:solidFill>
              </a:rPr>
              <a:t>\</a:t>
            </a:r>
            <a:r>
              <a:rPr lang="en-GB" sz="1200" dirty="0" err="1" smtClean="0">
                <a:solidFill>
                  <a:schemeClr val="bg1"/>
                </a:solidFill>
              </a:rPr>
              <a:t>package.json</a:t>
            </a:r>
            <a:r>
              <a:rPr lang="en-GB" sz="1200" dirty="0">
                <a:solidFill>
                  <a:schemeClr val="bg1"/>
                </a:solidFill>
              </a:rPr>
              <a:t>: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"name": "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"description": "Node.js web service example",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"main": "service.js",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"author": "Mike Dacey",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sz="1200" dirty="0">
                <a:solidFill>
                  <a:schemeClr val="bg1"/>
                </a:solidFill>
              </a:rPr>
              <a:t>}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Is this OK? (yes)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207410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7"/>
            <a:ext cx="7029450" cy="1222940"/>
          </a:xfrm>
        </p:spPr>
        <p:txBody>
          <a:bodyPr/>
          <a:lstStyle/>
          <a:p>
            <a:r>
              <a:rPr lang="en-GB" dirty="0"/>
              <a:t>We are going to be using the </a:t>
            </a:r>
            <a:r>
              <a:rPr lang="en-GB" b="1" dirty="0"/>
              <a:t>express.js</a:t>
            </a:r>
            <a:r>
              <a:rPr lang="en-GB" dirty="0"/>
              <a:t> framework and a </a:t>
            </a:r>
            <a:r>
              <a:rPr lang="en-GB" b="1" dirty="0" err="1"/>
              <a:t>Postgres</a:t>
            </a:r>
            <a:r>
              <a:rPr lang="en-GB" dirty="0"/>
              <a:t> database, so we need to install these</a:t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express express-validator </a:t>
            </a:r>
            <a:r>
              <a:rPr lang="en-GB" i="1" dirty="0" err="1"/>
              <a:t>cors</a:t>
            </a:r>
            <a:r>
              <a:rPr lang="en-GB" i="1" dirty="0"/>
              <a:t> </a:t>
            </a:r>
            <a:r>
              <a:rPr lang="en-GB" i="1" dirty="0" err="1"/>
              <a:t>pg</a:t>
            </a:r>
            <a:r>
              <a:rPr lang="en-GB" i="1" dirty="0"/>
              <a:t> </a:t>
            </a:r>
            <a:r>
              <a:rPr lang="en-GB" i="1" dirty="0" err="1"/>
              <a:t>pg</a:t>
            </a:r>
            <a:r>
              <a:rPr lang="en-GB" i="1" dirty="0"/>
              <a:t>-format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6144" y="2375484"/>
            <a:ext cx="7693561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nodewebservice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/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make sure you are in the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dir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“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nodewebservice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 express-validator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cors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-format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+ pg-format@1.0.4</a:t>
            </a:r>
          </a:p>
          <a:p>
            <a:r>
              <a:rPr lang="en-GB" dirty="0">
                <a:solidFill>
                  <a:schemeClr val="bg1"/>
                </a:solidFill>
              </a:rPr>
              <a:t>+ cors@2.8.5</a:t>
            </a:r>
          </a:p>
          <a:p>
            <a:r>
              <a:rPr lang="en-GB" dirty="0">
                <a:solidFill>
                  <a:schemeClr val="bg1"/>
                </a:solidFill>
              </a:rPr>
              <a:t>+ express-validator@6.6.1</a:t>
            </a:r>
          </a:p>
          <a:p>
            <a:r>
              <a:rPr lang="en-GB" dirty="0">
                <a:solidFill>
                  <a:schemeClr val="bg1"/>
                </a:solidFill>
              </a:rPr>
              <a:t>+ express@4.17.1</a:t>
            </a:r>
          </a:p>
          <a:p>
            <a:r>
              <a:rPr lang="en-GB" dirty="0">
                <a:solidFill>
                  <a:schemeClr val="bg1"/>
                </a:solidFill>
              </a:rPr>
              <a:t>+ pg@8.4.2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found </a:t>
            </a:r>
            <a:r>
              <a:rPr lang="en-GB" dirty="0">
                <a:solidFill>
                  <a:schemeClr val="bg1"/>
                </a:solidFill>
              </a:rPr>
              <a:t>0 vulnerabilities</a:t>
            </a:r>
          </a:p>
        </p:txBody>
      </p:sp>
    </p:spTree>
    <p:extLst>
      <p:ext uri="{BB962C8B-B14F-4D97-AF65-F5344CB8AC3E}">
        <p14:creationId xmlns:p14="http://schemas.microsoft.com/office/powerpoint/2010/main" val="166737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876925"/>
            <a:ext cx="7029450" cy="976965"/>
          </a:xfrm>
        </p:spPr>
        <p:txBody>
          <a:bodyPr/>
          <a:lstStyle/>
          <a:p>
            <a:r>
              <a:rPr lang="en-GB" dirty="0" smtClean="0"/>
              <a:t>For development purposes, we need to install:</a:t>
            </a:r>
          </a:p>
          <a:p>
            <a:pPr lvl="1"/>
            <a:r>
              <a:rPr lang="en-GB" dirty="0" smtClean="0"/>
              <a:t>a couple of tools for managing the build called </a:t>
            </a:r>
            <a:r>
              <a:rPr lang="en-GB" dirty="0" err="1" smtClean="0"/>
              <a:t>nodemon</a:t>
            </a:r>
            <a:r>
              <a:rPr lang="en-GB" dirty="0" smtClean="0"/>
              <a:t> and </a:t>
            </a:r>
            <a:r>
              <a:rPr lang="en-GB" dirty="0" err="1" smtClean="0"/>
              <a:t>npm</a:t>
            </a:r>
            <a:r>
              <a:rPr lang="en-GB" dirty="0" smtClean="0"/>
              <a:t>-run-all</a:t>
            </a:r>
          </a:p>
          <a:p>
            <a:pPr lvl="1"/>
            <a:r>
              <a:rPr lang="en-GB" dirty="0" err="1" smtClean="0"/>
              <a:t>TypeScript</a:t>
            </a:r>
            <a:endParaRPr lang="en-GB" dirty="0" smtClean="0"/>
          </a:p>
          <a:p>
            <a:pPr lvl="1"/>
            <a:r>
              <a:rPr lang="en-GB" dirty="0" smtClean="0"/>
              <a:t>a number of </a:t>
            </a:r>
            <a:r>
              <a:rPr lang="en-GB" dirty="0" err="1" smtClean="0"/>
              <a:t>DefinetlyTyped</a:t>
            </a:r>
            <a:r>
              <a:rPr lang="en-GB" dirty="0" smtClean="0"/>
              <a:t> type definitions to support </a:t>
            </a:r>
            <a:r>
              <a:rPr lang="en-GB" dirty="0" err="1" smtClean="0"/>
              <a:t>TypeScript</a:t>
            </a:r>
            <a:endParaRPr lang="en-GB" dirty="0" smtClean="0"/>
          </a:p>
          <a:p>
            <a:pPr marL="0" indent="0">
              <a:buNone/>
            </a:pPr>
            <a:r>
              <a:rPr lang="en-GB" i="1" dirty="0"/>
              <a:t>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50760" y="4252027"/>
            <a:ext cx="63573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i="1" dirty="0" err="1"/>
              <a:t>npm</a:t>
            </a:r>
            <a:r>
              <a:rPr lang="en-GB" i="1" dirty="0"/>
              <a:t> install --save-dev </a:t>
            </a:r>
            <a:r>
              <a:rPr lang="en-GB" i="1" dirty="0" err="1"/>
              <a:t>nodemon</a:t>
            </a:r>
            <a:r>
              <a:rPr lang="en-GB" i="1" dirty="0"/>
              <a:t> --save-dev </a:t>
            </a:r>
            <a:r>
              <a:rPr lang="en-GB" i="1" dirty="0" err="1"/>
              <a:t>npm</a:t>
            </a:r>
            <a:r>
              <a:rPr lang="en-GB" i="1" dirty="0"/>
              <a:t>-run-all --save-dev typescript --save-dev @types/node --</a:t>
            </a:r>
            <a:r>
              <a:rPr lang="en-GB" i="1" dirty="0" smtClean="0"/>
              <a:t>save-dev @types/express </a:t>
            </a:r>
            <a:r>
              <a:rPr lang="en-GB" i="1" dirty="0"/>
              <a:t>--save-dev @types/</a:t>
            </a:r>
            <a:r>
              <a:rPr lang="en-GB" i="1" dirty="0" err="1"/>
              <a:t>cors</a:t>
            </a:r>
            <a:r>
              <a:rPr lang="en-GB" i="1" dirty="0"/>
              <a:t> --save-dev @types/</a:t>
            </a:r>
            <a:r>
              <a:rPr lang="en-GB" i="1" dirty="0" err="1"/>
              <a:t>pg</a:t>
            </a:r>
            <a:r>
              <a:rPr lang="en-GB" i="1" dirty="0"/>
              <a:t> --save-dev @types/</a:t>
            </a:r>
            <a:r>
              <a:rPr lang="en-GB" i="1" dirty="0" err="1"/>
              <a:t>pg</a:t>
            </a:r>
            <a:r>
              <a:rPr lang="en-GB" i="1" dirty="0"/>
              <a:t>-format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040880" y="6145731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(See next slide)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78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98452" y="1724025"/>
            <a:ext cx="7338765" cy="397031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-run-all --save-dev typescript --save-dev @types/node --save-dev @types/express --save-dev @types/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cors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--save-dev @types/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--save-dev @types/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-format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…..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+ npm-run-all@4.1.5</a:t>
            </a:r>
          </a:p>
          <a:p>
            <a:r>
              <a:rPr lang="en-GB" dirty="0">
                <a:solidFill>
                  <a:schemeClr val="bg1"/>
                </a:solidFill>
              </a:rPr>
              <a:t>+ @types/pg-format@1.0.1</a:t>
            </a:r>
          </a:p>
          <a:p>
            <a:r>
              <a:rPr lang="en-GB" dirty="0">
                <a:solidFill>
                  <a:schemeClr val="bg1"/>
                </a:solidFill>
              </a:rPr>
              <a:t>+ @types/express@4.17.8</a:t>
            </a:r>
          </a:p>
          <a:p>
            <a:r>
              <a:rPr lang="en-GB" dirty="0">
                <a:solidFill>
                  <a:schemeClr val="bg1"/>
                </a:solidFill>
              </a:rPr>
              <a:t>+ @types/pg@7.14.5</a:t>
            </a:r>
          </a:p>
          <a:p>
            <a:r>
              <a:rPr lang="en-GB" dirty="0">
                <a:solidFill>
                  <a:schemeClr val="bg1"/>
                </a:solidFill>
              </a:rPr>
              <a:t>+ @types/cors@2.8.8</a:t>
            </a:r>
          </a:p>
          <a:p>
            <a:r>
              <a:rPr lang="en-GB" dirty="0">
                <a:solidFill>
                  <a:schemeClr val="bg1"/>
                </a:solidFill>
              </a:rPr>
              <a:t>+ nodemon@2.0.6</a:t>
            </a:r>
          </a:p>
          <a:p>
            <a:r>
              <a:rPr lang="en-GB" dirty="0">
                <a:solidFill>
                  <a:schemeClr val="bg1"/>
                </a:solidFill>
              </a:rPr>
              <a:t>+ @types/node@14.14.5</a:t>
            </a:r>
          </a:p>
          <a:p>
            <a:r>
              <a:rPr lang="en-GB" dirty="0">
                <a:solidFill>
                  <a:schemeClr val="bg1"/>
                </a:solidFill>
              </a:rPr>
              <a:t>+ typescript@4.0.5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found </a:t>
            </a:r>
            <a:r>
              <a:rPr lang="en-GB" dirty="0">
                <a:solidFill>
                  <a:schemeClr val="bg1"/>
                </a:solidFill>
              </a:rPr>
              <a:t>0 vulnerabilities</a:t>
            </a:r>
          </a:p>
        </p:txBody>
      </p:sp>
    </p:spTree>
    <p:extLst>
      <p:ext uri="{BB962C8B-B14F-4D97-AF65-F5344CB8AC3E}">
        <p14:creationId xmlns:p14="http://schemas.microsoft.com/office/powerpoint/2010/main" val="25445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Edit </a:t>
            </a:r>
            <a:r>
              <a:rPr lang="en-GB" dirty="0" err="1" smtClean="0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5"/>
            <a:ext cx="7029450" cy="731520"/>
          </a:xfrm>
        </p:spPr>
        <p:txBody>
          <a:bodyPr/>
          <a:lstStyle/>
          <a:p>
            <a:r>
              <a:rPr lang="en-GB" dirty="0" smtClean="0"/>
              <a:t>We will add some commands to the </a:t>
            </a:r>
            <a:r>
              <a:rPr lang="en-GB" b="1" dirty="0" err="1" smtClean="0"/>
              <a:t>package.json</a:t>
            </a:r>
            <a:r>
              <a:rPr lang="en-GB" dirty="0" smtClean="0"/>
              <a:t> file to compile our typescript files and run the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502" y="1751796"/>
            <a:ext cx="8073222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{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name": "</a:t>
            </a:r>
            <a:r>
              <a:rPr lang="en-GB" dirty="0" err="1"/>
              <a:t>nodewebservice</a:t>
            </a:r>
            <a:r>
              <a:rPr lang="en-GB" dirty="0"/>
              <a:t>",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version": "1.0.0",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description": "Node.js web service example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  "</a:t>
            </a:r>
            <a:r>
              <a:rPr lang="en-GB" dirty="0"/>
              <a:t>main": "service.js",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scripts": {    </a:t>
            </a:r>
            <a:endParaRPr lang="en-GB" dirty="0" smtClean="0"/>
          </a:p>
          <a:p>
            <a:r>
              <a:rPr lang="en-GB" strike="sngStrike" dirty="0">
                <a:solidFill>
                  <a:srgbClr val="FF0000"/>
                </a:solidFill>
              </a:rPr>
              <a:t> </a:t>
            </a:r>
            <a:r>
              <a:rPr lang="en-GB" strike="sngStrike" dirty="0" smtClean="0">
                <a:solidFill>
                  <a:srgbClr val="FF0000"/>
                </a:solidFill>
              </a:rPr>
              <a:t>          "</a:t>
            </a:r>
            <a:r>
              <a:rPr lang="en-GB" strike="sngStrike" dirty="0">
                <a:solidFill>
                  <a:srgbClr val="FF0000"/>
                </a:solidFill>
              </a:rPr>
              <a:t>test": "echo \"Error: no test specified\" &amp;&amp; exit 1" </a:t>
            </a:r>
            <a:r>
              <a:rPr lang="en-GB" strike="sngStrike" dirty="0" smtClean="0">
                <a:solidFill>
                  <a:srgbClr val="FF0000"/>
                </a:solidFill>
              </a:rPr>
              <a:t>  </a:t>
            </a:r>
            <a:r>
              <a:rPr lang="en-GB" dirty="0" smtClean="0">
                <a:sym typeface="Wingdings" panose="05000000000000000000" pitchFamily="2" charset="2"/>
              </a:rPr>
              <a:t> Replace this line</a:t>
            </a:r>
            <a:r>
              <a:rPr lang="en-GB" dirty="0" smtClean="0"/>
              <a:t> </a:t>
            </a:r>
          </a:p>
          <a:p>
            <a:r>
              <a:rPr lang="en-GB" dirty="0"/>
              <a:t> </a:t>
            </a:r>
            <a:r>
              <a:rPr lang="en-GB" dirty="0" smtClean="0"/>
              <a:t>      },  </a:t>
            </a:r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author": "Mike Dacey",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……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79646" y="5162348"/>
            <a:ext cx="8164329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    "</a:t>
            </a:r>
            <a:r>
              <a:rPr lang="en-GB" dirty="0"/>
              <a:t>scripts": {    </a:t>
            </a:r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         "</a:t>
            </a:r>
            <a:r>
              <a:rPr lang="en-GB" b="1" dirty="0">
                <a:solidFill>
                  <a:srgbClr val="FF0000"/>
                </a:solidFill>
              </a:rPr>
              <a:t>build</a:t>
            </a:r>
            <a:r>
              <a:rPr lang="en-GB" dirty="0">
                <a:solidFill>
                  <a:srgbClr val="FF0000"/>
                </a:solidFill>
              </a:rPr>
              <a:t>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tsc</a:t>
            </a:r>
            <a:r>
              <a:rPr lang="en-GB" dirty="0">
                <a:solidFill>
                  <a:srgbClr val="FF0000"/>
                </a:solidFill>
              </a:rPr>
              <a:t> -p ./</a:t>
            </a:r>
            <a:r>
              <a:rPr lang="en-GB" dirty="0" err="1">
                <a:solidFill>
                  <a:srgbClr val="FF0000"/>
                </a:solidFill>
              </a:rPr>
              <a:t>tsconfig.service.json</a:t>
            </a:r>
            <a:r>
              <a:rPr lang="en-GB" dirty="0">
                <a:solidFill>
                  <a:srgbClr val="FF0000"/>
                </a:solidFill>
              </a:rPr>
              <a:t>",   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"</a:t>
            </a:r>
            <a:r>
              <a:rPr lang="en-GB" b="1" dirty="0">
                <a:solidFill>
                  <a:srgbClr val="FF0000"/>
                </a:solidFill>
              </a:rPr>
              <a:t>run</a:t>
            </a:r>
            <a:r>
              <a:rPr lang="en-GB" dirty="0">
                <a:solidFill>
                  <a:srgbClr val="FF0000"/>
                </a:solidFill>
              </a:rPr>
              <a:t>": </a:t>
            </a:r>
            <a:r>
              <a:rPr lang="en-GB" dirty="0" smtClean="0">
                <a:solidFill>
                  <a:srgbClr val="FF0000"/>
                </a:solidFill>
              </a:rPr>
              <a:t> "</a:t>
            </a:r>
            <a:r>
              <a:rPr lang="en-GB" dirty="0">
                <a:solidFill>
                  <a:srgbClr val="FF0000"/>
                </a:solidFill>
              </a:rPr>
              <a:t>node ./</a:t>
            </a:r>
            <a:r>
              <a:rPr lang="en-GB" dirty="0" err="1">
                <a:solidFill>
                  <a:srgbClr val="FF0000"/>
                </a:solidFill>
              </a:rPr>
              <a:t>dist</a:t>
            </a:r>
            <a:r>
              <a:rPr lang="en-GB" dirty="0">
                <a:solidFill>
                  <a:srgbClr val="FF0000"/>
                </a:solidFill>
              </a:rPr>
              <a:t>/service.js",   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"</a:t>
            </a:r>
            <a:r>
              <a:rPr lang="en-GB" b="1" dirty="0">
                <a:solidFill>
                  <a:srgbClr val="FF0000"/>
                </a:solidFill>
              </a:rPr>
              <a:t>start</a:t>
            </a:r>
            <a:r>
              <a:rPr lang="en-GB" dirty="0">
                <a:solidFill>
                  <a:srgbClr val="FF0000"/>
                </a:solidFill>
              </a:rPr>
              <a:t>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--</a:t>
            </a:r>
            <a:r>
              <a:rPr lang="en-GB" dirty="0" err="1">
                <a:solidFill>
                  <a:srgbClr val="FF0000"/>
                </a:solidFill>
              </a:rPr>
              <a:t>ext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ts,tsx</a:t>
            </a:r>
            <a:r>
              <a:rPr lang="en-GB" dirty="0">
                <a:solidFill>
                  <a:srgbClr val="FF0000"/>
                </a:solidFill>
              </a:rPr>
              <a:t> --exec run-s build run"</a:t>
            </a:r>
            <a:r>
              <a:rPr lang="en-GB" dirty="0" smtClean="0">
                <a:solidFill>
                  <a:srgbClr val="FF0000"/>
                </a:solidFill>
              </a:rPr>
              <a:t>       </a:t>
            </a:r>
          </a:p>
          <a:p>
            <a:r>
              <a:rPr lang="en-GB" dirty="0"/>
              <a:t> </a:t>
            </a:r>
            <a:r>
              <a:rPr lang="en-GB" dirty="0" smtClean="0"/>
              <a:t>    },  </a:t>
            </a:r>
          </a:p>
        </p:txBody>
      </p:sp>
      <p:sp>
        <p:nvSpPr>
          <p:cNvPr id="7" name="Down Arrow 6"/>
          <p:cNvSpPr/>
          <p:nvPr/>
        </p:nvSpPr>
        <p:spPr bwMode="auto">
          <a:xfrm rot="8640047">
            <a:off x="4165032" y="3674600"/>
            <a:ext cx="548640" cy="1887606"/>
          </a:xfrm>
          <a:prstGeom prst="down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568423" y="4793016"/>
            <a:ext cx="3377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Windows Users See Next Slide</a:t>
            </a:r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6309360" y="0"/>
            <a:ext cx="2805663" cy="933999"/>
            <a:chOff x="6309360" y="0"/>
            <a:chExt cx="2805663" cy="933999"/>
          </a:xfrm>
        </p:grpSpPr>
        <p:sp>
          <p:nvSpPr>
            <p:cNvPr id="11" name="Rectangle 10"/>
            <p:cNvSpPr/>
            <p:nvPr/>
          </p:nvSpPr>
          <p:spPr bwMode="auto">
            <a:xfrm>
              <a:off x="6309360" y="0"/>
              <a:ext cx="2805663" cy="93399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257347" y="10669"/>
              <a:ext cx="1857676" cy="92333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In the </a:t>
              </a:r>
              <a:r>
                <a:rPr lang="en-GB" dirty="0" err="1" smtClean="0"/>
                <a:t>nodewebservice</a:t>
              </a:r>
              <a:r>
                <a:rPr lang="en-GB" dirty="0" smtClean="0"/>
                <a:t> directory</a:t>
              </a:r>
              <a:endParaRPr lang="en-GB" dirty="0"/>
            </a:p>
          </p:txBody>
        </p:sp>
        <p:pic>
          <p:nvPicPr>
            <p:cNvPr id="10" name="Picture 9" descr="File:Singapore road sign - Warning - Other danger.svg ...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7918" y="47619"/>
              <a:ext cx="849429" cy="8494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8729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Error? Windows User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76157"/>
            <a:ext cx="7029450" cy="1737664"/>
          </a:xfrm>
        </p:spPr>
        <p:txBody>
          <a:bodyPr/>
          <a:lstStyle/>
          <a:p>
            <a:r>
              <a:rPr lang="en-GB" dirty="0" smtClean="0"/>
              <a:t>One error that </a:t>
            </a:r>
            <a:r>
              <a:rPr lang="en-GB" u="sng" dirty="0" smtClean="0"/>
              <a:t>some</a:t>
            </a:r>
            <a:r>
              <a:rPr lang="en-GB" dirty="0" smtClean="0"/>
              <a:t> Windows users are getting is caused by using forward slashes “/” instead of back slashes “\” in the scripts.</a:t>
            </a:r>
          </a:p>
          <a:p>
            <a:r>
              <a:rPr lang="en-GB" dirty="0" smtClean="0"/>
              <a:t>Try replacing the forward slashes with double back slashes “\\” like this: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57175" y="3329567"/>
            <a:ext cx="8755152" cy="12464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500" dirty="0"/>
              <a:t>  "scripts": {</a:t>
            </a:r>
          </a:p>
          <a:p>
            <a:r>
              <a:rPr lang="en-GB" sz="1500" dirty="0"/>
              <a:t>    "build": ".</a:t>
            </a:r>
            <a:r>
              <a:rPr lang="en-GB" sz="1500" dirty="0">
                <a:solidFill>
                  <a:srgbClr val="FF0000"/>
                </a:solidFill>
              </a:rPr>
              <a:t>\\</a:t>
            </a:r>
            <a:r>
              <a:rPr lang="en-GB" sz="1500" dirty="0" err="1"/>
              <a:t>node_modules</a:t>
            </a:r>
            <a:r>
              <a:rPr lang="en-GB" sz="1500" dirty="0">
                <a:solidFill>
                  <a:srgbClr val="FF0000"/>
                </a:solidFill>
              </a:rPr>
              <a:t>\\</a:t>
            </a:r>
            <a:r>
              <a:rPr lang="en-GB" sz="1500" dirty="0"/>
              <a:t>.bin</a:t>
            </a:r>
            <a:r>
              <a:rPr lang="en-GB" sz="1500" dirty="0">
                <a:solidFill>
                  <a:srgbClr val="FF0000"/>
                </a:solidFill>
              </a:rPr>
              <a:t>\\</a:t>
            </a:r>
            <a:r>
              <a:rPr lang="en-GB" sz="1500" dirty="0" err="1"/>
              <a:t>tsc</a:t>
            </a:r>
            <a:r>
              <a:rPr lang="en-GB" sz="1500" dirty="0"/>
              <a:t> -p .</a:t>
            </a:r>
            <a:r>
              <a:rPr lang="en-GB" sz="1500" dirty="0">
                <a:solidFill>
                  <a:srgbClr val="FF0000"/>
                </a:solidFill>
              </a:rPr>
              <a:t>\\</a:t>
            </a:r>
            <a:r>
              <a:rPr lang="en-GB" sz="1500" dirty="0" err="1"/>
              <a:t>tsconfig.service.json</a:t>
            </a:r>
            <a:r>
              <a:rPr lang="en-GB" sz="1500" dirty="0"/>
              <a:t>",</a:t>
            </a:r>
          </a:p>
          <a:p>
            <a:r>
              <a:rPr lang="en-GB" sz="1500" dirty="0"/>
              <a:t>    "run": "node .\\</a:t>
            </a:r>
            <a:r>
              <a:rPr lang="en-GB" sz="1500" dirty="0" err="1"/>
              <a:t>dist</a:t>
            </a:r>
            <a:r>
              <a:rPr lang="en-GB" sz="1500" dirty="0"/>
              <a:t>\\service.js",</a:t>
            </a:r>
          </a:p>
          <a:p>
            <a:r>
              <a:rPr lang="en-GB" sz="1500" dirty="0"/>
              <a:t>    "start": ".</a:t>
            </a:r>
            <a:r>
              <a:rPr lang="en-GB" sz="1500" dirty="0">
                <a:solidFill>
                  <a:srgbClr val="FF0000"/>
                </a:solidFill>
              </a:rPr>
              <a:t>\\</a:t>
            </a:r>
            <a:r>
              <a:rPr lang="en-GB" sz="1500" dirty="0" err="1"/>
              <a:t>node_modules</a:t>
            </a:r>
            <a:r>
              <a:rPr lang="en-GB" sz="1500" dirty="0">
                <a:solidFill>
                  <a:srgbClr val="FF0000"/>
                </a:solidFill>
              </a:rPr>
              <a:t>\\</a:t>
            </a:r>
            <a:r>
              <a:rPr lang="en-GB" sz="1500" dirty="0"/>
              <a:t>.bin</a:t>
            </a:r>
            <a:r>
              <a:rPr lang="en-GB" sz="1500" dirty="0">
                <a:solidFill>
                  <a:srgbClr val="FF0000"/>
                </a:solidFill>
              </a:rPr>
              <a:t>\\</a:t>
            </a:r>
            <a:r>
              <a:rPr lang="en-GB" sz="1500" dirty="0" err="1"/>
              <a:t>nodemon</a:t>
            </a:r>
            <a:r>
              <a:rPr lang="en-GB" sz="1500" dirty="0"/>
              <a:t> --</a:t>
            </a:r>
            <a:r>
              <a:rPr lang="en-GB" sz="1500" dirty="0" err="1"/>
              <a:t>ext</a:t>
            </a:r>
            <a:r>
              <a:rPr lang="en-GB" sz="1500" dirty="0"/>
              <a:t> </a:t>
            </a:r>
            <a:r>
              <a:rPr lang="en-GB" sz="1500" dirty="0" err="1"/>
              <a:t>ts,tsx</a:t>
            </a:r>
            <a:r>
              <a:rPr lang="en-GB" sz="1500" dirty="0"/>
              <a:t> --exec .</a:t>
            </a:r>
            <a:r>
              <a:rPr lang="en-GB" sz="1500" dirty="0">
                <a:solidFill>
                  <a:srgbClr val="FF0000"/>
                </a:solidFill>
              </a:rPr>
              <a:t>\\</a:t>
            </a:r>
            <a:r>
              <a:rPr lang="en-GB" sz="1500" dirty="0" err="1">
                <a:solidFill>
                  <a:srgbClr val="FF0000"/>
                </a:solidFill>
              </a:rPr>
              <a:t>node_modules</a:t>
            </a:r>
            <a:r>
              <a:rPr lang="en-GB" sz="1500" dirty="0">
                <a:solidFill>
                  <a:srgbClr val="FF0000"/>
                </a:solidFill>
              </a:rPr>
              <a:t>\\.bin\\</a:t>
            </a:r>
            <a:r>
              <a:rPr lang="en-GB" sz="1500" dirty="0"/>
              <a:t>run-s build run"</a:t>
            </a:r>
          </a:p>
          <a:p>
            <a:r>
              <a:rPr lang="en-GB" sz="1500" dirty="0"/>
              <a:t>  },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85525" y="5168731"/>
            <a:ext cx="73922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WARNING: This will mess up the </a:t>
            </a:r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-compose handling later,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meaning you will need to change these back to forward slashes </a:t>
            </a:r>
          </a:p>
          <a:p>
            <a:r>
              <a:rPr lang="en-GB" smtClean="0">
                <a:solidFill>
                  <a:srgbClr val="FF0000"/>
                </a:solidFill>
                <a:sym typeface="Wingdings" panose="05000000000000000000" pitchFamily="2" charset="2"/>
              </a:rPr>
              <a:t>PLEASE REMEMBER THIS!!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65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7"/>
          </a:xfrm>
        </p:spPr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57200"/>
            <a:ext cx="7029450" cy="5381625"/>
          </a:xfrm>
        </p:spPr>
        <p:txBody>
          <a:bodyPr/>
          <a:lstStyle/>
          <a:p>
            <a:r>
              <a:rPr lang="en-GB" dirty="0" smtClean="0"/>
              <a:t>Copy the </a:t>
            </a:r>
            <a:r>
              <a:rPr lang="en-GB" b="1" dirty="0" err="1" smtClean="0"/>
              <a:t>service.ts</a:t>
            </a:r>
            <a:r>
              <a:rPr lang="en-GB" b="1" dirty="0" smtClean="0"/>
              <a:t> </a:t>
            </a:r>
            <a:r>
              <a:rPr lang="en-GB" dirty="0" smtClean="0"/>
              <a:t>file from </a:t>
            </a:r>
            <a:r>
              <a:rPr lang="en-GB" dirty="0" err="1" smtClean="0"/>
              <a:t>moodle</a:t>
            </a:r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r>
              <a:rPr lang="en-GB" dirty="0" smtClean="0"/>
              <a:t>Compile and </a:t>
            </a:r>
            <a:r>
              <a:rPr lang="en-GB" b="1" dirty="0" smtClean="0">
                <a:solidFill>
                  <a:srgbClr val="FF0000"/>
                </a:solidFill>
              </a:rPr>
              <a:t>run the service </a:t>
            </a:r>
            <a:r>
              <a:rPr lang="en-GB" dirty="0" smtClean="0"/>
              <a:t>using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i="1" dirty="0" err="1" smtClean="0"/>
              <a:t>npm</a:t>
            </a:r>
            <a:r>
              <a:rPr lang="en-GB" i="1" dirty="0" smtClean="0"/>
              <a:t> run  start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runs </a:t>
            </a:r>
            <a:r>
              <a:rPr lang="en-GB" dirty="0" smtClean="0"/>
              <a:t>the “start” </a:t>
            </a:r>
            <a:r>
              <a:rPr lang="en-GB" b="1" dirty="0" smtClean="0"/>
              <a:t>command</a:t>
            </a:r>
            <a:r>
              <a:rPr lang="en-GB" dirty="0" smtClean="0"/>
              <a:t> </a:t>
            </a:r>
            <a:r>
              <a:rPr lang="en-GB" dirty="0"/>
              <a:t>from </a:t>
            </a:r>
            <a:r>
              <a:rPr lang="en-GB" dirty="0" smtClean="0"/>
              <a:t>the </a:t>
            </a:r>
            <a:r>
              <a:rPr lang="en-GB" dirty="0" err="1" smtClean="0"/>
              <a:t>package.json</a:t>
            </a:r>
            <a:r>
              <a:rPr lang="en-GB" dirty="0" smtClean="0"/>
              <a:t> </a:t>
            </a:r>
            <a:r>
              <a:rPr lang="en-GB" dirty="0"/>
              <a:t>"scripts" </a:t>
            </a:r>
            <a:r>
              <a:rPr lang="en-GB" dirty="0" smtClean="0"/>
              <a:t>object we previously created.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100689" y="3148012"/>
            <a:ext cx="7338765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start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nodemon</a:t>
            </a:r>
            <a:r>
              <a:rPr lang="en-GB" dirty="0">
                <a:solidFill>
                  <a:schemeClr val="bg1"/>
                </a:solidFill>
              </a:rPr>
              <a:t> --</a:t>
            </a:r>
            <a:r>
              <a:rPr lang="en-GB" dirty="0" err="1">
                <a:solidFill>
                  <a:schemeClr val="bg1"/>
                </a:solidFill>
              </a:rPr>
              <a:t>ext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ts,tsx</a:t>
            </a:r>
            <a:r>
              <a:rPr lang="en-GB" dirty="0">
                <a:solidFill>
                  <a:schemeClr val="bg1"/>
                </a:solidFill>
              </a:rPr>
              <a:t> --exec run-s build run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tsc</a:t>
            </a:r>
            <a:r>
              <a:rPr lang="en-GB" dirty="0">
                <a:solidFill>
                  <a:schemeClr val="bg1"/>
                </a:solidFill>
              </a:rPr>
              <a:t> -p ./</a:t>
            </a:r>
            <a:r>
              <a:rPr lang="en-GB" dirty="0" err="1">
                <a:solidFill>
                  <a:schemeClr val="bg1"/>
                </a:solidFill>
              </a:rPr>
              <a:t>tsconfig.service.json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….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&gt; node ./</a:t>
            </a:r>
            <a:r>
              <a:rPr lang="en-GB" dirty="0" err="1">
                <a:solidFill>
                  <a:schemeClr val="bg1"/>
                </a:solidFill>
              </a:rPr>
              <a:t>dist</a:t>
            </a:r>
            <a:r>
              <a:rPr lang="en-GB" dirty="0">
                <a:solidFill>
                  <a:schemeClr val="bg1"/>
                </a:solidFill>
              </a:rPr>
              <a:t>/service.js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Example web service listening at http://localhost:1339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66701" y="4798608"/>
            <a:ext cx="219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&lt;Ctrl&gt; + &lt;C&gt; to exit</a:t>
            </a:r>
            <a:endParaRPr lang="en-GB" dirty="0">
              <a:solidFill>
                <a:srgbClr val="FFC000"/>
              </a:solidFill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6309360" y="0"/>
            <a:ext cx="2805663" cy="933999"/>
            <a:chOff x="6309360" y="0"/>
            <a:chExt cx="2805663" cy="933999"/>
          </a:xfrm>
        </p:grpSpPr>
        <p:sp>
          <p:nvSpPr>
            <p:cNvPr id="13" name="Rectangle 12"/>
            <p:cNvSpPr/>
            <p:nvPr/>
          </p:nvSpPr>
          <p:spPr bwMode="auto">
            <a:xfrm>
              <a:off x="6309360" y="0"/>
              <a:ext cx="2805663" cy="93399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257347" y="10669"/>
              <a:ext cx="1857676" cy="92333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In the </a:t>
              </a:r>
              <a:r>
                <a:rPr lang="en-GB" dirty="0" err="1" smtClean="0"/>
                <a:t>nodewebservice</a:t>
              </a:r>
              <a:r>
                <a:rPr lang="en-GB" dirty="0" smtClean="0"/>
                <a:t> directory</a:t>
              </a:r>
              <a:endParaRPr lang="en-GB" dirty="0"/>
            </a:p>
          </p:txBody>
        </p:sp>
        <p:pic>
          <p:nvPicPr>
            <p:cNvPr id="15" name="Picture 14" descr="File:Singapore road sign - Warning - Other danger.svg ...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7918" y="47619"/>
              <a:ext cx="849429" cy="8494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7138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2"/>
            <a:ext cx="7029450" cy="471637"/>
          </a:xfrm>
        </p:spPr>
        <p:txBody>
          <a:bodyPr/>
          <a:lstStyle/>
          <a:p>
            <a:r>
              <a:rPr lang="en-GB" dirty="0" smtClean="0"/>
              <a:t>Using Postman test this POST route</a:t>
            </a:r>
          </a:p>
          <a:p>
            <a:r>
              <a:rPr lang="en-GB" dirty="0" smtClean="0"/>
              <a:t>Method is POST to URL </a:t>
            </a:r>
            <a:r>
              <a:rPr lang="en-GB" i="1" dirty="0" smtClean="0"/>
              <a:t>localhost:1339/dogs</a:t>
            </a:r>
          </a:p>
          <a:p>
            <a:r>
              <a:rPr lang="en-GB" dirty="0" smtClean="0"/>
              <a:t>Request Body contains JSON data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5" y="2201114"/>
            <a:ext cx="8951139" cy="352620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8" name="Rounded Rectangle 7"/>
          <p:cNvSpPr/>
          <p:nvPr/>
        </p:nvSpPr>
        <p:spPr bwMode="auto">
          <a:xfrm>
            <a:off x="1650733" y="2287245"/>
            <a:ext cx="2021305" cy="514952"/>
          </a:xfrm>
          <a:prstGeom prst="round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Rounded Rectangle 8"/>
          <p:cNvSpPr/>
          <p:nvPr/>
        </p:nvSpPr>
        <p:spPr bwMode="auto">
          <a:xfrm>
            <a:off x="474011" y="4007281"/>
            <a:ext cx="2500964" cy="1499613"/>
          </a:xfrm>
          <a:prstGeom prst="round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 bwMode="auto">
          <a:xfrm>
            <a:off x="79376" y="2287245"/>
            <a:ext cx="671396" cy="514952"/>
          </a:xfrm>
          <a:prstGeom prst="round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ounded Rectangle 10"/>
          <p:cNvSpPr/>
          <p:nvPr/>
        </p:nvSpPr>
        <p:spPr bwMode="auto">
          <a:xfrm>
            <a:off x="3711308" y="3007536"/>
            <a:ext cx="1029133" cy="514952"/>
          </a:xfrm>
          <a:prstGeom prst="round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Rounded Rectangle 11"/>
          <p:cNvSpPr/>
          <p:nvPr/>
        </p:nvSpPr>
        <p:spPr bwMode="auto">
          <a:xfrm>
            <a:off x="4789339" y="3449265"/>
            <a:ext cx="750000" cy="514952"/>
          </a:xfrm>
          <a:prstGeom prst="round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Rounded Rectangle 12"/>
          <p:cNvSpPr/>
          <p:nvPr/>
        </p:nvSpPr>
        <p:spPr bwMode="auto">
          <a:xfrm>
            <a:off x="7713815" y="3449265"/>
            <a:ext cx="1083676" cy="514952"/>
          </a:xfrm>
          <a:prstGeom prst="roundRect">
            <a:avLst/>
          </a:prstGeom>
          <a:noFill/>
          <a:ln w="254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105978" y="4308974"/>
            <a:ext cx="26753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Send the </a:t>
            </a:r>
            <a:r>
              <a:rPr lang="en-GB" b="1" dirty="0" smtClean="0">
                <a:solidFill>
                  <a:srgbClr val="FF0000"/>
                </a:solidFill>
              </a:rPr>
              <a:t>name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b="1" dirty="0" smtClean="0">
                <a:solidFill>
                  <a:srgbClr val="FF0000"/>
                </a:solidFill>
              </a:rPr>
              <a:t>breed</a:t>
            </a:r>
            <a:r>
              <a:rPr lang="en-GB" dirty="0" smtClean="0">
                <a:solidFill>
                  <a:srgbClr val="FF0000"/>
                </a:solidFill>
              </a:rPr>
              <a:t> and </a:t>
            </a:r>
            <a:r>
              <a:rPr lang="en-GB" b="1" dirty="0" smtClean="0">
                <a:solidFill>
                  <a:srgbClr val="FF0000"/>
                </a:solidFill>
              </a:rPr>
              <a:t>age</a:t>
            </a:r>
            <a:r>
              <a:rPr lang="en-GB" dirty="0" smtClean="0">
                <a:solidFill>
                  <a:srgbClr val="FF0000"/>
                </a:solidFill>
              </a:rPr>
              <a:t> of the dog to the web service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3578" y="5108876"/>
            <a:ext cx="2266936" cy="171508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16" name="TextBox 15"/>
          <p:cNvSpPr txBox="1"/>
          <p:nvPr/>
        </p:nvSpPr>
        <p:spPr>
          <a:xfrm>
            <a:off x="7833155" y="535798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>
                <a:solidFill>
                  <a:srgbClr val="FF0000"/>
                </a:solidFill>
              </a:rPr>
              <a:t>Response</a:t>
            </a:r>
            <a:endParaRPr lang="en-GB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94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1152215"/>
            <a:ext cx="8629566" cy="327540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4851183"/>
            <a:ext cx="3609975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01" y="2116655"/>
            <a:ext cx="5934075" cy="12001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076" y="4835141"/>
            <a:ext cx="2647950" cy="107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67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07" y="1253365"/>
            <a:ext cx="5467350" cy="14192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5" y="3143250"/>
            <a:ext cx="9002316" cy="35750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582757" y="3412093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Response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63110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750" y="1143000"/>
            <a:ext cx="5629275" cy="11620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5" y="3003550"/>
            <a:ext cx="8927744" cy="301429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602007" y="3215243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Response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33161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Download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77477"/>
            <a:ext cx="7029450" cy="3839633"/>
          </a:xfrm>
        </p:spPr>
        <p:txBody>
          <a:bodyPr/>
          <a:lstStyle/>
          <a:p>
            <a:r>
              <a:rPr lang="en-GB" dirty="0" smtClean="0"/>
              <a:t>From Moodle download the files </a:t>
            </a:r>
            <a:r>
              <a:rPr lang="en-GB" dirty="0"/>
              <a:t>from Express.js and </a:t>
            </a:r>
            <a:r>
              <a:rPr lang="en-GB" dirty="0" err="1"/>
              <a:t>Postgresql</a:t>
            </a:r>
            <a:r>
              <a:rPr lang="en-GB" dirty="0"/>
              <a:t> </a:t>
            </a:r>
            <a:r>
              <a:rPr lang="en-GB" dirty="0" smtClean="0"/>
              <a:t>Files </a:t>
            </a:r>
          </a:p>
          <a:p>
            <a:r>
              <a:rPr lang="en-GB" dirty="0" smtClean="0"/>
              <a:t>Replace the </a:t>
            </a:r>
            <a:r>
              <a:rPr lang="en-GB" b="1" dirty="0" err="1" smtClean="0"/>
              <a:t>service.ts</a:t>
            </a:r>
            <a:r>
              <a:rPr lang="en-GB" dirty="0" smtClean="0"/>
              <a:t> file from which contains the database handling code</a:t>
            </a:r>
          </a:p>
          <a:p>
            <a:r>
              <a:rPr lang="en-GB" dirty="0" smtClean="0"/>
              <a:t>Copy the </a:t>
            </a:r>
            <a:r>
              <a:rPr lang="en-GB" dirty="0" err="1" smtClean="0"/>
              <a:t>pgdbstudent.ts</a:t>
            </a:r>
            <a:r>
              <a:rPr lang="en-GB" dirty="0" smtClean="0"/>
              <a:t> file into the </a:t>
            </a:r>
            <a:r>
              <a:rPr lang="en-GB" dirty="0" err="1" smtClean="0"/>
              <a:t>nodewebservice</a:t>
            </a:r>
            <a:r>
              <a:rPr lang="en-GB" dirty="0" smtClean="0"/>
              <a:t> directory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6309360" y="0"/>
            <a:ext cx="2805663" cy="933999"/>
            <a:chOff x="6309360" y="0"/>
            <a:chExt cx="2805663" cy="933999"/>
          </a:xfrm>
        </p:grpSpPr>
        <p:sp>
          <p:nvSpPr>
            <p:cNvPr id="8" name="Rectangle 7"/>
            <p:cNvSpPr/>
            <p:nvPr/>
          </p:nvSpPr>
          <p:spPr bwMode="auto">
            <a:xfrm>
              <a:off x="6309360" y="0"/>
              <a:ext cx="2805663" cy="93399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257347" y="10669"/>
              <a:ext cx="1857676" cy="92333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In the </a:t>
              </a:r>
              <a:r>
                <a:rPr lang="en-GB" dirty="0" err="1" smtClean="0"/>
                <a:t>nodewebservice</a:t>
              </a:r>
              <a:r>
                <a:rPr lang="en-GB" dirty="0" smtClean="0"/>
                <a:t> directory</a:t>
              </a:r>
              <a:endParaRPr lang="en-GB" dirty="0"/>
            </a:p>
          </p:txBody>
        </p:sp>
        <p:pic>
          <p:nvPicPr>
            <p:cNvPr id="10" name="Picture 9" descr="File:Singapore road sign - Warning - Other danger.svg ...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7918" y="47619"/>
              <a:ext cx="849429" cy="8494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9545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5962349" cy="844550"/>
          </a:xfrm>
        </p:spPr>
        <p:txBody>
          <a:bodyPr/>
          <a:lstStyle/>
          <a:p>
            <a:r>
              <a:rPr lang="en-GB" smtClean="0"/>
              <a:t>Running our </a:t>
            </a:r>
            <a:r>
              <a:rPr lang="en-GB" dirty="0" smtClean="0"/>
              <a:t>Web Service and Database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4459"/>
            <a:ext cx="7029450" cy="4532652"/>
          </a:xfrm>
        </p:spPr>
        <p:txBody>
          <a:bodyPr/>
          <a:lstStyle/>
          <a:p>
            <a:r>
              <a:rPr lang="en-GB" dirty="0" smtClean="0"/>
              <a:t>To run our </a:t>
            </a:r>
            <a:r>
              <a:rPr lang="en-GB" dirty="0" err="1" smtClean="0"/>
              <a:t>webservice</a:t>
            </a:r>
            <a:r>
              <a:rPr lang="en-GB" dirty="0" smtClean="0"/>
              <a:t> and the </a:t>
            </a:r>
            <a:r>
              <a:rPr lang="en-GB" dirty="0" err="1" smtClean="0"/>
              <a:t>Postgresql</a:t>
            </a:r>
            <a:r>
              <a:rPr lang="en-GB" dirty="0" smtClean="0"/>
              <a:t> database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In the directory containing the “</a:t>
            </a:r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-compose” file </a:t>
            </a:r>
            <a:r>
              <a:rPr lang="en-GB" dirty="0" smtClean="0"/>
              <a:t>we type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last line tells us the service is running and you will find it on port 1339</a:t>
            </a:r>
            <a:br>
              <a:rPr lang="en-GB" dirty="0" smtClean="0"/>
            </a:br>
            <a:r>
              <a:rPr lang="en-GB" dirty="0" smtClean="0"/>
              <a:t>You can actually access it as </a:t>
            </a:r>
            <a:r>
              <a:rPr lang="en-GB" b="1" dirty="0" smtClean="0">
                <a:solidFill>
                  <a:srgbClr val="FF0000"/>
                </a:solidFill>
              </a:rPr>
              <a:t>http://webservice:1339 </a:t>
            </a:r>
            <a:r>
              <a:rPr lang="en-GB" dirty="0" smtClean="0"/>
              <a:t>from your code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33960" y="1843302"/>
            <a:ext cx="7563317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-compose up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&gt; nodewebservice@1.0.0 run 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/www/node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&gt; node ./</a:t>
            </a:r>
            <a:r>
              <a:rPr lang="en-GB" dirty="0" err="1">
                <a:solidFill>
                  <a:schemeClr val="bg1"/>
                </a:solidFill>
              </a:rPr>
              <a:t>dist</a:t>
            </a:r>
            <a:r>
              <a:rPr lang="en-GB" dirty="0">
                <a:solidFill>
                  <a:schemeClr val="bg1"/>
                </a:solidFill>
              </a:rPr>
              <a:t>/service.js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Example web service listening at http://</a:t>
            </a:r>
            <a:r>
              <a:rPr lang="en-GB" dirty="0" smtClean="0">
                <a:solidFill>
                  <a:schemeClr val="bg1"/>
                </a:solidFill>
              </a:rPr>
              <a:t>localhost:1339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1000" y="5774332"/>
            <a:ext cx="8662949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Errors?: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Did you use “\\”s in </a:t>
            </a:r>
            <a:r>
              <a:rPr lang="en-GB" dirty="0" err="1" smtClean="0"/>
              <a:t>package.json</a:t>
            </a:r>
            <a:r>
              <a:rPr lang="en-GB" dirty="0" smtClean="0"/>
              <a:t>?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i="1" dirty="0" smtClean="0">
                <a:sym typeface="Wingdings" panose="05000000000000000000" pitchFamily="2" charset="2"/>
              </a:rPr>
              <a:t>change back “/”s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Problem with </a:t>
            </a:r>
            <a:r>
              <a:rPr lang="en-GB" dirty="0" err="1" smtClean="0"/>
              <a:t>npx</a:t>
            </a:r>
            <a:r>
              <a:rPr lang="en-GB" dirty="0" smtClean="0"/>
              <a:t> </a:t>
            </a:r>
            <a:r>
              <a:rPr lang="en-GB" dirty="0" err="1" smtClean="0"/>
              <a:t>symlink</a:t>
            </a:r>
            <a:r>
              <a:rPr lang="en-GB" dirty="0" smtClean="0"/>
              <a:t>?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i="1" dirty="0" smtClean="0">
                <a:sym typeface="Wingdings" panose="05000000000000000000" pitchFamily="2" charset="2"/>
              </a:rPr>
              <a:t>try changing </a:t>
            </a:r>
            <a:r>
              <a:rPr lang="en-GB" i="1" dirty="0" err="1" smtClean="0">
                <a:sym typeface="Wingdings" panose="05000000000000000000" pitchFamily="2" charset="2"/>
              </a:rPr>
              <a:t>Dockerfile</a:t>
            </a:r>
            <a:r>
              <a:rPr lang="en-GB" i="1" dirty="0">
                <a:sym typeface="Wingdings" panose="05000000000000000000" pitchFamily="2" charset="2"/>
              </a:rPr>
              <a:t> “</a:t>
            </a:r>
            <a:r>
              <a:rPr lang="en-GB" i="1" dirty="0" err="1">
                <a:sym typeface="Wingdings" panose="05000000000000000000" pitchFamily="2" charset="2"/>
              </a:rPr>
              <a:t>npm</a:t>
            </a:r>
            <a:r>
              <a:rPr lang="en-GB" i="1" dirty="0">
                <a:sym typeface="Wingdings" panose="05000000000000000000" pitchFamily="2" charset="2"/>
              </a:rPr>
              <a:t> install -g </a:t>
            </a:r>
            <a:r>
              <a:rPr lang="en-GB" i="1" dirty="0" err="1" smtClean="0">
                <a:sym typeface="Wingdings" panose="05000000000000000000" pitchFamily="2" charset="2"/>
              </a:rPr>
              <a:t>npx</a:t>
            </a:r>
            <a:r>
              <a:rPr lang="en-GB" i="1" dirty="0" smtClean="0">
                <a:sym typeface="Wingdings" panose="05000000000000000000" pitchFamily="2" charset="2"/>
              </a:rPr>
              <a:t> </a:t>
            </a:r>
            <a:r>
              <a:rPr lang="en-GB" i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--force</a:t>
            </a:r>
            <a:r>
              <a:rPr lang="en-GB" i="1" dirty="0" smtClean="0">
                <a:sym typeface="Wingdings" panose="05000000000000000000" pitchFamily="2" charset="2"/>
              </a:rPr>
              <a:t>”</a:t>
            </a:r>
            <a:endParaRPr lang="en-GB" i="1" dirty="0"/>
          </a:p>
        </p:txBody>
      </p:sp>
      <p:grpSp>
        <p:nvGrpSpPr>
          <p:cNvPr id="7" name="Group 6"/>
          <p:cNvGrpSpPr/>
          <p:nvPr/>
        </p:nvGrpSpPr>
        <p:grpSpPr>
          <a:xfrm>
            <a:off x="6309360" y="0"/>
            <a:ext cx="2805663" cy="933999"/>
            <a:chOff x="6309360" y="0"/>
            <a:chExt cx="2805663" cy="933999"/>
          </a:xfrm>
        </p:grpSpPr>
        <p:sp>
          <p:nvSpPr>
            <p:cNvPr id="8" name="Rectangle 7"/>
            <p:cNvSpPr/>
            <p:nvPr/>
          </p:nvSpPr>
          <p:spPr bwMode="auto">
            <a:xfrm>
              <a:off x="6309360" y="0"/>
              <a:ext cx="2805663" cy="933999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257347" y="10669"/>
              <a:ext cx="1857676" cy="92333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Open a new command window</a:t>
              </a:r>
              <a:endParaRPr lang="en-GB" dirty="0"/>
            </a:p>
          </p:txBody>
        </p:sp>
        <p:pic>
          <p:nvPicPr>
            <p:cNvPr id="10" name="Picture 9" descr="File:Singapore road sign - Warning - Other danger.svg ...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7918" y="47619"/>
              <a:ext cx="849429" cy="8494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63428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Postgresql</a:t>
            </a:r>
            <a:r>
              <a:rPr lang="en-GB" dirty="0" smtClean="0"/>
              <a:t> Database 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01477"/>
            <a:ext cx="7029450" cy="886351"/>
          </a:xfrm>
        </p:spPr>
        <p:txBody>
          <a:bodyPr/>
          <a:lstStyle/>
          <a:p>
            <a:r>
              <a:rPr lang="en-GB" dirty="0" smtClean="0"/>
              <a:t>From your browser type </a:t>
            </a:r>
            <a:r>
              <a:rPr lang="en-GB" b="1" dirty="0" smtClean="0"/>
              <a:t>http://localhost:8080</a:t>
            </a:r>
          </a:p>
          <a:p>
            <a:r>
              <a:rPr lang="en-GB" dirty="0" smtClean="0"/>
              <a:t>You will see the login page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349" y="2529033"/>
            <a:ext cx="7340252" cy="39156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27175" y="4173703"/>
            <a:ext cx="24032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System: </a:t>
            </a:r>
            <a:r>
              <a:rPr lang="en-GB" b="1" dirty="0" smtClean="0"/>
              <a:t>PostgreSQL</a:t>
            </a:r>
          </a:p>
          <a:p>
            <a:r>
              <a:rPr lang="en-GB" dirty="0" smtClean="0"/>
              <a:t>Server: </a:t>
            </a:r>
            <a:r>
              <a:rPr lang="en-GB" b="1" dirty="0" err="1" smtClean="0"/>
              <a:t>postgres</a:t>
            </a:r>
            <a:endParaRPr lang="en-GB" b="1" dirty="0" smtClean="0"/>
          </a:p>
          <a:p>
            <a:r>
              <a:rPr lang="en-GB" dirty="0" smtClean="0"/>
              <a:t>Username: </a:t>
            </a:r>
            <a:r>
              <a:rPr lang="en-GB" b="1" dirty="0" err="1" smtClean="0"/>
              <a:t>docker</a:t>
            </a:r>
            <a:endParaRPr lang="en-GB" b="1" dirty="0" smtClean="0"/>
          </a:p>
          <a:p>
            <a:r>
              <a:rPr lang="en-GB" dirty="0" smtClean="0"/>
              <a:t>Password: </a:t>
            </a:r>
            <a:r>
              <a:rPr lang="en-GB" b="1" dirty="0" smtClean="0"/>
              <a:t>password</a:t>
            </a:r>
          </a:p>
          <a:p>
            <a:r>
              <a:rPr lang="en-GB" dirty="0" smtClean="0"/>
              <a:t>Database: </a:t>
            </a:r>
            <a:r>
              <a:rPr lang="en-GB" b="1" dirty="0" err="1" smtClean="0"/>
              <a:t>mydb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28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Schema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100" y="952353"/>
            <a:ext cx="7074678" cy="534186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3853944" y="3231254"/>
            <a:ext cx="1615627" cy="5273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1246314" y="2703931"/>
            <a:ext cx="1615627" cy="5273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52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274" y="1804975"/>
            <a:ext cx="8815452" cy="32480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84221" y="1323917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Auto Increment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7691058" y="1724025"/>
            <a:ext cx="426346" cy="14174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Rounded Rectangle 6"/>
          <p:cNvSpPr/>
          <p:nvPr/>
        </p:nvSpPr>
        <p:spPr bwMode="auto">
          <a:xfrm>
            <a:off x="2933934" y="2872226"/>
            <a:ext cx="2804908" cy="1525870"/>
          </a:xfrm>
          <a:prstGeom prst="round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754419" y="5277571"/>
            <a:ext cx="3545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Provide your database table field details and save them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2877835" y="4637427"/>
            <a:ext cx="729277" cy="459169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45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Key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782339"/>
            <a:ext cx="2328880" cy="30718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269" y="3402594"/>
            <a:ext cx="6296071" cy="2005027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510493" y="3623941"/>
            <a:ext cx="1997095" cy="181758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 flipV="1">
            <a:off x="1421615" y="3402594"/>
            <a:ext cx="1090654" cy="125107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3696869" y="2318256"/>
            <a:ext cx="2356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Make the “Id” field a primary key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4089556" y="2928324"/>
            <a:ext cx="511019" cy="16044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2215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 Row of Data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43" y="1308876"/>
            <a:ext cx="5500728" cy="2243154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 flipH="1">
            <a:off x="3786626" y="2255146"/>
            <a:ext cx="168294" cy="349227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4706636" y="2277585"/>
            <a:ext cx="3321012" cy="326788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6626" y="2604373"/>
            <a:ext cx="4241022" cy="4195049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 bwMode="auto">
          <a:xfrm>
            <a:off x="5132981" y="3459194"/>
            <a:ext cx="2816128" cy="3194047"/>
          </a:xfrm>
          <a:prstGeom prst="roundRect">
            <a:avLst>
              <a:gd name="adj" fmla="val 8300"/>
            </a:avLst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412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Show Rows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94" y="1062032"/>
            <a:ext cx="2595581" cy="1323985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1374405" y="1929777"/>
            <a:ext cx="7303980" cy="105946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488054" y="2019534"/>
            <a:ext cx="2950261" cy="988378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558" y="2989237"/>
            <a:ext cx="5429290" cy="354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10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Postgresql</a:t>
            </a:r>
            <a:r>
              <a:rPr lang="en-GB" dirty="0" smtClean="0"/>
              <a:t>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1301477"/>
            <a:ext cx="7260387" cy="3680040"/>
          </a:xfrm>
        </p:spPr>
        <p:txBody>
          <a:bodyPr/>
          <a:lstStyle/>
          <a:p>
            <a:r>
              <a:rPr lang="en-GB" dirty="0" smtClean="0"/>
              <a:t>SQL statements in </a:t>
            </a:r>
            <a:r>
              <a:rPr lang="en-GB" dirty="0" err="1" smtClean="0"/>
              <a:t>Postgresql</a:t>
            </a:r>
            <a:r>
              <a:rPr lang="en-GB" dirty="0" smtClean="0"/>
              <a:t> are a little different to other SQL implementation</a:t>
            </a:r>
          </a:p>
          <a:p>
            <a:r>
              <a:rPr lang="en-GB" dirty="0" smtClean="0"/>
              <a:t>A table of field name is interpreted as </a:t>
            </a:r>
            <a:r>
              <a:rPr lang="en-GB" b="1" dirty="0" smtClean="0"/>
              <a:t>an all lower case </a:t>
            </a:r>
            <a:r>
              <a:rPr lang="en-GB" dirty="0" smtClean="0"/>
              <a:t>name </a:t>
            </a:r>
            <a:r>
              <a:rPr lang="en-GB" b="1" dirty="0" smtClean="0"/>
              <a:t>unless included in double quotes</a:t>
            </a:r>
          </a:p>
          <a:p>
            <a:pPr lvl="1"/>
            <a:r>
              <a:rPr lang="en-GB" dirty="0" smtClean="0"/>
              <a:t>Say you have a table Student then</a:t>
            </a:r>
            <a:br>
              <a:rPr lang="en-GB" dirty="0" smtClean="0"/>
            </a:br>
            <a:r>
              <a:rPr lang="en-GB" i="1" dirty="0" smtClean="0"/>
              <a:t>SELECT * FROM Student</a:t>
            </a:r>
            <a:r>
              <a:rPr lang="en-GB" dirty="0" smtClean="0"/>
              <a:t> reads from the table </a:t>
            </a:r>
            <a:r>
              <a:rPr lang="en-GB" b="1" i="1" dirty="0" smtClean="0">
                <a:solidFill>
                  <a:srgbClr val="FF0000"/>
                </a:solidFill>
              </a:rPr>
              <a:t>s</a:t>
            </a:r>
            <a:r>
              <a:rPr lang="en-GB" i="1" dirty="0" smtClean="0"/>
              <a:t>tudent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whereas,</a:t>
            </a:r>
            <a:br>
              <a:rPr lang="en-GB" dirty="0" smtClean="0"/>
            </a:br>
            <a:r>
              <a:rPr lang="en-GB" i="1" dirty="0" smtClean="0"/>
              <a:t>SELECT * FROM </a:t>
            </a:r>
            <a:r>
              <a:rPr lang="en-GB" b="1" i="1" dirty="0" smtClean="0">
                <a:solidFill>
                  <a:srgbClr val="FF0000"/>
                </a:solidFill>
              </a:rPr>
              <a:t>“</a:t>
            </a:r>
            <a:r>
              <a:rPr lang="en-GB" i="1" dirty="0" smtClean="0"/>
              <a:t>Student</a:t>
            </a:r>
            <a:r>
              <a:rPr lang="en-GB" b="1" i="1" dirty="0" smtClean="0">
                <a:solidFill>
                  <a:srgbClr val="FF0000"/>
                </a:solidFill>
              </a:rPr>
              <a:t>”</a:t>
            </a:r>
            <a:r>
              <a:rPr lang="en-GB" i="1" dirty="0" smtClean="0"/>
              <a:t> </a:t>
            </a:r>
            <a:r>
              <a:rPr lang="en-GB" dirty="0" smtClean="0"/>
              <a:t>reads from the table </a:t>
            </a:r>
            <a:r>
              <a:rPr lang="en-GB" b="1" i="1" dirty="0" smtClean="0">
                <a:solidFill>
                  <a:srgbClr val="FF0000"/>
                </a:solidFill>
              </a:rPr>
              <a:t>S</a:t>
            </a:r>
            <a:r>
              <a:rPr lang="en-GB" i="1" dirty="0" smtClean="0"/>
              <a:t>tudent</a:t>
            </a:r>
          </a:p>
          <a:p>
            <a:r>
              <a:rPr lang="en-GB" dirty="0" smtClean="0"/>
              <a:t>String </a:t>
            </a:r>
            <a:r>
              <a:rPr lang="en-GB" b="1" dirty="0" smtClean="0"/>
              <a:t>values</a:t>
            </a:r>
            <a:r>
              <a:rPr lang="en-GB" dirty="0" smtClean="0"/>
              <a:t> must be included within single quotes, such as:</a:t>
            </a:r>
            <a:br>
              <a:rPr lang="en-GB" dirty="0" smtClean="0"/>
            </a:br>
            <a:r>
              <a:rPr lang="en-GB" i="1" dirty="0" smtClean="0"/>
              <a:t>SELECT * FROM “Student” WHERE “Name”=</a:t>
            </a:r>
            <a:r>
              <a:rPr lang="en-GB" b="1" i="1" dirty="0" smtClean="0">
                <a:solidFill>
                  <a:srgbClr val="FF0000"/>
                </a:solidFill>
              </a:rPr>
              <a:t>‘</a:t>
            </a:r>
            <a:r>
              <a:rPr lang="en-GB" i="1" dirty="0" smtClean="0"/>
              <a:t>Fred</a:t>
            </a:r>
            <a:r>
              <a:rPr lang="en-GB" b="1" i="1" dirty="0" smtClean="0">
                <a:solidFill>
                  <a:srgbClr val="FF0000"/>
                </a:solidFill>
              </a:rPr>
              <a:t>’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351038" y="5311502"/>
            <a:ext cx="4454195" cy="769539"/>
          </a:xfrm>
          <a:prstGeom prst="rect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Note:</a:t>
            </a: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</a:t>
            </a:r>
            <a:r>
              <a:rPr kumimoji="0" lang="en-GB" sz="1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Postgres</a:t>
            </a: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-format 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automatically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adds single quotes around string values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8137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pg</a:t>
            </a:r>
            <a:r>
              <a:rPr lang="en-GB" dirty="0" smtClean="0"/>
              <a:t> Package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27221"/>
            <a:ext cx="7029450" cy="2204185"/>
          </a:xfrm>
        </p:spPr>
        <p:txBody>
          <a:bodyPr/>
          <a:lstStyle/>
          <a:p>
            <a:r>
              <a:rPr lang="en-GB" dirty="0" smtClean="0"/>
              <a:t>To use the </a:t>
            </a:r>
            <a:r>
              <a:rPr lang="en-GB" dirty="0" err="1" smtClean="0"/>
              <a:t>Postgresql</a:t>
            </a:r>
            <a:r>
              <a:rPr lang="en-GB" dirty="0" smtClean="0"/>
              <a:t> database from our web service we need to use the “</a:t>
            </a:r>
            <a:r>
              <a:rPr lang="en-GB" dirty="0" err="1" smtClean="0"/>
              <a:t>pg</a:t>
            </a:r>
            <a:r>
              <a:rPr lang="en-GB" dirty="0" smtClean="0"/>
              <a:t>” package we previously installed</a:t>
            </a:r>
          </a:p>
          <a:p>
            <a:r>
              <a:rPr lang="en-GB" dirty="0" smtClean="0"/>
              <a:t>You can use a connection pool </a:t>
            </a:r>
            <a:r>
              <a:rPr lang="en-GB" dirty="0" smtClean="0">
                <a:sym typeface="Wingdings" panose="05000000000000000000" pitchFamily="2" charset="2"/>
              </a:rPr>
              <a:t> the best approach</a:t>
            </a:r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     OR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Use the Client class which we will use to keep things simple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29451" y="3470323"/>
            <a:ext cx="6795335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let client: Client;</a:t>
            </a:r>
          </a:p>
          <a:p>
            <a:endParaRPr lang="en-GB" dirty="0" smtClean="0"/>
          </a:p>
          <a:p>
            <a:r>
              <a:rPr lang="en-GB" dirty="0"/>
              <a:t>client = </a:t>
            </a:r>
            <a:r>
              <a:rPr lang="en-GB" dirty="0" smtClean="0"/>
              <a:t> </a:t>
            </a:r>
            <a:r>
              <a:rPr lang="en-GB" dirty="0"/>
              <a:t>new </a:t>
            </a:r>
            <a:r>
              <a:rPr lang="en-GB" b="1" dirty="0"/>
              <a:t>Client</a:t>
            </a:r>
            <a:r>
              <a:rPr lang="en-GB" dirty="0" smtClean="0"/>
              <a:t>( {</a:t>
            </a:r>
          </a:p>
          <a:p>
            <a:r>
              <a:rPr lang="en-GB" dirty="0"/>
              <a:t>	</a:t>
            </a:r>
            <a:r>
              <a:rPr lang="en-GB" dirty="0" smtClean="0"/>
              <a:t>host</a:t>
            </a:r>
            <a:r>
              <a:rPr lang="en-GB" dirty="0"/>
              <a:t>: "</a:t>
            </a:r>
            <a:r>
              <a:rPr lang="en-GB" dirty="0" err="1"/>
              <a:t>postgres</a:t>
            </a:r>
            <a:r>
              <a:rPr lang="en-GB" dirty="0" smtClean="0"/>
              <a:t>",		</a:t>
            </a:r>
            <a:r>
              <a:rPr lang="en-GB" dirty="0" smtClean="0">
                <a:sym typeface="Wingdings" panose="05000000000000000000" pitchFamily="2" charset="2"/>
              </a:rPr>
              <a:t> URL for the database</a:t>
            </a:r>
            <a:endParaRPr lang="en-GB" dirty="0" smtClean="0"/>
          </a:p>
          <a:p>
            <a:r>
              <a:rPr lang="en-GB" dirty="0" smtClean="0"/>
              <a:t>	port</a:t>
            </a:r>
            <a:r>
              <a:rPr lang="en-GB" dirty="0"/>
              <a:t>: 5432</a:t>
            </a:r>
            <a:r>
              <a:rPr lang="en-GB" dirty="0" smtClean="0"/>
              <a:t>,	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 err="1" smtClean="0">
                <a:sym typeface="Wingdings" panose="05000000000000000000" pitchFamily="2" charset="2"/>
              </a:rPr>
              <a:t>Postgresql</a:t>
            </a:r>
            <a:r>
              <a:rPr lang="en-GB" dirty="0" smtClean="0">
                <a:sym typeface="Wingdings" panose="05000000000000000000" pitchFamily="2" charset="2"/>
              </a:rPr>
              <a:t> port</a:t>
            </a:r>
            <a:endParaRPr lang="en-GB" dirty="0"/>
          </a:p>
          <a:p>
            <a:pPr lvl="2"/>
            <a:r>
              <a:rPr lang="en-GB" dirty="0" smtClean="0"/>
              <a:t>user</a:t>
            </a:r>
            <a:r>
              <a:rPr lang="en-GB" dirty="0"/>
              <a:t>: "</a:t>
            </a:r>
            <a:r>
              <a:rPr lang="en-GB" dirty="0" err="1"/>
              <a:t>docker</a:t>
            </a:r>
            <a:r>
              <a:rPr lang="en-GB" dirty="0" smtClean="0"/>
              <a:t>",		</a:t>
            </a:r>
            <a:r>
              <a:rPr lang="en-GB" dirty="0" smtClean="0">
                <a:sym typeface="Wingdings" panose="05000000000000000000" pitchFamily="2" charset="2"/>
              </a:rPr>
              <a:t> Admin username</a:t>
            </a:r>
            <a:endParaRPr lang="en-GB" dirty="0"/>
          </a:p>
          <a:p>
            <a:r>
              <a:rPr lang="en-GB" dirty="0"/>
              <a:t>	</a:t>
            </a:r>
            <a:r>
              <a:rPr lang="en-GB" dirty="0" smtClean="0"/>
              <a:t>password</a:t>
            </a:r>
            <a:r>
              <a:rPr lang="en-GB" dirty="0"/>
              <a:t>: "password</a:t>
            </a:r>
            <a:r>
              <a:rPr lang="en-GB" dirty="0" smtClean="0"/>
              <a:t>", 	</a:t>
            </a:r>
            <a:r>
              <a:rPr lang="en-GB" dirty="0" smtClean="0">
                <a:sym typeface="Wingdings" panose="05000000000000000000" pitchFamily="2" charset="2"/>
              </a:rPr>
              <a:t> Admin password</a:t>
            </a:r>
            <a:endParaRPr lang="en-GB" dirty="0"/>
          </a:p>
          <a:p>
            <a:r>
              <a:rPr lang="en-GB" dirty="0"/>
              <a:t>	</a:t>
            </a:r>
            <a:r>
              <a:rPr lang="en-GB" dirty="0" smtClean="0"/>
              <a:t>database</a:t>
            </a:r>
            <a:r>
              <a:rPr lang="en-GB" dirty="0"/>
              <a:t>: "</a:t>
            </a:r>
            <a:r>
              <a:rPr lang="en-GB" dirty="0" err="1" smtClean="0"/>
              <a:t>mydb</a:t>
            </a:r>
            <a:r>
              <a:rPr lang="en-GB" dirty="0" smtClean="0"/>
              <a:t>“		</a:t>
            </a:r>
            <a:r>
              <a:rPr lang="en-GB" dirty="0" smtClean="0">
                <a:sym typeface="Wingdings" panose="05000000000000000000" pitchFamily="2" charset="2"/>
              </a:rPr>
              <a:t> Database name</a:t>
            </a:r>
            <a:endParaRPr lang="en-GB" dirty="0"/>
          </a:p>
          <a:p>
            <a:r>
              <a:rPr lang="en-GB" dirty="0" smtClean="0"/>
              <a:t>} );</a:t>
            </a:r>
            <a:r>
              <a:rPr lang="en-GB" dirty="0"/>
              <a:t>	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568214" y="6167993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See the </a:t>
            </a:r>
            <a:r>
              <a:rPr lang="en-GB" b="1" dirty="0" err="1" smtClean="0"/>
              <a:t>pgdbstudent.ts</a:t>
            </a:r>
            <a:r>
              <a:rPr lang="en-GB" b="1" dirty="0" smtClean="0"/>
              <a:t> file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7503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Uncomment the 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943" y="1133763"/>
            <a:ext cx="3936733" cy="2422771"/>
          </a:xfrm>
        </p:spPr>
        <p:txBody>
          <a:bodyPr/>
          <a:lstStyle/>
          <a:p>
            <a:r>
              <a:rPr lang="en-GB" dirty="0" smtClean="0"/>
              <a:t>In the previous lecture, we commented out part of </a:t>
            </a:r>
            <a:r>
              <a:rPr lang="en-GB" dirty="0"/>
              <a:t>the “</a:t>
            </a:r>
            <a:r>
              <a:rPr lang="en-GB" dirty="0" err="1"/>
              <a:t>docker-compose.yml</a:t>
            </a:r>
            <a:r>
              <a:rPr lang="en-GB" dirty="0"/>
              <a:t>” </a:t>
            </a:r>
            <a:r>
              <a:rPr lang="en-GB" dirty="0" smtClean="0"/>
              <a:t>file that referred to the “webserver”. If you have not already done so, please uncomment it again.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82816" y="1133764"/>
            <a:ext cx="4686331" cy="50783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version: "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3.6“</a:t>
            </a:r>
          </a:p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services:</a:t>
            </a:r>
          </a:p>
          <a:p>
            <a:r>
              <a:rPr lang="en-GB" b="1" dirty="0" smtClean="0"/>
              <a:t>  webserver:</a:t>
            </a:r>
          </a:p>
          <a:p>
            <a:r>
              <a:rPr lang="en-GB" b="1" dirty="0" smtClean="0"/>
              <a:t>    build:</a:t>
            </a:r>
          </a:p>
          <a:p>
            <a:r>
              <a:rPr lang="en-GB" b="1" dirty="0" smtClean="0"/>
              <a:t>      context: .</a:t>
            </a:r>
          </a:p>
          <a:p>
            <a:r>
              <a:rPr lang="en-GB" b="1" dirty="0" smtClean="0"/>
              <a:t>      </a:t>
            </a:r>
            <a:r>
              <a:rPr lang="en-GB" b="1" dirty="0" err="1" smtClean="0"/>
              <a:t>dockerfile</a:t>
            </a:r>
            <a:r>
              <a:rPr lang="en-GB" b="1" dirty="0" smtClean="0"/>
              <a:t>: </a:t>
            </a:r>
            <a:r>
              <a:rPr lang="en-GB" b="1" dirty="0" err="1" smtClean="0"/>
              <a:t>Dockerfile</a:t>
            </a:r>
            <a:endParaRPr lang="en-GB" b="1" dirty="0" smtClean="0"/>
          </a:p>
          <a:p>
            <a:r>
              <a:rPr lang="en-GB" b="1" dirty="0" smtClean="0"/>
              <a:t>      target: webserver</a:t>
            </a:r>
          </a:p>
          <a:p>
            <a:r>
              <a:rPr lang="en-GB" b="1" dirty="0" smtClean="0"/>
              <a:t>    image: node-a-webserver</a:t>
            </a:r>
          </a:p>
          <a:p>
            <a:r>
              <a:rPr lang="en-GB" b="1" dirty="0" smtClean="0"/>
              <a:t>    restart: always</a:t>
            </a:r>
          </a:p>
          <a:p>
            <a:r>
              <a:rPr lang="en-GB" b="1" dirty="0" smtClean="0"/>
              <a:t>    ports:</a:t>
            </a:r>
          </a:p>
          <a:p>
            <a:r>
              <a:rPr lang="en-GB" b="1" dirty="0" smtClean="0"/>
              <a:t>       - "81:80“</a:t>
            </a:r>
          </a:p>
          <a:p>
            <a:r>
              <a:rPr lang="en-GB" b="1" dirty="0" smtClean="0"/>
              <a:t>    networks:</a:t>
            </a:r>
          </a:p>
          <a:p>
            <a:r>
              <a:rPr lang="en-GB" b="1" dirty="0" smtClean="0"/>
              <a:t>       - </a:t>
            </a:r>
            <a:r>
              <a:rPr lang="en-GB" b="1" dirty="0" err="1" smtClean="0"/>
              <a:t>dbnetwork</a:t>
            </a:r>
            <a:endParaRPr lang="en-GB" b="1" dirty="0" smtClean="0"/>
          </a:p>
          <a:p>
            <a:r>
              <a:rPr lang="en-GB" b="1" dirty="0" smtClean="0"/>
              <a:t>    volumes:</a:t>
            </a:r>
          </a:p>
          <a:p>
            <a:r>
              <a:rPr lang="en-GB" b="1" dirty="0" smtClean="0"/>
              <a:t>      - ./</a:t>
            </a:r>
            <a:r>
              <a:rPr lang="en-GB" b="1" dirty="0" err="1" smtClean="0"/>
              <a:t>nodewebserver</a:t>
            </a:r>
            <a:r>
              <a:rPr lang="en-GB" b="1" dirty="0" smtClean="0"/>
              <a:t>:/</a:t>
            </a:r>
            <a:r>
              <a:rPr lang="en-GB" b="1" dirty="0" err="1" smtClean="0"/>
              <a:t>var</a:t>
            </a:r>
            <a:r>
              <a:rPr lang="en-GB" b="1" dirty="0" smtClean="0"/>
              <a:t>/www/node</a:t>
            </a:r>
          </a:p>
          <a:p>
            <a:r>
              <a:rPr lang="en-GB" dirty="0" smtClean="0"/>
              <a:t> 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</a:rPr>
              <a:t>webservice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   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build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     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context: .</a:t>
            </a: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17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17596"/>
            <a:ext cx="7029450" cy="4621229"/>
          </a:xfrm>
        </p:spPr>
        <p:txBody>
          <a:bodyPr/>
          <a:lstStyle/>
          <a:p>
            <a:r>
              <a:rPr lang="en-GB" dirty="0" smtClean="0"/>
              <a:t>Change to the directory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called</a:t>
            </a:r>
            <a:r>
              <a:rPr lang="en-GB" dirty="0" smtClean="0">
                <a:solidFill>
                  <a:srgbClr val="FF0000"/>
                </a:solidFill>
              </a:rPr>
              <a:t> “</a:t>
            </a:r>
            <a:r>
              <a:rPr lang="en-GB" dirty="0" err="1" smtClean="0">
                <a:solidFill>
                  <a:srgbClr val="0070C0"/>
                </a:solidFill>
              </a:rPr>
              <a:t>nodeweb</a:t>
            </a:r>
            <a:r>
              <a:rPr lang="en-GB" b="1" u="sng" dirty="0" err="1" smtClean="0">
                <a:solidFill>
                  <a:srgbClr val="0070C0"/>
                </a:solidFill>
              </a:rPr>
              <a:t>server</a:t>
            </a:r>
            <a:r>
              <a:rPr lang="en-GB" b="1" dirty="0" smtClean="0">
                <a:solidFill>
                  <a:srgbClr val="FF0000"/>
                </a:solidFill>
              </a:rPr>
              <a:t>”</a:t>
            </a:r>
          </a:p>
          <a:p>
            <a:r>
              <a:rPr lang="en-GB" dirty="0" smtClean="0"/>
              <a:t>Download the files “</a:t>
            </a:r>
            <a:r>
              <a:rPr lang="en-GB" dirty="0" err="1" smtClean="0"/>
              <a:t>tsconfig.server.json</a:t>
            </a:r>
            <a:r>
              <a:rPr lang="en-GB" dirty="0" smtClean="0"/>
              <a:t>” and “</a:t>
            </a:r>
            <a:r>
              <a:rPr lang="en-GB" dirty="0" err="1" smtClean="0"/>
              <a:t>tsconfig.client.json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Make a directory called “public” and within it create the sub-directories “</a:t>
            </a:r>
            <a:r>
              <a:rPr lang="en-GB" dirty="0" err="1" smtClean="0"/>
              <a:t>css</a:t>
            </a:r>
            <a:r>
              <a:rPr lang="en-GB" dirty="0" smtClean="0"/>
              <a:t>”, “images”, “</a:t>
            </a:r>
            <a:r>
              <a:rPr lang="en-GB" dirty="0" err="1" smtClean="0"/>
              <a:t>js</a:t>
            </a:r>
            <a:r>
              <a:rPr lang="en-GB" dirty="0" smtClean="0"/>
              <a:t>” and “</a:t>
            </a:r>
            <a:r>
              <a:rPr lang="en-GB" dirty="0" err="1" smtClean="0"/>
              <a:t>ts</a:t>
            </a:r>
            <a:r>
              <a:rPr lang="en-GB" dirty="0" smtClean="0"/>
              <a:t>”</a:t>
            </a:r>
          </a:p>
          <a:p>
            <a:r>
              <a:rPr lang="en-GB" dirty="0"/>
              <a:t>Add an empty “</a:t>
            </a:r>
            <a:r>
              <a:rPr lang="en-GB" dirty="0" err="1"/>
              <a:t>dummy.ts</a:t>
            </a:r>
            <a:r>
              <a:rPr lang="en-GB" dirty="0"/>
              <a:t>” file to </a:t>
            </a:r>
            <a:r>
              <a:rPr lang="en-GB" dirty="0" smtClean="0"/>
              <a:t>public/</a:t>
            </a:r>
            <a:r>
              <a:rPr lang="en-GB" dirty="0" err="1" smtClean="0"/>
              <a:t>ts</a:t>
            </a:r>
            <a:r>
              <a:rPr lang="en-GB" dirty="0" smtClean="0"/>
              <a:t> (we need .</a:t>
            </a:r>
            <a:r>
              <a:rPr lang="en-GB" dirty="0" err="1" smtClean="0"/>
              <a:t>ts</a:t>
            </a:r>
            <a:r>
              <a:rPr lang="en-GB" dirty="0" smtClean="0"/>
              <a:t> file in this directory to prevent a build error being thrown).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4596" y="3843323"/>
            <a:ext cx="7031255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views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public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 err="1">
                <a:solidFill>
                  <a:srgbClr val="FF0000"/>
                </a:solidFill>
              </a:rPr>
              <a:t>css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>
                <a:solidFill>
                  <a:srgbClr val="FF0000"/>
                </a:solidFill>
              </a:rPr>
              <a:t>images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 err="1">
                <a:solidFill>
                  <a:srgbClr val="FF0000"/>
                </a:solidFill>
              </a:rPr>
              <a:t>js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public/</a:t>
            </a:r>
            <a:r>
              <a:rPr lang="en-GB" dirty="0" err="1" smtClean="0">
                <a:solidFill>
                  <a:srgbClr val="FF0000"/>
                </a:solidFill>
              </a:rPr>
              <a:t>ts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touch public/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ts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dummy.ts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38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Web 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 smtClean="0"/>
              <a:t>Create a </a:t>
            </a:r>
            <a:r>
              <a:rPr lang="en-GB" dirty="0" err="1" smtClean="0"/>
              <a:t>package.json</a:t>
            </a:r>
            <a:r>
              <a:rPr lang="en-GB" dirty="0" smtClean="0"/>
              <a:t> file using </a:t>
            </a:r>
            <a:r>
              <a:rPr lang="en-GB" i="1" dirty="0" err="1" smtClean="0"/>
              <a:t>npm</a:t>
            </a:r>
            <a:r>
              <a:rPr lang="en-GB" i="1" dirty="0" smtClean="0"/>
              <a:t> </a:t>
            </a:r>
            <a:r>
              <a:rPr lang="en-GB" i="1" dirty="0" err="1" smtClean="0"/>
              <a:t>init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5500" y="3317652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ls</a:t>
            </a:r>
            <a:r>
              <a:rPr lang="en-GB" dirty="0"/>
              <a:t>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public/  </a:t>
            </a:r>
            <a:r>
              <a:rPr lang="en-GB" dirty="0" err="1">
                <a:solidFill>
                  <a:schemeClr val="bg1"/>
                </a:solidFill>
              </a:rPr>
              <a:t>tsconfig.client.json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tsconfig.server.json</a:t>
            </a:r>
            <a:r>
              <a:rPr lang="en-GB" dirty="0">
                <a:solidFill>
                  <a:schemeClr val="bg1"/>
                </a:solidFill>
              </a:rPr>
              <a:t>  views/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  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64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47643" y="828616"/>
            <a:ext cx="7338765" cy="572464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strike="sngStrike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strike="sngStrike" dirty="0" err="1" smtClean="0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you should already be in this directory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…...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package name: (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)</a:t>
            </a:r>
          </a:p>
          <a:p>
            <a:r>
              <a:rPr lang="en-GB" sz="1200" dirty="0">
                <a:solidFill>
                  <a:schemeClr val="bg1"/>
                </a:solidFill>
              </a:rPr>
              <a:t>version: (1.0.0)</a:t>
            </a:r>
          </a:p>
          <a:p>
            <a:r>
              <a:rPr lang="en-GB" sz="1200" dirty="0">
                <a:solidFill>
                  <a:schemeClr val="bg1"/>
                </a:solidFill>
              </a:rPr>
              <a:t>description: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Node.js web </a:t>
            </a:r>
            <a:r>
              <a:rPr lang="en-GB" sz="1200" dirty="0" smtClean="0">
                <a:solidFill>
                  <a:schemeClr val="accent1">
                    <a:lumMod val="50000"/>
                  </a:schemeClr>
                </a:solidFill>
              </a:rPr>
              <a:t>server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example</a:t>
            </a:r>
          </a:p>
          <a:p>
            <a:r>
              <a:rPr lang="en-GB" sz="1200" dirty="0">
                <a:solidFill>
                  <a:schemeClr val="bg1"/>
                </a:solidFill>
              </a:rPr>
              <a:t>entry point: (index.js)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server.js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test command:</a:t>
            </a:r>
          </a:p>
          <a:p>
            <a:r>
              <a:rPr lang="en-GB" sz="1200" dirty="0">
                <a:solidFill>
                  <a:schemeClr val="bg1"/>
                </a:solidFill>
              </a:rPr>
              <a:t>git repository:</a:t>
            </a:r>
          </a:p>
          <a:p>
            <a:r>
              <a:rPr lang="en-GB" sz="1200" dirty="0">
                <a:solidFill>
                  <a:schemeClr val="bg1"/>
                </a:solidFill>
              </a:rPr>
              <a:t>keywords:</a:t>
            </a:r>
          </a:p>
          <a:p>
            <a:r>
              <a:rPr lang="en-GB" sz="1200" dirty="0">
                <a:solidFill>
                  <a:schemeClr val="bg1"/>
                </a:solidFill>
              </a:rPr>
              <a:t>author: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Mike Dacey</a:t>
            </a:r>
          </a:p>
          <a:p>
            <a:r>
              <a:rPr lang="en-GB" sz="1200" dirty="0">
                <a:solidFill>
                  <a:schemeClr val="bg1"/>
                </a:solidFill>
              </a:rPr>
              <a:t>license: (ISC)</a:t>
            </a:r>
          </a:p>
          <a:p>
            <a:r>
              <a:rPr lang="en-GB" sz="1200" dirty="0">
                <a:solidFill>
                  <a:schemeClr val="bg1"/>
                </a:solidFill>
              </a:rPr>
              <a:t>About to write to </a:t>
            </a:r>
            <a:r>
              <a:rPr lang="en-GB" sz="1200" dirty="0" smtClean="0">
                <a:solidFill>
                  <a:schemeClr val="bg1"/>
                </a:solidFill>
              </a:rPr>
              <a:t>\</a:t>
            </a:r>
            <a:r>
              <a:rPr lang="en-GB" sz="1200" dirty="0" err="1" smtClean="0">
                <a:solidFill>
                  <a:schemeClr val="bg1"/>
                </a:solidFill>
              </a:rPr>
              <a:t>expressjs</a:t>
            </a:r>
            <a:r>
              <a:rPr lang="en-GB" sz="1200" dirty="0" smtClean="0">
                <a:solidFill>
                  <a:schemeClr val="bg1"/>
                </a:solidFill>
              </a:rPr>
              <a:t>\</a:t>
            </a:r>
            <a:r>
              <a:rPr lang="en-GB" sz="1200" dirty="0" err="1" smtClean="0">
                <a:solidFill>
                  <a:schemeClr val="bg1"/>
                </a:solidFill>
              </a:rPr>
              <a:t>nodewebservice</a:t>
            </a:r>
            <a:r>
              <a:rPr lang="en-GB" sz="1200" dirty="0" smtClean="0">
                <a:solidFill>
                  <a:schemeClr val="bg1"/>
                </a:solidFill>
              </a:rPr>
              <a:t>\</a:t>
            </a:r>
            <a:r>
              <a:rPr lang="en-GB" sz="1200" dirty="0" err="1" smtClean="0">
                <a:solidFill>
                  <a:schemeClr val="bg1"/>
                </a:solidFill>
              </a:rPr>
              <a:t>package.json</a:t>
            </a:r>
            <a:r>
              <a:rPr lang="en-GB" sz="1200" dirty="0">
                <a:solidFill>
                  <a:schemeClr val="bg1"/>
                </a:solidFill>
              </a:rPr>
              <a:t>: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"name": "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"description": "Node.js web service example",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"main": "service.js",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"author": "Mike Dacey",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sz="1200" dirty="0">
                <a:solidFill>
                  <a:schemeClr val="bg1"/>
                </a:solidFill>
              </a:rPr>
              <a:t>}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Is this OK? (yes)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210411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7"/>
            <a:ext cx="7029450" cy="1222940"/>
          </a:xfrm>
        </p:spPr>
        <p:txBody>
          <a:bodyPr/>
          <a:lstStyle/>
          <a:p>
            <a:r>
              <a:rPr lang="en-GB" dirty="0"/>
              <a:t>We are going to be using the </a:t>
            </a:r>
            <a:r>
              <a:rPr lang="en-GB" b="1" dirty="0"/>
              <a:t>express.js</a:t>
            </a:r>
            <a:r>
              <a:rPr lang="en-GB" dirty="0"/>
              <a:t> </a:t>
            </a:r>
            <a:r>
              <a:rPr lang="en-GB" dirty="0" smtClean="0"/>
              <a:t>framework, </a:t>
            </a:r>
            <a:r>
              <a:rPr lang="en-GB" dirty="0" err="1" smtClean="0"/>
              <a:t>cors</a:t>
            </a:r>
            <a:r>
              <a:rPr lang="en-GB" dirty="0" smtClean="0"/>
              <a:t> and (possibly) </a:t>
            </a:r>
            <a:r>
              <a:rPr lang="en-GB" dirty="0" err="1" smtClean="0"/>
              <a:t>axios</a:t>
            </a:r>
            <a:r>
              <a:rPr lang="en-GB" dirty="0" smtClean="0"/>
              <a:t> and a template engine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express express-validator </a:t>
            </a:r>
            <a:r>
              <a:rPr lang="en-GB" i="1" dirty="0" err="1" smtClean="0"/>
              <a:t>axios</a:t>
            </a:r>
            <a:r>
              <a:rPr lang="en-GB" i="1" dirty="0" smtClean="0"/>
              <a:t> </a:t>
            </a:r>
            <a:r>
              <a:rPr lang="en-GB" i="1" dirty="0" err="1" smtClean="0"/>
              <a:t>cors</a:t>
            </a:r>
            <a:r>
              <a:rPr lang="en-GB" i="1" dirty="0" smtClean="0"/>
              <a:t> </a:t>
            </a:r>
            <a:r>
              <a:rPr lang="en-GB" i="1" dirty="0" err="1" smtClean="0"/>
              <a:t>ejs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6144" y="2375484"/>
            <a:ext cx="7338765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nodewebservice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 express-validator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axios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cors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ejs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….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+ ejs@3.1.5</a:t>
            </a:r>
          </a:p>
          <a:p>
            <a:r>
              <a:rPr lang="en-GB" dirty="0">
                <a:solidFill>
                  <a:schemeClr val="bg1"/>
                </a:solidFill>
              </a:rPr>
              <a:t>+ cors@2.8.5</a:t>
            </a:r>
          </a:p>
          <a:p>
            <a:r>
              <a:rPr lang="en-GB" dirty="0">
                <a:solidFill>
                  <a:schemeClr val="bg1"/>
                </a:solidFill>
              </a:rPr>
              <a:t>+ express-validator@6.6.1</a:t>
            </a:r>
          </a:p>
          <a:p>
            <a:r>
              <a:rPr lang="en-GB" dirty="0">
                <a:solidFill>
                  <a:schemeClr val="bg1"/>
                </a:solidFill>
              </a:rPr>
              <a:t>+ express@4.17.1</a:t>
            </a:r>
          </a:p>
          <a:p>
            <a:r>
              <a:rPr lang="en-GB" dirty="0">
                <a:solidFill>
                  <a:schemeClr val="bg1"/>
                </a:solidFill>
              </a:rPr>
              <a:t>+ axios@0.21.0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found </a:t>
            </a:r>
            <a:r>
              <a:rPr lang="en-GB" dirty="0">
                <a:solidFill>
                  <a:schemeClr val="bg1"/>
                </a:solidFill>
              </a:rPr>
              <a:t>0 vulnerabilities</a:t>
            </a:r>
          </a:p>
        </p:txBody>
      </p:sp>
    </p:spTree>
    <p:extLst>
      <p:ext uri="{BB962C8B-B14F-4D97-AF65-F5344CB8AC3E}">
        <p14:creationId xmlns:p14="http://schemas.microsoft.com/office/powerpoint/2010/main" val="157084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876925"/>
            <a:ext cx="7029450" cy="976965"/>
          </a:xfrm>
        </p:spPr>
        <p:txBody>
          <a:bodyPr/>
          <a:lstStyle/>
          <a:p>
            <a:r>
              <a:rPr lang="en-GB" dirty="0" smtClean="0"/>
              <a:t>For development purposes, we need to install:</a:t>
            </a:r>
          </a:p>
          <a:p>
            <a:pPr lvl="1"/>
            <a:r>
              <a:rPr lang="en-GB" dirty="0" smtClean="0"/>
              <a:t>a couple of tools for managing the build called </a:t>
            </a:r>
            <a:r>
              <a:rPr lang="en-GB" dirty="0" err="1" smtClean="0"/>
              <a:t>nodemon</a:t>
            </a:r>
            <a:r>
              <a:rPr lang="en-GB" dirty="0" smtClean="0"/>
              <a:t> and </a:t>
            </a:r>
            <a:r>
              <a:rPr lang="en-GB" dirty="0" err="1" smtClean="0"/>
              <a:t>npm</a:t>
            </a:r>
            <a:r>
              <a:rPr lang="en-GB" dirty="0" smtClean="0"/>
              <a:t>-run-all</a:t>
            </a:r>
          </a:p>
          <a:p>
            <a:pPr lvl="1"/>
            <a:r>
              <a:rPr lang="en-GB" dirty="0" err="1" smtClean="0"/>
              <a:t>TypeScript</a:t>
            </a:r>
            <a:endParaRPr lang="en-GB" dirty="0" smtClean="0"/>
          </a:p>
          <a:p>
            <a:pPr lvl="1"/>
            <a:r>
              <a:rPr lang="en-GB" dirty="0" smtClean="0"/>
              <a:t>a number of </a:t>
            </a:r>
            <a:r>
              <a:rPr lang="en-GB" dirty="0" err="1" smtClean="0"/>
              <a:t>DefinetlyTyped</a:t>
            </a:r>
            <a:r>
              <a:rPr lang="en-GB" dirty="0" smtClean="0"/>
              <a:t> type definitions to support </a:t>
            </a:r>
            <a:r>
              <a:rPr lang="en-GB" dirty="0" err="1" smtClean="0"/>
              <a:t>TypeScript</a:t>
            </a:r>
            <a:endParaRPr lang="en-GB" dirty="0" smtClean="0"/>
          </a:p>
          <a:p>
            <a:pPr marL="0" indent="0">
              <a:buNone/>
            </a:pPr>
            <a:r>
              <a:rPr lang="en-GB" i="1" dirty="0"/>
              <a:t>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50760" y="4252027"/>
            <a:ext cx="63573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i="1" dirty="0" err="1"/>
              <a:t>npm</a:t>
            </a:r>
            <a:r>
              <a:rPr lang="en-GB" i="1" dirty="0"/>
              <a:t> install --save-dev typescript --save-dev </a:t>
            </a:r>
            <a:r>
              <a:rPr lang="en-GB" i="1" dirty="0" err="1"/>
              <a:t>nodemon</a:t>
            </a:r>
            <a:r>
              <a:rPr lang="en-GB" i="1" dirty="0"/>
              <a:t> --save-dev </a:t>
            </a:r>
            <a:r>
              <a:rPr lang="en-GB" i="1" dirty="0" err="1"/>
              <a:t>npm</a:t>
            </a:r>
            <a:r>
              <a:rPr lang="en-GB" i="1" dirty="0"/>
              <a:t>-run-all --save-dev @types/node @types/express --save-dev @types/</a:t>
            </a:r>
            <a:r>
              <a:rPr lang="en-GB" i="1" dirty="0" err="1"/>
              <a:t>cors</a:t>
            </a:r>
            <a:r>
              <a:rPr lang="en-GB" i="1" dirty="0"/>
              <a:t>  --save-dev @types/</a:t>
            </a:r>
            <a:r>
              <a:rPr lang="en-GB" i="1" dirty="0" err="1"/>
              <a:t>jquery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040880" y="6145731"/>
            <a:ext cx="1787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(See next slide)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48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98452" y="1724025"/>
            <a:ext cx="7338765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typescript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-run-all --save-dev @types/node @types/express --save-dev @types/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cors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--save-dev @types/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jquery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…..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+ npm-run-all@4.1.5</a:t>
            </a:r>
          </a:p>
          <a:p>
            <a:r>
              <a:rPr lang="en-GB" dirty="0">
                <a:solidFill>
                  <a:schemeClr val="bg1"/>
                </a:solidFill>
              </a:rPr>
              <a:t>+ nodemon@2.0.6</a:t>
            </a:r>
          </a:p>
          <a:p>
            <a:r>
              <a:rPr lang="en-GB" dirty="0">
                <a:solidFill>
                  <a:schemeClr val="bg1"/>
                </a:solidFill>
              </a:rPr>
              <a:t>+ @types/express@4.17.8</a:t>
            </a:r>
          </a:p>
          <a:p>
            <a:r>
              <a:rPr lang="en-GB" dirty="0">
                <a:solidFill>
                  <a:schemeClr val="bg1"/>
                </a:solidFill>
              </a:rPr>
              <a:t>+ @types/cors@2.8.8</a:t>
            </a:r>
          </a:p>
          <a:p>
            <a:r>
              <a:rPr lang="en-GB" dirty="0">
                <a:solidFill>
                  <a:schemeClr val="bg1"/>
                </a:solidFill>
              </a:rPr>
              <a:t>+ @types/jquery@3.5.4</a:t>
            </a:r>
          </a:p>
          <a:p>
            <a:r>
              <a:rPr lang="en-GB" dirty="0">
                <a:solidFill>
                  <a:schemeClr val="bg1"/>
                </a:solidFill>
              </a:rPr>
              <a:t>+ @types/node@14.14.6</a:t>
            </a:r>
          </a:p>
          <a:p>
            <a:r>
              <a:rPr lang="en-GB" dirty="0">
                <a:solidFill>
                  <a:schemeClr val="bg1"/>
                </a:solidFill>
              </a:rPr>
              <a:t>+ typescript@4.0.5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found </a:t>
            </a:r>
            <a:r>
              <a:rPr lang="en-GB" dirty="0">
                <a:solidFill>
                  <a:schemeClr val="bg1"/>
                </a:solidFill>
              </a:rPr>
              <a:t>0 vulnerabilities</a:t>
            </a:r>
          </a:p>
        </p:txBody>
      </p:sp>
    </p:spTree>
    <p:extLst>
      <p:ext uri="{BB962C8B-B14F-4D97-AF65-F5344CB8AC3E}">
        <p14:creationId xmlns:p14="http://schemas.microsoft.com/office/powerpoint/2010/main" val="262657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5"/>
            <a:ext cx="7029450" cy="731520"/>
          </a:xfrm>
        </p:spPr>
        <p:txBody>
          <a:bodyPr/>
          <a:lstStyle/>
          <a:p>
            <a:r>
              <a:rPr lang="en-GB" dirty="0" smtClean="0"/>
              <a:t>We will add some commands to the </a:t>
            </a:r>
            <a:r>
              <a:rPr lang="en-GB" b="1" dirty="0" err="1" smtClean="0"/>
              <a:t>package.json</a:t>
            </a:r>
            <a:r>
              <a:rPr lang="en-GB" dirty="0" smtClean="0"/>
              <a:t> file to compile our typescript files and run the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502" y="1751796"/>
            <a:ext cx="8073222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{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name": "</a:t>
            </a:r>
            <a:r>
              <a:rPr lang="en-GB" dirty="0" err="1"/>
              <a:t>nodewebservice</a:t>
            </a:r>
            <a:r>
              <a:rPr lang="en-GB" dirty="0"/>
              <a:t>",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version": "1.0.0",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description": "Node.js web service example</a:t>
            </a:r>
            <a:r>
              <a:rPr lang="en-GB" dirty="0" smtClean="0"/>
              <a:t>",</a:t>
            </a:r>
          </a:p>
          <a:p>
            <a:r>
              <a:rPr lang="en-GB" dirty="0" smtClean="0"/>
              <a:t>      "</a:t>
            </a:r>
            <a:r>
              <a:rPr lang="en-GB" dirty="0"/>
              <a:t>main": "service.js",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scripts": {    </a:t>
            </a:r>
            <a:endParaRPr lang="en-GB" dirty="0" smtClean="0"/>
          </a:p>
          <a:p>
            <a:r>
              <a:rPr lang="en-GB" strike="sngStrike" dirty="0">
                <a:solidFill>
                  <a:srgbClr val="FF0000"/>
                </a:solidFill>
              </a:rPr>
              <a:t> </a:t>
            </a:r>
            <a:r>
              <a:rPr lang="en-GB" strike="sngStrike" dirty="0" smtClean="0">
                <a:solidFill>
                  <a:srgbClr val="FF0000"/>
                </a:solidFill>
              </a:rPr>
              <a:t>          "</a:t>
            </a:r>
            <a:r>
              <a:rPr lang="en-GB" strike="sngStrike" dirty="0">
                <a:solidFill>
                  <a:srgbClr val="FF0000"/>
                </a:solidFill>
              </a:rPr>
              <a:t>test": "echo \"Error: no test specified\" &amp;&amp; exit 1" </a:t>
            </a:r>
            <a:r>
              <a:rPr lang="en-GB" strike="sngStrike" dirty="0" smtClean="0">
                <a:solidFill>
                  <a:srgbClr val="FF0000"/>
                </a:solidFill>
              </a:rPr>
              <a:t>  </a:t>
            </a:r>
            <a:r>
              <a:rPr lang="en-GB" dirty="0" smtClean="0">
                <a:sym typeface="Wingdings" panose="05000000000000000000" pitchFamily="2" charset="2"/>
              </a:rPr>
              <a:t> Replace this line</a:t>
            </a:r>
            <a:r>
              <a:rPr lang="en-GB" dirty="0" smtClean="0"/>
              <a:t> </a:t>
            </a:r>
          </a:p>
          <a:p>
            <a:r>
              <a:rPr lang="en-GB" dirty="0"/>
              <a:t> </a:t>
            </a:r>
            <a:r>
              <a:rPr lang="en-GB" dirty="0" smtClean="0"/>
              <a:t>      },  </a:t>
            </a:r>
          </a:p>
          <a:p>
            <a:r>
              <a:rPr lang="en-GB" dirty="0"/>
              <a:t> </a:t>
            </a:r>
            <a:r>
              <a:rPr lang="en-GB" dirty="0" smtClean="0"/>
              <a:t>     "</a:t>
            </a:r>
            <a:r>
              <a:rPr lang="en-GB" dirty="0"/>
              <a:t>author": "Mike Dacey",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……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9955" y="4768121"/>
            <a:ext cx="9045040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    "</a:t>
            </a:r>
            <a:r>
              <a:rPr lang="en-GB" dirty="0"/>
              <a:t>scripts": {    </a:t>
            </a:r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         "</a:t>
            </a:r>
            <a:r>
              <a:rPr lang="en-GB" b="1" dirty="0">
                <a:solidFill>
                  <a:srgbClr val="FF0000"/>
                </a:solidFill>
              </a:rPr>
              <a:t>build-server</a:t>
            </a:r>
            <a:r>
              <a:rPr lang="en-GB" dirty="0">
                <a:solidFill>
                  <a:srgbClr val="FF0000"/>
                </a:solidFill>
              </a:rPr>
              <a:t>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tsc</a:t>
            </a:r>
            <a:r>
              <a:rPr lang="en-GB" dirty="0">
                <a:solidFill>
                  <a:srgbClr val="FF0000"/>
                </a:solidFill>
              </a:rPr>
              <a:t> -p ./</a:t>
            </a:r>
            <a:r>
              <a:rPr lang="en-GB" dirty="0" err="1">
                <a:solidFill>
                  <a:srgbClr val="FF0000"/>
                </a:solidFill>
              </a:rPr>
              <a:t>tsconfig.server.json</a:t>
            </a:r>
            <a:r>
              <a:rPr lang="en-GB" dirty="0">
                <a:solidFill>
                  <a:srgbClr val="FF0000"/>
                </a:solidFill>
              </a:rPr>
              <a:t>",    </a:t>
            </a:r>
            <a:r>
              <a:rPr lang="en-GB" dirty="0" smtClean="0">
                <a:solidFill>
                  <a:srgbClr val="FF0000"/>
                </a:solidFill>
              </a:rPr>
              <a:t>          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"</a:t>
            </a:r>
            <a:r>
              <a:rPr lang="en-GB" b="1" dirty="0">
                <a:solidFill>
                  <a:srgbClr val="FF0000"/>
                </a:solidFill>
              </a:rPr>
              <a:t>build-client</a:t>
            </a:r>
            <a:r>
              <a:rPr lang="en-GB" dirty="0">
                <a:solidFill>
                  <a:srgbClr val="FF0000"/>
                </a:solidFill>
              </a:rPr>
              <a:t>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tsc</a:t>
            </a:r>
            <a:r>
              <a:rPr lang="en-GB" dirty="0">
                <a:solidFill>
                  <a:srgbClr val="FF0000"/>
                </a:solidFill>
              </a:rPr>
              <a:t> -p ./</a:t>
            </a:r>
            <a:r>
              <a:rPr lang="en-GB" dirty="0" err="1">
                <a:solidFill>
                  <a:srgbClr val="FF0000"/>
                </a:solidFill>
              </a:rPr>
              <a:t>tsconfig.client.json</a:t>
            </a:r>
            <a:r>
              <a:rPr lang="en-GB" dirty="0" smtClean="0">
                <a:solidFill>
                  <a:srgbClr val="FF0000"/>
                </a:solidFill>
              </a:rPr>
              <a:t>",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</a:t>
            </a:r>
            <a:r>
              <a:rPr lang="en-GB" dirty="0">
                <a:solidFill>
                  <a:srgbClr val="FF0000"/>
                </a:solidFill>
              </a:rPr>
              <a:t>"</a:t>
            </a:r>
            <a:r>
              <a:rPr lang="en-GB" b="1" dirty="0">
                <a:solidFill>
                  <a:srgbClr val="FF0000"/>
                </a:solidFill>
              </a:rPr>
              <a:t>run</a:t>
            </a:r>
            <a:r>
              <a:rPr lang="en-GB" dirty="0">
                <a:solidFill>
                  <a:srgbClr val="FF0000"/>
                </a:solidFill>
              </a:rPr>
              <a:t>": "node ./</a:t>
            </a:r>
            <a:r>
              <a:rPr lang="en-GB" dirty="0" err="1">
                <a:solidFill>
                  <a:srgbClr val="FF0000"/>
                </a:solidFill>
              </a:rPr>
              <a:t>dist</a:t>
            </a:r>
            <a:r>
              <a:rPr lang="en-GB" dirty="0">
                <a:solidFill>
                  <a:srgbClr val="FF0000"/>
                </a:solidFill>
              </a:rPr>
              <a:t>/server.js</a:t>
            </a:r>
            <a:r>
              <a:rPr lang="en-GB" dirty="0" smtClean="0">
                <a:solidFill>
                  <a:srgbClr val="FF0000"/>
                </a:solidFill>
              </a:rPr>
              <a:t>",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</a:t>
            </a:r>
            <a:r>
              <a:rPr lang="en-GB" dirty="0">
                <a:solidFill>
                  <a:srgbClr val="FF0000"/>
                </a:solidFill>
              </a:rPr>
              <a:t>"</a:t>
            </a:r>
            <a:r>
              <a:rPr lang="en-GB" b="1" dirty="0">
                <a:solidFill>
                  <a:srgbClr val="FF0000"/>
                </a:solidFill>
              </a:rPr>
              <a:t>start</a:t>
            </a:r>
            <a:r>
              <a:rPr lang="en-GB" dirty="0">
                <a:solidFill>
                  <a:srgbClr val="FF0000"/>
                </a:solidFill>
              </a:rPr>
              <a:t>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--</a:t>
            </a:r>
            <a:r>
              <a:rPr lang="en-GB" dirty="0" err="1">
                <a:solidFill>
                  <a:srgbClr val="FF0000"/>
                </a:solidFill>
              </a:rPr>
              <a:t>ext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ts,tsx</a:t>
            </a:r>
            <a:r>
              <a:rPr lang="en-GB" dirty="0">
                <a:solidFill>
                  <a:srgbClr val="FF0000"/>
                </a:solidFill>
              </a:rPr>
              <a:t> --exec run-s build-server build-client </a:t>
            </a:r>
            <a:r>
              <a:rPr lang="en-GB" dirty="0" smtClean="0">
                <a:solidFill>
                  <a:srgbClr val="FF0000"/>
                </a:solidFill>
              </a:rPr>
              <a:t>run“</a:t>
            </a:r>
          </a:p>
          <a:p>
            <a:r>
              <a:rPr lang="en-GB" dirty="0" smtClean="0"/>
              <a:t>     },  </a:t>
            </a:r>
          </a:p>
        </p:txBody>
      </p:sp>
      <p:sp>
        <p:nvSpPr>
          <p:cNvPr id="7" name="Down Arrow 6"/>
          <p:cNvSpPr/>
          <p:nvPr/>
        </p:nvSpPr>
        <p:spPr bwMode="auto">
          <a:xfrm rot="8640047">
            <a:off x="3998261" y="3728787"/>
            <a:ext cx="548640" cy="1320138"/>
          </a:xfrm>
          <a:prstGeom prst="down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056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7"/>
          </a:xfrm>
        </p:spPr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457200"/>
            <a:ext cx="7338765" cy="5381625"/>
          </a:xfrm>
        </p:spPr>
        <p:txBody>
          <a:bodyPr/>
          <a:lstStyle/>
          <a:p>
            <a:r>
              <a:rPr lang="en-GB" dirty="0" smtClean="0"/>
              <a:t>Create a file called </a:t>
            </a:r>
            <a:r>
              <a:rPr lang="en-GB" b="1" dirty="0" err="1" smtClean="0"/>
              <a:t>server.ts</a:t>
            </a:r>
            <a:r>
              <a:rPr lang="en-GB" dirty="0" smtClean="0"/>
              <a:t> in the </a:t>
            </a:r>
            <a:r>
              <a:rPr lang="en-GB" dirty="0" err="1" smtClean="0"/>
              <a:t>node</a:t>
            </a:r>
            <a:r>
              <a:rPr lang="en-GB" u="sng" dirty="0" err="1" smtClean="0"/>
              <a:t>webserver</a:t>
            </a:r>
            <a:r>
              <a:rPr lang="en-GB" dirty="0" smtClean="0"/>
              <a:t> directory</a:t>
            </a:r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r>
              <a:rPr lang="en-GB" dirty="0" smtClean="0"/>
              <a:t>Compile and </a:t>
            </a:r>
            <a:r>
              <a:rPr lang="en-GB" b="1" dirty="0" smtClean="0">
                <a:solidFill>
                  <a:srgbClr val="FF0000"/>
                </a:solidFill>
              </a:rPr>
              <a:t>run the server </a:t>
            </a:r>
            <a:r>
              <a:rPr lang="en-GB" dirty="0" smtClean="0"/>
              <a:t>using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i="1" dirty="0" err="1" smtClean="0"/>
              <a:t>npm</a:t>
            </a:r>
            <a:r>
              <a:rPr lang="en-GB" i="1" dirty="0" smtClean="0"/>
              <a:t> run  start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runs </a:t>
            </a:r>
            <a:r>
              <a:rPr lang="en-GB" dirty="0" smtClean="0"/>
              <a:t>the “start” </a:t>
            </a:r>
            <a:r>
              <a:rPr lang="en-GB" b="1" dirty="0" smtClean="0"/>
              <a:t>command</a:t>
            </a:r>
            <a:r>
              <a:rPr lang="en-GB" dirty="0" smtClean="0"/>
              <a:t> </a:t>
            </a:r>
            <a:r>
              <a:rPr lang="en-GB" dirty="0"/>
              <a:t>from </a:t>
            </a:r>
            <a:r>
              <a:rPr lang="en-GB" dirty="0" smtClean="0"/>
              <a:t>the </a:t>
            </a:r>
            <a:r>
              <a:rPr lang="en-GB" dirty="0"/>
              <a:t>package's "scripts" </a:t>
            </a:r>
            <a:r>
              <a:rPr lang="en-GB" dirty="0" smtClean="0"/>
              <a:t>object we previously created.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3578" y="890160"/>
            <a:ext cx="8073222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import express from 'express';</a:t>
            </a:r>
          </a:p>
          <a:p>
            <a:endParaRPr lang="en-GB" dirty="0"/>
          </a:p>
          <a:p>
            <a:r>
              <a:rPr lang="en-GB" dirty="0"/>
              <a:t>let port: number = </a:t>
            </a:r>
            <a:r>
              <a:rPr lang="en-GB" dirty="0" smtClean="0"/>
              <a:t>80;</a:t>
            </a:r>
            <a:endParaRPr lang="en-GB" dirty="0"/>
          </a:p>
          <a:p>
            <a:r>
              <a:rPr lang="en-GB" dirty="0"/>
              <a:t>let </a:t>
            </a:r>
            <a:r>
              <a:rPr lang="en-GB" dirty="0" smtClean="0"/>
              <a:t>server </a:t>
            </a:r>
            <a:r>
              <a:rPr lang="en-GB" dirty="0"/>
              <a:t>= express();</a:t>
            </a:r>
          </a:p>
          <a:p>
            <a:r>
              <a:rPr lang="en-GB" dirty="0" err="1" smtClean="0"/>
              <a:t>server.listen</a:t>
            </a:r>
            <a:r>
              <a:rPr lang="en-GB" dirty="0" smtClean="0"/>
              <a:t>(port</a:t>
            </a:r>
            <a:r>
              <a:rPr lang="en-GB" dirty="0"/>
              <a:t>, () =&gt; console.log(`Example web </a:t>
            </a:r>
            <a:r>
              <a:rPr lang="en-GB" dirty="0" smtClean="0"/>
              <a:t>server </a:t>
            </a:r>
            <a:r>
              <a:rPr lang="en-GB" dirty="0"/>
              <a:t>listening at http://localhost:${port}`));		</a:t>
            </a:r>
          </a:p>
        </p:txBody>
      </p:sp>
      <p:sp>
        <p:nvSpPr>
          <p:cNvPr id="6" name="Curved Left Arrow 5"/>
          <p:cNvSpPr/>
          <p:nvPr/>
        </p:nvSpPr>
        <p:spPr bwMode="auto">
          <a:xfrm>
            <a:off x="7892566" y="2155769"/>
            <a:ext cx="226194" cy="264695"/>
          </a:xfrm>
          <a:prstGeom prst="curvedLeftArrow">
            <a:avLst>
              <a:gd name="adj1" fmla="val 20677"/>
              <a:gd name="adj2" fmla="val 50000"/>
              <a:gd name="adj3" fmla="val 25000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47750" y="4112339"/>
            <a:ext cx="7338765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start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nodemon</a:t>
            </a:r>
            <a:r>
              <a:rPr lang="en-GB" dirty="0">
                <a:solidFill>
                  <a:schemeClr val="bg1"/>
                </a:solidFill>
              </a:rPr>
              <a:t> --</a:t>
            </a:r>
            <a:r>
              <a:rPr lang="en-GB" dirty="0" err="1">
                <a:solidFill>
                  <a:schemeClr val="bg1"/>
                </a:solidFill>
              </a:rPr>
              <a:t>ext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ts,tsx</a:t>
            </a:r>
            <a:r>
              <a:rPr lang="en-GB" dirty="0">
                <a:solidFill>
                  <a:schemeClr val="bg1"/>
                </a:solidFill>
              </a:rPr>
              <a:t> --exec run-s build run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tsc</a:t>
            </a:r>
            <a:r>
              <a:rPr lang="en-GB" dirty="0">
                <a:solidFill>
                  <a:schemeClr val="bg1"/>
                </a:solidFill>
              </a:rPr>
              <a:t> -p ./</a:t>
            </a:r>
            <a:r>
              <a:rPr lang="en-GB" dirty="0" err="1" smtClean="0">
                <a:solidFill>
                  <a:schemeClr val="bg1"/>
                </a:solidFill>
              </a:rPr>
              <a:t>tsconfig.server.json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….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&gt; node ./</a:t>
            </a:r>
            <a:r>
              <a:rPr lang="en-GB" dirty="0" err="1" smtClean="0">
                <a:solidFill>
                  <a:schemeClr val="bg1"/>
                </a:solidFill>
              </a:rPr>
              <a:t>dist</a:t>
            </a:r>
            <a:r>
              <a:rPr lang="en-GB" dirty="0" smtClean="0">
                <a:solidFill>
                  <a:schemeClr val="bg1"/>
                </a:solidFill>
              </a:rPr>
              <a:t>/server.js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Example web </a:t>
            </a:r>
            <a:r>
              <a:rPr lang="en-GB" dirty="0" smtClean="0">
                <a:solidFill>
                  <a:srgbClr val="FFC000"/>
                </a:solidFill>
              </a:rPr>
              <a:t>server </a:t>
            </a:r>
            <a:r>
              <a:rPr lang="en-GB" dirty="0">
                <a:solidFill>
                  <a:srgbClr val="FFC000"/>
                </a:solidFill>
              </a:rPr>
              <a:t>listening at http://</a:t>
            </a:r>
            <a:r>
              <a:rPr lang="en-GB" dirty="0" smtClean="0">
                <a:solidFill>
                  <a:srgbClr val="FFC000"/>
                </a:solidFill>
              </a:rPr>
              <a:t>localhost:80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953225" y="5405000"/>
            <a:ext cx="219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&lt;Ctrl&gt; + &lt;C&gt; to exit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692700" y="886220"/>
            <a:ext cx="21487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Note: If port 80 is in use just use 81 instead for now!!</a:t>
            </a:r>
            <a:endParaRPr lang="en-GB" i="1" dirty="0"/>
          </a:p>
        </p:txBody>
      </p:sp>
      <p:cxnSp>
        <p:nvCxnSpPr>
          <p:cNvPr id="11" name="Straight Connector 10"/>
          <p:cNvCxnSpPr/>
          <p:nvPr/>
        </p:nvCxnSpPr>
        <p:spPr bwMode="auto">
          <a:xfrm>
            <a:off x="683394" y="2800952"/>
            <a:ext cx="7902341" cy="3736373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Connector 11"/>
          <p:cNvCxnSpPr/>
          <p:nvPr/>
        </p:nvCxnSpPr>
        <p:spPr bwMode="auto">
          <a:xfrm flipV="1">
            <a:off x="842211" y="2800952"/>
            <a:ext cx="7690585" cy="3896711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2033448" y="4881779"/>
            <a:ext cx="5575565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USE </a:t>
            </a:r>
            <a:r>
              <a:rPr lang="en-GB" sz="2800" b="1" dirty="0" err="1" smtClean="0">
                <a:solidFill>
                  <a:srgbClr val="FF0000"/>
                </a:solidFill>
              </a:rPr>
              <a:t>docker</a:t>
            </a:r>
            <a:r>
              <a:rPr lang="en-GB" sz="2800" b="1" dirty="0" smtClean="0">
                <a:solidFill>
                  <a:srgbClr val="FF0000"/>
                </a:solidFill>
              </a:rPr>
              <a:t>-compose INSTEAD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05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Starting Web Server, Web Service and Database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8"/>
            <a:ext cx="7029450" cy="4840278"/>
          </a:xfrm>
        </p:spPr>
        <p:txBody>
          <a:bodyPr/>
          <a:lstStyle/>
          <a:p>
            <a:r>
              <a:rPr lang="en-GB" dirty="0" smtClean="0"/>
              <a:t>Open up a new terminal window</a:t>
            </a:r>
          </a:p>
          <a:p>
            <a:r>
              <a:rPr lang="en-GB" dirty="0" smtClean="0"/>
              <a:t>Change into your project directory (containing the “</a:t>
            </a:r>
            <a:r>
              <a:rPr lang="en-GB" dirty="0" err="1" smtClean="0"/>
              <a:t>docker</a:t>
            </a:r>
            <a:r>
              <a:rPr lang="en-GB" dirty="0" smtClean="0"/>
              <a:t>-compose” file)</a:t>
            </a:r>
          </a:p>
          <a:p>
            <a:r>
              <a:rPr lang="en-GB" dirty="0" smtClean="0"/>
              <a:t>Type the command </a:t>
            </a:r>
            <a:r>
              <a:rPr lang="en-GB" i="1" dirty="0" err="1" smtClean="0"/>
              <a:t>docker</a:t>
            </a:r>
            <a:r>
              <a:rPr lang="en-GB" i="1" dirty="0" smtClean="0"/>
              <a:t>-compose up</a:t>
            </a:r>
          </a:p>
          <a:p>
            <a:endParaRPr lang="en-GB" i="1" dirty="0"/>
          </a:p>
          <a:p>
            <a:endParaRPr lang="en-GB" i="1" dirty="0" smtClean="0"/>
          </a:p>
          <a:p>
            <a:endParaRPr lang="en-GB" i="1" dirty="0"/>
          </a:p>
          <a:p>
            <a:endParaRPr lang="en-GB" i="1" dirty="0" smtClean="0"/>
          </a:p>
          <a:p>
            <a:endParaRPr lang="en-GB" i="1" dirty="0"/>
          </a:p>
          <a:p>
            <a:endParaRPr lang="en-GB" i="1" dirty="0" smtClean="0"/>
          </a:p>
          <a:p>
            <a:endParaRPr lang="en-GB" i="1" dirty="0"/>
          </a:p>
          <a:p>
            <a:r>
              <a:rPr lang="en-GB" dirty="0" smtClean="0"/>
              <a:t>Your </a:t>
            </a:r>
            <a:r>
              <a:rPr lang="en-GB" dirty="0" err="1" smtClean="0"/>
              <a:t>webservice</a:t>
            </a:r>
            <a:r>
              <a:rPr lang="en-GB" dirty="0"/>
              <a:t> </a:t>
            </a:r>
            <a:r>
              <a:rPr lang="en-GB" dirty="0" smtClean="0"/>
              <a:t>can now be reached at</a:t>
            </a:r>
            <a:br>
              <a:rPr lang="en-GB" dirty="0" smtClean="0"/>
            </a:br>
            <a:r>
              <a:rPr lang="en-GB" i="1" dirty="0" smtClean="0"/>
              <a:t>http://localhost:1339</a:t>
            </a:r>
          </a:p>
          <a:p>
            <a:r>
              <a:rPr lang="en-GB" dirty="0" smtClean="0"/>
              <a:t>You webserver can now be reached at</a:t>
            </a:r>
            <a:br>
              <a:rPr lang="en-GB" dirty="0" smtClean="0"/>
            </a:br>
            <a:r>
              <a:rPr lang="en-GB" i="1" dirty="0" smtClean="0"/>
              <a:t>http://localhost:81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80432" y="2456071"/>
            <a:ext cx="7563317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-compose up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&gt; nodewebservice@1.0.0 run 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/www/node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&gt; node ./</a:t>
            </a:r>
            <a:r>
              <a:rPr lang="en-GB" dirty="0" err="1">
                <a:solidFill>
                  <a:schemeClr val="bg1"/>
                </a:solidFill>
              </a:rPr>
              <a:t>dist</a:t>
            </a:r>
            <a:r>
              <a:rPr lang="en-GB" dirty="0">
                <a:solidFill>
                  <a:schemeClr val="bg1"/>
                </a:solidFill>
              </a:rPr>
              <a:t>/service.js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Example web service listening at http://</a:t>
            </a:r>
            <a:r>
              <a:rPr lang="en-GB" dirty="0" smtClean="0">
                <a:solidFill>
                  <a:schemeClr val="bg1"/>
                </a:solidFill>
              </a:rPr>
              <a:t>localhost:1339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…..</a:t>
            </a:r>
            <a:r>
              <a:rPr lang="en-GB" dirty="0" err="1" smtClean="0">
                <a:solidFill>
                  <a:schemeClr val="bg1"/>
                </a:solidFill>
              </a:rPr>
              <a:t>etc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77360" y="5952014"/>
            <a:ext cx="4476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Hint: you can change this to </a:t>
            </a:r>
            <a:r>
              <a:rPr lang="en-GB" dirty="0" smtClean="0"/>
              <a:t>80 the </a:t>
            </a:r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/>
              <a:t>file if you wish   - "81:80"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73634" y="5998180"/>
            <a:ext cx="1104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Change to 80</a:t>
            </a:r>
            <a:endParaRPr lang="en-GB" sz="1200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7873635" y="6221918"/>
            <a:ext cx="53035" cy="8871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6542797" y="4371980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Ctrl+C</a:t>
            </a:r>
            <a:r>
              <a:rPr lang="en-GB" dirty="0" smtClean="0">
                <a:solidFill>
                  <a:srgbClr val="FF0000"/>
                </a:solidFill>
              </a:rPr>
              <a:t> to stop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862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35497"/>
            <a:ext cx="7029450" cy="382656"/>
          </a:xfrm>
        </p:spPr>
        <p:txBody>
          <a:bodyPr/>
          <a:lstStyle/>
          <a:p>
            <a:r>
              <a:rPr lang="en-GB" dirty="0" smtClean="0"/>
              <a:t>Add the static content to the web server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16211" y="1212790"/>
            <a:ext cx="6900215" cy="53245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import express from 'express';</a:t>
            </a:r>
          </a:p>
          <a:p>
            <a:r>
              <a:rPr lang="en-GB" sz="2000" dirty="0"/>
              <a:t>import path from 'path</a:t>
            </a:r>
            <a:r>
              <a:rPr lang="en-GB" sz="2000" dirty="0" smtClean="0"/>
              <a:t>';</a:t>
            </a:r>
          </a:p>
          <a:p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let port: number = 80;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let server = express();</a:t>
            </a:r>
          </a:p>
          <a:p>
            <a:r>
              <a:rPr lang="en-GB" sz="2000" dirty="0"/>
              <a:t>let </a:t>
            </a:r>
            <a:r>
              <a:rPr lang="en-GB" sz="2000" dirty="0" err="1"/>
              <a:t>dirname</a:t>
            </a:r>
            <a:r>
              <a:rPr lang="en-GB" sz="2000" dirty="0"/>
              <a:t>: string = __</a:t>
            </a:r>
            <a:r>
              <a:rPr lang="en-GB" sz="2000" dirty="0" err="1"/>
              <a:t>dirname</a:t>
            </a:r>
            <a:r>
              <a:rPr lang="en-GB" sz="2000" dirty="0"/>
              <a:t>;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1">
                    <a:lumMod val="25000"/>
                  </a:schemeClr>
                </a:solidFill>
              </a:rPr>
              <a:t>// for parsing application/</a:t>
            </a:r>
            <a:r>
              <a:rPr lang="en-GB" sz="2000" dirty="0" err="1">
                <a:solidFill>
                  <a:schemeClr val="accent1">
                    <a:lumMod val="25000"/>
                  </a:schemeClr>
                </a:solidFill>
              </a:rPr>
              <a:t>json</a:t>
            </a:r>
            <a:endParaRPr lang="en-GB" sz="20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express.json</a:t>
            </a:r>
            <a:r>
              <a:rPr lang="en-GB" sz="2000" dirty="0"/>
              <a:t>() );</a:t>
            </a:r>
          </a:p>
          <a:p>
            <a:r>
              <a:rPr lang="en-GB" sz="2000" dirty="0">
                <a:solidFill>
                  <a:schemeClr val="accent1">
                    <a:lumMod val="25000"/>
                  </a:schemeClr>
                </a:solidFill>
              </a:rPr>
              <a:t>// for parsing application/x-www-form-</a:t>
            </a:r>
            <a:r>
              <a:rPr lang="en-GB" sz="2000" dirty="0" err="1">
                <a:solidFill>
                  <a:schemeClr val="accent1">
                    <a:lumMod val="25000"/>
                  </a:schemeClr>
                </a:solidFill>
              </a:rPr>
              <a:t>urlencoded</a:t>
            </a:r>
            <a:endParaRPr lang="en-GB" sz="20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express.urlencoded</a:t>
            </a:r>
            <a:r>
              <a:rPr lang="en-GB" sz="2000" dirty="0" smtClean="0"/>
              <a:t>( { </a:t>
            </a:r>
            <a:r>
              <a:rPr lang="en-GB" sz="2000" dirty="0"/>
              <a:t>extended: true </a:t>
            </a:r>
            <a:r>
              <a:rPr lang="en-GB" sz="2000" dirty="0" smtClean="0"/>
              <a:t>} ) </a:t>
            </a:r>
            <a:r>
              <a:rPr lang="en-GB" sz="2000" dirty="0"/>
              <a:t>);</a:t>
            </a:r>
          </a:p>
          <a:p>
            <a:endParaRPr lang="en-GB" sz="2000" dirty="0"/>
          </a:p>
          <a:p>
            <a:r>
              <a:rPr lang="en-GB" sz="2000" dirty="0" err="1"/>
              <a:t>dirname</a:t>
            </a:r>
            <a:r>
              <a:rPr lang="en-GB" sz="2000" dirty="0"/>
              <a:t> =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'..');</a:t>
            </a:r>
          </a:p>
          <a:p>
            <a:r>
              <a:rPr lang="en-GB" sz="2000" dirty="0" err="1"/>
              <a:t>server.use</a:t>
            </a:r>
            <a:r>
              <a:rPr lang="en-GB" sz="2000" dirty="0" smtClean="0"/>
              <a:t>( </a:t>
            </a:r>
            <a:r>
              <a:rPr lang="en-GB" sz="2000" dirty="0" err="1" smtClean="0"/>
              <a:t>express.static</a:t>
            </a:r>
            <a:r>
              <a:rPr lang="en-GB" sz="2000" dirty="0" smtClean="0"/>
              <a:t>( </a:t>
            </a:r>
            <a:r>
              <a:rPr lang="en-GB" sz="2000" dirty="0" err="1" smtClean="0"/>
              <a:t>path.join</a:t>
            </a:r>
            <a:r>
              <a:rPr lang="en-GB" sz="2000" dirty="0" smtClean="0"/>
              <a:t>(</a:t>
            </a:r>
            <a:r>
              <a:rPr lang="en-GB" sz="2000" dirty="0" err="1" smtClean="0"/>
              <a:t>dirname</a:t>
            </a:r>
            <a:r>
              <a:rPr lang="en-GB" sz="2000" dirty="0"/>
              <a:t>, '/public</a:t>
            </a:r>
            <a:r>
              <a:rPr lang="en-GB" sz="2000" dirty="0" smtClean="0"/>
              <a:t>') ) );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server.listen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(port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() =&gt; console.log(`Example web server listening at http://localhost:${port}`));</a:t>
            </a:r>
            <a:r>
              <a:rPr lang="en-GB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05914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hello.html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8943"/>
            <a:ext cx="7029450" cy="482048"/>
          </a:xfrm>
        </p:spPr>
        <p:txBody>
          <a:bodyPr/>
          <a:lstStyle/>
          <a:p>
            <a:r>
              <a:rPr lang="en-GB" dirty="0" smtClean="0"/>
              <a:t>Add a “hello.html” page to the “public” directory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15537" y="1470991"/>
            <a:ext cx="6602028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&lt;title&gt;Hello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&lt;p&gt;Hello Page&lt;/p&gt;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86000" y="5118652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http</a:t>
            </a:r>
            <a:r>
              <a:rPr lang="en-GB" i="1" dirty="0">
                <a:solidFill>
                  <a:srgbClr val="FF0000"/>
                </a:solidFill>
              </a:rPr>
              <a:t>://</a:t>
            </a:r>
            <a:r>
              <a:rPr lang="en-GB" i="1" dirty="0" smtClean="0">
                <a:solidFill>
                  <a:srgbClr val="FF0000"/>
                </a:solidFill>
              </a:rPr>
              <a:t>localhost:81</a:t>
            </a:r>
            <a:r>
              <a:rPr lang="en-GB" b="1" i="1" dirty="0" smtClean="0">
                <a:solidFill>
                  <a:srgbClr val="FF0000"/>
                </a:solidFill>
              </a:rPr>
              <a:t>/hello.html</a:t>
            </a:r>
            <a:endParaRPr lang="en-GB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70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index.html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5208"/>
            <a:ext cx="7029450" cy="5073617"/>
          </a:xfrm>
        </p:spPr>
        <p:txBody>
          <a:bodyPr/>
          <a:lstStyle/>
          <a:p>
            <a:r>
              <a:rPr lang="en-GB" dirty="0" smtClean="0"/>
              <a:t>Create an index page to display links to 2 other pages</a:t>
            </a:r>
          </a:p>
          <a:p>
            <a:pPr lvl="1"/>
            <a:r>
              <a:rPr lang="en-GB" dirty="0" smtClean="0"/>
              <a:t>Add a new student using AJAX</a:t>
            </a:r>
          </a:p>
          <a:p>
            <a:pPr lvl="1"/>
            <a:r>
              <a:rPr lang="en-GB" dirty="0" smtClean="0"/>
              <a:t>Read all the current students using AJAX</a:t>
            </a:r>
          </a:p>
          <a:p>
            <a:r>
              <a:rPr lang="en-GB" b="1" dirty="0" smtClean="0"/>
              <a:t>Add a file named “index.html” to the “public” directory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0852" y="2604234"/>
            <a:ext cx="7043186" cy="4093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&lt;title&gt;Home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</a:t>
            </a:r>
            <a:r>
              <a:rPr lang="en-GB" sz="2000" dirty="0" smtClean="0"/>
              <a:t>p&gt;Home&lt;/</a:t>
            </a:r>
            <a:r>
              <a:rPr lang="en-GB" sz="2000" dirty="0"/>
              <a:t>p&gt;</a:t>
            </a:r>
          </a:p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addstudentform.html</a:t>
            </a:r>
            <a:r>
              <a:rPr lang="en-GB" sz="2000" dirty="0"/>
              <a:t>"&gt;Add a student&lt;/a&gt;&lt;</a:t>
            </a:r>
            <a:r>
              <a:rPr lang="en-GB" sz="2000" dirty="0" err="1"/>
              <a:t>br</a:t>
            </a:r>
            <a:r>
              <a:rPr lang="en-GB" sz="2000" dirty="0"/>
              <a:t>/&gt;</a:t>
            </a:r>
          </a:p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 smtClean="0">
                <a:solidFill>
                  <a:srgbClr val="FF0000"/>
                </a:solidFill>
              </a:rPr>
              <a:t>readstudentspage.html</a:t>
            </a:r>
            <a:r>
              <a:rPr lang="en-GB" sz="2000" dirty="0" smtClean="0"/>
              <a:t>"&gt;</a:t>
            </a:r>
            <a:r>
              <a:rPr lang="en-GB" sz="2000" dirty="0"/>
              <a:t>Display the students&lt;/a&gt;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70741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7" y="1775861"/>
            <a:ext cx="8865570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&lt;title&gt;Add New Student Form&lt;/title&gt;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>
                <a:solidFill>
                  <a:srgbClr val="FF0000"/>
                </a:solidFill>
              </a:rPr>
              <a:t>&lt;form action="</a:t>
            </a:r>
            <a:r>
              <a:rPr lang="en-GB" sz="2000" dirty="0" err="1">
                <a:solidFill>
                  <a:srgbClr val="FF0000"/>
                </a:solidFill>
              </a:rPr>
              <a:t>addstudent</a:t>
            </a:r>
            <a:r>
              <a:rPr lang="en-GB" sz="2000" dirty="0">
                <a:solidFill>
                  <a:srgbClr val="FF0000"/>
                </a:solidFill>
              </a:rPr>
              <a:t>" method="POST</a:t>
            </a:r>
            <a:r>
              <a:rPr lang="en-GB" sz="2000" dirty="0" smtClean="0">
                <a:solidFill>
                  <a:srgbClr val="FF0000"/>
                </a:solidFill>
              </a:rPr>
              <a:t>"&gt;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See next slide for form content….</a:t>
            </a:r>
            <a:endParaRPr lang="en-GB" sz="2000" b="1" dirty="0">
              <a:solidFill>
                <a:srgbClr val="FF0000"/>
              </a:solidFill>
            </a:endParaRPr>
          </a:p>
          <a:p>
            <a:r>
              <a:rPr lang="en-GB" sz="2000" dirty="0" smtClean="0">
                <a:solidFill>
                  <a:srgbClr val="FF0000"/>
                </a:solidFill>
              </a:rPr>
              <a:t>&lt;/</a:t>
            </a:r>
            <a:r>
              <a:rPr lang="en-GB" sz="2000" dirty="0">
                <a:solidFill>
                  <a:srgbClr val="FF0000"/>
                </a:solidFill>
              </a:rPr>
              <a:t>form&gt;</a:t>
            </a:r>
          </a:p>
          <a:p>
            <a:endParaRPr lang="en-GB" sz="2000" dirty="0"/>
          </a:p>
          <a:p>
            <a:r>
              <a:rPr lang="en-GB" sz="2000" dirty="0" smtClean="0"/>
              <a:t>&lt;</a:t>
            </a:r>
            <a:r>
              <a:rPr lang="en-GB" sz="2000" dirty="0"/>
              <a:t>script </a:t>
            </a:r>
            <a:r>
              <a:rPr lang="en-GB" sz="2000" dirty="0" err="1"/>
              <a:t>src</a:t>
            </a:r>
            <a:r>
              <a:rPr lang="en-GB" sz="2000" dirty="0" smtClean="0"/>
              <a:t>=“........./</a:t>
            </a:r>
            <a:r>
              <a:rPr lang="en-GB" sz="2000" dirty="0" smtClean="0">
                <a:solidFill>
                  <a:srgbClr val="FF0000"/>
                </a:solidFill>
              </a:rPr>
              <a:t>jquery-3.5.1.js</a:t>
            </a:r>
            <a:r>
              <a:rPr lang="en-GB" sz="2000" dirty="0" smtClean="0"/>
              <a:t>" ….&gt;&lt;/</a:t>
            </a:r>
            <a:r>
              <a:rPr lang="en-GB" sz="2000" dirty="0"/>
              <a:t>script&gt; </a:t>
            </a:r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js</a:t>
            </a:r>
            <a:r>
              <a:rPr lang="en-GB" sz="2000" dirty="0">
                <a:solidFill>
                  <a:srgbClr val="FF0000"/>
                </a:solidFill>
              </a:rPr>
              <a:t>/addstudentform.js</a:t>
            </a:r>
            <a:r>
              <a:rPr lang="en-GB" sz="2000" dirty="0"/>
              <a:t>"&gt;&lt;/script&gt;</a:t>
            </a:r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7" y="72589"/>
            <a:ext cx="8821552" cy="844550"/>
          </a:xfrm>
        </p:spPr>
        <p:txBody>
          <a:bodyPr/>
          <a:lstStyle/>
          <a:p>
            <a:r>
              <a:rPr lang="en-GB" dirty="0" smtClean="0"/>
              <a:t>Exercise: addstudentform.html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047750" y="917139"/>
            <a:ext cx="7029450" cy="709530"/>
          </a:xfrm>
        </p:spPr>
        <p:txBody>
          <a:bodyPr/>
          <a:lstStyle/>
          <a:p>
            <a:r>
              <a:rPr lang="en-GB" b="1" dirty="0" smtClean="0"/>
              <a:t>Add a HTML page named “addstudentform.html” to the “public” directory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3880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7405" y="856649"/>
            <a:ext cx="7125134" cy="783336"/>
          </a:xfrm>
        </p:spPr>
        <p:txBody>
          <a:bodyPr/>
          <a:lstStyle/>
          <a:p>
            <a:r>
              <a:rPr lang="en-GB" dirty="0" smtClean="0"/>
              <a:t>Add the form content to the web page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71838" y="1701199"/>
            <a:ext cx="7782894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…..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&lt;form action="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" method="POST"&gt;</a:t>
            </a:r>
          </a:p>
          <a:p>
            <a:r>
              <a:rPr lang="en-GB" sz="2000" dirty="0"/>
              <a:t>&lt;label for="name-textbox"&gt;Name:&lt;/label&gt;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 name="name-textbox" type="text" </a:t>
            </a:r>
            <a:r>
              <a:rPr lang="en-GB" sz="2000" dirty="0" smtClean="0"/>
              <a:t>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/&gt;&lt;label for="age-</a:t>
            </a:r>
            <a:r>
              <a:rPr lang="en-GB" sz="2000" dirty="0" err="1"/>
              <a:t>numberbox</a:t>
            </a:r>
            <a:r>
              <a:rPr lang="en-GB" sz="2000" dirty="0"/>
              <a:t>"&gt;Age (</a:t>
            </a:r>
            <a:r>
              <a:rPr lang="en-GB" sz="2000" dirty="0" err="1"/>
              <a:t>Yrs</a:t>
            </a:r>
            <a:r>
              <a:rPr lang="en-GB" sz="2000" dirty="0"/>
              <a:t>):&lt;/label&gt;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 name="age-</a:t>
            </a:r>
            <a:r>
              <a:rPr lang="en-GB" sz="2000" dirty="0" err="1"/>
              <a:t>numberbox</a:t>
            </a:r>
            <a:r>
              <a:rPr lang="en-GB" sz="2000" dirty="0"/>
              <a:t>" type="number" min="1" max="150" value="20" </a:t>
            </a:r>
            <a:r>
              <a:rPr lang="en-GB" sz="2000" dirty="0" smtClean="0"/>
              <a:t>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/&gt;&lt;label for="course-textbox"&gt;Course:&lt;/label&gt;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 name="course-textbox" type="text" </a:t>
            </a:r>
            <a:r>
              <a:rPr lang="en-GB" sz="2000" dirty="0" smtClean="0"/>
              <a:t>/&gt;</a:t>
            </a:r>
          </a:p>
          <a:p>
            <a:endParaRPr lang="en-GB" sz="2000" dirty="0"/>
          </a:p>
          <a:p>
            <a:r>
              <a:rPr lang="en-GB" sz="2000" dirty="0" smtClean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/&gt;&lt;input id="</a:t>
            </a:r>
            <a:r>
              <a:rPr lang="en-GB" sz="2000" dirty="0">
                <a:solidFill>
                  <a:srgbClr val="FF0000"/>
                </a:solidFill>
              </a:rPr>
              <a:t>add-button</a:t>
            </a:r>
            <a:r>
              <a:rPr lang="en-GB" sz="2000" dirty="0"/>
              <a:t>" type="button" value="Add Student </a:t>
            </a:r>
            <a:r>
              <a:rPr lang="en-GB" sz="2000" dirty="0" smtClean="0"/>
              <a:t>"/&gt;</a:t>
            </a:r>
            <a:endParaRPr lang="en-GB" sz="2000" dirty="0"/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&lt;/form&gt;</a:t>
            </a: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……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72589"/>
            <a:ext cx="9017201" cy="844550"/>
          </a:xfrm>
        </p:spPr>
        <p:txBody>
          <a:bodyPr/>
          <a:lstStyle/>
          <a:p>
            <a:r>
              <a:rPr lang="en-GB" dirty="0" smtClean="0"/>
              <a:t>Exercise: addstudentform.html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4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addstudentform.ts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b="1" dirty="0" smtClean="0"/>
              <a:t>Add a new file called “</a:t>
            </a:r>
            <a:r>
              <a:rPr lang="en-GB" b="1" dirty="0" err="1" smtClean="0"/>
              <a:t>addstudentform.ts</a:t>
            </a:r>
            <a:r>
              <a:rPr lang="en-GB" b="1" dirty="0" smtClean="0"/>
              <a:t>” to the “public/</a:t>
            </a:r>
            <a:r>
              <a:rPr lang="en-GB" b="1" dirty="0" err="1" smtClean="0"/>
              <a:t>ts</a:t>
            </a:r>
            <a:r>
              <a:rPr lang="en-GB" b="1" dirty="0" smtClean="0"/>
              <a:t>” directory</a:t>
            </a:r>
          </a:p>
          <a:p>
            <a:r>
              <a:rPr lang="en-GB" dirty="0" smtClean="0"/>
              <a:t>All of our .</a:t>
            </a:r>
            <a:r>
              <a:rPr lang="en-GB" dirty="0" err="1" smtClean="0"/>
              <a:t>ts</a:t>
            </a:r>
            <a:r>
              <a:rPr lang="en-GB" dirty="0" smtClean="0"/>
              <a:t> client pages will start in basically the same way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33337" y="2605974"/>
            <a:ext cx="7782894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 smtClean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  <a:endParaRPr lang="en-GB" sz="2000" dirty="0" smtClean="0"/>
          </a:p>
          <a:p>
            <a:r>
              <a:rPr lang="en-GB" sz="2000" dirty="0"/>
              <a:t> </a:t>
            </a:r>
            <a:r>
              <a:rPr lang="en-GB" sz="2000" dirty="0" smtClean="0"/>
              <a:t>   $("#</a:t>
            </a:r>
            <a:r>
              <a:rPr lang="en-GB" sz="2000" dirty="0">
                <a:solidFill>
                  <a:srgbClr val="FF0000"/>
                </a:solidFill>
              </a:rPr>
              <a:t>add-button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AddStudentClick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AddStudentClick</a:t>
            </a:r>
            <a:r>
              <a:rPr lang="en-GB" sz="2000" dirty="0"/>
              <a:t>(e: </a:t>
            </a:r>
            <a:r>
              <a:rPr lang="en-GB" sz="2000" dirty="0" err="1"/>
              <a:t>JQuery.Event</a:t>
            </a:r>
            <a:r>
              <a:rPr lang="en-GB" sz="2000" dirty="0"/>
              <a:t>): </a:t>
            </a:r>
            <a:r>
              <a:rPr lang="en-GB" sz="2000" dirty="0" err="1"/>
              <a:t>boolean</a:t>
            </a:r>
            <a:endParaRPr lang="en-GB" sz="2000" dirty="0"/>
          </a:p>
          <a:p>
            <a:r>
              <a:rPr lang="en-GB" sz="2000" dirty="0" smtClean="0"/>
              <a:t>{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</a:t>
            </a:r>
            <a:r>
              <a:rPr lang="en-GB" sz="2000" dirty="0" smtClean="0">
                <a:solidFill>
                  <a:srgbClr val="FF0000"/>
                </a:solidFill>
              </a:rPr>
              <a:t>See next slide</a:t>
            </a:r>
          </a:p>
          <a:p>
            <a:r>
              <a:rPr lang="en-GB" sz="20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30697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2507" y="79342"/>
            <a:ext cx="8695674" cy="65556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(e: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JQuery.Event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):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boolean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 smtClean="0"/>
              <a:t>     let </a:t>
            </a:r>
            <a:r>
              <a:rPr lang="en-GB" sz="2000" dirty="0" err="1">
                <a:solidFill>
                  <a:schemeClr val="bg2">
                    <a:lumMod val="50000"/>
                  </a:schemeClr>
                </a:solidFill>
              </a:rPr>
              <a:t>json</a:t>
            </a:r>
            <a:r>
              <a:rPr lang="en-GB" sz="2000" dirty="0" smtClean="0"/>
              <a:t>: any </a:t>
            </a:r>
            <a:r>
              <a:rPr lang="en-GB" sz="2000" dirty="0"/>
              <a:t>= {</a:t>
            </a:r>
          </a:p>
          <a:p>
            <a:r>
              <a:rPr lang="en-GB" sz="2000" dirty="0" smtClean="0"/>
              <a:t>         </a:t>
            </a:r>
            <a:r>
              <a:rPr lang="en-GB" sz="2000" dirty="0" smtClean="0">
                <a:solidFill>
                  <a:srgbClr val="0070C0"/>
                </a:solidFill>
              </a:rPr>
              <a:t>name</a:t>
            </a:r>
            <a:r>
              <a:rPr lang="en-GB" sz="2000" dirty="0"/>
              <a:t>: $("#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(),</a:t>
            </a:r>
          </a:p>
          <a:p>
            <a:r>
              <a:rPr lang="en-GB" sz="2000" dirty="0" smtClean="0"/>
              <a:t>         </a:t>
            </a:r>
            <a:r>
              <a:rPr lang="en-GB" sz="2000" dirty="0" smtClean="0">
                <a:solidFill>
                  <a:srgbClr val="0070C0"/>
                </a:solidFill>
              </a:rPr>
              <a:t>age</a:t>
            </a:r>
            <a:r>
              <a:rPr lang="en-GB" sz="2000" dirty="0"/>
              <a:t>: </a:t>
            </a:r>
            <a:r>
              <a:rPr lang="en-GB" sz="2000" dirty="0" err="1"/>
              <a:t>parseInt</a:t>
            </a:r>
            <a:r>
              <a:rPr lang="en-GB" sz="2000" dirty="0"/>
              <a:t>(&lt;string&gt;$("#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()),</a:t>
            </a:r>
          </a:p>
          <a:p>
            <a:r>
              <a:rPr lang="en-GB" sz="2000" dirty="0" smtClean="0"/>
              <a:t>         </a:t>
            </a:r>
            <a:r>
              <a:rPr lang="en-GB" sz="2000" dirty="0" smtClean="0">
                <a:solidFill>
                  <a:srgbClr val="0070C0"/>
                </a:solidFill>
              </a:rPr>
              <a:t>course</a:t>
            </a:r>
            <a:r>
              <a:rPr lang="en-GB" sz="2000" dirty="0"/>
              <a:t>: $("#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</a:t>
            </a:r>
          </a:p>
          <a:p>
            <a:r>
              <a:rPr lang="en-GB" sz="2000" dirty="0" smtClean="0"/>
              <a:t>     };</a:t>
            </a:r>
            <a:endParaRPr lang="en-GB" sz="2000" dirty="0"/>
          </a:p>
          <a:p>
            <a:r>
              <a:rPr lang="en-GB" sz="2000" dirty="0"/>
              <a:t>	</a:t>
            </a:r>
          </a:p>
          <a:p>
            <a:r>
              <a:rPr lang="en-GB" sz="2000" dirty="0" smtClean="0"/>
              <a:t>     $.</a:t>
            </a:r>
            <a:r>
              <a:rPr lang="en-GB" sz="2000" dirty="0"/>
              <a:t>ajax({</a:t>
            </a:r>
          </a:p>
          <a:p>
            <a:r>
              <a:rPr lang="en-GB" sz="2000" dirty="0" smtClean="0"/>
              <a:t>           cache</a:t>
            </a:r>
            <a:r>
              <a:rPr lang="en-GB" sz="2000" dirty="0"/>
              <a:t>: false,</a:t>
            </a:r>
          </a:p>
          <a:p>
            <a:r>
              <a:rPr lang="en-GB" sz="2000" dirty="0" smtClean="0"/>
              <a:t>           type</a:t>
            </a:r>
            <a:r>
              <a:rPr lang="en-GB" sz="2000" dirty="0"/>
              <a:t>: "POST",</a:t>
            </a:r>
          </a:p>
          <a:p>
            <a:r>
              <a:rPr lang="en-GB" sz="2000" dirty="0" smtClean="0"/>
              <a:t>           url</a:t>
            </a:r>
            <a:r>
              <a:rPr lang="en-GB" sz="2000" dirty="0"/>
              <a:t>: </a:t>
            </a:r>
            <a:r>
              <a:rPr lang="en-GB" sz="2000" dirty="0">
                <a:solidFill>
                  <a:srgbClr val="0070C0"/>
                </a:solidFill>
              </a:rPr>
              <a:t>'http://localhost:1339/students</a:t>
            </a:r>
            <a:r>
              <a:rPr lang="en-GB" sz="2000" dirty="0"/>
              <a:t>',</a:t>
            </a:r>
          </a:p>
          <a:p>
            <a:r>
              <a:rPr lang="en-GB" sz="2000" dirty="0" smtClean="0"/>
              <a:t>           data</a:t>
            </a:r>
            <a:r>
              <a:rPr lang="en-GB" sz="2000" dirty="0"/>
              <a:t>: </a:t>
            </a:r>
            <a:r>
              <a:rPr lang="en-GB" sz="2000" dirty="0" err="1"/>
              <a:t>JSON.stringify</a:t>
            </a:r>
            <a:r>
              <a:rPr lang="en-GB" sz="2000" dirty="0"/>
              <a:t>(</a:t>
            </a:r>
            <a:r>
              <a:rPr lang="en-GB" sz="2000" dirty="0" err="1">
                <a:solidFill>
                  <a:schemeClr val="bg2">
                    <a:lumMod val="50000"/>
                  </a:schemeClr>
                </a:solidFill>
              </a:rPr>
              <a:t>json</a:t>
            </a:r>
            <a:r>
              <a:rPr lang="en-GB" sz="2000" dirty="0"/>
              <a:t>),        </a:t>
            </a:r>
          </a:p>
          <a:p>
            <a:r>
              <a:rPr lang="en-GB" sz="2000" dirty="0" smtClean="0"/>
              <a:t>           </a:t>
            </a:r>
            <a:r>
              <a:rPr lang="en-GB" sz="2000" dirty="0" err="1" smtClean="0"/>
              <a:t>contentType</a:t>
            </a:r>
            <a:r>
              <a:rPr lang="en-GB" sz="2000" dirty="0"/>
              <a:t>: "application/</a:t>
            </a:r>
            <a:r>
              <a:rPr lang="en-GB" sz="2000" dirty="0" err="1"/>
              <a:t>json</a:t>
            </a:r>
            <a:r>
              <a:rPr lang="en-GB" sz="2000" dirty="0"/>
              <a:t>; charset=utf-8", 	</a:t>
            </a:r>
            <a:r>
              <a:rPr lang="en-GB" sz="2000" dirty="0" smtClean="0"/>
              <a:t>            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       </a:t>
            </a:r>
            <a:r>
              <a:rPr lang="en-GB" sz="2000" dirty="0" err="1" smtClean="0"/>
              <a:t>dataType</a:t>
            </a:r>
            <a:r>
              <a:rPr lang="en-GB" sz="2000" dirty="0"/>
              <a:t>: "</a:t>
            </a:r>
            <a:r>
              <a:rPr lang="en-GB" sz="2000" dirty="0" err="1"/>
              <a:t>json</a:t>
            </a:r>
            <a:r>
              <a:rPr lang="en-GB" sz="2000" dirty="0"/>
              <a:t>",</a:t>
            </a:r>
          </a:p>
          <a:p>
            <a:r>
              <a:rPr lang="en-GB" sz="2000" dirty="0" smtClean="0"/>
              <a:t>           success</a:t>
            </a:r>
            <a:r>
              <a:rPr lang="en-GB" sz="2000" dirty="0"/>
              <a:t>: (</a:t>
            </a:r>
            <a:r>
              <a:rPr lang="en-GB" sz="2000" dirty="0" err="1"/>
              <a:t>json</a:t>
            </a:r>
            <a:r>
              <a:rPr lang="en-GB" sz="2000" dirty="0"/>
              <a:t>, status, </a:t>
            </a:r>
            <a:r>
              <a:rPr lang="en-GB" sz="2000" dirty="0" err="1"/>
              <a:t>req</a:t>
            </a:r>
            <a:r>
              <a:rPr lang="en-GB" sz="2000" dirty="0"/>
              <a:t>) =&gt; console.log("Added student"),</a:t>
            </a:r>
          </a:p>
          <a:p>
            <a:r>
              <a:rPr lang="en-GB" sz="2000" dirty="0" smtClean="0"/>
              <a:t>           error</a:t>
            </a:r>
            <a:r>
              <a:rPr lang="en-GB" sz="2000" dirty="0"/>
              <a:t>: (</a:t>
            </a:r>
            <a:r>
              <a:rPr lang="en-GB" sz="2000" dirty="0" err="1"/>
              <a:t>req</a:t>
            </a:r>
            <a:r>
              <a:rPr lang="en-GB" sz="2000" dirty="0"/>
              <a:t>, status, error) =&gt; console.log("Failed to add student")</a:t>
            </a:r>
          </a:p>
          <a:p>
            <a:r>
              <a:rPr lang="en-GB" sz="2000" dirty="0" smtClean="0"/>
              <a:t>     });</a:t>
            </a:r>
            <a:r>
              <a:rPr lang="en-GB" sz="2000" dirty="0"/>
              <a:t>	</a:t>
            </a:r>
          </a:p>
          <a:p>
            <a:r>
              <a:rPr lang="en-GB" sz="2000" dirty="0" smtClean="0"/>
              <a:t>     </a:t>
            </a:r>
            <a:r>
              <a:rPr lang="en-GB" sz="2000" dirty="0" err="1" smtClean="0"/>
              <a:t>e.preventDefault</a:t>
            </a:r>
            <a:r>
              <a:rPr lang="en-GB" sz="2000" dirty="0"/>
              <a:t>();</a:t>
            </a:r>
          </a:p>
          <a:p>
            <a:r>
              <a:rPr lang="en-GB" sz="2000" dirty="0" smtClean="0"/>
              <a:t>     return </a:t>
            </a:r>
            <a:r>
              <a:rPr lang="en-GB" sz="2000" dirty="0"/>
              <a:t>false</a:t>
            </a:r>
            <a:r>
              <a:rPr lang="en-GB" sz="2000" dirty="0" smtClean="0"/>
              <a:t>;</a:t>
            </a: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}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Box 1"/>
          <p:cNvSpPr txBox="1">
            <a:spLocks noChangeArrowheads="1"/>
          </p:cNvSpPr>
          <p:nvPr/>
        </p:nvSpPr>
        <p:spPr bwMode="auto">
          <a:xfrm>
            <a:off x="6671660" y="2273635"/>
            <a:ext cx="2214563" cy="2308324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Note: if you do not expect any data to be returned you should either omit the </a:t>
            </a:r>
            <a:r>
              <a:rPr lang="en-GB" altLang="en-US" dirty="0" err="1"/>
              <a:t>dataType</a:t>
            </a:r>
            <a:r>
              <a:rPr lang="en-GB" altLang="en-US" b="0" dirty="0"/>
              <a:t> field or set it to an empty string </a:t>
            </a:r>
            <a:r>
              <a:rPr lang="en-GB" altLang="en-US" b="0" dirty="0" smtClean="0"/>
              <a:t>“”. Here, I expect JSON.</a:t>
            </a:r>
            <a:endParaRPr lang="en-GB" altLang="en-US" b="0" dirty="0"/>
          </a:p>
        </p:txBody>
      </p:sp>
      <p:cxnSp>
        <p:nvCxnSpPr>
          <p:cNvPr id="7" name="Straight Arrow Connector 4"/>
          <p:cNvCxnSpPr>
            <a:cxnSpLocks noChangeShapeType="1"/>
          </p:cNvCxnSpPr>
          <p:nvPr/>
        </p:nvCxnSpPr>
        <p:spPr bwMode="auto">
          <a:xfrm flipH="1">
            <a:off x="3147410" y="4581959"/>
            <a:ext cx="35242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8" name="TextBox 7"/>
          <p:cNvSpPr txBox="1"/>
          <p:nvPr/>
        </p:nvSpPr>
        <p:spPr>
          <a:xfrm>
            <a:off x="4123215" y="2546857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Send to our web service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3932481" y="3152874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4760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7693" y="1533465"/>
            <a:ext cx="8865570" cy="53245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&lt;title&gt;Read All Students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&lt;form action="" method="POST"&gt;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read-button</a:t>
            </a:r>
            <a:r>
              <a:rPr lang="en-GB" sz="2000" dirty="0"/>
              <a:t>" type="button" value="Read All Students"/&gt;</a:t>
            </a:r>
          </a:p>
          <a:p>
            <a:r>
              <a:rPr lang="en-GB" sz="2000" dirty="0"/>
              <a:t>&lt;/form&gt;</a:t>
            </a:r>
          </a:p>
          <a:p>
            <a:endParaRPr lang="en-GB" sz="2000" dirty="0"/>
          </a:p>
          <a:p>
            <a:r>
              <a:rPr lang="en-GB" sz="2000" dirty="0"/>
              <a:t>&lt;div id="</a:t>
            </a:r>
            <a:r>
              <a:rPr lang="en-GB" sz="2000" dirty="0">
                <a:solidFill>
                  <a:srgbClr val="FF0000"/>
                </a:solidFill>
              </a:rPr>
              <a:t>all-students</a:t>
            </a:r>
            <a:r>
              <a:rPr lang="en-GB" sz="2000" dirty="0"/>
              <a:t>"&gt;Waiting...&lt;/div&gt;</a:t>
            </a:r>
          </a:p>
          <a:p>
            <a:endParaRPr lang="en-GB" sz="2000" dirty="0"/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 smtClean="0"/>
              <a:t>=“……../jquery-3.5.1.js“……&gt;&lt;/</a:t>
            </a:r>
            <a:r>
              <a:rPr lang="en-GB" sz="2000" dirty="0"/>
              <a:t>script&gt; </a:t>
            </a:r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js</a:t>
            </a:r>
            <a:r>
              <a:rPr lang="en-GB" sz="2000" dirty="0">
                <a:solidFill>
                  <a:srgbClr val="FF0000"/>
                </a:solidFill>
              </a:rPr>
              <a:t>/readstudentspage.js</a:t>
            </a:r>
            <a:r>
              <a:rPr lang="en-GB" sz="2000" dirty="0"/>
              <a:t>"&gt;&lt;/script&gt;</a:t>
            </a:r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7" y="72589"/>
            <a:ext cx="8821552" cy="844550"/>
          </a:xfrm>
        </p:spPr>
        <p:txBody>
          <a:bodyPr/>
          <a:lstStyle/>
          <a:p>
            <a:r>
              <a:rPr lang="en-GB" dirty="0" smtClean="0"/>
              <a:t>Exercise: readstudentspage.html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6589" y="806758"/>
            <a:ext cx="7194885" cy="726707"/>
          </a:xfrm>
        </p:spPr>
        <p:txBody>
          <a:bodyPr/>
          <a:lstStyle/>
          <a:p>
            <a:r>
              <a:rPr lang="en-GB" b="1" dirty="0" smtClean="0"/>
              <a:t>Add a HTML page named “readstudentspage.html” to the “public” directory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3206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/>
              <a:t>readstudentspage.ts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b="1" dirty="0" smtClean="0"/>
              <a:t>Add a new file called </a:t>
            </a:r>
            <a:r>
              <a:rPr lang="en-GB" b="1" dirty="0"/>
              <a:t>“</a:t>
            </a:r>
            <a:r>
              <a:rPr lang="en-GB" b="1" dirty="0" err="1"/>
              <a:t>readstudentspage.ts</a:t>
            </a:r>
            <a:r>
              <a:rPr lang="en-GB" b="1" dirty="0" smtClean="0"/>
              <a:t>” to the “public/</a:t>
            </a:r>
            <a:r>
              <a:rPr lang="en-GB" b="1" dirty="0" err="1" smtClean="0"/>
              <a:t>ts</a:t>
            </a:r>
            <a:r>
              <a:rPr lang="en-GB" b="1" dirty="0" smtClean="0"/>
              <a:t>” directory</a:t>
            </a:r>
          </a:p>
          <a:p>
            <a:r>
              <a:rPr lang="en-GB" dirty="0" smtClean="0"/>
              <a:t>As before, client pages start the same way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86276" y="2177650"/>
            <a:ext cx="7782894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 smtClean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  <a:endParaRPr lang="en-GB" sz="2000" dirty="0" smtClean="0"/>
          </a:p>
          <a:p>
            <a:r>
              <a:rPr lang="en-GB" sz="2000" dirty="0"/>
              <a:t> </a:t>
            </a:r>
            <a:r>
              <a:rPr lang="en-GB" sz="2000" dirty="0" smtClean="0"/>
              <a:t>   $("#</a:t>
            </a:r>
            <a:r>
              <a:rPr lang="en-GB" sz="2000" dirty="0" smtClean="0">
                <a:solidFill>
                  <a:srgbClr val="FF0000"/>
                </a:solidFill>
              </a:rPr>
              <a:t>read-button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ReadStudentsClick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 smtClean="0">
                <a:solidFill>
                  <a:srgbClr val="00B0F0"/>
                </a:solidFill>
              </a:rPr>
              <a:t>ReadStudentsClick</a:t>
            </a:r>
            <a:r>
              <a:rPr lang="en-GB" sz="2000" dirty="0" smtClean="0"/>
              <a:t>(e</a:t>
            </a:r>
            <a:r>
              <a:rPr lang="en-GB" sz="2000" dirty="0"/>
              <a:t>: </a:t>
            </a:r>
            <a:r>
              <a:rPr lang="en-GB" sz="2000" dirty="0" err="1"/>
              <a:t>JQuery.Event</a:t>
            </a:r>
            <a:r>
              <a:rPr lang="en-GB" sz="2000" dirty="0"/>
              <a:t>): </a:t>
            </a:r>
            <a:r>
              <a:rPr lang="en-GB" sz="2000" dirty="0" err="1"/>
              <a:t>boolean</a:t>
            </a:r>
            <a:endParaRPr lang="en-GB" sz="2000" dirty="0"/>
          </a:p>
          <a:p>
            <a:r>
              <a:rPr lang="en-GB" sz="2000" dirty="0" smtClean="0"/>
              <a:t>{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</a:t>
            </a:r>
            <a:r>
              <a:rPr lang="en-GB" sz="2000" dirty="0" smtClean="0">
                <a:solidFill>
                  <a:srgbClr val="FF0000"/>
                </a:solidFill>
              </a:rPr>
              <a:t>See next slide</a:t>
            </a:r>
          </a:p>
          <a:p>
            <a:r>
              <a:rPr lang="en-GB" sz="20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69425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readstudentspage.ts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4006" y="1182558"/>
            <a:ext cx="8695674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ReadStudentsClick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: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JQuery.Event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):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boolean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 smtClean="0"/>
              <a:t>    $.</a:t>
            </a:r>
            <a:r>
              <a:rPr lang="en-GB" sz="2000" dirty="0"/>
              <a:t>ajax({</a:t>
            </a:r>
          </a:p>
          <a:p>
            <a:r>
              <a:rPr lang="en-GB" sz="2000" dirty="0" smtClean="0"/>
              <a:t>         cache</a:t>
            </a:r>
            <a:r>
              <a:rPr lang="en-GB" sz="2000" dirty="0"/>
              <a:t>: false,</a:t>
            </a:r>
          </a:p>
          <a:p>
            <a:r>
              <a:rPr lang="en-GB" sz="2000" dirty="0" smtClean="0"/>
              <a:t>         type</a:t>
            </a:r>
            <a:r>
              <a:rPr lang="en-GB" sz="2000" dirty="0"/>
              <a:t>: "GET",</a:t>
            </a:r>
          </a:p>
          <a:p>
            <a:r>
              <a:rPr lang="en-GB" sz="2000" dirty="0" smtClean="0"/>
              <a:t>         url</a:t>
            </a:r>
            <a:r>
              <a:rPr lang="en-GB" sz="2000" dirty="0"/>
              <a:t>: 'http://localhost:1339/students',</a:t>
            </a:r>
          </a:p>
          <a:p>
            <a:r>
              <a:rPr lang="en-GB" sz="2000" dirty="0" smtClean="0"/>
              <a:t>         data</a:t>
            </a:r>
            <a:r>
              <a:rPr lang="en-GB" sz="2000" dirty="0"/>
              <a:t>: '',        </a:t>
            </a:r>
          </a:p>
          <a:p>
            <a:r>
              <a:rPr lang="en-GB" sz="2000" dirty="0" smtClean="0"/>
              <a:t>         </a:t>
            </a:r>
            <a:r>
              <a:rPr lang="en-GB" sz="2000" dirty="0" err="1" smtClean="0"/>
              <a:t>contentType</a:t>
            </a:r>
            <a:r>
              <a:rPr lang="en-GB" sz="2000" dirty="0"/>
              <a:t>: "application/</a:t>
            </a:r>
            <a:r>
              <a:rPr lang="en-GB" sz="2000" dirty="0" err="1"/>
              <a:t>json</a:t>
            </a:r>
            <a:r>
              <a:rPr lang="en-GB" sz="2000" dirty="0"/>
              <a:t>; charset=utf-8", </a:t>
            </a:r>
            <a:endParaRPr lang="en-GB" sz="2000" dirty="0" smtClean="0"/>
          </a:p>
          <a:p>
            <a:r>
              <a:rPr lang="en-GB" sz="2000" dirty="0" smtClean="0"/>
              <a:t>         </a:t>
            </a:r>
            <a:r>
              <a:rPr lang="en-GB" sz="2000" dirty="0" err="1" smtClean="0"/>
              <a:t>dataType</a:t>
            </a:r>
            <a:r>
              <a:rPr lang="en-GB" sz="2000" dirty="0"/>
              <a:t>: "</a:t>
            </a:r>
            <a:r>
              <a:rPr lang="en-GB" sz="2000" dirty="0" err="1"/>
              <a:t>json</a:t>
            </a:r>
            <a:r>
              <a:rPr lang="en-GB" sz="2000" dirty="0"/>
              <a:t>",</a:t>
            </a:r>
          </a:p>
          <a:p>
            <a:r>
              <a:rPr lang="en-GB" sz="2000" dirty="0" smtClean="0"/>
              <a:t>         success</a:t>
            </a:r>
            <a:r>
              <a:rPr lang="en-GB" sz="2000" dirty="0"/>
              <a:t>: </a:t>
            </a:r>
            <a:r>
              <a:rPr lang="en-GB" sz="2000" dirty="0" err="1">
                <a:solidFill>
                  <a:srgbClr val="00B0F0"/>
                </a:solidFill>
              </a:rPr>
              <a:t>ReadAllResult</a:t>
            </a:r>
            <a:r>
              <a:rPr lang="en-GB" sz="2000" dirty="0" smtClean="0"/>
              <a:t>,     </a:t>
            </a:r>
            <a:r>
              <a:rPr lang="en-GB" sz="2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 smtClean="0"/>
              <a:t>         error</a:t>
            </a:r>
            <a:r>
              <a:rPr lang="en-GB" sz="2000" dirty="0"/>
              <a:t>: (</a:t>
            </a:r>
            <a:r>
              <a:rPr lang="en-GB" sz="2000" dirty="0" err="1"/>
              <a:t>req</a:t>
            </a:r>
            <a:r>
              <a:rPr lang="en-GB" sz="2000" dirty="0"/>
              <a:t>, status, error) =&gt; console.log("Failed to read students</a:t>
            </a:r>
            <a:r>
              <a:rPr lang="en-GB" sz="2000" dirty="0" smtClean="0"/>
              <a:t>")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});</a:t>
            </a:r>
            <a:endParaRPr lang="en-GB" sz="2000" dirty="0"/>
          </a:p>
          <a:p>
            <a:r>
              <a:rPr lang="en-GB" sz="2000" dirty="0"/>
              <a:t>	</a:t>
            </a:r>
          </a:p>
          <a:p>
            <a:r>
              <a:rPr lang="en-GB" sz="2000" dirty="0" smtClean="0"/>
              <a:t>    </a:t>
            </a:r>
            <a:r>
              <a:rPr lang="en-GB" sz="2000" dirty="0" err="1" smtClean="0"/>
              <a:t>e.preventDefault</a:t>
            </a:r>
            <a:r>
              <a:rPr lang="en-GB" sz="2000" dirty="0"/>
              <a:t>();</a:t>
            </a:r>
          </a:p>
          <a:p>
            <a:r>
              <a:rPr lang="en-GB" sz="2000" dirty="0" smtClean="0"/>
              <a:t>    return </a:t>
            </a:r>
            <a:r>
              <a:rPr lang="en-GB" sz="2000" dirty="0"/>
              <a:t>false</a:t>
            </a:r>
            <a:r>
              <a:rPr lang="en-GB" sz="2000" dirty="0" smtClean="0"/>
              <a:t>;</a:t>
            </a: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}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99799" y="1817581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Send to our web service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3809065" y="2423598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27448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readstudentspage.ts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4006" y="1182558"/>
            <a:ext cx="8695674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ReadStudentsClick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(e: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JQuery.Event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):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boolean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….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  <a:p>
            <a:endParaRPr lang="en-GB" sz="2000" dirty="0"/>
          </a:p>
          <a:p>
            <a:r>
              <a:rPr lang="en-GB" sz="2000" dirty="0" smtClean="0"/>
              <a:t>function </a:t>
            </a:r>
            <a:r>
              <a:rPr lang="en-GB" sz="2000" dirty="0" err="1"/>
              <a:t>ReadAllResult</a:t>
            </a:r>
            <a:r>
              <a:rPr lang="en-GB" sz="2000" dirty="0"/>
              <a:t>(</a:t>
            </a:r>
            <a:r>
              <a:rPr lang="en-GB" sz="2000" dirty="0" err="1"/>
              <a:t>json:any</a:t>
            </a:r>
            <a:r>
              <a:rPr lang="en-GB" sz="2000" dirty="0"/>
              <a:t>, </a:t>
            </a:r>
            <a:r>
              <a:rPr lang="en-GB" sz="2000" dirty="0" err="1"/>
              <a:t>status:any</a:t>
            </a:r>
            <a:r>
              <a:rPr lang="en-GB" sz="2000" dirty="0"/>
              <a:t>, </a:t>
            </a:r>
            <a:r>
              <a:rPr lang="en-GB" sz="2000" dirty="0" err="1"/>
              <a:t>req:any</a:t>
            </a:r>
            <a:r>
              <a:rPr lang="en-GB" sz="2000" dirty="0"/>
              <a:t>): void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 smtClean="0"/>
              <a:t>    let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: string = "";</a:t>
            </a:r>
          </a:p>
          <a:p>
            <a:r>
              <a:rPr lang="en-GB" sz="2000" dirty="0" smtClean="0"/>
              <a:t>    for(let s </a:t>
            </a:r>
            <a:r>
              <a:rPr lang="en-GB" sz="2000" dirty="0"/>
              <a:t>in </a:t>
            </a:r>
            <a:r>
              <a:rPr lang="en-GB" sz="2000" dirty="0" err="1"/>
              <a:t>json</a:t>
            </a:r>
            <a:r>
              <a:rPr lang="en-GB" sz="2000" dirty="0"/>
              <a:t>)</a:t>
            </a:r>
          </a:p>
          <a:p>
            <a:r>
              <a:rPr lang="en-GB" sz="2000" dirty="0" smtClean="0"/>
              <a:t>    {</a:t>
            </a:r>
            <a:endParaRPr lang="en-GB" sz="2000" dirty="0"/>
          </a:p>
          <a:p>
            <a:r>
              <a:rPr lang="en-GB" sz="2000" dirty="0" smtClean="0"/>
              <a:t>        let </a:t>
            </a:r>
            <a:r>
              <a:rPr lang="en-GB" sz="2000" dirty="0"/>
              <a:t>student = </a:t>
            </a:r>
            <a:r>
              <a:rPr lang="en-GB" sz="2000" dirty="0" err="1" smtClean="0"/>
              <a:t>json</a:t>
            </a:r>
            <a:r>
              <a:rPr lang="en-GB" sz="2000" dirty="0" smtClean="0"/>
              <a:t>[s];</a:t>
            </a:r>
            <a:endParaRPr lang="en-GB" sz="2000" dirty="0"/>
          </a:p>
          <a:p>
            <a:r>
              <a:rPr lang="en-GB" sz="2000" dirty="0" smtClean="0"/>
              <a:t>        </a:t>
            </a:r>
            <a:r>
              <a:rPr lang="en-GB" sz="2000" dirty="0" smtClean="0">
                <a:solidFill>
                  <a:srgbClr val="00B0F0"/>
                </a:solidFill>
              </a:rPr>
              <a:t>html</a:t>
            </a:r>
            <a:r>
              <a:rPr lang="en-GB" sz="2000" dirty="0" smtClean="0"/>
              <a:t> </a:t>
            </a:r>
            <a:r>
              <a:rPr lang="en-GB" sz="2000" dirty="0"/>
              <a:t>+= `Id: ${</a:t>
            </a:r>
            <a:r>
              <a:rPr lang="en-GB" sz="2000" dirty="0" err="1"/>
              <a:t>student.Id</a:t>
            </a:r>
            <a:r>
              <a:rPr lang="en-GB" sz="2000" dirty="0"/>
              <a:t>} Name: ${</a:t>
            </a:r>
            <a:r>
              <a:rPr lang="en-GB" sz="2000" dirty="0" err="1"/>
              <a:t>student.Name</a:t>
            </a:r>
            <a:r>
              <a:rPr lang="en-GB" sz="2000" dirty="0"/>
              <a:t>} </a:t>
            </a:r>
            <a:r>
              <a:rPr lang="en-GB" sz="2000" dirty="0" smtClean="0"/>
              <a:t>`;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    </a:t>
            </a:r>
            <a:r>
              <a:rPr lang="en-GB" sz="2000" dirty="0" smtClean="0">
                <a:solidFill>
                  <a:srgbClr val="00B0F0"/>
                </a:solidFill>
              </a:rPr>
              <a:t>html</a:t>
            </a:r>
            <a:r>
              <a:rPr lang="en-GB" sz="2000" dirty="0" smtClean="0"/>
              <a:t> += `Age</a:t>
            </a:r>
            <a:r>
              <a:rPr lang="en-GB" sz="2000" dirty="0"/>
              <a:t>: ${</a:t>
            </a:r>
            <a:r>
              <a:rPr lang="en-GB" sz="2000" dirty="0" err="1"/>
              <a:t>student.Age</a:t>
            </a:r>
            <a:r>
              <a:rPr lang="en-GB" sz="2000" dirty="0" smtClean="0"/>
              <a:t>}  </a:t>
            </a:r>
            <a:r>
              <a:rPr lang="en-GB" sz="2000" dirty="0"/>
              <a:t>Course: ${</a:t>
            </a:r>
            <a:r>
              <a:rPr lang="en-GB" sz="2000" dirty="0" err="1"/>
              <a:t>student.Course</a:t>
            </a:r>
            <a:r>
              <a:rPr lang="en-GB" sz="2000" dirty="0"/>
              <a:t>}&lt;</a:t>
            </a:r>
            <a:r>
              <a:rPr lang="en-GB" sz="2000" dirty="0" err="1"/>
              <a:t>br</a:t>
            </a:r>
            <a:r>
              <a:rPr lang="en-GB" sz="2000" dirty="0"/>
              <a:t>/&gt;`;</a:t>
            </a:r>
          </a:p>
          <a:p>
            <a:r>
              <a:rPr lang="en-GB" sz="2000" dirty="0" smtClean="0"/>
              <a:t>    }</a:t>
            </a:r>
            <a:endParaRPr lang="en-GB" sz="2000" dirty="0"/>
          </a:p>
          <a:p>
            <a:r>
              <a:rPr lang="en-GB" sz="2000" dirty="0" smtClean="0"/>
              <a:t>    $("#</a:t>
            </a:r>
            <a:r>
              <a:rPr lang="en-GB" sz="2000" dirty="0"/>
              <a:t>all-students").html</a:t>
            </a:r>
            <a:r>
              <a:rPr lang="en-GB" sz="2000" dirty="0" smtClean="0"/>
              <a:t>( </a:t>
            </a:r>
            <a:r>
              <a:rPr lang="en-GB" sz="2000" dirty="0" smtClean="0">
                <a:solidFill>
                  <a:srgbClr val="00B0F0"/>
                </a:solidFill>
              </a:rPr>
              <a:t>html</a:t>
            </a:r>
            <a:r>
              <a:rPr lang="en-GB" sz="2000" dirty="0" smtClean="0"/>
              <a:t> );</a:t>
            </a:r>
            <a:endParaRPr lang="en-GB" sz="2000" dirty="0"/>
          </a:p>
          <a:p>
            <a:r>
              <a:rPr lang="en-GB" sz="2000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5672" y="3364030"/>
            <a:ext cx="253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Build some HTML to display each student’s detail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50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CROSS ORIGIN POST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047750" y="1140594"/>
            <a:ext cx="7029450" cy="4698231"/>
          </a:xfrm>
        </p:spPr>
        <p:txBody>
          <a:bodyPr/>
          <a:lstStyle/>
          <a:p>
            <a:r>
              <a:rPr lang="en-GB" altLang="en-US" dirty="0" smtClean="0"/>
              <a:t>One technique to overcome the same origin policy of the web browser is to use server-side proxies</a:t>
            </a:r>
          </a:p>
          <a:p>
            <a:pPr lvl="1"/>
            <a:r>
              <a:rPr lang="en-GB" altLang="en-US" dirty="0" smtClean="0"/>
              <a:t>The web server makes the web service request on behalf of the client</a:t>
            </a:r>
          </a:p>
          <a:p>
            <a:endParaRPr lang="en-GB" altLang="en-US" dirty="0" smtClean="0"/>
          </a:p>
          <a:p>
            <a:endParaRPr lang="en-GB" altLang="en-US" dirty="0"/>
          </a:p>
          <a:p>
            <a:endParaRPr lang="en-GB" altLang="en-US" dirty="0" smtClean="0"/>
          </a:p>
          <a:p>
            <a:endParaRPr lang="en-GB" altLang="en-US" dirty="0"/>
          </a:p>
          <a:p>
            <a:endParaRPr lang="en-GB" altLang="en-US" dirty="0" smtClean="0"/>
          </a:p>
          <a:p>
            <a:endParaRPr lang="en-GB" altLang="en-US" dirty="0"/>
          </a:p>
          <a:p>
            <a:r>
              <a:rPr lang="en-GB" altLang="en-US" dirty="0" smtClean="0"/>
              <a:t>We may also want to build a web application that calls multiple web services (</a:t>
            </a:r>
            <a:r>
              <a:rPr lang="en-GB" altLang="en-US" dirty="0"/>
              <a:t>aka </a:t>
            </a:r>
            <a:r>
              <a:rPr lang="en-GB" altLang="en-US" dirty="0" smtClean="0"/>
              <a:t>APIs</a:t>
            </a:r>
            <a:r>
              <a:rPr lang="en-GB" altLang="en-US" dirty="0"/>
              <a:t> </a:t>
            </a:r>
            <a:r>
              <a:rPr lang="en-GB" altLang="en-US" dirty="0" smtClean="0">
                <a:sym typeface="Wingdings" panose="05000000000000000000" pitchFamily="2" charset="2"/>
              </a:rPr>
              <a:t> </a:t>
            </a:r>
            <a:r>
              <a:rPr lang="en-GB" altLang="en-US" dirty="0" smtClean="0"/>
              <a:t>potentially 3</a:t>
            </a:r>
            <a:r>
              <a:rPr lang="en-GB" altLang="en-US" baseline="30000" dirty="0" smtClean="0"/>
              <a:t>rd</a:t>
            </a:r>
            <a:r>
              <a:rPr lang="en-GB" altLang="en-US" dirty="0" smtClean="0"/>
              <a:t> party) to bring together a number of features….this is becoming a common approach (e.g. </a:t>
            </a:r>
            <a:r>
              <a:rPr lang="en-GB" altLang="en-US" dirty="0" err="1" smtClean="0"/>
              <a:t>microservices</a:t>
            </a:r>
            <a:r>
              <a:rPr lang="en-GB" altLang="en-US" dirty="0" smtClean="0"/>
              <a:t>)</a:t>
            </a:r>
          </a:p>
        </p:txBody>
      </p:sp>
      <p:sp>
        <p:nvSpPr>
          <p:cNvPr id="9220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smtClean="0"/>
              <a:t>WAN</a:t>
            </a:r>
          </a:p>
        </p:txBody>
      </p:sp>
      <p:pic>
        <p:nvPicPr>
          <p:cNvPr id="9221" name="Picture 2" descr="http://developer.yahoo.com/javascript/img/proxy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037" y="2520950"/>
            <a:ext cx="5000625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3" name="TextBox 2"/>
          <p:cNvSpPr txBox="1">
            <a:spLocks noChangeArrowheads="1"/>
          </p:cNvSpPr>
          <p:nvPr/>
        </p:nvSpPr>
        <p:spPr bwMode="auto">
          <a:xfrm>
            <a:off x="2801938" y="6237003"/>
            <a:ext cx="5797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http://developer.yahoo.com/javascript/howto-proxy.html</a:t>
            </a:r>
          </a:p>
        </p:txBody>
      </p:sp>
    </p:spTree>
    <p:extLst>
      <p:ext uri="{BB962C8B-B14F-4D97-AF65-F5344CB8AC3E}">
        <p14:creationId xmlns:p14="http://schemas.microsoft.com/office/powerpoint/2010/main" val="369430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9272"/>
            <a:ext cx="7029450" cy="5049553"/>
          </a:xfrm>
        </p:spPr>
        <p:txBody>
          <a:bodyPr/>
          <a:lstStyle/>
          <a:p>
            <a:r>
              <a:rPr lang="en-GB" dirty="0" smtClean="0"/>
              <a:t>Let’s look at adding a student again, but this time we will use the web server to use the web service rather than using an AJAX call from the client browser</a:t>
            </a:r>
          </a:p>
          <a:p>
            <a:r>
              <a:rPr lang="en-GB" dirty="0" smtClean="0"/>
              <a:t>We will start by adding another “add student” button to the HTML form in </a:t>
            </a:r>
            <a:r>
              <a:rPr lang="en-GB" b="1" dirty="0" smtClean="0"/>
              <a:t>addstudentform.html</a:t>
            </a:r>
          </a:p>
          <a:p>
            <a:r>
              <a:rPr lang="en-GB" dirty="0" smtClean="0"/>
              <a:t>We will submit the form in the normal way back to the web server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9345" y="3083132"/>
            <a:ext cx="7642459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…….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&lt;form action="</a:t>
            </a:r>
            <a:r>
              <a:rPr lang="en-GB" sz="2000" dirty="0" err="1">
                <a:solidFill>
                  <a:srgbClr val="0070C0"/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" </a:t>
            </a:r>
            <a:r>
              <a:rPr lang="en-GB" sz="2000" dirty="0">
                <a:solidFill>
                  <a:srgbClr val="FF0000"/>
                </a:solidFill>
              </a:rPr>
              <a:t>method="POST"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&gt;</a:t>
            </a: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……..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br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/&gt;&lt;input id="add-button" type="button" value="Add Student"/&gt;</a:t>
            </a:r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/&gt;&lt;input type="submit" value="Add Student Submit"/&gt;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&lt;/form&gt;</a:t>
            </a: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……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2656573" y="4413184"/>
            <a:ext cx="1905803" cy="721894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347537" y="5818743"/>
            <a:ext cx="6865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Send the form data to the route “http://localhost:1339</a:t>
            </a:r>
            <a:r>
              <a:rPr lang="en-GB" dirty="0" smtClean="0">
                <a:solidFill>
                  <a:srgbClr val="0070C0"/>
                </a:solidFill>
              </a:rPr>
              <a:t>/</a:t>
            </a:r>
            <a:r>
              <a:rPr lang="en-GB" dirty="0" err="1" smtClean="0">
                <a:solidFill>
                  <a:srgbClr val="0070C0"/>
                </a:solidFill>
              </a:rPr>
              <a:t>addstudent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17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4893"/>
            <a:ext cx="7029450" cy="1260909"/>
          </a:xfrm>
        </p:spPr>
        <p:txBody>
          <a:bodyPr/>
          <a:lstStyle/>
          <a:p>
            <a:r>
              <a:rPr lang="en-GB" dirty="0" smtClean="0"/>
              <a:t>Add a new Route to the </a:t>
            </a:r>
            <a:r>
              <a:rPr lang="en-GB" b="1" dirty="0" err="1" smtClean="0"/>
              <a:t>server.ts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1020285"/>
            <a:ext cx="8728008" cy="563231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sz="2000" dirty="0" smtClean="0"/>
              <a:t>import </a:t>
            </a:r>
            <a:r>
              <a:rPr lang="en-GB" sz="2000" dirty="0" err="1"/>
              <a:t>Axios</a:t>
            </a:r>
            <a:r>
              <a:rPr lang="en-GB" sz="2000" dirty="0"/>
              <a:t> from '</a:t>
            </a:r>
            <a:r>
              <a:rPr lang="en-GB" sz="2000" dirty="0" err="1"/>
              <a:t>axios</a:t>
            </a:r>
            <a:r>
              <a:rPr lang="en-GB" sz="2000" dirty="0" smtClean="0"/>
              <a:t>';    </a:t>
            </a:r>
            <a:r>
              <a:rPr lang="en-GB" sz="2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Near top of file</a:t>
            </a:r>
            <a:r>
              <a:rPr lang="en-GB" sz="2000" dirty="0" smtClean="0">
                <a:solidFill>
                  <a:srgbClr val="FF0000"/>
                </a:solidFill>
              </a:rPr>
              <a:t> </a:t>
            </a:r>
          </a:p>
          <a:p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server.use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express.static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path.join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'/public')));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 smtClean="0"/>
              <a:t> </a:t>
            </a:r>
            <a:r>
              <a:rPr lang="en-GB" sz="2000" dirty="0" err="1" smtClean="0"/>
              <a:t>server.</a:t>
            </a:r>
            <a:r>
              <a:rPr lang="en-GB" sz="2000" dirty="0" err="1" smtClean="0">
                <a:solidFill>
                  <a:srgbClr val="FF0000"/>
                </a:solidFill>
              </a:rPr>
              <a:t>post</a:t>
            </a:r>
            <a:r>
              <a:rPr lang="en-GB" sz="2000" dirty="0">
                <a:solidFill>
                  <a:srgbClr val="0070C0"/>
                </a:solidFill>
              </a:rPr>
              <a:t>('/</a:t>
            </a:r>
            <a:r>
              <a:rPr lang="en-GB" sz="2000" dirty="0" err="1">
                <a:solidFill>
                  <a:srgbClr val="0070C0"/>
                </a:solidFill>
              </a:rPr>
              <a:t>addstudent</a:t>
            </a:r>
            <a:r>
              <a:rPr lang="en-GB" sz="2000" dirty="0"/>
              <a:t>', </a:t>
            </a:r>
            <a:r>
              <a:rPr lang="en-GB" sz="2000" dirty="0" err="1"/>
              <a:t>async</a:t>
            </a:r>
            <a:r>
              <a:rPr lang="en-GB" sz="2000" dirty="0"/>
              <a:t>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 smtClean="0"/>
              <a:t>    try</a:t>
            </a:r>
            <a:endParaRPr lang="en-GB" sz="2000" dirty="0"/>
          </a:p>
          <a:p>
            <a:r>
              <a:rPr lang="en-GB" sz="2000" dirty="0" smtClean="0"/>
              <a:t>    {</a:t>
            </a:r>
            <a:endParaRPr lang="en-GB" sz="2000" dirty="0"/>
          </a:p>
          <a:p>
            <a:r>
              <a:rPr lang="en-GB" sz="2000" dirty="0" smtClean="0">
                <a:solidFill>
                  <a:srgbClr val="FF0000"/>
                </a:solidFill>
              </a:rPr>
              <a:t>             See next slide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 smtClean="0"/>
              <a:t>    }</a:t>
            </a:r>
            <a:endParaRPr lang="en-GB" sz="2000" dirty="0"/>
          </a:p>
          <a:p>
            <a:r>
              <a:rPr lang="en-GB" sz="2000" dirty="0" smtClean="0"/>
              <a:t>    catch(error</a:t>
            </a:r>
            <a:r>
              <a:rPr lang="en-GB" sz="2000" dirty="0"/>
              <a:t>)</a:t>
            </a:r>
          </a:p>
          <a:p>
            <a:r>
              <a:rPr lang="en-GB" sz="2000" dirty="0" smtClean="0"/>
              <a:t>    {</a:t>
            </a:r>
            <a:endParaRPr lang="en-GB" sz="2000" dirty="0"/>
          </a:p>
          <a:p>
            <a:r>
              <a:rPr lang="en-GB" sz="2000" dirty="0" smtClean="0"/>
              <a:t>        console.log(error</a:t>
            </a:r>
            <a:r>
              <a:rPr lang="en-GB" sz="2000" dirty="0"/>
              <a:t>);</a:t>
            </a:r>
          </a:p>
          <a:p>
            <a:r>
              <a:rPr lang="en-GB" sz="2000" dirty="0" smtClean="0"/>
              <a:t>        </a:t>
            </a:r>
            <a:r>
              <a:rPr lang="en-GB" sz="2000" dirty="0" err="1" smtClean="0"/>
              <a:t>res.status</a:t>
            </a:r>
            <a:r>
              <a:rPr lang="en-GB" sz="2000" dirty="0" smtClean="0"/>
              <a:t>(403</a:t>
            </a:r>
            <a:r>
              <a:rPr lang="en-GB" sz="2000" dirty="0"/>
              <a:t>).end();</a:t>
            </a:r>
          </a:p>
          <a:p>
            <a:r>
              <a:rPr lang="en-GB" sz="2000" dirty="0" smtClean="0"/>
              <a:t>    }</a:t>
            </a:r>
            <a:endParaRPr lang="en-GB" sz="2000" dirty="0"/>
          </a:p>
          <a:p>
            <a:r>
              <a:rPr lang="en-GB" sz="2000" dirty="0" smtClean="0"/>
              <a:t>});</a:t>
            </a:r>
            <a:endParaRPr lang="en-GB" sz="2000" dirty="0"/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server.listen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this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._port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() =&gt; console.log(`Example web server listening at 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b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                        http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://localhost:${this._port} using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:${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}`))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864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8897"/>
            <a:ext cx="7029450" cy="1106905"/>
          </a:xfrm>
        </p:spPr>
        <p:txBody>
          <a:bodyPr/>
          <a:lstStyle/>
          <a:p>
            <a:r>
              <a:rPr lang="en-GB" dirty="0" smtClean="0"/>
              <a:t>Using </a:t>
            </a:r>
            <a:r>
              <a:rPr lang="en-GB" dirty="0" err="1" smtClean="0"/>
              <a:t>Axios</a:t>
            </a:r>
            <a:r>
              <a:rPr lang="en-GB" dirty="0" smtClean="0"/>
              <a:t> we can sent a HTTP Request to the web service </a:t>
            </a:r>
          </a:p>
          <a:p>
            <a:r>
              <a:rPr lang="en-GB" dirty="0" smtClean="0"/>
              <a:t>We are using Docker and we can access our service using a container named, in our case “</a:t>
            </a:r>
            <a:r>
              <a:rPr lang="en-GB" dirty="0" err="1" smtClean="0"/>
              <a:t>webservice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374" y="2284359"/>
            <a:ext cx="8268402" cy="44012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server.post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('/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',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async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req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res) =&gt; {</a:t>
            </a: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    try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    {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 smtClean="0"/>
              <a:t>             let </a:t>
            </a:r>
            <a:r>
              <a:rPr lang="en-GB" sz="2000" dirty="0" err="1">
                <a:solidFill>
                  <a:srgbClr val="0070C0"/>
                </a:solidFill>
              </a:rPr>
              <a:t>containerName</a:t>
            </a:r>
            <a:r>
              <a:rPr lang="en-GB" sz="2000" dirty="0"/>
              <a:t>: string = "</a:t>
            </a:r>
            <a:r>
              <a:rPr lang="en-GB" sz="2000" dirty="0" err="1"/>
              <a:t>webservice</a:t>
            </a:r>
            <a:r>
              <a:rPr lang="en-GB" sz="2000" dirty="0"/>
              <a:t>";</a:t>
            </a:r>
          </a:p>
          <a:p>
            <a:r>
              <a:rPr lang="en-GB" sz="2000" dirty="0" smtClean="0"/>
              <a:t>             let </a:t>
            </a:r>
            <a:r>
              <a:rPr lang="en-GB" sz="2000" dirty="0" err="1"/>
              <a:t>serviceResponse</a:t>
            </a:r>
            <a:r>
              <a:rPr lang="en-GB" sz="2000" dirty="0"/>
              <a:t> = await 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                       </a:t>
            </a:r>
            <a:r>
              <a:rPr lang="en-GB" sz="2000" dirty="0" err="1" smtClean="0">
                <a:solidFill>
                  <a:srgbClr val="FF0000"/>
                </a:solidFill>
              </a:rPr>
              <a:t>Axios.post</a:t>
            </a:r>
            <a:r>
              <a:rPr lang="en-GB" sz="2000" dirty="0"/>
              <a:t>(`</a:t>
            </a:r>
            <a:r>
              <a:rPr lang="en-GB" sz="2000" dirty="0">
                <a:solidFill>
                  <a:srgbClr val="0070C0"/>
                </a:solidFill>
              </a:rPr>
              <a:t>http://</a:t>
            </a:r>
            <a:r>
              <a:rPr lang="en-GB" sz="2000" b="1" dirty="0">
                <a:solidFill>
                  <a:srgbClr val="0070C0"/>
                </a:solidFill>
              </a:rPr>
              <a:t>${</a:t>
            </a:r>
            <a:r>
              <a:rPr lang="en-GB" sz="2000" b="1" dirty="0" err="1">
                <a:solidFill>
                  <a:srgbClr val="0070C0"/>
                </a:solidFill>
              </a:rPr>
              <a:t>containerName</a:t>
            </a:r>
            <a:r>
              <a:rPr lang="en-GB" sz="2000" b="1" dirty="0">
                <a:solidFill>
                  <a:srgbClr val="0070C0"/>
                </a:solidFill>
              </a:rPr>
              <a:t>}</a:t>
            </a:r>
            <a:r>
              <a:rPr lang="en-GB" sz="2000" dirty="0">
                <a:solidFill>
                  <a:srgbClr val="0070C0"/>
                </a:solidFill>
              </a:rPr>
              <a:t>:1339/students</a:t>
            </a:r>
            <a:r>
              <a:rPr lang="en-GB" sz="2000" dirty="0"/>
              <a:t>`, </a:t>
            </a:r>
            <a:r>
              <a:rPr lang="en-GB" sz="2000" dirty="0" smtClean="0"/>
              <a:t>{</a:t>
            </a:r>
            <a:br>
              <a:rPr lang="en-GB" sz="2000" dirty="0" smtClean="0"/>
            </a:br>
            <a:r>
              <a:rPr lang="en-GB" sz="2000" dirty="0" smtClean="0"/>
              <a:t>                            name</a:t>
            </a:r>
            <a:r>
              <a:rPr lang="en-GB" sz="2000" dirty="0"/>
              <a:t>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 smtClean="0"/>
              <a:t>"],</a:t>
            </a:r>
            <a:br>
              <a:rPr lang="en-GB" sz="2000" dirty="0" smtClean="0"/>
            </a:br>
            <a:r>
              <a:rPr lang="en-GB" sz="2000" dirty="0" smtClean="0"/>
              <a:t>                            age</a:t>
            </a:r>
            <a:r>
              <a:rPr lang="en-GB" sz="2000" dirty="0"/>
              <a:t>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 smtClean="0"/>
              <a:t>"],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                        course</a:t>
            </a:r>
            <a:r>
              <a:rPr lang="en-GB" sz="2000" dirty="0"/>
              <a:t>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 smtClean="0"/>
              <a:t>"]</a:t>
            </a:r>
            <a:r>
              <a:rPr lang="en-GB" sz="2000" dirty="0"/>
              <a:t>		</a:t>
            </a:r>
            <a:r>
              <a:rPr lang="en-GB" sz="2000" dirty="0" smtClean="0"/>
              <a:t>                    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         });</a:t>
            </a:r>
            <a:endParaRPr lang="en-GB" sz="2000" dirty="0"/>
          </a:p>
          <a:p>
            <a:r>
              <a:rPr lang="en-GB" sz="2000" dirty="0" smtClean="0"/>
              <a:t>             console.log</a:t>
            </a:r>
            <a:r>
              <a:rPr lang="en-GB" sz="2000" dirty="0"/>
              <a:t>(`Service response = ${</a:t>
            </a:r>
            <a:r>
              <a:rPr lang="en-GB" sz="2000" dirty="0" err="1"/>
              <a:t>serviceResponse.status</a:t>
            </a:r>
            <a:r>
              <a:rPr lang="en-GB" sz="2000" dirty="0"/>
              <a:t>}`);</a:t>
            </a:r>
          </a:p>
          <a:p>
            <a:r>
              <a:rPr lang="en-GB" sz="2000" dirty="0" smtClean="0"/>
              <a:t>             </a:t>
            </a:r>
            <a:r>
              <a:rPr lang="en-GB" sz="2000" dirty="0" err="1" smtClean="0"/>
              <a:t>res.redirect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FF0000"/>
                </a:solidFill>
              </a:rPr>
              <a:t>'thanks.html</a:t>
            </a:r>
            <a:r>
              <a:rPr lang="en-GB" sz="2000" dirty="0"/>
              <a:t>');</a:t>
            </a: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    }</a:t>
            </a:r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    catch(……..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Curved Left Arrow 5"/>
          <p:cNvSpPr/>
          <p:nvPr/>
        </p:nvSpPr>
        <p:spPr bwMode="auto">
          <a:xfrm>
            <a:off x="8422105" y="3705727"/>
            <a:ext cx="264696" cy="360947"/>
          </a:xfrm>
          <a:prstGeom prst="curvedLeftArrow">
            <a:avLst>
              <a:gd name="adj1" fmla="val 21385"/>
              <a:gd name="adj2" fmla="val 66964"/>
              <a:gd name="adj3" fmla="val 4861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379495" y="6164981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See next slide</a:t>
            </a:r>
            <a:endParaRPr lang="en-GB" dirty="0"/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33538" y="5982102"/>
            <a:ext cx="678581" cy="341697"/>
          </a:xfrm>
          <a:prstGeom prst="bentConnector3">
            <a:avLst>
              <a:gd name="adj1" fmla="val 10106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602753" y="2827348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Send to our web service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6412019" y="3433365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967678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1343"/>
            <a:ext cx="7029450" cy="1381225"/>
          </a:xfrm>
        </p:spPr>
        <p:txBody>
          <a:bodyPr/>
          <a:lstStyle/>
          <a:p>
            <a:r>
              <a:rPr lang="en-GB" dirty="0" smtClean="0"/>
              <a:t>We added a redirect() call at the end of the “post” route we just created, to redirect the browser to a “thanks.html” file</a:t>
            </a:r>
          </a:p>
          <a:p>
            <a:r>
              <a:rPr lang="en-GB" dirty="0" smtClean="0"/>
              <a:t>Add a “thanks.html” file to the “public” directory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9345" y="2702934"/>
            <a:ext cx="7642459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&lt;title&gt;Thanks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&lt;p&gt;Thanks for adding a new student&lt;/p&gt;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56431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85130</TotalTime>
  <Words>4193</Words>
  <Application>Microsoft Office PowerPoint</Application>
  <PresentationFormat>On-screen Show (4:3)</PresentationFormat>
  <Paragraphs>742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2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Node.js Catch Up</vt:lpstr>
      <vt:lpstr>PowerPoint Presentation</vt:lpstr>
      <vt:lpstr>Change the tsconfig.json file</vt:lpstr>
      <vt:lpstr>Setup</vt:lpstr>
      <vt:lpstr>Setup (Cont)</vt:lpstr>
      <vt:lpstr>Building a Web Service</vt:lpstr>
      <vt:lpstr>Exercise</vt:lpstr>
      <vt:lpstr>Exercise</vt:lpstr>
      <vt:lpstr>Exercise</vt:lpstr>
      <vt:lpstr>PowerPoint Presentation</vt:lpstr>
      <vt:lpstr>Edit package.json</vt:lpstr>
      <vt:lpstr>Error? Windows User</vt:lpstr>
      <vt:lpstr>Exercise</vt:lpstr>
      <vt:lpstr>Exercise (Cont)</vt:lpstr>
      <vt:lpstr>PowerPoint Presentation</vt:lpstr>
      <vt:lpstr>PowerPoint Presentation</vt:lpstr>
      <vt:lpstr>PowerPoint Presentation</vt:lpstr>
      <vt:lpstr>PowerPoint Presentation</vt:lpstr>
      <vt:lpstr>Download</vt:lpstr>
      <vt:lpstr>Running our Web Service and Database</vt:lpstr>
      <vt:lpstr>Postgresql Database Setup</vt:lpstr>
      <vt:lpstr>Schema</vt:lpstr>
      <vt:lpstr>Create Table</vt:lpstr>
      <vt:lpstr>Primary Key</vt:lpstr>
      <vt:lpstr>Add Row of Data</vt:lpstr>
      <vt:lpstr>Show Rows</vt:lpstr>
      <vt:lpstr>Postgresql Notes</vt:lpstr>
      <vt:lpstr>pg Package</vt:lpstr>
      <vt:lpstr>Uncomment the Server</vt:lpstr>
      <vt:lpstr>Setup</vt:lpstr>
      <vt:lpstr>Building a Web Server</vt:lpstr>
      <vt:lpstr>Exercise</vt:lpstr>
      <vt:lpstr>Exercise</vt:lpstr>
      <vt:lpstr>Exercise</vt:lpstr>
      <vt:lpstr>PowerPoint Presentation</vt:lpstr>
      <vt:lpstr>Exercise</vt:lpstr>
      <vt:lpstr>Exercise</vt:lpstr>
      <vt:lpstr>Starting Web Server, Web Service and Database</vt:lpstr>
      <vt:lpstr>Exercise</vt:lpstr>
      <vt:lpstr>Exercise: hello.html</vt:lpstr>
      <vt:lpstr>Exercise: index.html</vt:lpstr>
      <vt:lpstr>Exercise: addstudentform.html</vt:lpstr>
      <vt:lpstr>Exercise: addstudentform.html</vt:lpstr>
      <vt:lpstr>Exercise: addstudentform.ts</vt:lpstr>
      <vt:lpstr>PowerPoint Presentation</vt:lpstr>
      <vt:lpstr>Exercise: readstudentspage.html</vt:lpstr>
      <vt:lpstr>Exercise: readstudentspage.ts</vt:lpstr>
      <vt:lpstr>Exercise: readstudentspage.ts</vt:lpstr>
      <vt:lpstr>Exercise: readstudentspage.ts</vt:lpstr>
      <vt:lpstr>CROSS ORIGIN POST</vt:lpstr>
      <vt:lpstr>Exercise: Axios</vt:lpstr>
      <vt:lpstr>Exercise: Axios</vt:lpstr>
      <vt:lpstr>Exercise: Axios</vt:lpstr>
      <vt:lpstr>Exercise: Axios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1241</cp:revision>
  <cp:lastPrinted>2001-06-14T13:58:17Z</cp:lastPrinted>
  <dcterms:created xsi:type="dcterms:W3CDTF">1999-06-25T18:38:26Z</dcterms:created>
  <dcterms:modified xsi:type="dcterms:W3CDTF">2021-02-11T10:59:29Z</dcterms:modified>
</cp:coreProperties>
</file>