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290" r:id="rId2"/>
    <p:sldId id="359" r:id="rId3"/>
    <p:sldId id="374" r:id="rId4"/>
    <p:sldId id="381" r:id="rId5"/>
    <p:sldId id="382" r:id="rId6"/>
    <p:sldId id="360" r:id="rId7"/>
    <p:sldId id="333" r:id="rId8"/>
    <p:sldId id="271" r:id="rId9"/>
    <p:sldId id="337" r:id="rId10"/>
    <p:sldId id="341" r:id="rId11"/>
    <p:sldId id="361" r:id="rId12"/>
    <p:sldId id="378" r:id="rId13"/>
    <p:sldId id="339" r:id="rId14"/>
    <p:sldId id="376" r:id="rId15"/>
    <p:sldId id="363" r:id="rId16"/>
    <p:sldId id="351" r:id="rId17"/>
    <p:sldId id="287" r:id="rId18"/>
    <p:sldId id="364" r:id="rId19"/>
    <p:sldId id="320" r:id="rId20"/>
    <p:sldId id="343" r:id="rId21"/>
    <p:sldId id="383" r:id="rId22"/>
    <p:sldId id="365" r:id="rId23"/>
    <p:sldId id="345" r:id="rId24"/>
    <p:sldId id="344" r:id="rId25"/>
    <p:sldId id="324" r:id="rId26"/>
    <p:sldId id="362" r:id="rId27"/>
    <p:sldId id="366" r:id="rId28"/>
    <p:sldId id="354" r:id="rId29"/>
    <p:sldId id="356" r:id="rId30"/>
    <p:sldId id="326" r:id="rId31"/>
    <p:sldId id="368" r:id="rId32"/>
    <p:sldId id="357" r:id="rId33"/>
    <p:sldId id="305" r:id="rId34"/>
    <p:sldId id="379" r:id="rId35"/>
    <p:sldId id="369" r:id="rId36"/>
    <p:sldId id="371" r:id="rId37"/>
    <p:sldId id="370" r:id="rId38"/>
    <p:sldId id="377" r:id="rId39"/>
    <p:sldId id="334" r:id="rId40"/>
    <p:sldId id="313" r:id="rId41"/>
    <p:sldId id="308" r:id="rId42"/>
    <p:sldId id="309" r:id="rId43"/>
    <p:sldId id="372" r:id="rId44"/>
    <p:sldId id="310" r:id="rId45"/>
    <p:sldId id="373" r:id="rId46"/>
  </p:sldIdLst>
  <p:sldSz cx="12192000" cy="6858000"/>
  <p:notesSz cx="7102475" cy="938847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68" autoAdjust="0"/>
    <p:restoredTop sz="94694"/>
  </p:normalViewPr>
  <p:slideViewPr>
    <p:cSldViewPr snapToGrid="0">
      <p:cViewPr varScale="1">
        <p:scale>
          <a:sx n="109" d="100"/>
          <a:sy n="109" d="100"/>
        </p:scale>
        <p:origin x="216" y="448"/>
      </p:cViewPr>
      <p:guideLst/>
    </p:cSldViewPr>
  </p:slideViewPr>
  <p:notesTextViewPr>
    <p:cViewPr>
      <p:scale>
        <a:sx n="1" d="1"/>
        <a:sy n="1" d="1"/>
      </p:scale>
      <p:origin x="0" y="0"/>
    </p:cViewPr>
  </p:notesTextViewPr>
  <p:sorterViewPr>
    <p:cViewPr>
      <p:scale>
        <a:sx n="50" d="100"/>
        <a:sy n="50" d="100"/>
      </p:scale>
      <p:origin x="0" y="-112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89C33E-83E1-4878-AC78-C6E30463ED9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A869D836-4278-43A3-B81C-D172E351863F}">
      <dgm:prSet custT="1"/>
      <dgm:spPr/>
      <dgm:t>
        <a:bodyPr/>
        <a:lstStyle/>
        <a:p>
          <a:r>
            <a:rPr lang="en-GB" sz="1800" dirty="0"/>
            <a:t>Choose a case which will enable you to evidence the learning outcomes and assessment criteria</a:t>
          </a:r>
          <a:r>
            <a:rPr lang="en-GB" sz="1400" dirty="0"/>
            <a:t>. </a:t>
          </a:r>
          <a:endParaRPr lang="en-US" sz="1400" dirty="0"/>
        </a:p>
      </dgm:t>
    </dgm:pt>
    <dgm:pt modelId="{E4DEAE81-6D3C-42AA-A5C4-2484E3640FC2}" type="parTrans" cxnId="{406B2604-E347-4D47-8C01-AB5EC2E8E38C}">
      <dgm:prSet/>
      <dgm:spPr/>
      <dgm:t>
        <a:bodyPr/>
        <a:lstStyle/>
        <a:p>
          <a:endParaRPr lang="en-US"/>
        </a:p>
      </dgm:t>
    </dgm:pt>
    <dgm:pt modelId="{E522B807-148B-41FD-8E3E-AE1A5676AEFE}" type="sibTrans" cxnId="{406B2604-E347-4D47-8C01-AB5EC2E8E38C}">
      <dgm:prSet/>
      <dgm:spPr/>
      <dgm:t>
        <a:bodyPr/>
        <a:lstStyle/>
        <a:p>
          <a:endParaRPr lang="en-US"/>
        </a:p>
      </dgm:t>
    </dgm:pt>
    <dgm:pt modelId="{3DDCDABB-9F85-458D-A6A1-24A7F8526294}">
      <dgm:prSet custT="1"/>
      <dgm:spPr/>
      <dgm:t>
        <a:bodyPr/>
        <a:lstStyle/>
        <a:p>
          <a:r>
            <a:rPr lang="en-GB" sz="1800" dirty="0"/>
            <a:t>It must be</a:t>
          </a:r>
          <a:r>
            <a:rPr lang="en-GB" sz="1800" b="1" dirty="0"/>
            <a:t> direct </a:t>
          </a:r>
          <a:r>
            <a:rPr lang="en-GB" sz="1800" dirty="0"/>
            <a:t>work with an individual and/or their carer</a:t>
          </a:r>
          <a:endParaRPr lang="en-US" sz="1800" dirty="0"/>
        </a:p>
      </dgm:t>
    </dgm:pt>
    <dgm:pt modelId="{57DA9E07-71D0-41EE-9924-822B44E24259}" type="parTrans" cxnId="{8BED0D21-525D-4CC7-962E-975517BDB6F1}">
      <dgm:prSet/>
      <dgm:spPr/>
      <dgm:t>
        <a:bodyPr/>
        <a:lstStyle/>
        <a:p>
          <a:endParaRPr lang="en-US"/>
        </a:p>
      </dgm:t>
    </dgm:pt>
    <dgm:pt modelId="{A003D6F0-6198-4961-AB6B-67E2956009EB}" type="sibTrans" cxnId="{8BED0D21-525D-4CC7-962E-975517BDB6F1}">
      <dgm:prSet/>
      <dgm:spPr/>
      <dgm:t>
        <a:bodyPr/>
        <a:lstStyle/>
        <a:p>
          <a:endParaRPr lang="en-US"/>
        </a:p>
      </dgm:t>
    </dgm:pt>
    <dgm:pt modelId="{6CF1E1EE-C44A-4EF0-A6B5-E0B9FE1E529C}">
      <dgm:prSet custT="1"/>
      <dgm:spPr/>
      <dgm:t>
        <a:bodyPr/>
        <a:lstStyle/>
        <a:p>
          <a:r>
            <a:rPr lang="en-GB" sz="1800" dirty="0"/>
            <a:t>It must be of sufficient complexity for the interaction to last for 30 minutes if it is face to face work.</a:t>
          </a:r>
          <a:endParaRPr lang="en-US" sz="1800" dirty="0"/>
        </a:p>
      </dgm:t>
    </dgm:pt>
    <dgm:pt modelId="{D3DF5989-AC08-4316-ADE1-7E02779FE4ED}" type="parTrans" cxnId="{8EDCC366-3340-4D58-AF9B-409D46BEA834}">
      <dgm:prSet/>
      <dgm:spPr/>
      <dgm:t>
        <a:bodyPr/>
        <a:lstStyle/>
        <a:p>
          <a:endParaRPr lang="en-US"/>
        </a:p>
      </dgm:t>
    </dgm:pt>
    <dgm:pt modelId="{708062C5-10DA-4BD6-8195-F48B421047D7}" type="sibTrans" cxnId="{8EDCC366-3340-4D58-AF9B-409D46BEA834}">
      <dgm:prSet/>
      <dgm:spPr/>
      <dgm:t>
        <a:bodyPr/>
        <a:lstStyle/>
        <a:p>
          <a:endParaRPr lang="en-US"/>
        </a:p>
      </dgm:t>
    </dgm:pt>
    <dgm:pt modelId="{16E13227-D2F6-445F-8C06-7DAC6337EB06}">
      <dgm:prSet custT="1"/>
      <dgm:spPr/>
      <dgm:t>
        <a:bodyPr/>
        <a:lstStyle/>
        <a:p>
          <a:r>
            <a:rPr lang="en-GB" sz="1800" dirty="0"/>
            <a:t>Virtual or telephone observation</a:t>
          </a:r>
          <a:r>
            <a:rPr lang="en-GB" sz="1800" i="0" dirty="0"/>
            <a:t>s</a:t>
          </a:r>
          <a:r>
            <a:rPr lang="en-GB" sz="1800" dirty="0"/>
            <a:t> do not need to be a minimum of 30 minutes; however, it must be a substantive enough piece of work to evidence the learning outcomes and meet the requirements of the question. </a:t>
          </a:r>
          <a:endParaRPr lang="en-US" sz="1800" dirty="0"/>
        </a:p>
      </dgm:t>
    </dgm:pt>
    <dgm:pt modelId="{490248A9-8F92-4A09-8344-41B79483C3B8}" type="parTrans" cxnId="{1AD19B64-EDE2-4CCF-9851-6A13411065AE}">
      <dgm:prSet/>
      <dgm:spPr/>
      <dgm:t>
        <a:bodyPr/>
        <a:lstStyle/>
        <a:p>
          <a:endParaRPr lang="en-US"/>
        </a:p>
      </dgm:t>
    </dgm:pt>
    <dgm:pt modelId="{B4240B2C-F68E-4B0E-9D79-EC056F0FDF56}" type="sibTrans" cxnId="{1AD19B64-EDE2-4CCF-9851-6A13411065AE}">
      <dgm:prSet/>
      <dgm:spPr/>
      <dgm:t>
        <a:bodyPr/>
        <a:lstStyle/>
        <a:p>
          <a:endParaRPr lang="en-US"/>
        </a:p>
      </dgm:t>
    </dgm:pt>
    <dgm:pt modelId="{6B6DC2AE-2ACE-4D56-B48D-0CAC6ED4F938}" type="pres">
      <dgm:prSet presAssocID="{AA89C33E-83E1-4878-AC78-C6E30463ED90}" presName="root" presStyleCnt="0">
        <dgm:presLayoutVars>
          <dgm:dir/>
          <dgm:resizeHandles val="exact"/>
        </dgm:presLayoutVars>
      </dgm:prSet>
      <dgm:spPr/>
    </dgm:pt>
    <dgm:pt modelId="{7BDC1422-E118-44FE-AAAC-89DE41C21B24}" type="pres">
      <dgm:prSet presAssocID="{A869D836-4278-43A3-B81C-D172E351863F}" presName="compNode" presStyleCnt="0"/>
      <dgm:spPr/>
    </dgm:pt>
    <dgm:pt modelId="{5D1537D5-66AD-4E71-A88F-F7B28E9B343B}" type="pres">
      <dgm:prSet presAssocID="{A869D836-4278-43A3-B81C-D172E351863F}" presName="bgRect" presStyleLbl="bgShp" presStyleIdx="0" presStyleCnt="4" custLinFactNeighborY="16658"/>
      <dgm:spPr/>
    </dgm:pt>
    <dgm:pt modelId="{5D056640-060C-4B8F-B25E-6147F06BEE2E}" type="pres">
      <dgm:prSet presAssocID="{A869D836-4278-43A3-B81C-D172E351863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ick"/>
        </a:ext>
      </dgm:extLst>
    </dgm:pt>
    <dgm:pt modelId="{511C910F-21D1-4307-AFB6-151B272F160E}" type="pres">
      <dgm:prSet presAssocID="{A869D836-4278-43A3-B81C-D172E351863F}" presName="spaceRect" presStyleCnt="0"/>
      <dgm:spPr/>
    </dgm:pt>
    <dgm:pt modelId="{8993EE27-67C5-488D-83FB-DBBDB78EB762}" type="pres">
      <dgm:prSet presAssocID="{A869D836-4278-43A3-B81C-D172E351863F}" presName="parTx" presStyleLbl="revTx" presStyleIdx="0" presStyleCnt="4">
        <dgm:presLayoutVars>
          <dgm:chMax val="0"/>
          <dgm:chPref val="0"/>
        </dgm:presLayoutVars>
      </dgm:prSet>
      <dgm:spPr/>
    </dgm:pt>
    <dgm:pt modelId="{689A8803-9639-400F-A9DA-0AE592F9A550}" type="pres">
      <dgm:prSet presAssocID="{E522B807-148B-41FD-8E3E-AE1A5676AEFE}" presName="sibTrans" presStyleCnt="0"/>
      <dgm:spPr/>
    </dgm:pt>
    <dgm:pt modelId="{F09DD5F2-7B57-4EAE-86AA-8D86BB262629}" type="pres">
      <dgm:prSet presAssocID="{3DDCDABB-9F85-458D-A6A1-24A7F8526294}" presName="compNode" presStyleCnt="0"/>
      <dgm:spPr/>
    </dgm:pt>
    <dgm:pt modelId="{43678AD0-3E6C-4380-9B1F-C05F3477A7EC}" type="pres">
      <dgm:prSet presAssocID="{3DDCDABB-9F85-458D-A6A1-24A7F8526294}" presName="bgRect" presStyleLbl="bgShp" presStyleIdx="1" presStyleCnt="4"/>
      <dgm:spPr/>
    </dgm:pt>
    <dgm:pt modelId="{FDF9FA1C-77E9-438D-8BB1-F0B4EAAAB38D}" type="pres">
      <dgm:prSet presAssocID="{3DDCDABB-9F85-458D-A6A1-24A7F852629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5D5103B0-7A4F-4052-A4B2-E20E8E3F672C}" type="pres">
      <dgm:prSet presAssocID="{3DDCDABB-9F85-458D-A6A1-24A7F8526294}" presName="spaceRect" presStyleCnt="0"/>
      <dgm:spPr/>
    </dgm:pt>
    <dgm:pt modelId="{CBAFD8AD-1F42-4EB9-B739-F79BC3539635}" type="pres">
      <dgm:prSet presAssocID="{3DDCDABB-9F85-458D-A6A1-24A7F8526294}" presName="parTx" presStyleLbl="revTx" presStyleIdx="1" presStyleCnt="4">
        <dgm:presLayoutVars>
          <dgm:chMax val="0"/>
          <dgm:chPref val="0"/>
        </dgm:presLayoutVars>
      </dgm:prSet>
      <dgm:spPr/>
    </dgm:pt>
    <dgm:pt modelId="{A6FD8CDE-81F4-4BA0-86C7-4B891FD9674D}" type="pres">
      <dgm:prSet presAssocID="{A003D6F0-6198-4961-AB6B-67E2956009EB}" presName="sibTrans" presStyleCnt="0"/>
      <dgm:spPr/>
    </dgm:pt>
    <dgm:pt modelId="{6B6952A1-720A-49CF-945B-B70F1568B8FB}" type="pres">
      <dgm:prSet presAssocID="{6CF1E1EE-C44A-4EF0-A6B5-E0B9FE1E529C}" presName="compNode" presStyleCnt="0"/>
      <dgm:spPr/>
    </dgm:pt>
    <dgm:pt modelId="{A8658346-D7BA-41B7-BA54-56ECD85780CD}" type="pres">
      <dgm:prSet presAssocID="{6CF1E1EE-C44A-4EF0-A6B5-E0B9FE1E529C}" presName="bgRect" presStyleLbl="bgShp" presStyleIdx="2" presStyleCnt="4"/>
      <dgm:spPr/>
    </dgm:pt>
    <dgm:pt modelId="{77D0D481-694F-4E8F-873A-EAED9E70B629}" type="pres">
      <dgm:prSet presAssocID="{6CF1E1EE-C44A-4EF0-A6B5-E0B9FE1E529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aze"/>
        </a:ext>
      </dgm:extLst>
    </dgm:pt>
    <dgm:pt modelId="{5E12BB53-7A20-4309-89CA-167724F49FBB}" type="pres">
      <dgm:prSet presAssocID="{6CF1E1EE-C44A-4EF0-A6B5-E0B9FE1E529C}" presName="spaceRect" presStyleCnt="0"/>
      <dgm:spPr/>
    </dgm:pt>
    <dgm:pt modelId="{68D15F50-2337-4CF3-AF4E-899C2D31A71A}" type="pres">
      <dgm:prSet presAssocID="{6CF1E1EE-C44A-4EF0-A6B5-E0B9FE1E529C}" presName="parTx" presStyleLbl="revTx" presStyleIdx="2" presStyleCnt="4">
        <dgm:presLayoutVars>
          <dgm:chMax val="0"/>
          <dgm:chPref val="0"/>
        </dgm:presLayoutVars>
      </dgm:prSet>
      <dgm:spPr/>
    </dgm:pt>
    <dgm:pt modelId="{5C0C53E3-4277-453F-ACDA-4214FB4AE320}" type="pres">
      <dgm:prSet presAssocID="{708062C5-10DA-4BD6-8195-F48B421047D7}" presName="sibTrans" presStyleCnt="0"/>
      <dgm:spPr/>
    </dgm:pt>
    <dgm:pt modelId="{C3B06365-2338-4A81-80F6-FF038485C4D1}" type="pres">
      <dgm:prSet presAssocID="{16E13227-D2F6-445F-8C06-7DAC6337EB06}" presName="compNode" presStyleCnt="0"/>
      <dgm:spPr/>
    </dgm:pt>
    <dgm:pt modelId="{8A276EAC-8537-4426-B378-7E5A861BEF31}" type="pres">
      <dgm:prSet presAssocID="{16E13227-D2F6-445F-8C06-7DAC6337EB06}" presName="bgRect" presStyleLbl="bgShp" presStyleIdx="3" presStyleCnt="4"/>
      <dgm:spPr/>
    </dgm:pt>
    <dgm:pt modelId="{38E2410F-FD9D-4F22-B848-1762DD284A3D}" type="pres">
      <dgm:prSet presAssocID="{16E13227-D2F6-445F-8C06-7DAC6337EB0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eceiver"/>
        </a:ext>
      </dgm:extLst>
    </dgm:pt>
    <dgm:pt modelId="{DCB377A3-7CA0-4907-AE59-D1866330D870}" type="pres">
      <dgm:prSet presAssocID="{16E13227-D2F6-445F-8C06-7DAC6337EB06}" presName="spaceRect" presStyleCnt="0"/>
      <dgm:spPr/>
    </dgm:pt>
    <dgm:pt modelId="{E5EDD47A-94F0-4AEB-BCD0-1233D0BEEA2D}" type="pres">
      <dgm:prSet presAssocID="{16E13227-D2F6-445F-8C06-7DAC6337EB06}" presName="parTx" presStyleLbl="revTx" presStyleIdx="3" presStyleCnt="4">
        <dgm:presLayoutVars>
          <dgm:chMax val="0"/>
          <dgm:chPref val="0"/>
        </dgm:presLayoutVars>
      </dgm:prSet>
      <dgm:spPr/>
    </dgm:pt>
  </dgm:ptLst>
  <dgm:cxnLst>
    <dgm:cxn modelId="{406B2604-E347-4D47-8C01-AB5EC2E8E38C}" srcId="{AA89C33E-83E1-4878-AC78-C6E30463ED90}" destId="{A869D836-4278-43A3-B81C-D172E351863F}" srcOrd="0" destOrd="0" parTransId="{E4DEAE81-6D3C-42AA-A5C4-2484E3640FC2}" sibTransId="{E522B807-148B-41FD-8E3E-AE1A5676AEFE}"/>
    <dgm:cxn modelId="{A8FFCA08-4852-44A2-833D-66DCBDD7A8DD}" type="presOf" srcId="{16E13227-D2F6-445F-8C06-7DAC6337EB06}" destId="{E5EDD47A-94F0-4AEB-BCD0-1233D0BEEA2D}" srcOrd="0" destOrd="0" presId="urn:microsoft.com/office/officeart/2018/2/layout/IconVerticalSolidList"/>
    <dgm:cxn modelId="{F405B50B-F26B-4845-8DCD-F5A967ED9B46}" type="presOf" srcId="{3DDCDABB-9F85-458D-A6A1-24A7F8526294}" destId="{CBAFD8AD-1F42-4EB9-B739-F79BC3539635}" srcOrd="0" destOrd="0" presId="urn:microsoft.com/office/officeart/2018/2/layout/IconVerticalSolidList"/>
    <dgm:cxn modelId="{8BED0D21-525D-4CC7-962E-975517BDB6F1}" srcId="{AA89C33E-83E1-4878-AC78-C6E30463ED90}" destId="{3DDCDABB-9F85-458D-A6A1-24A7F8526294}" srcOrd="1" destOrd="0" parTransId="{57DA9E07-71D0-41EE-9924-822B44E24259}" sibTransId="{A003D6F0-6198-4961-AB6B-67E2956009EB}"/>
    <dgm:cxn modelId="{C84F2246-DAB2-4ADF-B12E-6BD553192910}" type="presOf" srcId="{6CF1E1EE-C44A-4EF0-A6B5-E0B9FE1E529C}" destId="{68D15F50-2337-4CF3-AF4E-899C2D31A71A}" srcOrd="0" destOrd="0" presId="urn:microsoft.com/office/officeart/2018/2/layout/IconVerticalSolidList"/>
    <dgm:cxn modelId="{1AD19B64-EDE2-4CCF-9851-6A13411065AE}" srcId="{AA89C33E-83E1-4878-AC78-C6E30463ED90}" destId="{16E13227-D2F6-445F-8C06-7DAC6337EB06}" srcOrd="3" destOrd="0" parTransId="{490248A9-8F92-4A09-8344-41B79483C3B8}" sibTransId="{B4240B2C-F68E-4B0E-9D79-EC056F0FDF56}"/>
    <dgm:cxn modelId="{8EDCC366-3340-4D58-AF9B-409D46BEA834}" srcId="{AA89C33E-83E1-4878-AC78-C6E30463ED90}" destId="{6CF1E1EE-C44A-4EF0-A6B5-E0B9FE1E529C}" srcOrd="2" destOrd="0" parTransId="{D3DF5989-AC08-4316-ADE1-7E02779FE4ED}" sibTransId="{708062C5-10DA-4BD6-8195-F48B421047D7}"/>
    <dgm:cxn modelId="{03E88970-9B5E-4341-B6CD-DE6885DCDC2F}" type="presOf" srcId="{AA89C33E-83E1-4878-AC78-C6E30463ED90}" destId="{6B6DC2AE-2ACE-4D56-B48D-0CAC6ED4F938}" srcOrd="0" destOrd="0" presId="urn:microsoft.com/office/officeart/2018/2/layout/IconVerticalSolidList"/>
    <dgm:cxn modelId="{F5361DF7-A071-49D4-A207-A91370050E11}" type="presOf" srcId="{A869D836-4278-43A3-B81C-D172E351863F}" destId="{8993EE27-67C5-488D-83FB-DBBDB78EB762}" srcOrd="0" destOrd="0" presId="urn:microsoft.com/office/officeart/2018/2/layout/IconVerticalSolidList"/>
    <dgm:cxn modelId="{D07B22EE-A2A6-4176-9749-37A622494C51}" type="presParOf" srcId="{6B6DC2AE-2ACE-4D56-B48D-0CAC6ED4F938}" destId="{7BDC1422-E118-44FE-AAAC-89DE41C21B24}" srcOrd="0" destOrd="0" presId="urn:microsoft.com/office/officeart/2018/2/layout/IconVerticalSolidList"/>
    <dgm:cxn modelId="{2339F9E5-5D57-4C9E-A7D2-29C083186B5D}" type="presParOf" srcId="{7BDC1422-E118-44FE-AAAC-89DE41C21B24}" destId="{5D1537D5-66AD-4E71-A88F-F7B28E9B343B}" srcOrd="0" destOrd="0" presId="urn:microsoft.com/office/officeart/2018/2/layout/IconVerticalSolidList"/>
    <dgm:cxn modelId="{B5318406-3529-493B-8465-FCB870BFEAB2}" type="presParOf" srcId="{7BDC1422-E118-44FE-AAAC-89DE41C21B24}" destId="{5D056640-060C-4B8F-B25E-6147F06BEE2E}" srcOrd="1" destOrd="0" presId="urn:microsoft.com/office/officeart/2018/2/layout/IconVerticalSolidList"/>
    <dgm:cxn modelId="{0146709D-F93C-4D0E-8D18-F6CA6C35AA88}" type="presParOf" srcId="{7BDC1422-E118-44FE-AAAC-89DE41C21B24}" destId="{511C910F-21D1-4307-AFB6-151B272F160E}" srcOrd="2" destOrd="0" presId="urn:microsoft.com/office/officeart/2018/2/layout/IconVerticalSolidList"/>
    <dgm:cxn modelId="{E0450902-E4D0-426F-8B81-45BFA4497915}" type="presParOf" srcId="{7BDC1422-E118-44FE-AAAC-89DE41C21B24}" destId="{8993EE27-67C5-488D-83FB-DBBDB78EB762}" srcOrd="3" destOrd="0" presId="urn:microsoft.com/office/officeart/2018/2/layout/IconVerticalSolidList"/>
    <dgm:cxn modelId="{0004F12C-7D50-4E49-87B2-7448803DC39A}" type="presParOf" srcId="{6B6DC2AE-2ACE-4D56-B48D-0CAC6ED4F938}" destId="{689A8803-9639-400F-A9DA-0AE592F9A550}" srcOrd="1" destOrd="0" presId="urn:microsoft.com/office/officeart/2018/2/layout/IconVerticalSolidList"/>
    <dgm:cxn modelId="{EC5BA09F-214E-420D-A16A-A2D92B26DF3E}" type="presParOf" srcId="{6B6DC2AE-2ACE-4D56-B48D-0CAC6ED4F938}" destId="{F09DD5F2-7B57-4EAE-86AA-8D86BB262629}" srcOrd="2" destOrd="0" presId="urn:microsoft.com/office/officeart/2018/2/layout/IconVerticalSolidList"/>
    <dgm:cxn modelId="{1B5123C6-F7AF-445D-A093-7275C9D0A5DE}" type="presParOf" srcId="{F09DD5F2-7B57-4EAE-86AA-8D86BB262629}" destId="{43678AD0-3E6C-4380-9B1F-C05F3477A7EC}" srcOrd="0" destOrd="0" presId="urn:microsoft.com/office/officeart/2018/2/layout/IconVerticalSolidList"/>
    <dgm:cxn modelId="{575C4F7C-DF16-4DF2-9B82-18EEF883E861}" type="presParOf" srcId="{F09DD5F2-7B57-4EAE-86AA-8D86BB262629}" destId="{FDF9FA1C-77E9-438D-8BB1-F0B4EAAAB38D}" srcOrd="1" destOrd="0" presId="urn:microsoft.com/office/officeart/2018/2/layout/IconVerticalSolidList"/>
    <dgm:cxn modelId="{1E57C957-08D9-4079-8180-E555D1F96301}" type="presParOf" srcId="{F09DD5F2-7B57-4EAE-86AA-8D86BB262629}" destId="{5D5103B0-7A4F-4052-A4B2-E20E8E3F672C}" srcOrd="2" destOrd="0" presId="urn:microsoft.com/office/officeart/2018/2/layout/IconVerticalSolidList"/>
    <dgm:cxn modelId="{CEBCF4FA-55A9-4A1D-B14C-93F6A9D2F581}" type="presParOf" srcId="{F09DD5F2-7B57-4EAE-86AA-8D86BB262629}" destId="{CBAFD8AD-1F42-4EB9-B739-F79BC3539635}" srcOrd="3" destOrd="0" presId="urn:microsoft.com/office/officeart/2018/2/layout/IconVerticalSolidList"/>
    <dgm:cxn modelId="{1D4570F6-8BFF-4A16-BE6C-07A7E67FEC53}" type="presParOf" srcId="{6B6DC2AE-2ACE-4D56-B48D-0CAC6ED4F938}" destId="{A6FD8CDE-81F4-4BA0-86C7-4B891FD9674D}" srcOrd="3" destOrd="0" presId="urn:microsoft.com/office/officeart/2018/2/layout/IconVerticalSolidList"/>
    <dgm:cxn modelId="{79FA14CB-3771-4EB6-8080-8844BA5382EE}" type="presParOf" srcId="{6B6DC2AE-2ACE-4D56-B48D-0CAC6ED4F938}" destId="{6B6952A1-720A-49CF-945B-B70F1568B8FB}" srcOrd="4" destOrd="0" presId="urn:microsoft.com/office/officeart/2018/2/layout/IconVerticalSolidList"/>
    <dgm:cxn modelId="{AC8A16F3-C5A1-4D61-8B0F-4B81B3A8973C}" type="presParOf" srcId="{6B6952A1-720A-49CF-945B-B70F1568B8FB}" destId="{A8658346-D7BA-41B7-BA54-56ECD85780CD}" srcOrd="0" destOrd="0" presId="urn:microsoft.com/office/officeart/2018/2/layout/IconVerticalSolidList"/>
    <dgm:cxn modelId="{F407707B-BD0F-4EF1-9429-7D19BF57F422}" type="presParOf" srcId="{6B6952A1-720A-49CF-945B-B70F1568B8FB}" destId="{77D0D481-694F-4E8F-873A-EAED9E70B629}" srcOrd="1" destOrd="0" presId="urn:microsoft.com/office/officeart/2018/2/layout/IconVerticalSolidList"/>
    <dgm:cxn modelId="{7CE0B38B-D8A6-49FA-AB46-7B788410EB21}" type="presParOf" srcId="{6B6952A1-720A-49CF-945B-B70F1568B8FB}" destId="{5E12BB53-7A20-4309-89CA-167724F49FBB}" srcOrd="2" destOrd="0" presId="urn:microsoft.com/office/officeart/2018/2/layout/IconVerticalSolidList"/>
    <dgm:cxn modelId="{2938E856-75D3-4373-A72E-84C6701DCFA6}" type="presParOf" srcId="{6B6952A1-720A-49CF-945B-B70F1568B8FB}" destId="{68D15F50-2337-4CF3-AF4E-899C2D31A71A}" srcOrd="3" destOrd="0" presId="urn:microsoft.com/office/officeart/2018/2/layout/IconVerticalSolidList"/>
    <dgm:cxn modelId="{E77807B9-48C0-45AF-8478-25B271D16A8D}" type="presParOf" srcId="{6B6DC2AE-2ACE-4D56-B48D-0CAC6ED4F938}" destId="{5C0C53E3-4277-453F-ACDA-4214FB4AE320}" srcOrd="5" destOrd="0" presId="urn:microsoft.com/office/officeart/2018/2/layout/IconVerticalSolidList"/>
    <dgm:cxn modelId="{2529BE22-7708-4774-8499-61B2ED470E89}" type="presParOf" srcId="{6B6DC2AE-2ACE-4D56-B48D-0CAC6ED4F938}" destId="{C3B06365-2338-4A81-80F6-FF038485C4D1}" srcOrd="6" destOrd="0" presId="urn:microsoft.com/office/officeart/2018/2/layout/IconVerticalSolidList"/>
    <dgm:cxn modelId="{85B30FCF-C77F-4CEC-AE50-9B509CD611DA}" type="presParOf" srcId="{C3B06365-2338-4A81-80F6-FF038485C4D1}" destId="{8A276EAC-8537-4426-B378-7E5A861BEF31}" srcOrd="0" destOrd="0" presId="urn:microsoft.com/office/officeart/2018/2/layout/IconVerticalSolidList"/>
    <dgm:cxn modelId="{3078D3E7-9B9E-4675-B66A-16FEE9552AAA}" type="presParOf" srcId="{C3B06365-2338-4A81-80F6-FF038485C4D1}" destId="{38E2410F-FD9D-4F22-B848-1762DD284A3D}" srcOrd="1" destOrd="0" presId="urn:microsoft.com/office/officeart/2018/2/layout/IconVerticalSolidList"/>
    <dgm:cxn modelId="{776030C5-87D8-4E76-98E7-46C834A6B69F}" type="presParOf" srcId="{C3B06365-2338-4A81-80F6-FF038485C4D1}" destId="{DCB377A3-7CA0-4907-AE59-D1866330D870}" srcOrd="2" destOrd="0" presId="urn:microsoft.com/office/officeart/2018/2/layout/IconVerticalSolidList"/>
    <dgm:cxn modelId="{D4257D1C-CFAF-410D-86EE-DB720B6983AC}" type="presParOf" srcId="{C3B06365-2338-4A81-80F6-FF038485C4D1}" destId="{E5EDD47A-94F0-4AEB-BCD0-1233D0BEEA2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1537D5-66AD-4E71-A88F-F7B28E9B343B}">
      <dsp:nvSpPr>
        <dsp:cNvPr id="0" name=""/>
        <dsp:cNvSpPr/>
      </dsp:nvSpPr>
      <dsp:spPr>
        <a:xfrm>
          <a:off x="0" y="156062"/>
          <a:ext cx="10972800" cy="90973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056640-060C-4B8F-B25E-6147F06BEE2E}">
      <dsp:nvSpPr>
        <dsp:cNvPr id="0" name=""/>
        <dsp:cNvSpPr/>
      </dsp:nvSpPr>
      <dsp:spPr>
        <a:xfrm>
          <a:off x="275194" y="209209"/>
          <a:ext cx="500842" cy="50035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5000" cap="flat" cmpd="thickThin" algn="ctr">
          <a:noFill/>
          <a:prstDash val="solid"/>
        </a:ln>
        <a:effectLst/>
      </dsp:spPr>
      <dsp:style>
        <a:lnRef idx="2">
          <a:scrgbClr r="0" g="0" b="0"/>
        </a:lnRef>
        <a:fillRef idx="1">
          <a:scrgbClr r="0" g="0" b="0"/>
        </a:fillRef>
        <a:effectRef idx="0">
          <a:scrgbClr r="0" g="0" b="0"/>
        </a:effectRef>
        <a:fontRef idx="minor">
          <a:schemeClr val="lt1"/>
        </a:fontRef>
      </dsp:style>
    </dsp:sp>
    <dsp:sp modelId="{8993EE27-67C5-488D-83FB-DBBDB78EB762}">
      <dsp:nvSpPr>
        <dsp:cNvPr id="0" name=""/>
        <dsp:cNvSpPr/>
      </dsp:nvSpPr>
      <dsp:spPr>
        <a:xfrm>
          <a:off x="1051230" y="4519"/>
          <a:ext cx="9842774" cy="1051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324" tIns="111324" rIns="111324" bIns="111324" numCol="1" spcCol="1270" anchor="ctr" anchorCtr="0">
          <a:noAutofit/>
        </a:bodyPr>
        <a:lstStyle/>
        <a:p>
          <a:pPr marL="0" lvl="0" indent="0" algn="l" defTabSz="800100">
            <a:lnSpc>
              <a:spcPct val="90000"/>
            </a:lnSpc>
            <a:spcBef>
              <a:spcPct val="0"/>
            </a:spcBef>
            <a:spcAft>
              <a:spcPct val="35000"/>
            </a:spcAft>
            <a:buNone/>
          </a:pPr>
          <a:r>
            <a:rPr lang="en-GB" sz="1800" kern="1200" dirty="0"/>
            <a:t>Choose a case which will enable you to evidence the learning outcomes and assessment criteria</a:t>
          </a:r>
          <a:r>
            <a:rPr lang="en-GB" sz="1400" kern="1200" dirty="0"/>
            <a:t>. </a:t>
          </a:r>
          <a:endParaRPr lang="en-US" sz="1400" kern="1200" dirty="0"/>
        </a:p>
      </dsp:txBody>
      <dsp:txXfrm>
        <a:off x="1051230" y="4519"/>
        <a:ext cx="9842774" cy="1051878"/>
      </dsp:txXfrm>
    </dsp:sp>
    <dsp:sp modelId="{43678AD0-3E6C-4380-9B1F-C05F3477A7EC}">
      <dsp:nvSpPr>
        <dsp:cNvPr id="0" name=""/>
        <dsp:cNvSpPr/>
      </dsp:nvSpPr>
      <dsp:spPr>
        <a:xfrm>
          <a:off x="0" y="1319368"/>
          <a:ext cx="10972800" cy="90973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F9FA1C-77E9-438D-8BB1-F0B4EAAAB38D}">
      <dsp:nvSpPr>
        <dsp:cNvPr id="0" name=""/>
        <dsp:cNvSpPr/>
      </dsp:nvSpPr>
      <dsp:spPr>
        <a:xfrm>
          <a:off x="275194" y="1524058"/>
          <a:ext cx="500842" cy="50035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55000" cap="flat" cmpd="thickThin" algn="ctr">
          <a:noFill/>
          <a:prstDash val="solid"/>
        </a:ln>
        <a:effectLst/>
      </dsp:spPr>
      <dsp:style>
        <a:lnRef idx="2">
          <a:scrgbClr r="0" g="0" b="0"/>
        </a:lnRef>
        <a:fillRef idx="1">
          <a:scrgbClr r="0" g="0" b="0"/>
        </a:fillRef>
        <a:effectRef idx="0">
          <a:scrgbClr r="0" g="0" b="0"/>
        </a:effectRef>
        <a:fontRef idx="minor">
          <a:schemeClr val="lt1"/>
        </a:fontRef>
      </dsp:style>
    </dsp:sp>
    <dsp:sp modelId="{CBAFD8AD-1F42-4EB9-B739-F79BC3539635}">
      <dsp:nvSpPr>
        <dsp:cNvPr id="0" name=""/>
        <dsp:cNvSpPr/>
      </dsp:nvSpPr>
      <dsp:spPr>
        <a:xfrm>
          <a:off x="1051230" y="1319368"/>
          <a:ext cx="9842774" cy="1051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324" tIns="111324" rIns="111324" bIns="111324" numCol="1" spcCol="1270" anchor="ctr" anchorCtr="0">
          <a:noAutofit/>
        </a:bodyPr>
        <a:lstStyle/>
        <a:p>
          <a:pPr marL="0" lvl="0" indent="0" algn="l" defTabSz="800100">
            <a:lnSpc>
              <a:spcPct val="90000"/>
            </a:lnSpc>
            <a:spcBef>
              <a:spcPct val="0"/>
            </a:spcBef>
            <a:spcAft>
              <a:spcPct val="35000"/>
            </a:spcAft>
            <a:buNone/>
          </a:pPr>
          <a:r>
            <a:rPr lang="en-GB" sz="1800" kern="1200" dirty="0"/>
            <a:t>It must be</a:t>
          </a:r>
          <a:r>
            <a:rPr lang="en-GB" sz="1800" b="1" kern="1200" dirty="0"/>
            <a:t> direct </a:t>
          </a:r>
          <a:r>
            <a:rPr lang="en-GB" sz="1800" kern="1200" dirty="0"/>
            <a:t>work with an individual and/or their carer</a:t>
          </a:r>
          <a:endParaRPr lang="en-US" sz="1800" kern="1200" dirty="0"/>
        </a:p>
      </dsp:txBody>
      <dsp:txXfrm>
        <a:off x="1051230" y="1319368"/>
        <a:ext cx="9842774" cy="1051878"/>
      </dsp:txXfrm>
    </dsp:sp>
    <dsp:sp modelId="{A8658346-D7BA-41B7-BA54-56ECD85780CD}">
      <dsp:nvSpPr>
        <dsp:cNvPr id="0" name=""/>
        <dsp:cNvSpPr/>
      </dsp:nvSpPr>
      <dsp:spPr>
        <a:xfrm>
          <a:off x="0" y="2634216"/>
          <a:ext cx="10972800" cy="90973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D0D481-694F-4E8F-873A-EAED9E70B629}">
      <dsp:nvSpPr>
        <dsp:cNvPr id="0" name=""/>
        <dsp:cNvSpPr/>
      </dsp:nvSpPr>
      <dsp:spPr>
        <a:xfrm>
          <a:off x="275194" y="2838906"/>
          <a:ext cx="500842" cy="5003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55000" cap="flat" cmpd="thickThin" algn="ctr">
          <a:noFill/>
          <a:prstDash val="solid"/>
        </a:ln>
        <a:effectLst/>
      </dsp:spPr>
      <dsp:style>
        <a:lnRef idx="2">
          <a:scrgbClr r="0" g="0" b="0"/>
        </a:lnRef>
        <a:fillRef idx="1">
          <a:scrgbClr r="0" g="0" b="0"/>
        </a:fillRef>
        <a:effectRef idx="0">
          <a:scrgbClr r="0" g="0" b="0"/>
        </a:effectRef>
        <a:fontRef idx="minor">
          <a:schemeClr val="lt1"/>
        </a:fontRef>
      </dsp:style>
    </dsp:sp>
    <dsp:sp modelId="{68D15F50-2337-4CF3-AF4E-899C2D31A71A}">
      <dsp:nvSpPr>
        <dsp:cNvPr id="0" name=""/>
        <dsp:cNvSpPr/>
      </dsp:nvSpPr>
      <dsp:spPr>
        <a:xfrm>
          <a:off x="1051230" y="2634216"/>
          <a:ext cx="9842774" cy="1051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324" tIns="111324" rIns="111324" bIns="111324" numCol="1" spcCol="1270" anchor="ctr" anchorCtr="0">
          <a:noAutofit/>
        </a:bodyPr>
        <a:lstStyle/>
        <a:p>
          <a:pPr marL="0" lvl="0" indent="0" algn="l" defTabSz="800100">
            <a:lnSpc>
              <a:spcPct val="90000"/>
            </a:lnSpc>
            <a:spcBef>
              <a:spcPct val="0"/>
            </a:spcBef>
            <a:spcAft>
              <a:spcPct val="35000"/>
            </a:spcAft>
            <a:buNone/>
          </a:pPr>
          <a:r>
            <a:rPr lang="en-GB" sz="1800" kern="1200" dirty="0"/>
            <a:t>It must be of sufficient complexity for the interaction to last for 30 minutes if it is face to face work.</a:t>
          </a:r>
          <a:endParaRPr lang="en-US" sz="1800" kern="1200" dirty="0"/>
        </a:p>
      </dsp:txBody>
      <dsp:txXfrm>
        <a:off x="1051230" y="2634216"/>
        <a:ext cx="9842774" cy="1051878"/>
      </dsp:txXfrm>
    </dsp:sp>
    <dsp:sp modelId="{8A276EAC-8537-4426-B378-7E5A861BEF31}">
      <dsp:nvSpPr>
        <dsp:cNvPr id="0" name=""/>
        <dsp:cNvSpPr/>
      </dsp:nvSpPr>
      <dsp:spPr>
        <a:xfrm>
          <a:off x="0" y="3949065"/>
          <a:ext cx="10972800" cy="90973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E2410F-FD9D-4F22-B848-1762DD284A3D}">
      <dsp:nvSpPr>
        <dsp:cNvPr id="0" name=""/>
        <dsp:cNvSpPr/>
      </dsp:nvSpPr>
      <dsp:spPr>
        <a:xfrm>
          <a:off x="275463" y="4153755"/>
          <a:ext cx="500842" cy="50035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55000" cap="flat" cmpd="thickThin" algn="ctr">
          <a:noFill/>
          <a:prstDash val="solid"/>
        </a:ln>
        <a:effectLst/>
      </dsp:spPr>
      <dsp:style>
        <a:lnRef idx="2">
          <a:scrgbClr r="0" g="0" b="0"/>
        </a:lnRef>
        <a:fillRef idx="1">
          <a:scrgbClr r="0" g="0" b="0"/>
        </a:fillRef>
        <a:effectRef idx="0">
          <a:scrgbClr r="0" g="0" b="0"/>
        </a:effectRef>
        <a:fontRef idx="minor">
          <a:schemeClr val="lt1"/>
        </a:fontRef>
      </dsp:style>
    </dsp:sp>
    <dsp:sp modelId="{E5EDD47A-94F0-4AEB-BCD0-1233D0BEEA2D}">
      <dsp:nvSpPr>
        <dsp:cNvPr id="0" name=""/>
        <dsp:cNvSpPr/>
      </dsp:nvSpPr>
      <dsp:spPr>
        <a:xfrm>
          <a:off x="1051768" y="3949065"/>
          <a:ext cx="9756692" cy="10518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324" tIns="111324" rIns="111324" bIns="111324" numCol="1" spcCol="1270" anchor="ctr" anchorCtr="0">
          <a:noAutofit/>
        </a:bodyPr>
        <a:lstStyle/>
        <a:p>
          <a:pPr marL="0" lvl="0" indent="0" algn="l" defTabSz="800100">
            <a:lnSpc>
              <a:spcPct val="90000"/>
            </a:lnSpc>
            <a:spcBef>
              <a:spcPct val="0"/>
            </a:spcBef>
            <a:spcAft>
              <a:spcPct val="35000"/>
            </a:spcAft>
            <a:buNone/>
          </a:pPr>
          <a:r>
            <a:rPr lang="en-GB" sz="1800" kern="1200" dirty="0"/>
            <a:t>Virtual or telephone observation</a:t>
          </a:r>
          <a:r>
            <a:rPr lang="en-GB" sz="1800" i="0" kern="1200" dirty="0"/>
            <a:t>s</a:t>
          </a:r>
          <a:r>
            <a:rPr lang="en-GB" sz="1800" kern="1200" dirty="0"/>
            <a:t> do not need to be a minimum of 30 minutes; however, it must be a substantive enough piece of work to evidence the learning outcomes and meet the requirements of the question. </a:t>
          </a:r>
          <a:endParaRPr lang="en-US" sz="1800" kern="1200" dirty="0"/>
        </a:p>
      </dsp:txBody>
      <dsp:txXfrm>
        <a:off x="1051768" y="3949065"/>
        <a:ext cx="9756692" cy="105187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GB"/>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31100A8A-8254-43A7-ACB0-FBA9640C198E}" type="datetimeFigureOut">
              <a:rPr lang="en-GB" smtClean="0"/>
              <a:t>02/05/2023</a:t>
            </a:fld>
            <a:endParaRPr lang="en-GB"/>
          </a:p>
        </p:txBody>
      </p:sp>
      <p:sp>
        <p:nvSpPr>
          <p:cNvPr id="4" name="Slide Image Placeholder 3"/>
          <p:cNvSpPr>
            <a:spLocks noGrp="1" noRot="1" noChangeAspect="1"/>
          </p:cNvSpPr>
          <p:nvPr>
            <p:ph type="sldImg" idx="2"/>
          </p:nvPr>
        </p:nvSpPr>
        <p:spPr>
          <a:xfrm>
            <a:off x="735013" y="1173163"/>
            <a:ext cx="5632450" cy="3168650"/>
          </a:xfrm>
          <a:prstGeom prst="rect">
            <a:avLst/>
          </a:prstGeom>
          <a:noFill/>
          <a:ln w="12700">
            <a:solidFill>
              <a:prstClr val="black"/>
            </a:solidFill>
          </a:ln>
        </p:spPr>
        <p:txBody>
          <a:bodyPr vert="horz" lIns="94229" tIns="47114" rIns="94229" bIns="47114" rtlCol="0" anchor="ctr"/>
          <a:lstStyle/>
          <a:p>
            <a:endParaRPr lang="en-GB"/>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GB"/>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AED6ADE9-E532-4770-86D5-33786CBDEA5A}" type="slidenum">
              <a:rPr lang="en-GB" smtClean="0"/>
              <a:t>‹#›</a:t>
            </a:fld>
            <a:endParaRPr lang="en-GB"/>
          </a:p>
        </p:txBody>
      </p:sp>
    </p:spTree>
    <p:extLst>
      <p:ext uri="{BB962C8B-B14F-4D97-AF65-F5344CB8AC3E}">
        <p14:creationId xmlns:p14="http://schemas.microsoft.com/office/powerpoint/2010/main" val="24148292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1</a:t>
            </a:fld>
            <a:endParaRPr lang="en-GB"/>
          </a:p>
        </p:txBody>
      </p:sp>
    </p:spTree>
    <p:extLst>
      <p:ext uri="{BB962C8B-B14F-4D97-AF65-F5344CB8AC3E}">
        <p14:creationId xmlns:p14="http://schemas.microsoft.com/office/powerpoint/2010/main" val="871655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2</a:t>
            </a:fld>
            <a:endParaRPr lang="en-GB"/>
          </a:p>
        </p:txBody>
      </p:sp>
    </p:spTree>
    <p:extLst>
      <p:ext uri="{BB962C8B-B14F-4D97-AF65-F5344CB8AC3E}">
        <p14:creationId xmlns:p14="http://schemas.microsoft.com/office/powerpoint/2010/main" val="2738584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5</a:t>
            </a:fld>
            <a:endParaRPr lang="en-GB"/>
          </a:p>
        </p:txBody>
      </p:sp>
    </p:spTree>
    <p:extLst>
      <p:ext uri="{BB962C8B-B14F-4D97-AF65-F5344CB8AC3E}">
        <p14:creationId xmlns:p14="http://schemas.microsoft.com/office/powerpoint/2010/main" val="488919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6</a:t>
            </a:fld>
            <a:endParaRPr lang="en-GB"/>
          </a:p>
        </p:txBody>
      </p:sp>
    </p:spTree>
    <p:extLst>
      <p:ext uri="{BB962C8B-B14F-4D97-AF65-F5344CB8AC3E}">
        <p14:creationId xmlns:p14="http://schemas.microsoft.com/office/powerpoint/2010/main" val="17107675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C0279408-4DFE-44A9-8066-ACAEDC2E3D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8E4A3F1F-27C4-4E6F-AD0E-9ACD98C6642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8436" name="Slide Number Placeholder 3">
            <a:extLst>
              <a:ext uri="{FF2B5EF4-FFF2-40B4-BE49-F238E27FC236}">
                <a16:creationId xmlns:a16="http://schemas.microsoft.com/office/drawing/2014/main" id="{ECFECC03-7B46-41AB-89AE-14925610FD3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792FA36-19B1-431F-A7BB-9A318385534C}" type="slidenum">
              <a:rPr lang="en-GB" altLang="en-US" smtClean="0"/>
              <a:pPr/>
              <a:t>7</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F4263023-0DB3-49B8-B550-F5B573B88D1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C0238CD-0A89-4F40-BF6E-9353C960E4F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7652" name="Slide Number Placeholder 3">
            <a:extLst>
              <a:ext uri="{FF2B5EF4-FFF2-40B4-BE49-F238E27FC236}">
                <a16:creationId xmlns:a16="http://schemas.microsoft.com/office/drawing/2014/main" id="{387C3C03-A4CF-4263-BA5A-F46397CA0FC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E7CD9D4-D475-46DB-9E52-5C053F7F9271}" type="slidenum">
              <a:rPr lang="en-GB" altLang="en-US" smtClean="0"/>
              <a:pPr/>
              <a:t>8</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9</a:t>
            </a:fld>
            <a:endParaRPr lang="en-GB"/>
          </a:p>
        </p:txBody>
      </p:sp>
    </p:spTree>
    <p:extLst>
      <p:ext uri="{BB962C8B-B14F-4D97-AF65-F5344CB8AC3E}">
        <p14:creationId xmlns:p14="http://schemas.microsoft.com/office/powerpoint/2010/main" val="2205864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287AC4E-B069-47C9-94AA-12A96E266D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06D30989-B606-4200-A9D6-0ED26AECC3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3556" name="Slide Number Placeholder 3">
            <a:extLst>
              <a:ext uri="{FF2B5EF4-FFF2-40B4-BE49-F238E27FC236}">
                <a16:creationId xmlns:a16="http://schemas.microsoft.com/office/drawing/2014/main" id="{372CDBBD-309D-414B-8D88-B0C6D524A5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93CF5B7-03AC-441E-8FEA-A11919F48A83}" type="slidenum">
              <a:rPr lang="en-GB" altLang="en-US" smtClean="0"/>
              <a:pPr/>
              <a:t>10</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11</a:t>
            </a:fld>
            <a:endParaRPr lang="en-GB"/>
          </a:p>
        </p:txBody>
      </p:sp>
    </p:spTree>
    <p:extLst>
      <p:ext uri="{BB962C8B-B14F-4D97-AF65-F5344CB8AC3E}">
        <p14:creationId xmlns:p14="http://schemas.microsoft.com/office/powerpoint/2010/main" val="2192000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12</a:t>
            </a:fld>
            <a:endParaRPr lang="en-GB"/>
          </a:p>
        </p:txBody>
      </p:sp>
    </p:spTree>
    <p:extLst>
      <p:ext uri="{BB962C8B-B14F-4D97-AF65-F5344CB8AC3E}">
        <p14:creationId xmlns:p14="http://schemas.microsoft.com/office/powerpoint/2010/main" val="1419832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13</a:t>
            </a:fld>
            <a:endParaRPr lang="en-GB"/>
          </a:p>
        </p:txBody>
      </p:sp>
    </p:spTree>
    <p:extLst>
      <p:ext uri="{BB962C8B-B14F-4D97-AF65-F5344CB8AC3E}">
        <p14:creationId xmlns:p14="http://schemas.microsoft.com/office/powerpoint/2010/main" val="2037652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15</a:t>
            </a:fld>
            <a:endParaRPr lang="en-GB"/>
          </a:p>
        </p:txBody>
      </p:sp>
    </p:spTree>
    <p:extLst>
      <p:ext uri="{BB962C8B-B14F-4D97-AF65-F5344CB8AC3E}">
        <p14:creationId xmlns:p14="http://schemas.microsoft.com/office/powerpoint/2010/main" val="876235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2F01D866-4BA7-4503-A878-933D7E369EF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D4598E7C-851B-41E7-84D6-B86C123CC00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37892" name="Slide Number Placeholder 3">
            <a:extLst>
              <a:ext uri="{FF2B5EF4-FFF2-40B4-BE49-F238E27FC236}">
                <a16:creationId xmlns:a16="http://schemas.microsoft.com/office/drawing/2014/main" id="{AB234A73-0ED1-4124-969F-2B1DD72694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2D4CBF8-513A-467D-9069-FC6B40D1502C}" type="slidenum">
              <a:rPr lang="en-GB" altLang="en-US" smtClean="0"/>
              <a:pPr/>
              <a:t>16</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FA8AA6B4-107A-4972-B9DE-15C05EF978D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D8EDFF66-2896-4508-AFB2-E73AB2362B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35844" name="Slide Number Placeholder 3">
            <a:extLst>
              <a:ext uri="{FF2B5EF4-FFF2-40B4-BE49-F238E27FC236}">
                <a16:creationId xmlns:a16="http://schemas.microsoft.com/office/drawing/2014/main" id="{C6D502B6-546A-4B8E-8170-13E4A0F083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E8A8D12-3268-4BF3-8790-16092F223E8B}" type="slidenum">
              <a:rPr lang="en-GB" altLang="en-US" smtClean="0"/>
              <a:pPr/>
              <a:t>17</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18</a:t>
            </a:fld>
            <a:endParaRPr lang="en-GB"/>
          </a:p>
        </p:txBody>
      </p:sp>
    </p:spTree>
    <p:extLst>
      <p:ext uri="{BB962C8B-B14F-4D97-AF65-F5344CB8AC3E}">
        <p14:creationId xmlns:p14="http://schemas.microsoft.com/office/powerpoint/2010/main" val="10004574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6DF4E4F4-DA48-451C-A7E8-221EA55E577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ACFF62C6-7301-4D61-A500-4883B9BA798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39940" name="Slide Number Placeholder 3">
            <a:extLst>
              <a:ext uri="{FF2B5EF4-FFF2-40B4-BE49-F238E27FC236}">
                <a16:creationId xmlns:a16="http://schemas.microsoft.com/office/drawing/2014/main" id="{7B0E6205-445F-4920-B5E4-4A674A03B3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FBAD622-24DF-457F-9144-96B890BBBDDC}" type="slidenum">
              <a:rPr lang="en-GB" altLang="en-US" smtClean="0"/>
              <a:pPr/>
              <a:t>19</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1093DB1A-57C3-4115-B998-731958591FA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8C69D90F-4DBF-4192-82F1-A3C1DED7B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6084" name="Slide Number Placeholder 3">
            <a:extLst>
              <a:ext uri="{FF2B5EF4-FFF2-40B4-BE49-F238E27FC236}">
                <a16:creationId xmlns:a16="http://schemas.microsoft.com/office/drawing/2014/main" id="{E2DB6EBF-37DD-4D07-B83D-1886F81938C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2B97050-11DA-483C-8272-E342C0F25BEA}" type="slidenum">
              <a:rPr lang="en-GB" altLang="en-US" smtClean="0"/>
              <a:pPr/>
              <a:t>20</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F6CF7B3A-FA82-4B5F-8E7A-4591249665E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B81673B1-246D-47A0-8239-865E2EFE49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4036" name="Slide Number Placeholder 3">
            <a:extLst>
              <a:ext uri="{FF2B5EF4-FFF2-40B4-BE49-F238E27FC236}">
                <a16:creationId xmlns:a16="http://schemas.microsoft.com/office/drawing/2014/main" id="{5A231068-F510-432F-8CCA-841BCBB9690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5610" indent="-294465">
              <a:defRPr>
                <a:solidFill>
                  <a:schemeClr val="tx1"/>
                </a:solidFill>
                <a:latin typeface="Arial" panose="020B0604020202020204" pitchFamily="34" charset="0"/>
                <a:cs typeface="Arial" panose="020B0604020202020204" pitchFamily="34" charset="0"/>
              </a:defRPr>
            </a:lvl2pPr>
            <a:lvl3pPr marL="1177862" indent="-235572">
              <a:defRPr>
                <a:solidFill>
                  <a:schemeClr val="tx1"/>
                </a:solidFill>
                <a:latin typeface="Arial" panose="020B0604020202020204" pitchFamily="34" charset="0"/>
                <a:cs typeface="Arial" panose="020B0604020202020204" pitchFamily="34" charset="0"/>
              </a:defRPr>
            </a:lvl3pPr>
            <a:lvl4pPr marL="1649006" indent="-235572">
              <a:defRPr>
                <a:solidFill>
                  <a:schemeClr val="tx1"/>
                </a:solidFill>
                <a:latin typeface="Arial" panose="020B0604020202020204" pitchFamily="34" charset="0"/>
                <a:cs typeface="Arial" panose="020B0604020202020204" pitchFamily="34" charset="0"/>
              </a:defRPr>
            </a:lvl4pPr>
            <a:lvl5pPr marL="2120151" indent="-235572">
              <a:defRPr>
                <a:solidFill>
                  <a:schemeClr val="tx1"/>
                </a:solidFill>
                <a:latin typeface="Arial" panose="020B0604020202020204" pitchFamily="34" charset="0"/>
                <a:cs typeface="Arial" panose="020B0604020202020204" pitchFamily="34" charset="0"/>
              </a:defRPr>
            </a:lvl5pPr>
            <a:lvl6pPr marL="259129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2440"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358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4729"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63B540C-E2D2-4566-B4D8-DDA97683DB1A}" type="slidenum">
              <a:rPr lang="en-GB" altLang="en-US" smtClean="0"/>
              <a:pPr/>
              <a:t>22</a:t>
            </a:fld>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E935C6C0-9D8D-4005-B0C2-A33451F896E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A8AF6611-1D2B-4FA0-BC36-C9953DDFBA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1988" name="Slide Number Placeholder 3">
            <a:extLst>
              <a:ext uri="{FF2B5EF4-FFF2-40B4-BE49-F238E27FC236}">
                <a16:creationId xmlns:a16="http://schemas.microsoft.com/office/drawing/2014/main" id="{8FE6855D-1555-4547-A64A-75C6BAA295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72352CE-CCA4-41CF-A7C6-A89195F202F1}" type="slidenum">
              <a:rPr lang="en-GB" altLang="en-US" smtClean="0"/>
              <a:pPr/>
              <a:t>23</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5C76407F-FE2C-4A2C-97A5-98EAAC0236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15C5D5DE-98D9-4A82-A050-F321094A0A3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8132" name="Slide Number Placeholder 3">
            <a:extLst>
              <a:ext uri="{FF2B5EF4-FFF2-40B4-BE49-F238E27FC236}">
                <a16:creationId xmlns:a16="http://schemas.microsoft.com/office/drawing/2014/main" id="{04A164CF-11CE-4F8D-A1FA-854FA527DD0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8BF9608-5FFA-4E7D-B099-E40B2566B7BB}" type="slidenum">
              <a:rPr lang="en-GB" altLang="en-US" smtClean="0"/>
              <a:pPr/>
              <a:t>24</a:t>
            </a:fld>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205A0D86-EC83-4170-AA89-510B0D5A1F0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A9EB0F71-A182-41FE-BD58-EF21E4AEFC8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5300" name="Slide Number Placeholder 3">
            <a:extLst>
              <a:ext uri="{FF2B5EF4-FFF2-40B4-BE49-F238E27FC236}">
                <a16:creationId xmlns:a16="http://schemas.microsoft.com/office/drawing/2014/main" id="{FC59AC89-E124-46D7-8528-6F983344FDC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5610" indent="-294465">
              <a:defRPr>
                <a:solidFill>
                  <a:schemeClr val="tx1"/>
                </a:solidFill>
                <a:latin typeface="Arial" panose="020B0604020202020204" pitchFamily="34" charset="0"/>
                <a:cs typeface="Arial" panose="020B0604020202020204" pitchFamily="34" charset="0"/>
              </a:defRPr>
            </a:lvl2pPr>
            <a:lvl3pPr marL="1177862" indent="-235572">
              <a:defRPr>
                <a:solidFill>
                  <a:schemeClr val="tx1"/>
                </a:solidFill>
                <a:latin typeface="Arial" panose="020B0604020202020204" pitchFamily="34" charset="0"/>
                <a:cs typeface="Arial" panose="020B0604020202020204" pitchFamily="34" charset="0"/>
              </a:defRPr>
            </a:lvl3pPr>
            <a:lvl4pPr marL="1649006" indent="-235572">
              <a:defRPr>
                <a:solidFill>
                  <a:schemeClr val="tx1"/>
                </a:solidFill>
                <a:latin typeface="Arial" panose="020B0604020202020204" pitchFamily="34" charset="0"/>
                <a:cs typeface="Arial" panose="020B0604020202020204" pitchFamily="34" charset="0"/>
              </a:defRPr>
            </a:lvl4pPr>
            <a:lvl5pPr marL="2120151" indent="-235572">
              <a:defRPr>
                <a:solidFill>
                  <a:schemeClr val="tx1"/>
                </a:solidFill>
                <a:latin typeface="Arial" panose="020B0604020202020204" pitchFamily="34" charset="0"/>
                <a:cs typeface="Arial" panose="020B0604020202020204" pitchFamily="34" charset="0"/>
              </a:defRPr>
            </a:lvl5pPr>
            <a:lvl6pPr marL="259129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2440"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358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4729"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A8CC61-8D99-4669-8C44-13207DD053C7}" type="slidenum">
              <a:rPr lang="en-GB" altLang="en-US" smtClean="0"/>
              <a:pPr/>
              <a:t>25</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D6BEBF-A0CA-4591-BF21-30E4881DF83E}" type="slidenum">
              <a:rPr lang="en-GB" smtClean="0"/>
              <a:t>26</a:t>
            </a:fld>
            <a:endParaRPr lang="en-GB"/>
          </a:p>
        </p:txBody>
      </p:sp>
    </p:spTree>
    <p:extLst>
      <p:ext uri="{BB962C8B-B14F-4D97-AF65-F5344CB8AC3E}">
        <p14:creationId xmlns:p14="http://schemas.microsoft.com/office/powerpoint/2010/main" val="27405810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D6BEBF-A0CA-4591-BF21-30E4881DF83E}" type="slidenum">
              <a:rPr lang="en-GB" smtClean="0"/>
              <a:t>27</a:t>
            </a:fld>
            <a:endParaRPr lang="en-GB"/>
          </a:p>
        </p:txBody>
      </p:sp>
    </p:spTree>
    <p:extLst>
      <p:ext uri="{BB962C8B-B14F-4D97-AF65-F5344CB8AC3E}">
        <p14:creationId xmlns:p14="http://schemas.microsoft.com/office/powerpoint/2010/main" val="1355773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71B514C8-B784-4E7E-99D2-66EE44FF79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6627CC1F-3942-4811-8A72-808E3EAFDF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0180" name="Slide Number Placeholder 3">
            <a:extLst>
              <a:ext uri="{FF2B5EF4-FFF2-40B4-BE49-F238E27FC236}">
                <a16:creationId xmlns:a16="http://schemas.microsoft.com/office/drawing/2014/main" id="{07697760-52E6-4432-9522-20EF5772773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D0325E-2589-4935-97E5-C5DB8250C6DD}" type="slidenum">
              <a:rPr lang="en-GB" altLang="en-US" smtClean="0"/>
              <a:pPr/>
              <a:t>28</a:t>
            </a:fld>
            <a:endParaRPr lang="en-GB"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7709C15C-CA6C-4F85-B00E-06E62680F47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4BF82994-2ECF-4C7D-B881-DE7E804EE6A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3252" name="Slide Number Placeholder 3">
            <a:extLst>
              <a:ext uri="{FF2B5EF4-FFF2-40B4-BE49-F238E27FC236}">
                <a16:creationId xmlns:a16="http://schemas.microsoft.com/office/drawing/2014/main" id="{1B36BEC8-3BB7-4FED-A9BE-A291D90EA5A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5610" indent="-294465">
              <a:defRPr>
                <a:solidFill>
                  <a:schemeClr val="tx1"/>
                </a:solidFill>
                <a:latin typeface="Arial" panose="020B0604020202020204" pitchFamily="34" charset="0"/>
                <a:cs typeface="Arial" panose="020B0604020202020204" pitchFamily="34" charset="0"/>
              </a:defRPr>
            </a:lvl2pPr>
            <a:lvl3pPr marL="1177862" indent="-235572">
              <a:defRPr>
                <a:solidFill>
                  <a:schemeClr val="tx1"/>
                </a:solidFill>
                <a:latin typeface="Arial" panose="020B0604020202020204" pitchFamily="34" charset="0"/>
                <a:cs typeface="Arial" panose="020B0604020202020204" pitchFamily="34" charset="0"/>
              </a:defRPr>
            </a:lvl3pPr>
            <a:lvl4pPr marL="1649006" indent="-235572">
              <a:defRPr>
                <a:solidFill>
                  <a:schemeClr val="tx1"/>
                </a:solidFill>
                <a:latin typeface="Arial" panose="020B0604020202020204" pitchFamily="34" charset="0"/>
                <a:cs typeface="Arial" panose="020B0604020202020204" pitchFamily="34" charset="0"/>
              </a:defRPr>
            </a:lvl4pPr>
            <a:lvl5pPr marL="2120151" indent="-235572">
              <a:defRPr>
                <a:solidFill>
                  <a:schemeClr val="tx1"/>
                </a:solidFill>
                <a:latin typeface="Arial" panose="020B0604020202020204" pitchFamily="34" charset="0"/>
                <a:cs typeface="Arial" panose="020B0604020202020204" pitchFamily="34" charset="0"/>
              </a:defRPr>
            </a:lvl5pPr>
            <a:lvl6pPr marL="259129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2440"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358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4729"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A364A39-B390-4E84-BA1F-A604D65FFCE0}" type="slidenum">
              <a:rPr lang="en-GB" altLang="en-US" smtClean="0"/>
              <a:pPr/>
              <a:t>29</a:t>
            </a:fld>
            <a:endParaRPr lang="en-GB"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268C22F4-1B46-4556-A1F8-F13AF4F487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B6583C10-244A-41FB-85AC-75779D2F400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9396" name="Slide Number Placeholder 3">
            <a:extLst>
              <a:ext uri="{FF2B5EF4-FFF2-40B4-BE49-F238E27FC236}">
                <a16:creationId xmlns:a16="http://schemas.microsoft.com/office/drawing/2014/main" id="{FA054094-CBE2-40D9-B24F-9A69C7D05A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78B0FC0-615C-4463-A39E-D16ED8181822}" type="slidenum">
              <a:rPr lang="en-GB" altLang="en-US" smtClean="0"/>
              <a:pPr/>
              <a:t>30</a:t>
            </a:fld>
            <a:endParaRPr lang="en-GB"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4F466-905D-45F7-B994-5C5B45A5DD83}" type="slidenum">
              <a:rPr lang="en-GB" smtClean="0"/>
              <a:t>31</a:t>
            </a:fld>
            <a:endParaRPr lang="en-GB"/>
          </a:p>
        </p:txBody>
      </p:sp>
    </p:spTree>
    <p:extLst>
      <p:ext uri="{BB962C8B-B14F-4D97-AF65-F5344CB8AC3E}">
        <p14:creationId xmlns:p14="http://schemas.microsoft.com/office/powerpoint/2010/main" val="23189275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32</a:t>
            </a:fld>
            <a:endParaRPr lang="en-GB"/>
          </a:p>
        </p:txBody>
      </p:sp>
    </p:spTree>
    <p:extLst>
      <p:ext uri="{BB962C8B-B14F-4D97-AF65-F5344CB8AC3E}">
        <p14:creationId xmlns:p14="http://schemas.microsoft.com/office/powerpoint/2010/main" val="28888583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56401523-7C3F-4DB4-AA8B-061F2B8979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036C14A8-C907-4ECB-BC00-E17F28654A0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69636" name="Slide Number Placeholder 3">
            <a:extLst>
              <a:ext uri="{FF2B5EF4-FFF2-40B4-BE49-F238E27FC236}">
                <a16:creationId xmlns:a16="http://schemas.microsoft.com/office/drawing/2014/main" id="{3EB3D8DB-5AD0-4F10-A3FF-B9E46D21C4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203E799-CE19-4DBE-81A3-1F7B55E9884F}" type="slidenum">
              <a:rPr lang="en-GB" altLang="en-US" smtClean="0"/>
              <a:pPr/>
              <a:t>33</a:t>
            </a:fld>
            <a:endParaRPr lang="en-GB"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34</a:t>
            </a:fld>
            <a:endParaRPr lang="en-GB"/>
          </a:p>
        </p:txBody>
      </p:sp>
    </p:spTree>
    <p:extLst>
      <p:ext uri="{BB962C8B-B14F-4D97-AF65-F5344CB8AC3E}">
        <p14:creationId xmlns:p14="http://schemas.microsoft.com/office/powerpoint/2010/main" val="7315946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4F466-905D-45F7-B994-5C5B45A5DD83}" type="slidenum">
              <a:rPr lang="en-GB" smtClean="0"/>
              <a:t>35</a:t>
            </a:fld>
            <a:endParaRPr lang="en-GB"/>
          </a:p>
        </p:txBody>
      </p:sp>
    </p:spTree>
    <p:extLst>
      <p:ext uri="{BB962C8B-B14F-4D97-AF65-F5344CB8AC3E}">
        <p14:creationId xmlns:p14="http://schemas.microsoft.com/office/powerpoint/2010/main" val="1863163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DBF4F466-905D-45F7-B994-5C5B45A5DD83}" type="slidenum">
              <a:rPr lang="en-GB" smtClean="0"/>
              <a:t>36</a:t>
            </a:fld>
            <a:endParaRPr lang="en-GB"/>
          </a:p>
        </p:txBody>
      </p:sp>
    </p:spTree>
    <p:extLst>
      <p:ext uri="{BB962C8B-B14F-4D97-AF65-F5344CB8AC3E}">
        <p14:creationId xmlns:p14="http://schemas.microsoft.com/office/powerpoint/2010/main" val="41299687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ED6ADE9-E532-4770-86D5-33786CBDEA5A}" type="slidenum">
              <a:rPr lang="en-GB" smtClean="0"/>
              <a:t>37</a:t>
            </a:fld>
            <a:endParaRPr lang="en-GB"/>
          </a:p>
        </p:txBody>
      </p:sp>
    </p:spTree>
    <p:extLst>
      <p:ext uri="{BB962C8B-B14F-4D97-AF65-F5344CB8AC3E}">
        <p14:creationId xmlns:p14="http://schemas.microsoft.com/office/powerpoint/2010/main" val="20640477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38</a:t>
            </a:fld>
            <a:endParaRPr lang="en-GB"/>
          </a:p>
        </p:txBody>
      </p:sp>
    </p:spTree>
    <p:extLst>
      <p:ext uri="{BB962C8B-B14F-4D97-AF65-F5344CB8AC3E}">
        <p14:creationId xmlns:p14="http://schemas.microsoft.com/office/powerpoint/2010/main" val="17860699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8062562E-C273-44EE-BFFC-9A1155244C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a:extLst>
              <a:ext uri="{FF2B5EF4-FFF2-40B4-BE49-F238E27FC236}">
                <a16:creationId xmlns:a16="http://schemas.microsoft.com/office/drawing/2014/main" id="{5FCA3E3F-FA3B-4741-880B-7C2C380B2D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78852" name="Slide Number Placeholder 3">
            <a:extLst>
              <a:ext uri="{FF2B5EF4-FFF2-40B4-BE49-F238E27FC236}">
                <a16:creationId xmlns:a16="http://schemas.microsoft.com/office/drawing/2014/main" id="{3C8FD479-8E5F-4141-83D8-D5CAA6A472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63C8722-4DE7-41DB-B1BC-2CB3C24FC4A3}" type="slidenum">
              <a:rPr lang="en-GB" altLang="en-US" smtClean="0"/>
              <a:pPr/>
              <a:t>39</a:t>
            </a:fld>
            <a:endParaRPr lang="en-GB"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a:extLst>
              <a:ext uri="{FF2B5EF4-FFF2-40B4-BE49-F238E27FC236}">
                <a16:creationId xmlns:a16="http://schemas.microsoft.com/office/drawing/2014/main" id="{B628C396-2050-42B6-9704-6C78A255F33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a:extLst>
              <a:ext uri="{FF2B5EF4-FFF2-40B4-BE49-F238E27FC236}">
                <a16:creationId xmlns:a16="http://schemas.microsoft.com/office/drawing/2014/main" id="{FEA4A256-280F-4B62-AA07-F4A2B24CCC2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80900" name="Slide Number Placeholder 3">
            <a:extLst>
              <a:ext uri="{FF2B5EF4-FFF2-40B4-BE49-F238E27FC236}">
                <a16:creationId xmlns:a16="http://schemas.microsoft.com/office/drawing/2014/main" id="{C5C86A30-5618-481A-B40E-00F6C48D40F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558E3C-B751-440A-987F-0010D6366975}" type="slidenum">
              <a:rPr lang="en-GB" altLang="en-US" smtClean="0"/>
              <a:pPr/>
              <a:t>40</a:t>
            </a:fld>
            <a:endParaRPr lang="en-GB"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a:extLst>
              <a:ext uri="{FF2B5EF4-FFF2-40B4-BE49-F238E27FC236}">
                <a16:creationId xmlns:a16="http://schemas.microsoft.com/office/drawing/2014/main" id="{8256E3DC-0470-42E4-A487-8CBD392330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a:extLst>
              <a:ext uri="{FF2B5EF4-FFF2-40B4-BE49-F238E27FC236}">
                <a16:creationId xmlns:a16="http://schemas.microsoft.com/office/drawing/2014/main" id="{3934A458-8392-4D6A-8795-C34D8234F33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82948" name="Slide Number Placeholder 3">
            <a:extLst>
              <a:ext uri="{FF2B5EF4-FFF2-40B4-BE49-F238E27FC236}">
                <a16:creationId xmlns:a16="http://schemas.microsoft.com/office/drawing/2014/main" id="{B7D4039C-815C-4920-B316-72E27338816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5610" indent="-294465">
              <a:defRPr>
                <a:solidFill>
                  <a:schemeClr val="tx1"/>
                </a:solidFill>
                <a:latin typeface="Arial" panose="020B0604020202020204" pitchFamily="34" charset="0"/>
                <a:cs typeface="Arial" panose="020B0604020202020204" pitchFamily="34" charset="0"/>
              </a:defRPr>
            </a:lvl2pPr>
            <a:lvl3pPr marL="1177862" indent="-235572">
              <a:defRPr>
                <a:solidFill>
                  <a:schemeClr val="tx1"/>
                </a:solidFill>
                <a:latin typeface="Arial" panose="020B0604020202020204" pitchFamily="34" charset="0"/>
                <a:cs typeface="Arial" panose="020B0604020202020204" pitchFamily="34" charset="0"/>
              </a:defRPr>
            </a:lvl3pPr>
            <a:lvl4pPr marL="1649006" indent="-235572">
              <a:defRPr>
                <a:solidFill>
                  <a:schemeClr val="tx1"/>
                </a:solidFill>
                <a:latin typeface="Arial" panose="020B0604020202020204" pitchFamily="34" charset="0"/>
                <a:cs typeface="Arial" panose="020B0604020202020204" pitchFamily="34" charset="0"/>
              </a:defRPr>
            </a:lvl4pPr>
            <a:lvl5pPr marL="2120151" indent="-235572">
              <a:defRPr>
                <a:solidFill>
                  <a:schemeClr val="tx1"/>
                </a:solidFill>
                <a:latin typeface="Arial" panose="020B0604020202020204" pitchFamily="34" charset="0"/>
                <a:cs typeface="Arial" panose="020B0604020202020204" pitchFamily="34" charset="0"/>
              </a:defRPr>
            </a:lvl5pPr>
            <a:lvl6pPr marL="259129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2440"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3585"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4729" indent="-235572"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F596377-9654-4BA7-B37C-D12D190A86B4}" type="slidenum">
              <a:rPr lang="en-GB" altLang="en-US" smtClean="0"/>
              <a:pPr/>
              <a:t>41</a:t>
            </a:fld>
            <a:endParaRPr lang="en-GB"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id="{EFB9C692-AE72-4262-A2B9-F79EA8EDE7D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Notes Placeholder 2">
            <a:extLst>
              <a:ext uri="{FF2B5EF4-FFF2-40B4-BE49-F238E27FC236}">
                <a16:creationId xmlns:a16="http://schemas.microsoft.com/office/drawing/2014/main" id="{803C15EF-97CE-4A1B-8E8E-18045A0EE69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84996" name="Slide Number Placeholder 3">
            <a:extLst>
              <a:ext uri="{FF2B5EF4-FFF2-40B4-BE49-F238E27FC236}">
                <a16:creationId xmlns:a16="http://schemas.microsoft.com/office/drawing/2014/main" id="{493334CA-0D74-4FE7-8060-0E67EC1F4DF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DD4BF38-A351-4D9B-A399-0EDD6C3ED40C}" type="slidenum">
              <a:rPr lang="en-GB" altLang="en-US" smtClean="0"/>
              <a:pPr/>
              <a:t>42</a:t>
            </a:fld>
            <a:endParaRPr lang="en-GB"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5"/>
          </p:nvPr>
        </p:nvSpPr>
        <p:spPr/>
        <p:txBody>
          <a:bodyPr/>
          <a:lstStyle/>
          <a:p>
            <a:fld id="{DBF4F466-905D-45F7-B994-5C5B45A5DD83}" type="slidenum">
              <a:rPr lang="en-GB" smtClean="0"/>
              <a:t>43</a:t>
            </a:fld>
            <a:endParaRPr lang="en-GB"/>
          </a:p>
        </p:txBody>
      </p:sp>
    </p:spTree>
    <p:extLst>
      <p:ext uri="{BB962C8B-B14F-4D97-AF65-F5344CB8AC3E}">
        <p14:creationId xmlns:p14="http://schemas.microsoft.com/office/powerpoint/2010/main" val="6547163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361BE2F0-57B4-4741-95CB-C39D39F9DFD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Notes Placeholder 2">
            <a:extLst>
              <a:ext uri="{FF2B5EF4-FFF2-40B4-BE49-F238E27FC236}">
                <a16:creationId xmlns:a16="http://schemas.microsoft.com/office/drawing/2014/main" id="{A80453FE-2FBA-48D5-BEA5-6C4058C4DA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b="0" dirty="0"/>
          </a:p>
        </p:txBody>
      </p:sp>
      <p:sp>
        <p:nvSpPr>
          <p:cNvPr id="87044" name="Slide Number Placeholder 3">
            <a:extLst>
              <a:ext uri="{FF2B5EF4-FFF2-40B4-BE49-F238E27FC236}">
                <a16:creationId xmlns:a16="http://schemas.microsoft.com/office/drawing/2014/main" id="{F0974ADB-F4F5-465D-961D-44DA17EBD2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63975" indent="-292830">
              <a:defRPr>
                <a:solidFill>
                  <a:schemeClr val="tx1"/>
                </a:solidFill>
                <a:latin typeface="Arial" panose="020B0604020202020204" pitchFamily="34" charset="0"/>
                <a:cs typeface="Arial" panose="020B0604020202020204" pitchFamily="34" charset="0"/>
              </a:defRPr>
            </a:lvl2pPr>
            <a:lvl3pPr marL="1176226" indent="-233937">
              <a:defRPr>
                <a:solidFill>
                  <a:schemeClr val="tx1"/>
                </a:solidFill>
                <a:latin typeface="Arial" panose="020B0604020202020204" pitchFamily="34" charset="0"/>
                <a:cs typeface="Arial" panose="020B0604020202020204" pitchFamily="34" charset="0"/>
              </a:defRPr>
            </a:lvl3pPr>
            <a:lvl4pPr marL="1647371" indent="-233937">
              <a:defRPr>
                <a:solidFill>
                  <a:schemeClr val="tx1"/>
                </a:solidFill>
                <a:latin typeface="Arial" panose="020B0604020202020204" pitchFamily="34" charset="0"/>
                <a:cs typeface="Arial" panose="020B0604020202020204" pitchFamily="34" charset="0"/>
              </a:defRPr>
            </a:lvl4pPr>
            <a:lvl5pPr marL="2118515" indent="-233937">
              <a:defRPr>
                <a:solidFill>
                  <a:schemeClr val="tx1"/>
                </a:solidFill>
                <a:latin typeface="Arial" panose="020B0604020202020204" pitchFamily="34" charset="0"/>
                <a:cs typeface="Arial" panose="020B0604020202020204" pitchFamily="34" charset="0"/>
              </a:defRPr>
            </a:lvl5pPr>
            <a:lvl6pPr marL="2589660"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6080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31949"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3094" indent="-233937"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649914-472A-4B6E-A670-E7C8194B4252}" type="slidenum">
              <a:rPr lang="en-GB" altLang="en-US" smtClean="0"/>
              <a:pPr/>
              <a:t>44</a:t>
            </a:fld>
            <a:endParaRPr lang="en-GB"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D6ADE9-E532-4770-86D5-33786CBDEA5A}" type="slidenum">
              <a:rPr lang="en-GB" smtClean="0"/>
              <a:t>45</a:t>
            </a:fld>
            <a:endParaRPr lang="en-GB"/>
          </a:p>
        </p:txBody>
      </p:sp>
    </p:spTree>
    <p:extLst>
      <p:ext uri="{BB962C8B-B14F-4D97-AF65-F5344CB8AC3E}">
        <p14:creationId xmlns:p14="http://schemas.microsoft.com/office/powerpoint/2010/main" val="17270473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ight Triangle 3">
            <a:extLst>
              <a:ext uri="{FF2B5EF4-FFF2-40B4-BE49-F238E27FC236}">
                <a16:creationId xmlns:a16="http://schemas.microsoft.com/office/drawing/2014/main" id="{41E1D548-0D03-4068-997D-F068E85EB6D9}"/>
              </a:ext>
            </a:extLst>
          </p:cNvPr>
          <p:cNvSpPr/>
          <p:nvPr/>
        </p:nvSpPr>
        <p:spPr>
          <a:xfrm>
            <a:off x="0" y="4664075"/>
            <a:ext cx="12200467"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grpSp>
        <p:nvGrpSpPr>
          <p:cNvPr id="5" name="Group 15">
            <a:extLst>
              <a:ext uri="{FF2B5EF4-FFF2-40B4-BE49-F238E27FC236}">
                <a16:creationId xmlns:a16="http://schemas.microsoft.com/office/drawing/2014/main" id="{09CF4BA5-BF98-474E-9E55-1E30862CE21D}"/>
              </a:ext>
            </a:extLst>
          </p:cNvPr>
          <p:cNvGrpSpPr>
            <a:grpSpLocks/>
          </p:cNvGrpSpPr>
          <p:nvPr/>
        </p:nvGrpSpPr>
        <p:grpSpPr bwMode="auto">
          <a:xfrm>
            <a:off x="1" y="4946650"/>
            <a:ext cx="12196233" cy="1911350"/>
            <a:chOff x="-3765" y="4832896"/>
            <a:chExt cx="9147765" cy="2032192"/>
          </a:xfrm>
        </p:grpSpPr>
        <p:sp>
          <p:nvSpPr>
            <p:cNvPr id="6" name="Freeform 16">
              <a:extLst>
                <a:ext uri="{FF2B5EF4-FFF2-40B4-BE49-F238E27FC236}">
                  <a16:creationId xmlns:a16="http://schemas.microsoft.com/office/drawing/2014/main" id="{CFAD20B9-5D84-49A2-943E-6C3BB3E0C433}"/>
                </a:ext>
              </a:extLst>
            </p:cNvPr>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sz="1800">
                <a:latin typeface="Arial" charset="0"/>
                <a:cs typeface="Arial" charset="0"/>
              </a:endParaRPr>
            </a:p>
          </p:txBody>
        </p:sp>
        <p:sp>
          <p:nvSpPr>
            <p:cNvPr id="7" name="Freeform 18">
              <a:extLst>
                <a:ext uri="{FF2B5EF4-FFF2-40B4-BE49-F238E27FC236}">
                  <a16:creationId xmlns:a16="http://schemas.microsoft.com/office/drawing/2014/main" id="{49A7CA05-08A9-4DC3-8C55-D5AE892931BF}"/>
                </a:ext>
              </a:extLst>
            </p:cNvPr>
            <p:cNvSpPr>
              <a:spLocks/>
            </p:cNvSpPr>
            <p:nvPr/>
          </p:nvSpPr>
          <p:spPr bwMode="auto">
            <a:xfrm>
              <a:off x="35926" y="5135025"/>
              <a:ext cx="9108074" cy="838869"/>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sz="1800"/>
            </a:p>
          </p:txBody>
        </p:sp>
        <p:sp>
          <p:nvSpPr>
            <p:cNvPr id="8" name="Freeform 19">
              <a:extLst>
                <a:ext uri="{FF2B5EF4-FFF2-40B4-BE49-F238E27FC236}">
                  <a16:creationId xmlns:a16="http://schemas.microsoft.com/office/drawing/2014/main" id="{F131BD35-4D50-4289-B1F5-BDD9CBFCA725}"/>
                </a:ext>
              </a:extLst>
            </p:cNvPr>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cxnSp>
          <p:nvCxnSpPr>
            <p:cNvPr id="10" name="Straight Connector 9">
              <a:extLst>
                <a:ext uri="{FF2B5EF4-FFF2-40B4-BE49-F238E27FC236}">
                  <a16:creationId xmlns:a16="http://schemas.microsoft.com/office/drawing/2014/main" id="{B8FADB6A-8715-47D0-91A3-0C7AFCDE2C3E}"/>
                </a:ext>
              </a:extLst>
            </p:cNvPr>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11" name="Title 1">
            <a:extLst>
              <a:ext uri="{FF2B5EF4-FFF2-40B4-BE49-F238E27FC236}">
                <a16:creationId xmlns:a16="http://schemas.microsoft.com/office/drawing/2014/main" id="{CDFA6F3C-01D7-43AC-B860-73AA9BD907E0}"/>
              </a:ext>
            </a:extLst>
          </p:cNvPr>
          <p:cNvSpPr txBox="1">
            <a:spLocks/>
          </p:cNvSpPr>
          <p:nvPr/>
        </p:nvSpPr>
        <p:spPr>
          <a:xfrm>
            <a:off x="624418" y="5805488"/>
            <a:ext cx="9781116" cy="596900"/>
          </a:xfrm>
          <a:prstGeom prst="rect">
            <a:avLst/>
          </a:prstGeom>
        </p:spPr>
        <p:txBody>
          <a:bodyPr anchor="ctr">
            <a:normAutofit fontScale="85000" lnSpcReduction="20000"/>
          </a:bodyPr>
          <a:lstStyle/>
          <a:p>
            <a:pPr eaLnBrk="1" fontAlgn="auto" hangingPunct="1">
              <a:spcAft>
                <a:spcPts val="0"/>
              </a:spcAft>
              <a:defRPr/>
            </a:pPr>
            <a:r>
              <a:rPr lang="en-GB" sz="2400" dirty="0">
                <a:solidFill>
                  <a:schemeClr val="bg1"/>
                </a:solidFill>
                <a:effectLst>
                  <a:outerShdw blurRad="50000" dist="30000" dir="5400000" algn="tl" rotWithShape="0">
                    <a:srgbClr val="000000">
                      <a:alpha val="30000"/>
                    </a:srgbClr>
                  </a:outerShdw>
                </a:effectLst>
                <a:latin typeface="+mj-lt"/>
                <a:ea typeface="+mj-ea"/>
                <a:cs typeface="+mj-cs"/>
              </a:rPr>
              <a:t>Skills for Collaborating &amp; Communicating with Service Users, Carers and Professional Colleagues</a:t>
            </a:r>
          </a:p>
        </p:txBody>
      </p:sp>
      <p:sp>
        <p:nvSpPr>
          <p:cNvPr id="9" name="Title 8"/>
          <p:cNvSpPr>
            <a:spLocks noGrp="1"/>
          </p:cNvSpPr>
          <p:nvPr>
            <p:ph type="ctrTitle"/>
          </p:nvPr>
        </p:nvSpPr>
        <p:spPr>
          <a:xfrm>
            <a:off x="914400" y="1752602"/>
            <a:ext cx="103632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endParaRPr lang="en-US" dirty="0"/>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2" name="Date Placeholder 29">
            <a:extLst>
              <a:ext uri="{FF2B5EF4-FFF2-40B4-BE49-F238E27FC236}">
                <a16:creationId xmlns:a16="http://schemas.microsoft.com/office/drawing/2014/main" id="{33503BA9-A642-43DA-98D7-13B63381C9A0}"/>
              </a:ext>
            </a:extLst>
          </p:cNvPr>
          <p:cNvSpPr>
            <a:spLocks noGrp="1"/>
          </p:cNvSpPr>
          <p:nvPr>
            <p:ph type="dt" sz="half" idx="10"/>
          </p:nvPr>
        </p:nvSpPr>
        <p:spPr/>
        <p:txBody>
          <a:bodyPr/>
          <a:lstStyle>
            <a:lvl1pPr>
              <a:defRPr>
                <a:solidFill>
                  <a:srgbClr val="FFFFFF"/>
                </a:solidFill>
              </a:defRPr>
            </a:lvl1pPr>
            <a:extLst/>
          </a:lstStyle>
          <a:p>
            <a:fld id="{632A9A8D-4610-43E8-8F87-DFDAFA5FF99B}" type="datetimeFigureOut">
              <a:rPr lang="en-GB" smtClean="0"/>
              <a:t>02/05/2023</a:t>
            </a:fld>
            <a:endParaRPr lang="en-GB"/>
          </a:p>
        </p:txBody>
      </p:sp>
      <p:sp>
        <p:nvSpPr>
          <p:cNvPr id="13" name="Footer Placeholder 18">
            <a:extLst>
              <a:ext uri="{FF2B5EF4-FFF2-40B4-BE49-F238E27FC236}">
                <a16:creationId xmlns:a16="http://schemas.microsoft.com/office/drawing/2014/main" id="{7C7F490F-6DAF-409F-BC58-798AE94EB203}"/>
              </a:ext>
            </a:extLst>
          </p:cNvPr>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14" name="Slide Number Placeholder 26">
            <a:extLst>
              <a:ext uri="{FF2B5EF4-FFF2-40B4-BE49-F238E27FC236}">
                <a16:creationId xmlns:a16="http://schemas.microsoft.com/office/drawing/2014/main" id="{EB44828E-96A2-4AE3-BAE9-6FE5AEDA2D5F}"/>
              </a:ext>
            </a:extLst>
          </p:cNvPr>
          <p:cNvSpPr>
            <a:spLocks noGrp="1"/>
          </p:cNvSpPr>
          <p:nvPr>
            <p:ph type="sldNum" sz="quarter" idx="12"/>
          </p:nvPr>
        </p:nvSpPr>
        <p:spPr/>
        <p:txBody>
          <a:bodyPr/>
          <a:lstStyle>
            <a:lvl1pPr>
              <a:defRPr>
                <a:solidFill>
                  <a:srgbClr val="FFFFFF"/>
                </a:solidFill>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2477837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p:nvPr>
        </p:nvSpPr>
        <p:spPr/>
        <p:txBody>
          <a:bodyPr rtlCol="0"/>
          <a:lstStyle/>
          <a:p>
            <a:r>
              <a:rPr lang="en-US"/>
              <a:t>Click to edit Master title style</a:t>
            </a:r>
            <a:endParaRPr lang="en-US" dirty="0"/>
          </a:p>
        </p:txBody>
      </p:sp>
      <p:sp>
        <p:nvSpPr>
          <p:cNvPr id="4" name="Date Placeholder 9">
            <a:extLst>
              <a:ext uri="{FF2B5EF4-FFF2-40B4-BE49-F238E27FC236}">
                <a16:creationId xmlns:a16="http://schemas.microsoft.com/office/drawing/2014/main" id="{C8E00D8B-DEAF-4BD1-B17B-6A9E23592523}"/>
              </a:ext>
            </a:extLst>
          </p:cNvPr>
          <p:cNvSpPr>
            <a:spLocks noGrp="1"/>
          </p:cNvSpPr>
          <p:nvPr>
            <p:ph type="dt" sz="half" idx="10"/>
          </p:nvPr>
        </p:nvSpPr>
        <p:spPr/>
        <p:txBody>
          <a:bodyPr/>
          <a:lstStyle>
            <a:lvl1pPr>
              <a:defRPr/>
            </a:lvl1pPr>
          </a:lstStyle>
          <a:p>
            <a:fld id="{632A9A8D-4610-43E8-8F87-DFDAFA5FF99B}" type="datetimeFigureOut">
              <a:rPr lang="en-GB" smtClean="0"/>
              <a:t>02/05/2023</a:t>
            </a:fld>
            <a:endParaRPr lang="en-GB"/>
          </a:p>
        </p:txBody>
      </p:sp>
      <p:sp>
        <p:nvSpPr>
          <p:cNvPr id="5" name="Footer Placeholder 21">
            <a:extLst>
              <a:ext uri="{FF2B5EF4-FFF2-40B4-BE49-F238E27FC236}">
                <a16:creationId xmlns:a16="http://schemas.microsoft.com/office/drawing/2014/main" id="{11A9166C-73CE-4604-BFCE-BE853A7D12EC}"/>
              </a:ext>
            </a:extLst>
          </p:cNvPr>
          <p:cNvSpPr>
            <a:spLocks noGrp="1"/>
          </p:cNvSpPr>
          <p:nvPr>
            <p:ph type="ftr" sz="quarter" idx="11"/>
          </p:nvPr>
        </p:nvSpPr>
        <p:spPr/>
        <p:txBody>
          <a:bodyPr/>
          <a:lstStyle>
            <a:lvl1pPr>
              <a:defRPr/>
            </a:lvl1pPr>
          </a:lstStyle>
          <a:p>
            <a:endParaRPr lang="en-GB"/>
          </a:p>
        </p:txBody>
      </p:sp>
      <p:sp>
        <p:nvSpPr>
          <p:cNvPr id="6" name="Slide Number Placeholder 17">
            <a:extLst>
              <a:ext uri="{FF2B5EF4-FFF2-40B4-BE49-F238E27FC236}">
                <a16:creationId xmlns:a16="http://schemas.microsoft.com/office/drawing/2014/main" id="{E68C904A-35BA-444B-B83B-4E3BA0B42E07}"/>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14214293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Chevron 10">
            <a:extLst>
              <a:ext uri="{FF2B5EF4-FFF2-40B4-BE49-F238E27FC236}">
                <a16:creationId xmlns:a16="http://schemas.microsoft.com/office/drawing/2014/main" id="{6B67EB64-8BF1-45C9-BAB8-63389B23077C}"/>
              </a:ext>
            </a:extLst>
          </p:cNvPr>
          <p:cNvSpPr/>
          <p:nvPr/>
        </p:nvSpPr>
        <p:spPr>
          <a:xfrm>
            <a:off x="4849284" y="3005138"/>
            <a:ext cx="243416"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sz="1800"/>
          </a:p>
        </p:txBody>
      </p:sp>
      <p:sp>
        <p:nvSpPr>
          <p:cNvPr id="5" name="Chevron 15">
            <a:extLst>
              <a:ext uri="{FF2B5EF4-FFF2-40B4-BE49-F238E27FC236}">
                <a16:creationId xmlns:a16="http://schemas.microsoft.com/office/drawing/2014/main" id="{83E4171E-AE89-4CBE-BC7F-1F796FDA38DE}"/>
              </a:ext>
            </a:extLst>
          </p:cNvPr>
          <p:cNvSpPr/>
          <p:nvPr/>
        </p:nvSpPr>
        <p:spPr>
          <a:xfrm>
            <a:off x="4599518" y="3005138"/>
            <a:ext cx="24553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sz="1800"/>
          </a:p>
        </p:txBody>
      </p:sp>
      <p:sp>
        <p:nvSpPr>
          <p:cNvPr id="2" name="Title 1"/>
          <p:cNvSpPr>
            <a:spLocks noGrp="1"/>
          </p:cNvSpPr>
          <p:nvPr>
            <p:ph type="title"/>
          </p:nvPr>
        </p:nvSpPr>
        <p:spPr>
          <a:xfrm>
            <a:off x="963168" y="1059712"/>
            <a:ext cx="103632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5230284" y="2931712"/>
            <a:ext cx="6096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115764A6-F51E-4A5C-BCA8-167EA7F6B563}"/>
              </a:ext>
            </a:extLst>
          </p:cNvPr>
          <p:cNvSpPr>
            <a:spLocks noGrp="1"/>
          </p:cNvSpPr>
          <p:nvPr>
            <p:ph type="dt" sz="half" idx="10"/>
          </p:nvPr>
        </p:nvSpPr>
        <p:spPr/>
        <p:txBody>
          <a:bodyPr/>
          <a:lstStyle>
            <a:lvl1pPr>
              <a:defRPr/>
            </a:lvl1pPr>
            <a:extLst/>
          </a:lstStyle>
          <a:p>
            <a:fld id="{632A9A8D-4610-43E8-8F87-DFDAFA5FF99B}" type="datetimeFigureOut">
              <a:rPr lang="en-GB" smtClean="0"/>
              <a:t>02/05/2023</a:t>
            </a:fld>
            <a:endParaRPr lang="en-GB"/>
          </a:p>
        </p:txBody>
      </p:sp>
      <p:sp>
        <p:nvSpPr>
          <p:cNvPr id="7" name="Footer Placeholder 4">
            <a:extLst>
              <a:ext uri="{FF2B5EF4-FFF2-40B4-BE49-F238E27FC236}">
                <a16:creationId xmlns:a16="http://schemas.microsoft.com/office/drawing/2014/main" id="{62D6EF22-9536-4ADC-A61F-6F819574C737}"/>
              </a:ext>
            </a:extLst>
          </p:cNvPr>
          <p:cNvSpPr>
            <a:spLocks noGrp="1"/>
          </p:cNvSpPr>
          <p:nvPr>
            <p:ph type="ftr" sz="quarter" idx="11"/>
          </p:nvPr>
        </p:nvSpPr>
        <p:spPr/>
        <p:txBody>
          <a:bodyPr/>
          <a:lstStyle>
            <a:lvl1pPr>
              <a:defRPr/>
            </a:lvl1pPr>
            <a:extLst/>
          </a:lstStyle>
          <a:p>
            <a:endParaRPr lang="en-GB"/>
          </a:p>
        </p:txBody>
      </p:sp>
      <p:sp>
        <p:nvSpPr>
          <p:cNvPr id="8" name="Slide Number Placeholder 5">
            <a:extLst>
              <a:ext uri="{FF2B5EF4-FFF2-40B4-BE49-F238E27FC236}">
                <a16:creationId xmlns:a16="http://schemas.microsoft.com/office/drawing/2014/main" id="{9D2EFC0C-5708-470C-BFFC-B182BD37B78E}"/>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4225560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a:extLst>
              <a:ext uri="{FF2B5EF4-FFF2-40B4-BE49-F238E27FC236}">
                <a16:creationId xmlns:a16="http://schemas.microsoft.com/office/drawing/2014/main" id="{2FB9FBD1-DCD5-4FB3-AB65-4F55C8F76739}"/>
              </a:ext>
            </a:extLst>
          </p:cNvPr>
          <p:cNvSpPr>
            <a:spLocks noGrp="1"/>
          </p:cNvSpPr>
          <p:nvPr>
            <p:ph type="dt" sz="half" idx="10"/>
          </p:nvPr>
        </p:nvSpPr>
        <p:spPr/>
        <p:txBody>
          <a:bodyPr/>
          <a:lstStyle>
            <a:lvl1pPr>
              <a:defRPr/>
            </a:lvl1pPr>
            <a:extLst/>
          </a:lstStyle>
          <a:p>
            <a:fld id="{632A9A8D-4610-43E8-8F87-DFDAFA5FF99B}" type="datetimeFigureOut">
              <a:rPr lang="en-GB" smtClean="0"/>
              <a:t>02/05/2023</a:t>
            </a:fld>
            <a:endParaRPr lang="en-GB"/>
          </a:p>
        </p:txBody>
      </p:sp>
      <p:sp>
        <p:nvSpPr>
          <p:cNvPr id="6" name="Footer Placeholder 5">
            <a:extLst>
              <a:ext uri="{FF2B5EF4-FFF2-40B4-BE49-F238E27FC236}">
                <a16:creationId xmlns:a16="http://schemas.microsoft.com/office/drawing/2014/main" id="{5AC887FC-8431-428F-9670-D077D16FE469}"/>
              </a:ext>
            </a:extLst>
          </p:cNvPr>
          <p:cNvSpPr>
            <a:spLocks noGrp="1"/>
          </p:cNvSpPr>
          <p:nvPr>
            <p:ph type="ftr" sz="quarter" idx="11"/>
          </p:nvPr>
        </p:nvSpPr>
        <p:spPr/>
        <p:txBody>
          <a:bodyPr/>
          <a:lstStyle>
            <a:lvl1pPr>
              <a:defRPr/>
            </a:lvl1pPr>
            <a:extLst/>
          </a:lstStyle>
          <a:p>
            <a:endParaRPr lang="en-GB"/>
          </a:p>
        </p:txBody>
      </p:sp>
      <p:sp>
        <p:nvSpPr>
          <p:cNvPr id="7" name="Slide Number Placeholder 6">
            <a:extLst>
              <a:ext uri="{FF2B5EF4-FFF2-40B4-BE49-F238E27FC236}">
                <a16:creationId xmlns:a16="http://schemas.microsoft.com/office/drawing/2014/main" id="{57DD8792-8735-443C-9937-A048F12E0680}"/>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2034659432"/>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FDB4DC5-3401-4201-8F2E-3CE1E29BFC51}"/>
              </a:ext>
            </a:extLst>
          </p:cNvPr>
          <p:cNvSpPr>
            <a:spLocks noGrp="1"/>
          </p:cNvSpPr>
          <p:nvPr>
            <p:ph type="dt" sz="half" idx="10"/>
          </p:nvPr>
        </p:nvSpPr>
        <p:spPr/>
        <p:txBody>
          <a:bodyPr/>
          <a:lstStyle>
            <a:lvl1pPr>
              <a:defRPr/>
            </a:lvl1pPr>
            <a:extLst/>
          </a:lstStyle>
          <a:p>
            <a:fld id="{632A9A8D-4610-43E8-8F87-DFDAFA5FF99B}" type="datetimeFigureOut">
              <a:rPr lang="en-GB" smtClean="0"/>
              <a:t>02/05/2023</a:t>
            </a:fld>
            <a:endParaRPr lang="en-GB"/>
          </a:p>
        </p:txBody>
      </p:sp>
      <p:sp>
        <p:nvSpPr>
          <p:cNvPr id="8" name="Footer Placeholder 7">
            <a:extLst>
              <a:ext uri="{FF2B5EF4-FFF2-40B4-BE49-F238E27FC236}">
                <a16:creationId xmlns:a16="http://schemas.microsoft.com/office/drawing/2014/main" id="{A7DFE98B-641A-4E47-9F34-D80114D1CB60}"/>
              </a:ext>
            </a:extLst>
          </p:cNvPr>
          <p:cNvSpPr>
            <a:spLocks noGrp="1"/>
          </p:cNvSpPr>
          <p:nvPr>
            <p:ph type="ftr" sz="quarter" idx="11"/>
          </p:nvPr>
        </p:nvSpPr>
        <p:spPr/>
        <p:txBody>
          <a:bodyPr/>
          <a:lstStyle>
            <a:lvl1pPr>
              <a:defRPr/>
            </a:lvl1pPr>
            <a:extLst/>
          </a:lstStyle>
          <a:p>
            <a:endParaRPr lang="en-GB"/>
          </a:p>
        </p:txBody>
      </p:sp>
      <p:sp>
        <p:nvSpPr>
          <p:cNvPr id="9" name="Slide Number Placeholder 8">
            <a:extLst>
              <a:ext uri="{FF2B5EF4-FFF2-40B4-BE49-F238E27FC236}">
                <a16:creationId xmlns:a16="http://schemas.microsoft.com/office/drawing/2014/main" id="{4F754E6D-5882-4ECB-AF9F-360A772FAB7F}"/>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1166218351"/>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a:extLst>
              <a:ext uri="{FF2B5EF4-FFF2-40B4-BE49-F238E27FC236}">
                <a16:creationId xmlns:a16="http://schemas.microsoft.com/office/drawing/2014/main" id="{4B771C49-ABCA-4969-919C-EE422CC7810C}"/>
              </a:ext>
            </a:extLst>
          </p:cNvPr>
          <p:cNvSpPr>
            <a:spLocks noGrp="1"/>
          </p:cNvSpPr>
          <p:nvPr>
            <p:ph type="dt" sz="half" idx="10"/>
          </p:nvPr>
        </p:nvSpPr>
        <p:spPr/>
        <p:txBody>
          <a:bodyPr/>
          <a:lstStyle>
            <a:lvl1pPr>
              <a:defRPr/>
            </a:lvl1pPr>
            <a:extLst/>
          </a:lstStyle>
          <a:p>
            <a:fld id="{632A9A8D-4610-43E8-8F87-DFDAFA5FF99B}" type="datetimeFigureOut">
              <a:rPr lang="en-GB" smtClean="0"/>
              <a:t>02/05/2023</a:t>
            </a:fld>
            <a:endParaRPr lang="en-GB"/>
          </a:p>
        </p:txBody>
      </p:sp>
      <p:sp>
        <p:nvSpPr>
          <p:cNvPr id="4" name="Footer Placeholder 3">
            <a:extLst>
              <a:ext uri="{FF2B5EF4-FFF2-40B4-BE49-F238E27FC236}">
                <a16:creationId xmlns:a16="http://schemas.microsoft.com/office/drawing/2014/main" id="{08E5F1E3-CC6B-4F28-9611-BF0179020B3C}"/>
              </a:ext>
            </a:extLst>
          </p:cNvPr>
          <p:cNvSpPr>
            <a:spLocks noGrp="1"/>
          </p:cNvSpPr>
          <p:nvPr>
            <p:ph type="ftr" sz="quarter" idx="11"/>
          </p:nvPr>
        </p:nvSpPr>
        <p:spPr/>
        <p:txBody>
          <a:bodyPr/>
          <a:lstStyle>
            <a:lvl1pPr>
              <a:defRPr/>
            </a:lvl1pPr>
            <a:extLst/>
          </a:lstStyle>
          <a:p>
            <a:endParaRPr lang="en-GB"/>
          </a:p>
        </p:txBody>
      </p:sp>
      <p:sp>
        <p:nvSpPr>
          <p:cNvPr id="5" name="Slide Number Placeholder 4">
            <a:extLst>
              <a:ext uri="{FF2B5EF4-FFF2-40B4-BE49-F238E27FC236}">
                <a16:creationId xmlns:a16="http://schemas.microsoft.com/office/drawing/2014/main" id="{A1FC8109-D947-46AF-B691-654CD78DE471}"/>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699717234"/>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FE92FEA2-4EDA-4118-A01E-758C3965A7A0}"/>
              </a:ext>
            </a:extLst>
          </p:cNvPr>
          <p:cNvSpPr>
            <a:spLocks noGrp="1"/>
          </p:cNvSpPr>
          <p:nvPr>
            <p:ph type="dt" sz="half" idx="10"/>
          </p:nvPr>
        </p:nvSpPr>
        <p:spPr/>
        <p:txBody>
          <a:bodyPr/>
          <a:lstStyle>
            <a:lvl1pPr>
              <a:defRPr/>
            </a:lvl1pPr>
          </a:lstStyle>
          <a:p>
            <a:fld id="{632A9A8D-4610-43E8-8F87-DFDAFA5FF99B}" type="datetimeFigureOut">
              <a:rPr lang="en-GB" smtClean="0"/>
              <a:t>02/05/2023</a:t>
            </a:fld>
            <a:endParaRPr lang="en-GB"/>
          </a:p>
        </p:txBody>
      </p:sp>
      <p:sp>
        <p:nvSpPr>
          <p:cNvPr id="3" name="Footer Placeholder 21">
            <a:extLst>
              <a:ext uri="{FF2B5EF4-FFF2-40B4-BE49-F238E27FC236}">
                <a16:creationId xmlns:a16="http://schemas.microsoft.com/office/drawing/2014/main" id="{159B0A55-1FB3-4D3A-BA6B-992B92621B5D}"/>
              </a:ext>
            </a:extLst>
          </p:cNvPr>
          <p:cNvSpPr>
            <a:spLocks noGrp="1"/>
          </p:cNvSpPr>
          <p:nvPr>
            <p:ph type="ftr" sz="quarter" idx="11"/>
          </p:nvPr>
        </p:nvSpPr>
        <p:spPr/>
        <p:txBody>
          <a:bodyPr/>
          <a:lstStyle>
            <a:lvl1pPr>
              <a:defRPr/>
            </a:lvl1pPr>
          </a:lstStyle>
          <a:p>
            <a:endParaRPr lang="en-GB"/>
          </a:p>
        </p:txBody>
      </p:sp>
      <p:sp>
        <p:nvSpPr>
          <p:cNvPr id="4" name="Slide Number Placeholder 17">
            <a:extLst>
              <a:ext uri="{FF2B5EF4-FFF2-40B4-BE49-F238E27FC236}">
                <a16:creationId xmlns:a16="http://schemas.microsoft.com/office/drawing/2014/main" id="{594D897B-2480-4A07-947F-F8CCDF0F6C00}"/>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2356766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E1BF1D-B708-425B-969E-4AD991A1C52A}"/>
              </a:ext>
            </a:extLst>
          </p:cNvPr>
          <p:cNvSpPr>
            <a:spLocks noGrp="1"/>
          </p:cNvSpPr>
          <p:nvPr>
            <p:ph type="dt" sz="half" idx="10"/>
          </p:nvPr>
        </p:nvSpPr>
        <p:spPr/>
        <p:txBody>
          <a:bodyPr/>
          <a:lstStyle>
            <a:lvl1pPr>
              <a:defRPr/>
            </a:lvl1pPr>
            <a:extLst/>
          </a:lstStyle>
          <a:p>
            <a:fld id="{632A9A8D-4610-43E8-8F87-DFDAFA5FF99B}" type="datetimeFigureOut">
              <a:rPr lang="en-GB" smtClean="0"/>
              <a:t>02/05/2023</a:t>
            </a:fld>
            <a:endParaRPr lang="en-GB"/>
          </a:p>
        </p:txBody>
      </p:sp>
      <p:sp>
        <p:nvSpPr>
          <p:cNvPr id="6" name="Footer Placeholder 5">
            <a:extLst>
              <a:ext uri="{FF2B5EF4-FFF2-40B4-BE49-F238E27FC236}">
                <a16:creationId xmlns:a16="http://schemas.microsoft.com/office/drawing/2014/main" id="{20975A39-0DA4-41E9-8C58-0371C1EF3125}"/>
              </a:ext>
            </a:extLst>
          </p:cNvPr>
          <p:cNvSpPr>
            <a:spLocks noGrp="1"/>
          </p:cNvSpPr>
          <p:nvPr>
            <p:ph type="ftr" sz="quarter" idx="11"/>
          </p:nvPr>
        </p:nvSpPr>
        <p:spPr/>
        <p:txBody>
          <a:bodyPr/>
          <a:lstStyle>
            <a:lvl1pPr>
              <a:defRPr/>
            </a:lvl1pPr>
            <a:extLst/>
          </a:lstStyle>
          <a:p>
            <a:endParaRPr lang="en-GB"/>
          </a:p>
        </p:txBody>
      </p:sp>
      <p:sp>
        <p:nvSpPr>
          <p:cNvPr id="7" name="Slide Number Placeholder 6">
            <a:extLst>
              <a:ext uri="{FF2B5EF4-FFF2-40B4-BE49-F238E27FC236}">
                <a16:creationId xmlns:a16="http://schemas.microsoft.com/office/drawing/2014/main" id="{CCFC1357-97A8-469F-9635-EC2E09186152}"/>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1185417524"/>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10">
            <a:extLst>
              <a:ext uri="{FF2B5EF4-FFF2-40B4-BE49-F238E27FC236}">
                <a16:creationId xmlns:a16="http://schemas.microsoft.com/office/drawing/2014/main" id="{3D03546D-4303-458D-A513-C34514854C58}"/>
              </a:ext>
            </a:extLst>
          </p:cNvPr>
          <p:cNvSpPr>
            <a:spLocks/>
          </p:cNvSpPr>
          <p:nvPr/>
        </p:nvSpPr>
        <p:spPr bwMode="auto">
          <a:xfrm>
            <a:off x="954617" y="5002214"/>
            <a:ext cx="5069416"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sz="1800">
              <a:latin typeface="Arial" charset="0"/>
              <a:cs typeface="Arial" charset="0"/>
            </a:endParaRPr>
          </a:p>
        </p:txBody>
      </p:sp>
      <p:sp>
        <p:nvSpPr>
          <p:cNvPr id="6" name="Freeform 15">
            <a:extLst>
              <a:ext uri="{FF2B5EF4-FFF2-40B4-BE49-F238E27FC236}">
                <a16:creationId xmlns:a16="http://schemas.microsoft.com/office/drawing/2014/main" id="{462C0B72-FABF-4BA6-9B7F-26A2E0663D8B}"/>
              </a:ext>
            </a:extLst>
          </p:cNvPr>
          <p:cNvSpPr>
            <a:spLocks/>
          </p:cNvSpPr>
          <p:nvPr/>
        </p:nvSpPr>
        <p:spPr bwMode="auto">
          <a:xfrm>
            <a:off x="-71966" y="5784850"/>
            <a:ext cx="5069417"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sz="1800"/>
          </a:p>
        </p:txBody>
      </p:sp>
      <p:sp>
        <p:nvSpPr>
          <p:cNvPr id="7" name="Right Triangle 6">
            <a:extLst>
              <a:ext uri="{FF2B5EF4-FFF2-40B4-BE49-F238E27FC236}">
                <a16:creationId xmlns:a16="http://schemas.microsoft.com/office/drawing/2014/main" id="{D21CC22B-BC9E-4B18-B5E3-481E7B5AC708}"/>
              </a:ext>
            </a:extLst>
          </p:cNvPr>
          <p:cNvSpPr>
            <a:spLocks/>
          </p:cNvSpPr>
          <p:nvPr/>
        </p:nvSpPr>
        <p:spPr bwMode="auto">
          <a:xfrm>
            <a:off x="-8056" y="5791253"/>
            <a:ext cx="4536419"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cxnSp>
        <p:nvCxnSpPr>
          <p:cNvPr id="8" name="Straight Connector 7">
            <a:extLst>
              <a:ext uri="{FF2B5EF4-FFF2-40B4-BE49-F238E27FC236}">
                <a16:creationId xmlns:a16="http://schemas.microsoft.com/office/drawing/2014/main" id="{58EE54A7-3464-417D-968E-CD2965563FAA}"/>
              </a:ext>
            </a:extLst>
          </p:cNvPr>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19">
            <a:extLst>
              <a:ext uri="{FF2B5EF4-FFF2-40B4-BE49-F238E27FC236}">
                <a16:creationId xmlns:a16="http://schemas.microsoft.com/office/drawing/2014/main" id="{5A295362-B48B-4740-B402-76A7A0B873AD}"/>
              </a:ext>
            </a:extLst>
          </p:cNvPr>
          <p:cNvSpPr/>
          <p:nvPr/>
        </p:nvSpPr>
        <p:spPr>
          <a:xfrm>
            <a:off x="11552768" y="4987925"/>
            <a:ext cx="243417"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sz="1800"/>
          </a:p>
        </p:txBody>
      </p:sp>
      <p:sp>
        <p:nvSpPr>
          <p:cNvPr id="10" name="Chevron 20">
            <a:extLst>
              <a:ext uri="{FF2B5EF4-FFF2-40B4-BE49-F238E27FC236}">
                <a16:creationId xmlns:a16="http://schemas.microsoft.com/office/drawing/2014/main" id="{2F9884D5-7D03-4CDE-8DD4-2D5F51734555}"/>
              </a:ext>
            </a:extLst>
          </p:cNvPr>
          <p:cNvSpPr/>
          <p:nvPr/>
        </p:nvSpPr>
        <p:spPr>
          <a:xfrm>
            <a:off x="11303001" y="4987925"/>
            <a:ext cx="243417"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eaLnBrk="1" hangingPunct="1">
              <a:defRPr/>
            </a:pPr>
            <a:endParaRPr lang="en-US" sz="1800"/>
          </a:p>
        </p:txBody>
      </p:sp>
      <p:sp>
        <p:nvSpPr>
          <p:cNvPr id="4" name="Text Placeholder 3"/>
          <p:cNvSpPr>
            <a:spLocks noGrp="1"/>
          </p:cNvSpPr>
          <p:nvPr>
            <p:ph type="body" sz="half" idx="2"/>
          </p:nvPr>
        </p:nvSpPr>
        <p:spPr>
          <a:xfrm>
            <a:off x="1521643" y="5443402"/>
            <a:ext cx="95504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a:extLst>
              <a:ext uri="{FF2B5EF4-FFF2-40B4-BE49-F238E27FC236}">
                <a16:creationId xmlns:a16="http://schemas.microsoft.com/office/drawing/2014/main" id="{A1DE9A7B-6865-4D00-B031-3B65183A3573}"/>
              </a:ext>
            </a:extLst>
          </p:cNvPr>
          <p:cNvSpPr>
            <a:spLocks noGrp="1"/>
          </p:cNvSpPr>
          <p:nvPr>
            <p:ph type="dt" sz="half" idx="10"/>
          </p:nvPr>
        </p:nvSpPr>
        <p:spPr/>
        <p:txBody>
          <a:bodyPr/>
          <a:lstStyle>
            <a:lvl1pPr>
              <a:defRPr>
                <a:solidFill>
                  <a:schemeClr val="tx1"/>
                </a:solidFill>
              </a:defRPr>
            </a:lvl1pPr>
            <a:extLst/>
          </a:lstStyle>
          <a:p>
            <a:fld id="{632A9A8D-4610-43E8-8F87-DFDAFA5FF99B}" type="datetimeFigureOut">
              <a:rPr lang="en-GB" smtClean="0"/>
              <a:t>02/05/2023</a:t>
            </a:fld>
            <a:endParaRPr lang="en-GB"/>
          </a:p>
        </p:txBody>
      </p:sp>
      <p:sp>
        <p:nvSpPr>
          <p:cNvPr id="12" name="Footer Placeholder 5">
            <a:extLst>
              <a:ext uri="{FF2B5EF4-FFF2-40B4-BE49-F238E27FC236}">
                <a16:creationId xmlns:a16="http://schemas.microsoft.com/office/drawing/2014/main" id="{C658E4C8-93DC-420E-80BA-49E48DB3CE4D}"/>
              </a:ext>
            </a:extLst>
          </p:cNvPr>
          <p:cNvSpPr>
            <a:spLocks noGrp="1"/>
          </p:cNvSpPr>
          <p:nvPr>
            <p:ph type="ftr" sz="quarter" idx="11"/>
          </p:nvPr>
        </p:nvSpPr>
        <p:spPr/>
        <p:txBody>
          <a:bodyPr/>
          <a:lstStyle>
            <a:lvl1pPr>
              <a:defRPr>
                <a:solidFill>
                  <a:schemeClr val="tx1"/>
                </a:solidFill>
              </a:defRPr>
            </a:lvl1pPr>
            <a:extLst/>
          </a:lstStyle>
          <a:p>
            <a:endParaRPr lang="en-GB"/>
          </a:p>
        </p:txBody>
      </p:sp>
      <p:sp>
        <p:nvSpPr>
          <p:cNvPr id="13" name="Slide Number Placeholder 6">
            <a:extLst>
              <a:ext uri="{FF2B5EF4-FFF2-40B4-BE49-F238E27FC236}">
                <a16:creationId xmlns:a16="http://schemas.microsoft.com/office/drawing/2014/main" id="{A96BC9B1-8FB6-451C-B405-5A535F94528A}"/>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16891058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09600" y="1481330"/>
            <a:ext cx="109728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E3F46E20-64EE-42B0-8E5C-B4B2C8EFA735}"/>
              </a:ext>
            </a:extLst>
          </p:cNvPr>
          <p:cNvSpPr>
            <a:spLocks noGrp="1"/>
          </p:cNvSpPr>
          <p:nvPr>
            <p:ph type="dt" sz="half" idx="10"/>
          </p:nvPr>
        </p:nvSpPr>
        <p:spPr/>
        <p:txBody>
          <a:bodyPr/>
          <a:lstStyle>
            <a:lvl1pPr>
              <a:defRPr/>
            </a:lvl1pPr>
          </a:lstStyle>
          <a:p>
            <a:fld id="{632A9A8D-4610-43E8-8F87-DFDAFA5FF99B}" type="datetimeFigureOut">
              <a:rPr lang="en-GB" smtClean="0"/>
              <a:t>02/05/2023</a:t>
            </a:fld>
            <a:endParaRPr lang="en-GB"/>
          </a:p>
        </p:txBody>
      </p:sp>
      <p:sp>
        <p:nvSpPr>
          <p:cNvPr id="5" name="Footer Placeholder 21">
            <a:extLst>
              <a:ext uri="{FF2B5EF4-FFF2-40B4-BE49-F238E27FC236}">
                <a16:creationId xmlns:a16="http://schemas.microsoft.com/office/drawing/2014/main" id="{62994EB8-1859-443B-A2D7-C483BA025AF2}"/>
              </a:ext>
            </a:extLst>
          </p:cNvPr>
          <p:cNvSpPr>
            <a:spLocks noGrp="1"/>
          </p:cNvSpPr>
          <p:nvPr>
            <p:ph type="ftr" sz="quarter" idx="11"/>
          </p:nvPr>
        </p:nvSpPr>
        <p:spPr/>
        <p:txBody>
          <a:bodyPr/>
          <a:lstStyle>
            <a:lvl1pPr>
              <a:defRPr/>
            </a:lvl1pPr>
          </a:lstStyle>
          <a:p>
            <a:endParaRPr lang="en-GB"/>
          </a:p>
        </p:txBody>
      </p:sp>
      <p:sp>
        <p:nvSpPr>
          <p:cNvPr id="6" name="Slide Number Placeholder 17">
            <a:extLst>
              <a:ext uri="{FF2B5EF4-FFF2-40B4-BE49-F238E27FC236}">
                <a16:creationId xmlns:a16="http://schemas.microsoft.com/office/drawing/2014/main" id="{8F95C409-2E77-4FFD-82D4-95966EE48315}"/>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3505739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4328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FA792E50-7E5F-461D-8AE9-9253EE66C034}"/>
              </a:ext>
            </a:extLst>
          </p:cNvPr>
          <p:cNvSpPr>
            <a:spLocks noGrp="1"/>
          </p:cNvSpPr>
          <p:nvPr>
            <p:ph type="dt" sz="half" idx="10"/>
          </p:nvPr>
        </p:nvSpPr>
        <p:spPr/>
        <p:txBody>
          <a:bodyPr/>
          <a:lstStyle>
            <a:lvl1pPr>
              <a:defRPr/>
            </a:lvl1pPr>
          </a:lstStyle>
          <a:p>
            <a:fld id="{632A9A8D-4610-43E8-8F87-DFDAFA5FF99B}" type="datetimeFigureOut">
              <a:rPr lang="en-GB" smtClean="0"/>
              <a:t>02/05/2023</a:t>
            </a:fld>
            <a:endParaRPr lang="en-GB"/>
          </a:p>
        </p:txBody>
      </p:sp>
      <p:sp>
        <p:nvSpPr>
          <p:cNvPr id="5" name="Footer Placeholder 21">
            <a:extLst>
              <a:ext uri="{FF2B5EF4-FFF2-40B4-BE49-F238E27FC236}">
                <a16:creationId xmlns:a16="http://schemas.microsoft.com/office/drawing/2014/main" id="{A2F9334B-FBA3-4646-86F2-9F21D86E5692}"/>
              </a:ext>
            </a:extLst>
          </p:cNvPr>
          <p:cNvSpPr>
            <a:spLocks noGrp="1"/>
          </p:cNvSpPr>
          <p:nvPr>
            <p:ph type="ftr" sz="quarter" idx="11"/>
          </p:nvPr>
        </p:nvSpPr>
        <p:spPr/>
        <p:txBody>
          <a:bodyPr/>
          <a:lstStyle>
            <a:lvl1pPr>
              <a:defRPr/>
            </a:lvl1pPr>
          </a:lstStyle>
          <a:p>
            <a:endParaRPr lang="en-GB"/>
          </a:p>
        </p:txBody>
      </p:sp>
      <p:sp>
        <p:nvSpPr>
          <p:cNvPr id="6" name="Slide Number Placeholder 17">
            <a:extLst>
              <a:ext uri="{FF2B5EF4-FFF2-40B4-BE49-F238E27FC236}">
                <a16:creationId xmlns:a16="http://schemas.microsoft.com/office/drawing/2014/main" id="{4FE173B3-A217-47F7-BFC3-126EC686E0F2}"/>
              </a:ext>
            </a:extLst>
          </p:cNvPr>
          <p:cNvSpPr>
            <a:spLocks noGrp="1"/>
          </p:cNvSpPr>
          <p:nvPr>
            <p:ph type="sldNum" sz="quarter" idx="12"/>
          </p:nvPr>
        </p:nvSpPr>
        <p:spPr/>
        <p:txBody>
          <a:bodyPr/>
          <a:lstStyle>
            <a:lvl1pPr>
              <a:defRPr/>
            </a:lvl1pPr>
          </a:lstStyle>
          <a:p>
            <a:fld id="{0B6AE6A0-3EF2-408A-870E-EF48D545FFB4}" type="slidenum">
              <a:rPr lang="en-GB" smtClean="0"/>
              <a:t>‹#›</a:t>
            </a:fld>
            <a:endParaRPr lang="en-GB"/>
          </a:p>
        </p:txBody>
      </p:sp>
    </p:spTree>
    <p:extLst>
      <p:ext uri="{BB962C8B-B14F-4D97-AF65-F5344CB8AC3E}">
        <p14:creationId xmlns:p14="http://schemas.microsoft.com/office/powerpoint/2010/main" val="41804259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86430027-FC4B-41B5-BB3A-35555F21B5F6}"/>
              </a:ext>
            </a:extLst>
          </p:cNvPr>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sz="1800"/>
          </a:p>
        </p:txBody>
      </p:sp>
      <p:sp>
        <p:nvSpPr>
          <p:cNvPr id="5" name="Oval 4">
            <a:extLst>
              <a:ext uri="{FF2B5EF4-FFF2-40B4-BE49-F238E27FC236}">
                <a16:creationId xmlns:a16="http://schemas.microsoft.com/office/drawing/2014/main" id="{34E09BCA-3C42-42BD-842B-F35D8C880A48}"/>
              </a:ext>
            </a:extLst>
          </p:cNvPr>
          <p:cNvSpPr/>
          <p:nvPr/>
        </p:nvSpPr>
        <p:spPr>
          <a:xfrm>
            <a:off x="1543051" y="1344614"/>
            <a:ext cx="84667"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ts val="0"/>
              </a:spcBef>
              <a:spcAft>
                <a:spcPts val="0"/>
              </a:spcAft>
              <a:defRPr/>
            </a:pPr>
            <a:endParaRPr lang="en-US" sz="1800"/>
          </a:p>
        </p:txBody>
      </p:sp>
      <p:sp>
        <p:nvSpPr>
          <p:cNvPr id="6" name="Title 1">
            <a:extLst>
              <a:ext uri="{FF2B5EF4-FFF2-40B4-BE49-F238E27FC236}">
                <a16:creationId xmlns:a16="http://schemas.microsoft.com/office/drawing/2014/main" id="{F0C84D3A-8372-45EE-847C-F2E9E5B4F34C}"/>
              </a:ext>
            </a:extLst>
          </p:cNvPr>
          <p:cNvSpPr txBox="1">
            <a:spLocks/>
          </p:cNvSpPr>
          <p:nvPr/>
        </p:nvSpPr>
        <p:spPr>
          <a:xfrm>
            <a:off x="1524000" y="285751"/>
            <a:ext cx="9781117" cy="428625"/>
          </a:xfrm>
          <a:prstGeom prst="rect">
            <a:avLst/>
          </a:prstGeom>
        </p:spPr>
        <p:txBody>
          <a:bodyPr anchor="ctr">
            <a:normAutofit/>
          </a:bodyPr>
          <a:lstStyle/>
          <a:p>
            <a:pPr eaLnBrk="1" fontAlgn="auto" hangingPunct="1">
              <a:spcAft>
                <a:spcPts val="0"/>
              </a:spcAft>
              <a:defRPr/>
            </a:pPr>
            <a:r>
              <a:rPr lang="en-GB" sz="1800">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endParaRPr lang="en-GB" sz="1800"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sp>
        <p:nvSpPr>
          <p:cNvPr id="22" name="Subtitle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endParaRPr lang="en-US" dirty="0"/>
          </a:p>
        </p:txBody>
      </p:sp>
      <p:sp>
        <p:nvSpPr>
          <p:cNvPr id="10" name="Title 1"/>
          <p:cNvSpPr>
            <a:spLocks noGrp="1"/>
          </p:cNvSpPr>
          <p:nvPr>
            <p:ph type="ctrTitle"/>
          </p:nvPr>
        </p:nvSpPr>
        <p:spPr>
          <a:xfrm>
            <a:off x="1727168" y="438150"/>
            <a:ext cx="9781149" cy="428606"/>
          </a:xfrm>
        </p:spPr>
        <p:txBody>
          <a:bodyPr/>
          <a:lstStyle/>
          <a:p>
            <a:r>
              <a:rPr lang="en-US"/>
              <a:t>Click to edit Master title style</a:t>
            </a:r>
            <a:endParaRPr lang="en-GB" dirty="0"/>
          </a:p>
        </p:txBody>
      </p:sp>
    </p:spTree>
    <p:extLst>
      <p:ext uri="{BB962C8B-B14F-4D97-AF65-F5344CB8AC3E}">
        <p14:creationId xmlns:p14="http://schemas.microsoft.com/office/powerpoint/2010/main" val="2103344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C41748D3-7784-4D7A-B342-7A841F323DAB}"/>
              </a:ext>
            </a:extLst>
          </p:cNvPr>
          <p:cNvSpPr>
            <a:spLocks/>
          </p:cNvSpPr>
          <p:nvPr/>
        </p:nvSpPr>
        <p:spPr bwMode="auto">
          <a:xfrm>
            <a:off x="954617" y="5002214"/>
            <a:ext cx="5069416"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1" hangingPunct="1">
              <a:defRPr/>
            </a:pPr>
            <a:endParaRPr lang="en-US" sz="1800">
              <a:latin typeface="Arial" charset="0"/>
              <a:cs typeface="Arial" charset="0"/>
            </a:endParaRPr>
          </a:p>
        </p:txBody>
      </p:sp>
      <p:sp>
        <p:nvSpPr>
          <p:cNvPr id="1027" name="Freeform 11">
            <a:extLst>
              <a:ext uri="{FF2B5EF4-FFF2-40B4-BE49-F238E27FC236}">
                <a16:creationId xmlns:a16="http://schemas.microsoft.com/office/drawing/2014/main" id="{CA17C18E-A23D-4831-B4F5-E84D33F59946}"/>
              </a:ext>
            </a:extLst>
          </p:cNvPr>
          <p:cNvSpPr>
            <a:spLocks/>
          </p:cNvSpPr>
          <p:nvPr/>
        </p:nvSpPr>
        <p:spPr bwMode="auto">
          <a:xfrm>
            <a:off x="-71966" y="5784850"/>
            <a:ext cx="5069417" cy="838200"/>
          </a:xfrm>
          <a:custGeom>
            <a:avLst/>
            <a:gdLst>
              <a:gd name="T0" fmla="*/ 0 w 5760"/>
              <a:gd name="T1" fmla="*/ 0 h 528"/>
              <a:gd name="T2" fmla="*/ 2147483646 w 5760"/>
              <a:gd name="T3" fmla="*/ 0 h 528"/>
              <a:gd name="T4" fmla="*/ 2147483646 w 5760"/>
              <a:gd name="T5" fmla="*/ 2147483646 h 528"/>
              <a:gd name="T6" fmla="*/ 2147483646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GB" sz="1800"/>
          </a:p>
        </p:txBody>
      </p:sp>
      <p:sp>
        <p:nvSpPr>
          <p:cNvPr id="14" name="Right Triangle 13">
            <a:extLst>
              <a:ext uri="{FF2B5EF4-FFF2-40B4-BE49-F238E27FC236}">
                <a16:creationId xmlns:a16="http://schemas.microsoft.com/office/drawing/2014/main" id="{D81B0765-B953-4AC1-8051-8C727FFD05B5}"/>
              </a:ext>
            </a:extLst>
          </p:cNvPr>
          <p:cNvSpPr>
            <a:spLocks/>
          </p:cNvSpPr>
          <p:nvPr/>
        </p:nvSpPr>
        <p:spPr bwMode="auto">
          <a:xfrm>
            <a:off x="-8056" y="5791253"/>
            <a:ext cx="4536419"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cxnSp>
        <p:nvCxnSpPr>
          <p:cNvPr id="15" name="Straight Connector 14">
            <a:extLst>
              <a:ext uri="{FF2B5EF4-FFF2-40B4-BE49-F238E27FC236}">
                <a16:creationId xmlns:a16="http://schemas.microsoft.com/office/drawing/2014/main" id="{62946F87-8EB5-443A-BD3C-102CFEF2A1BF}"/>
              </a:ext>
            </a:extLst>
          </p:cNvPr>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a:extLst>
              <a:ext uri="{FF2B5EF4-FFF2-40B4-BE49-F238E27FC236}">
                <a16:creationId xmlns:a16="http://schemas.microsoft.com/office/drawing/2014/main" id="{5A0BF22D-9FB7-4C10-A717-8CC232D980C3}"/>
              </a:ext>
            </a:extLst>
          </p:cNvPr>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a:extLst>
              <a:ext uri="{FF2B5EF4-FFF2-40B4-BE49-F238E27FC236}">
                <a16:creationId xmlns:a16="http://schemas.microsoft.com/office/drawing/2014/main" id="{6C13F57F-21CB-48F6-945D-841D276A70A8}"/>
              </a:ext>
            </a:extLst>
          </p:cNvPr>
          <p:cNvSpPr>
            <a:spLocks noGrp="1"/>
          </p:cNvSpPr>
          <p:nvPr>
            <p:ph type="body" idx="1"/>
          </p:nvPr>
        </p:nvSpPr>
        <p:spPr bwMode="auto">
          <a:xfrm>
            <a:off x="609600" y="14811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AD2CEB71-E1B7-4A61-A1D0-F379522E9413}"/>
              </a:ext>
            </a:extLst>
          </p:cNvPr>
          <p:cNvSpPr>
            <a:spLocks noGrp="1"/>
          </p:cNvSpPr>
          <p:nvPr>
            <p:ph type="dt" sz="half" idx="2"/>
          </p:nvPr>
        </p:nvSpPr>
        <p:spPr>
          <a:xfrm>
            <a:off x="8970433" y="6408739"/>
            <a:ext cx="2559051" cy="365125"/>
          </a:xfrm>
          <a:prstGeom prst="rect">
            <a:avLst/>
          </a:prstGeom>
        </p:spPr>
        <p:txBody>
          <a:bodyPr vert="horz" anchor="b"/>
          <a:lstStyle>
            <a:lvl1pPr algn="l" eaLnBrk="1" latinLnBrk="0" hangingPunct="1">
              <a:defRPr kumimoji="0" sz="1000">
                <a:solidFill>
                  <a:schemeClr val="tx1"/>
                </a:solidFill>
                <a:latin typeface="Arial" charset="0"/>
                <a:cs typeface="Arial" charset="0"/>
              </a:defRPr>
            </a:lvl1pPr>
            <a:extLst/>
          </a:lstStyle>
          <a:p>
            <a:fld id="{632A9A8D-4610-43E8-8F87-DFDAFA5FF99B}" type="datetimeFigureOut">
              <a:rPr lang="en-GB" smtClean="0"/>
              <a:t>02/05/2023</a:t>
            </a:fld>
            <a:endParaRPr lang="en-GB"/>
          </a:p>
        </p:txBody>
      </p:sp>
      <p:sp>
        <p:nvSpPr>
          <p:cNvPr id="22" name="Footer Placeholder 21">
            <a:extLst>
              <a:ext uri="{FF2B5EF4-FFF2-40B4-BE49-F238E27FC236}">
                <a16:creationId xmlns:a16="http://schemas.microsoft.com/office/drawing/2014/main" id="{7D9FD942-0FD4-424E-9BB6-E03416B769BD}"/>
              </a:ext>
            </a:extLst>
          </p:cNvPr>
          <p:cNvSpPr>
            <a:spLocks noGrp="1"/>
          </p:cNvSpPr>
          <p:nvPr>
            <p:ph type="ftr" sz="quarter" idx="3"/>
          </p:nvPr>
        </p:nvSpPr>
        <p:spPr>
          <a:xfrm>
            <a:off x="5839884" y="6408739"/>
            <a:ext cx="3134783" cy="365125"/>
          </a:xfrm>
          <a:prstGeom prst="rect">
            <a:avLst/>
          </a:prstGeom>
        </p:spPr>
        <p:txBody>
          <a:bodyPr vert="horz" anchor="b"/>
          <a:lstStyle>
            <a:lvl1pPr algn="r" eaLnBrk="1" latinLnBrk="0" hangingPunct="1">
              <a:defRPr kumimoji="0" sz="1000">
                <a:solidFill>
                  <a:schemeClr val="tx1"/>
                </a:solidFill>
                <a:latin typeface="Arial" charset="0"/>
                <a:cs typeface="Arial" charset="0"/>
              </a:defRPr>
            </a:lvl1pPr>
            <a:extLst/>
          </a:lstStyle>
          <a:p>
            <a:endParaRPr lang="en-GB"/>
          </a:p>
        </p:txBody>
      </p:sp>
      <p:sp>
        <p:nvSpPr>
          <p:cNvPr id="18" name="Slide Number Placeholder 17">
            <a:extLst>
              <a:ext uri="{FF2B5EF4-FFF2-40B4-BE49-F238E27FC236}">
                <a16:creationId xmlns:a16="http://schemas.microsoft.com/office/drawing/2014/main" id="{84BAF48B-F985-46AB-AF9B-BEB1FEA9D055}"/>
              </a:ext>
            </a:extLst>
          </p:cNvPr>
          <p:cNvSpPr>
            <a:spLocks noGrp="1"/>
          </p:cNvSpPr>
          <p:nvPr>
            <p:ph type="sldNum" sz="quarter" idx="4"/>
          </p:nvPr>
        </p:nvSpPr>
        <p:spPr>
          <a:xfrm>
            <a:off x="11529484" y="6408739"/>
            <a:ext cx="488949"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fld id="{0B6AE6A0-3EF2-408A-870E-EF48D545FFB4}" type="slidenum">
              <a:rPr lang="en-GB" smtClean="0"/>
              <a:t>‹#›</a:t>
            </a:fld>
            <a:endParaRPr lang="en-GB"/>
          </a:p>
        </p:txBody>
      </p:sp>
    </p:spTree>
    <p:extLst>
      <p:ext uri="{BB962C8B-B14F-4D97-AF65-F5344CB8AC3E}">
        <p14:creationId xmlns:p14="http://schemas.microsoft.com/office/powerpoint/2010/main" val="22853540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fontAlgn="base" hangingPunct="1">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1" fontAlgn="base" hangingPunct="1">
        <a:spcBef>
          <a:spcPct val="0"/>
        </a:spcBef>
        <a:spcAft>
          <a:spcPct val="0"/>
        </a:spcAft>
        <a:defRPr sz="4100" b="1">
          <a:solidFill>
            <a:schemeClr val="tx2"/>
          </a:solidFill>
          <a:latin typeface="Lucida Sans Unicode" pitchFamily="34" charset="0"/>
        </a:defRPr>
      </a:lvl2pPr>
      <a:lvl3pPr algn="l" rtl="0" eaLnBrk="1" fontAlgn="base" hangingPunct="1">
        <a:spcBef>
          <a:spcPct val="0"/>
        </a:spcBef>
        <a:spcAft>
          <a:spcPct val="0"/>
        </a:spcAft>
        <a:defRPr sz="4100" b="1">
          <a:solidFill>
            <a:schemeClr val="tx2"/>
          </a:solidFill>
          <a:latin typeface="Lucida Sans Unicode" pitchFamily="34" charset="0"/>
        </a:defRPr>
      </a:lvl3pPr>
      <a:lvl4pPr algn="l" rtl="0" eaLnBrk="1" fontAlgn="base" hangingPunct="1">
        <a:spcBef>
          <a:spcPct val="0"/>
        </a:spcBef>
        <a:spcAft>
          <a:spcPct val="0"/>
        </a:spcAft>
        <a:defRPr sz="4100" b="1">
          <a:solidFill>
            <a:schemeClr val="tx2"/>
          </a:solidFill>
          <a:latin typeface="Lucida Sans Unicode" pitchFamily="34" charset="0"/>
        </a:defRPr>
      </a:lvl4pPr>
      <a:lvl5pPr algn="l" rtl="0" eaLnBrk="1" fontAlgn="base" hangingPunct="1">
        <a:spcBef>
          <a:spcPct val="0"/>
        </a:spcBef>
        <a:spcAft>
          <a:spcPct val="0"/>
        </a:spcAft>
        <a:defRPr sz="4100" b="1">
          <a:solidFill>
            <a:schemeClr val="tx2"/>
          </a:solidFill>
          <a:latin typeface="Lucida Sans Unicode" pitchFamily="34" charset="0"/>
        </a:defRPr>
      </a:lvl5pPr>
      <a:lvl6pPr marL="457200" algn="l" rtl="0" eaLnBrk="1" fontAlgn="base" hangingPunct="1">
        <a:spcBef>
          <a:spcPct val="0"/>
        </a:spcBef>
        <a:spcAft>
          <a:spcPct val="0"/>
        </a:spcAft>
        <a:defRPr sz="4100" b="1">
          <a:solidFill>
            <a:schemeClr val="tx2"/>
          </a:solidFill>
          <a:latin typeface="Lucida Sans Unicode" pitchFamily="34" charset="0"/>
        </a:defRPr>
      </a:lvl6pPr>
      <a:lvl7pPr marL="914400" algn="l" rtl="0" eaLnBrk="1" fontAlgn="base" hangingPunct="1">
        <a:spcBef>
          <a:spcPct val="0"/>
        </a:spcBef>
        <a:spcAft>
          <a:spcPct val="0"/>
        </a:spcAft>
        <a:defRPr sz="4100" b="1">
          <a:solidFill>
            <a:schemeClr val="tx2"/>
          </a:solidFill>
          <a:latin typeface="Lucida Sans Unicode" pitchFamily="34" charset="0"/>
        </a:defRPr>
      </a:lvl7pPr>
      <a:lvl8pPr marL="1371600" algn="l" rtl="0" eaLnBrk="1" fontAlgn="base" hangingPunct="1">
        <a:spcBef>
          <a:spcPct val="0"/>
        </a:spcBef>
        <a:spcAft>
          <a:spcPct val="0"/>
        </a:spcAft>
        <a:defRPr sz="4100" b="1">
          <a:solidFill>
            <a:schemeClr val="tx2"/>
          </a:solidFill>
          <a:latin typeface="Lucida Sans Unicode" pitchFamily="34" charset="0"/>
        </a:defRPr>
      </a:lvl8pPr>
      <a:lvl9pPr marL="1828800" algn="l" rtl="0" eaLnBrk="1" fontAlgn="base" hangingPunct="1">
        <a:spcBef>
          <a:spcPct val="0"/>
        </a:spcBef>
        <a:spcAft>
          <a:spcPct val="0"/>
        </a:spcAft>
        <a:defRPr sz="4100" b="1">
          <a:solidFill>
            <a:schemeClr val="tx2"/>
          </a:solidFill>
          <a:latin typeface="Lucida Sans Unicode" pitchFamily="34" charset="0"/>
        </a:defRPr>
      </a:lvl9pPr>
      <a:extLst/>
    </p:titleStyle>
    <p:bodyStyle>
      <a:lvl1pPr marL="365125" indent="-255588" algn="l" rtl="0" eaLnBrk="1" fontAlgn="base" hangingPunct="1">
        <a:spcBef>
          <a:spcPts val="400"/>
        </a:spcBef>
        <a:spcAft>
          <a:spcPct val="0"/>
        </a:spcAft>
        <a:buClr>
          <a:schemeClr val="accent1"/>
        </a:buClr>
        <a:buSzPct val="68000"/>
        <a:buFont typeface="Wingdings 3" panose="05040102010807070707" pitchFamily="18" charset="2"/>
        <a:buChar char=""/>
        <a:defRPr sz="2700" kern="1200">
          <a:solidFill>
            <a:schemeClr val="tx1"/>
          </a:solidFill>
          <a:latin typeface="+mn-lt"/>
          <a:ea typeface="+mn-ea"/>
          <a:cs typeface="+mn-cs"/>
        </a:defRPr>
      </a:lvl1pPr>
      <a:lvl2pPr marL="620713" indent="-228600" algn="l" rtl="0" eaLnBrk="1" fontAlgn="base" hangingPunct="1">
        <a:spcBef>
          <a:spcPts val="325"/>
        </a:spcBef>
        <a:spcAft>
          <a:spcPct val="0"/>
        </a:spcAft>
        <a:buClr>
          <a:schemeClr val="accent1"/>
        </a:buClr>
        <a:buFont typeface="Verdana" panose="020B0604030504040204" pitchFamily="34" charset="0"/>
        <a:buChar char="◦"/>
        <a:defRPr sz="2300" kern="1200">
          <a:solidFill>
            <a:schemeClr val="tx1"/>
          </a:solidFill>
          <a:latin typeface="+mn-lt"/>
          <a:ea typeface="+mn-ea"/>
          <a:cs typeface="+mn-cs"/>
        </a:defRPr>
      </a:lvl2pPr>
      <a:lvl3pPr marL="858838" indent="-228600" algn="l" rtl="0" eaLnBrk="1" fontAlgn="base" hangingPunct="1">
        <a:spcBef>
          <a:spcPts val="350"/>
        </a:spcBef>
        <a:spcAft>
          <a:spcPct val="0"/>
        </a:spcAft>
        <a:buClr>
          <a:schemeClr val="accent2"/>
        </a:buClr>
        <a:buSzPct val="100000"/>
        <a:buFont typeface="Wingdings 2" panose="05020102010507070707" pitchFamily="18" charset="2"/>
        <a:buChar char=""/>
        <a:defRPr sz="2100" kern="1200">
          <a:solidFill>
            <a:schemeClr val="tx1"/>
          </a:solidFill>
          <a:latin typeface="+mn-lt"/>
          <a:ea typeface="+mn-ea"/>
          <a:cs typeface="+mn-cs"/>
        </a:defRPr>
      </a:lvl3pPr>
      <a:lvl4pPr marL="1143000" indent="-228600" algn="l" rtl="0" eaLnBrk="1" fontAlgn="base" hangingPunct="1">
        <a:spcBef>
          <a:spcPts val="350"/>
        </a:spcBef>
        <a:spcAft>
          <a:spcPct val="0"/>
        </a:spcAft>
        <a:buClr>
          <a:schemeClr val="accent2"/>
        </a:buClr>
        <a:buFont typeface="Wingdings 2" panose="05020102010507070707" pitchFamily="18" charset="2"/>
        <a:buChar char=""/>
        <a:defRPr sz="1900" kern="1200">
          <a:solidFill>
            <a:schemeClr val="tx1"/>
          </a:solidFill>
          <a:latin typeface="+mn-lt"/>
          <a:ea typeface="+mn-ea"/>
          <a:cs typeface="+mn-cs"/>
        </a:defRPr>
      </a:lvl4pPr>
      <a:lvl5pPr marL="1371600" indent="-228600" algn="l" rtl="0" eaLnBrk="1" fontAlgn="base" hangingPunct="1">
        <a:spcBef>
          <a:spcPts val="350"/>
        </a:spcBef>
        <a:spcAft>
          <a:spcPct val="0"/>
        </a:spcAft>
        <a:buClr>
          <a:schemeClr val="accent2"/>
        </a:buClr>
        <a:buFont typeface="Wingdings 2" panose="05020102010507070707"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dgRpfZ2WyD8"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youtu.be/hh57sJ4it7I"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s://youtu.be/qS-9F_qqOXo"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youtu.be/2iF41nNoM5M" TargetMode="External"/><Relationship Id="rId5" Type="http://schemas.openxmlformats.org/officeDocument/2006/relationships/hyperlink" Target="https://youtu.be/IOOs62dzOE4" TargetMode="External"/><Relationship Id="rId4" Type="http://schemas.openxmlformats.org/officeDocument/2006/relationships/hyperlink" Target="https://youtu.be/YTzMZ4Hqo7Y"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gov.wales/"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socialcare.wales/resources/information-and-learning-hub" TargetMode="External"/><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24790-6CA6-4630-B067-1D1137B4EB93}"/>
              </a:ext>
            </a:extLst>
          </p:cNvPr>
          <p:cNvSpPr>
            <a:spLocks noGrp="1"/>
          </p:cNvSpPr>
          <p:nvPr>
            <p:ph type="title"/>
          </p:nvPr>
        </p:nvSpPr>
        <p:spPr/>
        <p:txBody>
          <a:bodyPr>
            <a:normAutofit fontScale="90000"/>
          </a:bodyPr>
          <a:lstStyle/>
          <a:p>
            <a:pPr>
              <a:defRPr/>
            </a:pPr>
            <a:r>
              <a:rPr lang="en-GB" dirty="0"/>
              <a:t> </a:t>
            </a: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r>
              <a:rPr lang="en-GB" sz="5300" dirty="0"/>
              <a:t>Porth Agored</a:t>
            </a:r>
            <a:br>
              <a:rPr lang="en-GB" sz="5300" dirty="0"/>
            </a:br>
            <a:r>
              <a:rPr lang="en-GB" sz="5300" dirty="0"/>
              <a:t>Graduate Certificate Consolidation </a:t>
            </a:r>
            <a:br>
              <a:rPr lang="en-GB" sz="5300" dirty="0"/>
            </a:br>
            <a:r>
              <a:rPr lang="en-GB" sz="5300" dirty="0"/>
              <a:t>Workshop 2</a:t>
            </a:r>
            <a:br>
              <a:rPr lang="en-GB" sz="5300" dirty="0"/>
            </a:br>
            <a:r>
              <a:rPr lang="en-GB" altLang="en-US" sz="4000" dirty="0"/>
              <a:t>Collaboration and Co-production</a:t>
            </a:r>
            <a:br>
              <a:rPr lang="en-GB" altLang="en-US" sz="4000" dirty="0"/>
            </a:br>
            <a:r>
              <a:rPr lang="en-GB" altLang="en-US" sz="4000" dirty="0"/>
              <a:t>Welsh context</a:t>
            </a:r>
            <a:br>
              <a:rPr lang="en-GB" altLang="en-US" sz="4000" dirty="0"/>
            </a:br>
            <a:r>
              <a:rPr lang="en-GB" altLang="en-US" sz="4000" dirty="0"/>
              <a:t>Observation of Practice – Task 2</a:t>
            </a:r>
            <a:br>
              <a:rPr lang="en-GB" altLang="en-US" sz="4000" dirty="0"/>
            </a:br>
            <a:br>
              <a:rPr lang="en-GB" altLang="en-US" sz="5400" dirty="0"/>
            </a:br>
            <a:br>
              <a:rPr lang="en-GB" sz="5300" dirty="0"/>
            </a:br>
            <a:endParaRPr lang="en-GB" sz="5300" dirty="0"/>
          </a:p>
        </p:txBody>
      </p:sp>
      <p:sp>
        <p:nvSpPr>
          <p:cNvPr id="12290" name="Footer Placeholder 6">
            <a:extLst>
              <a:ext uri="{FF2B5EF4-FFF2-40B4-BE49-F238E27FC236}">
                <a16:creationId xmlns:a16="http://schemas.microsoft.com/office/drawing/2014/main" id="{480FC4C2-B901-4AFD-B7AF-B02CBC0D0C63}"/>
              </a:ext>
            </a:extLst>
          </p:cNvPr>
          <p:cNvSpPr>
            <a:spLocks noGrp="1"/>
          </p:cNvSpPr>
          <p:nvPr>
            <p:ph type="ftr" sz="quarter" idx="11"/>
          </p:nvPr>
        </p:nvSpPr>
        <p:spPr bwMode="auto">
          <a:xfrm>
            <a:off x="5839884" y="6408739"/>
            <a:ext cx="6178549" cy="4571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000"/>
              <a:t>Porth Agored Consolidation Programme Workshop 2</a:t>
            </a:r>
            <a:endParaRPr lang="en-GB" altLang="en-US" sz="2000" dirty="0"/>
          </a:p>
        </p:txBody>
      </p:sp>
      <p:sp>
        <p:nvSpPr>
          <p:cNvPr id="12291" name="Slide Number Placeholder 5">
            <a:extLst>
              <a:ext uri="{FF2B5EF4-FFF2-40B4-BE49-F238E27FC236}">
                <a16:creationId xmlns:a16="http://schemas.microsoft.com/office/drawing/2014/main" id="{EEC56459-84BF-4FC6-A309-BA9EE2760F7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C84EC74-B485-4446-923A-D044D5CE5094}" type="slidenum">
              <a:rPr lang="en-GB" altLang="en-US" smtClean="0"/>
              <a:pPr/>
              <a:t>1</a:t>
            </a:fld>
            <a:endParaRPr lang="en-GB"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785C44-670B-4EEF-81B7-372E480C6CFE}"/>
              </a:ext>
            </a:extLst>
          </p:cNvPr>
          <p:cNvSpPr>
            <a:spLocks noGrp="1"/>
          </p:cNvSpPr>
          <p:nvPr>
            <p:ph idx="1"/>
          </p:nvPr>
        </p:nvSpPr>
        <p:spPr/>
        <p:txBody>
          <a:bodyPr/>
          <a:lstStyle/>
          <a:p>
            <a:r>
              <a:rPr lang="en-GB" dirty="0"/>
              <a:t>Confidentiality </a:t>
            </a:r>
          </a:p>
          <a:p>
            <a:r>
              <a:rPr lang="en-GB" dirty="0"/>
              <a:t>Respect </a:t>
            </a:r>
          </a:p>
          <a:p>
            <a:r>
              <a:rPr lang="en-GB" dirty="0"/>
              <a:t>One person speaking at one time, if on line please use the button for putting your hand up if you would like to make a comment</a:t>
            </a:r>
          </a:p>
          <a:p>
            <a:r>
              <a:rPr lang="en-GB" dirty="0"/>
              <a:t>If on line use the discussion box during the presentation to type in any questions you have. Please keep camera’s on unless internet connectivity doesn’t allow this. </a:t>
            </a:r>
          </a:p>
          <a:p>
            <a:r>
              <a:rPr lang="en-GB" dirty="0"/>
              <a:t>Participation – please ensure you engage and focus</a:t>
            </a:r>
          </a:p>
          <a:p>
            <a:endParaRPr lang="en-GB" dirty="0"/>
          </a:p>
        </p:txBody>
      </p:sp>
      <p:sp>
        <p:nvSpPr>
          <p:cNvPr id="3" name="Title 2">
            <a:extLst>
              <a:ext uri="{FF2B5EF4-FFF2-40B4-BE49-F238E27FC236}">
                <a16:creationId xmlns:a16="http://schemas.microsoft.com/office/drawing/2014/main" id="{F70425DA-A475-43B7-BB5E-9915D6BDAA50}"/>
              </a:ext>
            </a:extLst>
          </p:cNvPr>
          <p:cNvSpPr>
            <a:spLocks noGrp="1"/>
          </p:cNvSpPr>
          <p:nvPr>
            <p:ph type="title"/>
          </p:nvPr>
        </p:nvSpPr>
        <p:spPr/>
        <p:txBody>
          <a:bodyPr>
            <a:normAutofit/>
          </a:bodyPr>
          <a:lstStyle/>
          <a:p>
            <a:r>
              <a:rPr lang="en-GB" dirty="0"/>
              <a:t>Ground Rules for Virtual Workshop</a:t>
            </a:r>
          </a:p>
        </p:txBody>
      </p:sp>
    </p:spTree>
    <p:extLst>
      <p:ext uri="{BB962C8B-B14F-4D97-AF65-F5344CB8AC3E}">
        <p14:creationId xmlns:p14="http://schemas.microsoft.com/office/powerpoint/2010/main" val="922998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C3344D5-827B-FE40-A118-12A97CB3C6E3}"/>
              </a:ext>
            </a:extLst>
          </p:cNvPr>
          <p:cNvSpPr>
            <a:spLocks noGrp="1"/>
          </p:cNvSpPr>
          <p:nvPr>
            <p:ph idx="1"/>
          </p:nvPr>
        </p:nvSpPr>
        <p:spPr>
          <a:xfrm>
            <a:off x="504091" y="994162"/>
            <a:ext cx="10972800" cy="4869676"/>
          </a:xfrm>
        </p:spPr>
        <p:txBody>
          <a:bodyPr/>
          <a:lstStyle/>
          <a:p>
            <a:r>
              <a:rPr lang="en-US" dirty="0"/>
              <a:t>Increase understanding of undertaking and writing up the observation of practice – Task 2</a:t>
            </a:r>
          </a:p>
          <a:p>
            <a:r>
              <a:rPr lang="en-US" dirty="0"/>
              <a:t>Consider the meaning of collaborative working, co-production and participation</a:t>
            </a:r>
          </a:p>
          <a:p>
            <a:r>
              <a:rPr lang="en-US" dirty="0"/>
              <a:t>Build knowledge of how to evidence the SCW learning outcome </a:t>
            </a:r>
            <a:r>
              <a:rPr lang="en-GB" dirty="0"/>
              <a:t>working collaboratively with people in need of care and support, their carers</a:t>
            </a:r>
            <a:r>
              <a:rPr lang="en-GB" i="1" dirty="0"/>
              <a:t> </a:t>
            </a:r>
            <a:r>
              <a:rPr lang="en-GB" dirty="0"/>
              <a:t>and other professionals withing the portfolio</a:t>
            </a:r>
          </a:p>
          <a:p>
            <a:r>
              <a:rPr lang="en-US" dirty="0"/>
              <a:t>Develop understanding of Welsh context and how to evidence this within the portfolio</a:t>
            </a:r>
            <a:endParaRPr lang="en-GB" dirty="0"/>
          </a:p>
          <a:p>
            <a:r>
              <a:rPr lang="en-US" dirty="0"/>
              <a:t>Developing knowledge of critical practice and how this links to values, ethics and communication methods. </a:t>
            </a:r>
          </a:p>
        </p:txBody>
      </p:sp>
      <p:sp>
        <p:nvSpPr>
          <p:cNvPr id="3" name="Title 2">
            <a:extLst>
              <a:ext uri="{FF2B5EF4-FFF2-40B4-BE49-F238E27FC236}">
                <a16:creationId xmlns:a16="http://schemas.microsoft.com/office/drawing/2014/main" id="{61B0639B-6C24-9F4B-B357-B7FC8D3E7C1A}"/>
              </a:ext>
            </a:extLst>
          </p:cNvPr>
          <p:cNvSpPr>
            <a:spLocks noGrp="1"/>
          </p:cNvSpPr>
          <p:nvPr>
            <p:ph type="title"/>
          </p:nvPr>
        </p:nvSpPr>
        <p:spPr>
          <a:xfrm>
            <a:off x="609600" y="133961"/>
            <a:ext cx="10972800" cy="1143000"/>
          </a:xfrm>
        </p:spPr>
        <p:txBody>
          <a:bodyPr/>
          <a:lstStyle/>
          <a:p>
            <a:r>
              <a:rPr lang="en-US" dirty="0"/>
              <a:t>Aims</a:t>
            </a:r>
          </a:p>
        </p:txBody>
      </p:sp>
    </p:spTree>
    <p:extLst>
      <p:ext uri="{BB962C8B-B14F-4D97-AF65-F5344CB8AC3E}">
        <p14:creationId xmlns:p14="http://schemas.microsoft.com/office/powerpoint/2010/main" val="3811331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9FE4AFB-EE22-3F5B-609D-92A8F431726F}"/>
              </a:ext>
            </a:extLst>
          </p:cNvPr>
          <p:cNvSpPr>
            <a:spLocks noGrp="1"/>
          </p:cNvSpPr>
          <p:nvPr>
            <p:ph idx="1"/>
          </p:nvPr>
        </p:nvSpPr>
        <p:spPr/>
        <p:txBody>
          <a:bodyPr/>
          <a:lstStyle/>
          <a:p>
            <a:pPr>
              <a:lnSpc>
                <a:spcPct val="90000"/>
              </a:lnSpc>
              <a:buNone/>
            </a:pPr>
            <a:r>
              <a:rPr lang="en-GB" sz="2400" b="1" dirty="0">
                <a:latin typeface="Arial" charset="0"/>
              </a:rPr>
              <a:t>Task 2 </a:t>
            </a:r>
            <a:r>
              <a:rPr lang="en-GB" sz="2400" dirty="0">
                <a:latin typeface="Arial" charset="0"/>
              </a:rPr>
              <a:t>(Page 7)</a:t>
            </a:r>
          </a:p>
          <a:p>
            <a:r>
              <a:rPr lang="en-GB" sz="2400" dirty="0">
                <a:latin typeface="Arial" charset="0"/>
              </a:rPr>
              <a:t>Need to complete 1 observation</a:t>
            </a:r>
          </a:p>
          <a:p>
            <a:r>
              <a:rPr lang="en-GB" sz="2400" dirty="0">
                <a:latin typeface="Arial" charset="0"/>
              </a:rPr>
              <a:t>Seek the individual's permission before hand </a:t>
            </a:r>
          </a:p>
          <a:p>
            <a:r>
              <a:rPr lang="en-GB" sz="2400" dirty="0">
                <a:latin typeface="Arial" charset="0"/>
              </a:rPr>
              <a:t>The observation must be least 30 minutes long or of a suitable duration to meet the learning outcomes if virtually or over the phone</a:t>
            </a:r>
          </a:p>
          <a:p>
            <a:r>
              <a:rPr lang="en-GB" sz="2400" dirty="0">
                <a:latin typeface="Arial" charset="0"/>
              </a:rPr>
              <a:t>Emphasis is on communication skills and methods, values, ethics and the Code of Professional Practice</a:t>
            </a:r>
          </a:p>
          <a:p>
            <a:r>
              <a:rPr lang="en-GB" sz="2400" dirty="0">
                <a:latin typeface="Arial" charset="0"/>
              </a:rPr>
              <a:t>Include reference to the Active offer. </a:t>
            </a:r>
          </a:p>
          <a:p>
            <a:r>
              <a:rPr lang="en-GB" sz="2400" dirty="0">
                <a:latin typeface="Arial" charset="0"/>
              </a:rPr>
              <a:t>Observer gets feedback from individual, following the observation (Page 10 handbook/easy read version on Moodle).</a:t>
            </a:r>
          </a:p>
          <a:p>
            <a:endParaRPr lang="en-US" dirty="0"/>
          </a:p>
        </p:txBody>
      </p:sp>
      <p:sp>
        <p:nvSpPr>
          <p:cNvPr id="3" name="Title 2">
            <a:extLst>
              <a:ext uri="{FF2B5EF4-FFF2-40B4-BE49-F238E27FC236}">
                <a16:creationId xmlns:a16="http://schemas.microsoft.com/office/drawing/2014/main" id="{9989BDB5-87DA-C8E2-070E-B7E3F1C97EE3}"/>
              </a:ext>
            </a:extLst>
          </p:cNvPr>
          <p:cNvSpPr>
            <a:spLocks noGrp="1"/>
          </p:cNvSpPr>
          <p:nvPr>
            <p:ph type="title"/>
          </p:nvPr>
        </p:nvSpPr>
        <p:spPr/>
        <p:txBody>
          <a:bodyPr/>
          <a:lstStyle/>
          <a:p>
            <a:r>
              <a:rPr lang="en-GB" sz="4400" dirty="0">
                <a:latin typeface="Arial" charset="0"/>
              </a:rPr>
              <a:t>Observation  - </a:t>
            </a:r>
            <a:r>
              <a:rPr lang="en-GB" sz="4400" dirty="0"/>
              <a:t>Task 2</a:t>
            </a:r>
            <a:endParaRPr lang="en-US" dirty="0"/>
          </a:p>
        </p:txBody>
      </p:sp>
    </p:spTree>
    <p:extLst>
      <p:ext uri="{BB962C8B-B14F-4D97-AF65-F5344CB8AC3E}">
        <p14:creationId xmlns:p14="http://schemas.microsoft.com/office/powerpoint/2010/main" val="417349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3772608-055A-16B0-4DF5-D65AD864FF52}"/>
              </a:ext>
            </a:extLst>
          </p:cNvPr>
          <p:cNvSpPr>
            <a:spLocks noGrp="1"/>
          </p:cNvSpPr>
          <p:nvPr>
            <p:ph idx="1"/>
          </p:nvPr>
        </p:nvSpPr>
        <p:spPr>
          <a:xfrm>
            <a:off x="609600" y="1323854"/>
            <a:ext cx="10972800" cy="4525962"/>
          </a:xfrm>
        </p:spPr>
        <p:txBody>
          <a:bodyPr/>
          <a:lstStyle/>
          <a:p>
            <a:pPr marL="0" indent="0" hangingPunct="0">
              <a:buNone/>
            </a:pPr>
            <a:r>
              <a:rPr lang="en-GB" sz="2000" dirty="0"/>
              <a:t>Context</a:t>
            </a:r>
          </a:p>
          <a:p>
            <a:pPr hangingPunct="0"/>
            <a:r>
              <a:rPr lang="en-GB" sz="2000" dirty="0"/>
              <a:t>Set out the social work objectives and give a brief description of the situation including geographical and legislative contexts and any relevant cultural, ethnicity and language issues, including how consent was gained and how you have considered the impact of the observation on the individual in need of care and support and/or their carers. (300 words +/-10%)</a:t>
            </a:r>
          </a:p>
          <a:p>
            <a:pPr marL="109537" indent="0" hangingPunct="0">
              <a:buNone/>
            </a:pPr>
            <a:r>
              <a:rPr lang="en-GB" sz="2000" dirty="0"/>
              <a:t>Question</a:t>
            </a:r>
          </a:p>
          <a:p>
            <a:pPr algn="just" hangingPunct="0"/>
            <a:r>
              <a:rPr lang="en-GB" sz="2000" dirty="0"/>
              <a:t>Critically reflect on your communication methods and skills during the observation; including how you identified whether you had the necessary communication skills to work with the individual in need of care and support and/or their carers.  You must use a person-centred approach to demonstrate the integration of social work ethics, values and the Code of Professional Practice. This must include culturally and linguistically sensitive practice and the principles of the “Active Offer” and make reference to “More than Just Words” (Welsh Government, 2012). (1300 words +/-10%)</a:t>
            </a:r>
            <a:endParaRPr lang="en-GB" sz="2000" dirty="0">
              <a:solidFill>
                <a:srgbClr val="000000"/>
              </a:solidFill>
              <a:latin typeface="Arial" panose="020B0604020202020204" pitchFamily="34" charset="0"/>
              <a:ea typeface="Times New Roman" panose="02020603050405020304" pitchFamily="18" charset="0"/>
            </a:endParaRPr>
          </a:p>
          <a:p>
            <a:endParaRPr lang="en-US" dirty="0"/>
          </a:p>
        </p:txBody>
      </p:sp>
      <p:sp>
        <p:nvSpPr>
          <p:cNvPr id="3" name="Title 2">
            <a:extLst>
              <a:ext uri="{FF2B5EF4-FFF2-40B4-BE49-F238E27FC236}">
                <a16:creationId xmlns:a16="http://schemas.microsoft.com/office/drawing/2014/main" id="{715F7D51-8326-74D6-D64D-3C8568EBDF8B}"/>
              </a:ext>
            </a:extLst>
          </p:cNvPr>
          <p:cNvSpPr>
            <a:spLocks noGrp="1"/>
          </p:cNvSpPr>
          <p:nvPr>
            <p:ph type="title"/>
          </p:nvPr>
        </p:nvSpPr>
        <p:spPr>
          <a:xfrm>
            <a:off x="609600" y="180854"/>
            <a:ext cx="10972800" cy="1143000"/>
          </a:xfrm>
        </p:spPr>
        <p:txBody>
          <a:bodyPr/>
          <a:lstStyle/>
          <a:p>
            <a:r>
              <a:rPr lang="en-GB" sz="4400" dirty="0"/>
              <a:t>Question - Task 2</a:t>
            </a:r>
            <a:endParaRPr lang="en-US" dirty="0"/>
          </a:p>
        </p:txBody>
      </p:sp>
    </p:spTree>
    <p:extLst>
      <p:ext uri="{BB962C8B-B14F-4D97-AF65-F5344CB8AC3E}">
        <p14:creationId xmlns:p14="http://schemas.microsoft.com/office/powerpoint/2010/main" val="3223667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BED68C-D1B3-4E97-8536-8FFAB60F2DBC}"/>
              </a:ext>
            </a:extLst>
          </p:cNvPr>
          <p:cNvSpPr>
            <a:spLocks noGrp="1"/>
          </p:cNvSpPr>
          <p:nvPr>
            <p:ph idx="1"/>
          </p:nvPr>
        </p:nvSpPr>
        <p:spPr/>
        <p:txBody>
          <a:bodyPr/>
          <a:lstStyle/>
          <a:p>
            <a:pPr marL="109537" indent="0">
              <a:buNone/>
            </a:pPr>
            <a:r>
              <a:rPr lang="en-GB" b="1" dirty="0"/>
              <a:t>Exercise 1 </a:t>
            </a:r>
          </a:p>
          <a:p>
            <a:r>
              <a:rPr lang="en-GB" dirty="0"/>
              <a:t>What do you think is meant by </a:t>
            </a:r>
            <a:r>
              <a:rPr lang="en-GB" b="1" dirty="0"/>
              <a:t>collaboration/co-production</a:t>
            </a:r>
            <a:r>
              <a:rPr lang="en-GB" dirty="0"/>
              <a:t> as referred to in the Social Services &amp; Wellbeing (Wales) Act 2014</a:t>
            </a:r>
            <a:r>
              <a:rPr lang="en-GB" i="1" dirty="0"/>
              <a:t>?</a:t>
            </a:r>
            <a:r>
              <a:rPr lang="en-GB" dirty="0"/>
              <a:t> (NB does it have the same meaning as partnership or consultation?)</a:t>
            </a:r>
          </a:p>
          <a:p>
            <a:r>
              <a:rPr lang="en-GB" dirty="0"/>
              <a:t>What would you say are the </a:t>
            </a:r>
            <a:r>
              <a:rPr lang="en-GB" b="1" dirty="0"/>
              <a:t>main ‘drivers’</a:t>
            </a:r>
            <a:r>
              <a:rPr lang="en-GB" dirty="0"/>
              <a:t> for a more collaborative approach in social work?  (Consider the potential outcomes, as well as relevant legislation).</a:t>
            </a:r>
          </a:p>
          <a:p>
            <a:r>
              <a:rPr lang="en-GB" dirty="0"/>
              <a:t>Group discussion – feedback from this exercise</a:t>
            </a:r>
          </a:p>
          <a:p>
            <a:endParaRPr lang="en-GB" dirty="0"/>
          </a:p>
        </p:txBody>
      </p:sp>
      <p:sp>
        <p:nvSpPr>
          <p:cNvPr id="3" name="Title 2">
            <a:extLst>
              <a:ext uri="{FF2B5EF4-FFF2-40B4-BE49-F238E27FC236}">
                <a16:creationId xmlns:a16="http://schemas.microsoft.com/office/drawing/2014/main" id="{E63D7220-9E76-495C-A299-730903B2BE91}"/>
              </a:ext>
            </a:extLst>
          </p:cNvPr>
          <p:cNvSpPr>
            <a:spLocks noGrp="1"/>
          </p:cNvSpPr>
          <p:nvPr>
            <p:ph type="title"/>
          </p:nvPr>
        </p:nvSpPr>
        <p:spPr/>
        <p:txBody>
          <a:bodyPr/>
          <a:lstStyle/>
          <a:p>
            <a:r>
              <a:rPr lang="en-GB" altLang="en-US" sz="4400" dirty="0"/>
              <a:t>Collaboration/Co-production</a:t>
            </a:r>
            <a:endParaRPr lang="en-GB" dirty="0"/>
          </a:p>
        </p:txBody>
      </p:sp>
    </p:spTree>
    <p:extLst>
      <p:ext uri="{BB962C8B-B14F-4D97-AF65-F5344CB8AC3E}">
        <p14:creationId xmlns:p14="http://schemas.microsoft.com/office/powerpoint/2010/main" val="3155794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D23263CB-A2E0-4D9B-8F71-D73DE6A3AD1F}"/>
              </a:ext>
            </a:extLst>
          </p:cNvPr>
          <p:cNvSpPr>
            <a:spLocks noGrp="1"/>
          </p:cNvSpPr>
          <p:nvPr>
            <p:ph idx="1"/>
          </p:nvPr>
        </p:nvSpPr>
        <p:spPr>
          <a:xfrm>
            <a:off x="609600" y="1674420"/>
            <a:ext cx="9187544" cy="4332681"/>
          </a:xfrm>
        </p:spPr>
        <p:txBody>
          <a:bodyPr/>
          <a:lstStyle/>
          <a:p>
            <a:pPr marL="109537" indent="0">
              <a:buNone/>
              <a:defRPr/>
            </a:pPr>
            <a:r>
              <a:rPr lang="en-GB" dirty="0">
                <a:latin typeface="+mj-lt"/>
                <a:cs typeface="Arial" panose="020B0604020202020204" pitchFamily="34" charset="0"/>
              </a:rPr>
              <a:t>Collaboration: To work with another on a project</a:t>
            </a:r>
          </a:p>
          <a:p>
            <a:pPr marL="109537" indent="0">
              <a:buNone/>
              <a:defRPr/>
            </a:pPr>
            <a:r>
              <a:rPr lang="en-GB" sz="1400" dirty="0">
                <a:latin typeface="+mj-lt"/>
                <a:cs typeface="Arial" panose="020B0604020202020204" pitchFamily="34" charset="0"/>
              </a:rPr>
              <a:t>Collins English Dictionary</a:t>
            </a:r>
          </a:p>
          <a:p>
            <a:pPr marL="109537" indent="0">
              <a:buNone/>
              <a:defRPr/>
            </a:pPr>
            <a:r>
              <a:rPr lang="en-GB" dirty="0">
                <a:latin typeface="+mj-lt"/>
                <a:cs typeface="Arial" panose="020B0604020202020204" pitchFamily="34" charset="0"/>
              </a:rPr>
              <a:t>Co-production: Citizens and professionals sharing power and working together as equal partners</a:t>
            </a:r>
          </a:p>
          <a:p>
            <a:pPr marL="109537" indent="0">
              <a:buNone/>
              <a:defRPr/>
            </a:pPr>
            <a:r>
              <a:rPr lang="en-GB" sz="2800" dirty="0">
                <a:cs typeface="Arial" panose="020B0604020202020204" pitchFamily="34" charset="0"/>
              </a:rPr>
              <a:t>Co-production should aim to: </a:t>
            </a:r>
          </a:p>
          <a:p>
            <a:pPr>
              <a:defRPr/>
            </a:pPr>
            <a:r>
              <a:rPr lang="en-US" sz="2800" dirty="0" err="1">
                <a:cs typeface="Arial" panose="020B0604020202020204" pitchFamily="34" charset="0"/>
              </a:rPr>
              <a:t>Recognise</a:t>
            </a:r>
            <a:r>
              <a:rPr lang="en-US" sz="2800" dirty="0">
                <a:cs typeface="Arial" panose="020B0604020202020204" pitchFamily="34" charset="0"/>
              </a:rPr>
              <a:t> people as assets who have a positive contribution to make to the design and operation of the services, they use that builds on capabilities </a:t>
            </a:r>
            <a:endParaRPr lang="en-GB" sz="2800" dirty="0">
              <a:cs typeface="Arial" panose="020B0604020202020204" pitchFamily="34" charset="0"/>
            </a:endParaRPr>
          </a:p>
          <a:p>
            <a:pPr marL="109537" indent="0">
              <a:buNone/>
              <a:defRPr/>
            </a:pPr>
            <a:r>
              <a:rPr lang="en-GB" sz="1400" dirty="0">
                <a:latin typeface="Arial" panose="020B0604020202020204" pitchFamily="34" charset="0"/>
                <a:cs typeface="Arial" panose="020B0604020202020204" pitchFamily="34" charset="0"/>
              </a:rPr>
              <a:t>Social Services and Well-Being (Wales) Act 2014</a:t>
            </a:r>
          </a:p>
          <a:p>
            <a:pPr marL="109537" indent="0">
              <a:buNone/>
              <a:defRPr/>
            </a:pPr>
            <a:endParaRPr lang="en-GB" sz="1400" dirty="0"/>
          </a:p>
          <a:p>
            <a:pPr marL="109537" indent="0">
              <a:buNone/>
              <a:defRPr/>
            </a:pPr>
            <a:endParaRPr lang="en-GB" dirty="0"/>
          </a:p>
          <a:p>
            <a:pPr>
              <a:defRPr/>
            </a:pPr>
            <a:endParaRPr lang="en-GB" dirty="0"/>
          </a:p>
        </p:txBody>
      </p:sp>
      <p:sp>
        <p:nvSpPr>
          <p:cNvPr id="5" name="Title 4">
            <a:extLst>
              <a:ext uri="{FF2B5EF4-FFF2-40B4-BE49-F238E27FC236}">
                <a16:creationId xmlns:a16="http://schemas.microsoft.com/office/drawing/2014/main" id="{84FEE3C1-BCF5-4EA1-AAAF-1F9227A37272}"/>
              </a:ext>
            </a:extLst>
          </p:cNvPr>
          <p:cNvSpPr>
            <a:spLocks noGrp="1"/>
          </p:cNvSpPr>
          <p:nvPr>
            <p:ph type="title"/>
          </p:nvPr>
        </p:nvSpPr>
        <p:spPr>
          <a:xfrm>
            <a:off x="609600" y="274637"/>
            <a:ext cx="10972800" cy="1399783"/>
          </a:xfrm>
        </p:spPr>
        <p:txBody>
          <a:bodyPr>
            <a:normAutofit/>
          </a:bodyPr>
          <a:lstStyle/>
          <a:p>
            <a:pPr algn="ctr">
              <a:defRPr/>
            </a:pPr>
            <a:r>
              <a:rPr lang="en-GB" sz="4000" dirty="0">
                <a:latin typeface="Arial" panose="020B0604020202020204" pitchFamily="34" charset="0"/>
                <a:cs typeface="Arial" panose="020B0604020202020204" pitchFamily="34" charset="0"/>
              </a:rPr>
              <a:t>Definition of Collaboration, Co-production and Partnership</a:t>
            </a:r>
          </a:p>
        </p:txBody>
      </p:sp>
      <p:sp>
        <p:nvSpPr>
          <p:cNvPr id="17412" name="Slide Number Placeholder 6">
            <a:extLst>
              <a:ext uri="{FF2B5EF4-FFF2-40B4-BE49-F238E27FC236}">
                <a16:creationId xmlns:a16="http://schemas.microsoft.com/office/drawing/2014/main" id="{1974FF9C-B690-434A-8244-B52AE3E166A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00221BB-07DD-4E5A-A354-4EBBC3168151}" type="slidenum">
              <a:rPr lang="en-GB" altLang="en-US" smtClean="0"/>
              <a:pPr/>
              <a:t>7</a:t>
            </a:fld>
            <a:endParaRPr lang="en-GB" altLang="en-US"/>
          </a:p>
        </p:txBody>
      </p:sp>
      <p:pic>
        <p:nvPicPr>
          <p:cNvPr id="17413" name="Picture 7">
            <a:extLst>
              <a:ext uri="{FF2B5EF4-FFF2-40B4-BE49-F238E27FC236}">
                <a16:creationId xmlns:a16="http://schemas.microsoft.com/office/drawing/2014/main" id="{0E3A9A4B-042A-441A-8A3B-F201EA1C7C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830357" y="4937760"/>
            <a:ext cx="2988413" cy="186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3">
            <a:extLst>
              <a:ext uri="{FF2B5EF4-FFF2-40B4-BE49-F238E27FC236}">
                <a16:creationId xmlns:a16="http://schemas.microsoft.com/office/drawing/2014/main" id="{80535FE8-23A9-4769-B2F4-9410BE33F193}"/>
              </a:ext>
            </a:extLst>
          </p:cNvPr>
          <p:cNvSpPr txBox="1">
            <a:spLocks noChangeArrowheads="1"/>
          </p:cNvSpPr>
          <p:nvPr/>
        </p:nvSpPr>
        <p:spPr bwMode="auto">
          <a:xfrm>
            <a:off x="2424113" y="549276"/>
            <a:ext cx="7416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lgn="ctr" eaLnBrk="1" hangingPunct="1">
              <a:spcBef>
                <a:spcPct val="0"/>
              </a:spcBef>
              <a:buClrTx/>
              <a:buSzTx/>
              <a:buFontTx/>
              <a:buNone/>
            </a:pPr>
            <a:r>
              <a:rPr lang="en-GB" altLang="en-US" sz="3600" b="1" dirty="0">
                <a:latin typeface="Arial" panose="020B0604020202020204" pitchFamily="34" charset="0"/>
              </a:rPr>
              <a:t>Inter-Professional Collaboration</a:t>
            </a:r>
          </a:p>
        </p:txBody>
      </p:sp>
      <p:sp>
        <p:nvSpPr>
          <p:cNvPr id="26627" name="TextBox 4">
            <a:extLst>
              <a:ext uri="{FF2B5EF4-FFF2-40B4-BE49-F238E27FC236}">
                <a16:creationId xmlns:a16="http://schemas.microsoft.com/office/drawing/2014/main" id="{F7E5EF26-8BBA-4477-BE4A-FB7E9CDDB5B2}"/>
              </a:ext>
            </a:extLst>
          </p:cNvPr>
          <p:cNvSpPr txBox="1">
            <a:spLocks noChangeArrowheads="1"/>
          </p:cNvSpPr>
          <p:nvPr/>
        </p:nvSpPr>
        <p:spPr bwMode="auto">
          <a:xfrm>
            <a:off x="1436914" y="1052513"/>
            <a:ext cx="9892725"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spcBef>
                <a:spcPct val="0"/>
              </a:spcBef>
              <a:buClrTx/>
              <a:buSzTx/>
              <a:buFontTx/>
              <a:buNone/>
            </a:pPr>
            <a:endParaRPr lang="en-GB" altLang="en-US" sz="2800" dirty="0">
              <a:latin typeface="Arial" panose="020B0604020202020204" pitchFamily="34" charset="0"/>
            </a:endParaRPr>
          </a:p>
          <a:p>
            <a:pPr eaLnBrk="1" hangingPunct="1">
              <a:spcBef>
                <a:spcPct val="0"/>
              </a:spcBef>
              <a:buClrTx/>
              <a:buSzTx/>
              <a:buFontTx/>
              <a:buNone/>
            </a:pPr>
            <a:r>
              <a:rPr lang="en-GB" altLang="en-US" sz="2800" dirty="0">
                <a:latin typeface="Arial" panose="020B0604020202020204" pitchFamily="34" charset="0"/>
              </a:rPr>
              <a:t>... social work practice is, as they say, everyone’s business.  The transition from a position of multi-professionalism, where there are many people from different disciplines working in isolation, to a state of inter-professionalism, where those professionals work collaboratively, is not as straightforward as it sounds; it impacts on everyone involved and everyone involved influences the process.</a:t>
            </a:r>
          </a:p>
          <a:p>
            <a:pPr eaLnBrk="1" hangingPunct="1">
              <a:spcBef>
                <a:spcPct val="0"/>
              </a:spcBef>
              <a:buClrTx/>
              <a:buSzTx/>
              <a:buFontTx/>
              <a:buNone/>
            </a:pPr>
            <a:endParaRPr lang="en-GB" altLang="en-US" sz="1600" dirty="0">
              <a:latin typeface="Arial" panose="020B0604020202020204" pitchFamily="34" charset="0"/>
            </a:endParaRPr>
          </a:p>
          <a:p>
            <a:pPr eaLnBrk="1" hangingPunct="1">
              <a:spcBef>
                <a:spcPct val="0"/>
              </a:spcBef>
              <a:buClrTx/>
              <a:buSzTx/>
              <a:buFontTx/>
              <a:buNone/>
            </a:pPr>
            <a:r>
              <a:rPr lang="en-GB" altLang="en-US" sz="1600" i="1" dirty="0">
                <a:latin typeface="Arial" panose="020B0604020202020204" pitchFamily="34" charset="0"/>
              </a:rPr>
              <a:t>Crawford, K (2012) Interprofessional Collaboration in Social Work Practice”, London: Sage Publications</a:t>
            </a:r>
          </a:p>
        </p:txBody>
      </p:sp>
      <p:pic>
        <p:nvPicPr>
          <p:cNvPr id="26628" name="Picture 3">
            <a:extLst>
              <a:ext uri="{FF2B5EF4-FFF2-40B4-BE49-F238E27FC236}">
                <a16:creationId xmlns:a16="http://schemas.microsoft.com/office/drawing/2014/main" id="{A8F65945-B533-45DA-944D-BFE69EFEAC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58783" y="5084386"/>
            <a:ext cx="3211551" cy="1799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Slide Number Placeholder 4">
            <a:extLst>
              <a:ext uri="{FF2B5EF4-FFF2-40B4-BE49-F238E27FC236}">
                <a16:creationId xmlns:a16="http://schemas.microsoft.com/office/drawing/2014/main" id="{F603C728-E40C-4F45-AEAA-0D8D24AA786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EB33FA4-9D79-4912-8B34-86B76512C9EB}" type="slidenum">
              <a:rPr lang="en-GB" altLang="en-US" smtClean="0"/>
              <a:pPr/>
              <a:t>8</a:t>
            </a:fld>
            <a:endParaRPr lang="en-GB"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9B11639-3DAF-4F0B-8A70-FFADAAE352EE}"/>
              </a:ext>
            </a:extLst>
          </p:cNvPr>
          <p:cNvSpPr>
            <a:spLocks noGrp="1"/>
          </p:cNvSpPr>
          <p:nvPr>
            <p:ph idx="1"/>
          </p:nvPr>
        </p:nvSpPr>
        <p:spPr>
          <a:xfrm>
            <a:off x="926275" y="1413164"/>
            <a:ext cx="10010899" cy="4824125"/>
          </a:xfrm>
        </p:spPr>
        <p:txBody>
          <a:bodyPr>
            <a:normAutofit/>
          </a:bodyPr>
          <a:lstStyle/>
          <a:p>
            <a:pPr>
              <a:spcAft>
                <a:spcPts val="600"/>
              </a:spcAft>
              <a:defRPr/>
            </a:pPr>
            <a:r>
              <a:rPr lang="en-GB" sz="2400" dirty="0">
                <a:latin typeface="Arial" charset="0"/>
                <a:cs typeface="Arial" charset="0"/>
              </a:rPr>
              <a:t>Developing a shared understanding of what the relationship is about; including information sharing</a:t>
            </a:r>
          </a:p>
          <a:p>
            <a:pPr>
              <a:spcAft>
                <a:spcPts val="600"/>
              </a:spcAft>
              <a:defRPr/>
            </a:pPr>
            <a:r>
              <a:rPr lang="en-GB" sz="2400" dirty="0">
                <a:latin typeface="Arial" charset="0"/>
                <a:cs typeface="Arial" charset="0"/>
              </a:rPr>
              <a:t>Maximising choice and control; whilst remaining honest about available choices</a:t>
            </a:r>
          </a:p>
          <a:p>
            <a:pPr>
              <a:defRPr/>
            </a:pPr>
            <a:r>
              <a:rPr lang="en-GB" sz="2400" dirty="0">
                <a:latin typeface="Arial" charset="0"/>
                <a:cs typeface="Arial" charset="0"/>
              </a:rPr>
              <a:t>Responsiveness; including practical and emotional</a:t>
            </a:r>
          </a:p>
          <a:p>
            <a:pPr>
              <a:defRPr/>
            </a:pPr>
            <a:r>
              <a:rPr lang="en-GB" sz="2400" dirty="0">
                <a:latin typeface="Arial" charset="0"/>
                <a:cs typeface="Arial" charset="0"/>
              </a:rPr>
              <a:t>Reliability; significantly affects trust and confidence</a:t>
            </a:r>
          </a:p>
          <a:p>
            <a:pPr>
              <a:defRPr/>
            </a:pPr>
            <a:r>
              <a:rPr lang="en-GB" sz="2400" dirty="0">
                <a:latin typeface="Arial" charset="0"/>
                <a:cs typeface="Arial" charset="0"/>
              </a:rPr>
              <a:t>Honesty; including giving unwanted news</a:t>
            </a:r>
          </a:p>
          <a:p>
            <a:pPr>
              <a:defRPr/>
            </a:pPr>
            <a:r>
              <a:rPr lang="en-GB" sz="2400" dirty="0">
                <a:latin typeface="Arial" charset="0"/>
                <a:cs typeface="Arial" charset="0"/>
              </a:rPr>
              <a:t>Unhurried pace; changes the quality of work done</a:t>
            </a:r>
          </a:p>
          <a:p>
            <a:pPr>
              <a:defRPr/>
            </a:pPr>
            <a:r>
              <a:rPr lang="en-GB" sz="2400" dirty="0">
                <a:latin typeface="Arial" charset="0"/>
                <a:cs typeface="Arial" charset="0"/>
              </a:rPr>
              <a:t>Respect; overarching concept which relates to social work values</a:t>
            </a:r>
          </a:p>
          <a:p>
            <a:pPr marL="0" indent="0">
              <a:buNone/>
              <a:defRPr/>
            </a:pPr>
            <a:r>
              <a:rPr lang="en-GB" sz="1400" i="1" dirty="0">
                <a:latin typeface="Arial" charset="0"/>
                <a:cs typeface="Arial" charset="0"/>
              </a:rPr>
              <a:t>Koprowska, J (2020)</a:t>
            </a:r>
          </a:p>
          <a:p>
            <a:pPr marL="0" indent="0">
              <a:buNone/>
              <a:defRPr/>
            </a:pPr>
            <a:r>
              <a:rPr lang="en-GB" sz="1400" i="1" dirty="0">
                <a:latin typeface="Arial" charset="0"/>
                <a:cs typeface="Arial" charset="0"/>
              </a:rPr>
              <a:t>“Communication &amp; Interpersonal Skills in Social Work” : Learning Matters Ltd.</a:t>
            </a:r>
          </a:p>
          <a:p>
            <a:pPr>
              <a:defRPr/>
            </a:pPr>
            <a:endParaRPr lang="en-GB" dirty="0"/>
          </a:p>
        </p:txBody>
      </p:sp>
      <p:sp>
        <p:nvSpPr>
          <p:cNvPr id="3" name="Title 2">
            <a:extLst>
              <a:ext uri="{FF2B5EF4-FFF2-40B4-BE49-F238E27FC236}">
                <a16:creationId xmlns:a16="http://schemas.microsoft.com/office/drawing/2014/main" id="{86EAB0FD-7572-4883-B495-14FA837B1542}"/>
              </a:ext>
            </a:extLst>
          </p:cNvPr>
          <p:cNvSpPr>
            <a:spLocks noGrp="1"/>
          </p:cNvSpPr>
          <p:nvPr>
            <p:ph type="title"/>
          </p:nvPr>
        </p:nvSpPr>
        <p:spPr>
          <a:xfrm>
            <a:off x="838200" y="365126"/>
            <a:ext cx="10515600" cy="953036"/>
          </a:xfrm>
        </p:spPr>
        <p:txBody>
          <a:bodyPr/>
          <a:lstStyle/>
          <a:p>
            <a:pPr algn="ctr">
              <a:defRPr/>
            </a:pPr>
            <a:r>
              <a:rPr lang="en-GB" dirty="0">
                <a:latin typeface="Arial" panose="020B0604020202020204" pitchFamily="34" charset="0"/>
                <a:cs typeface="Arial" panose="020B0604020202020204" pitchFamily="34" charset="0"/>
              </a:rPr>
              <a:t>Effective Communication</a:t>
            </a:r>
          </a:p>
        </p:txBody>
      </p:sp>
      <p:sp>
        <p:nvSpPr>
          <p:cNvPr id="28676" name="Slide Number Placeholder 6">
            <a:extLst>
              <a:ext uri="{FF2B5EF4-FFF2-40B4-BE49-F238E27FC236}">
                <a16:creationId xmlns:a16="http://schemas.microsoft.com/office/drawing/2014/main" id="{60AC2375-8D88-4C4E-AE9C-EA30C9BC7D0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15F2A05-8145-43B0-80A6-BABA3F4C566F}" type="slidenum">
              <a:rPr lang="en-GB" altLang="en-US" smtClean="0"/>
              <a:pPr/>
              <a:t>9</a:t>
            </a:fld>
            <a:endParaRPr lang="en-GB" altLang="en-US"/>
          </a:p>
        </p:txBody>
      </p:sp>
      <p:pic>
        <p:nvPicPr>
          <p:cNvPr id="28677" name="Picture 3">
            <a:extLst>
              <a:ext uri="{FF2B5EF4-FFF2-40B4-BE49-F238E27FC236}">
                <a16:creationId xmlns:a16="http://schemas.microsoft.com/office/drawing/2014/main" id="{426180FF-48F2-416B-AAEE-08FDE4D4E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5208588"/>
            <a:ext cx="3030537"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3308E1A-4C74-4A4E-99D8-498BDF2B7BFB}"/>
              </a:ext>
            </a:extLst>
          </p:cNvPr>
          <p:cNvSpPr>
            <a:spLocks noGrp="1"/>
          </p:cNvSpPr>
          <p:nvPr>
            <p:ph type="title"/>
          </p:nvPr>
        </p:nvSpPr>
        <p:spPr/>
        <p:txBody>
          <a:bodyPr/>
          <a:lstStyle/>
          <a:p>
            <a:pPr>
              <a:defRPr/>
            </a:pPr>
            <a:r>
              <a:rPr lang="en-GB" dirty="0"/>
              <a:t>Models of Participation</a:t>
            </a:r>
          </a:p>
        </p:txBody>
      </p:sp>
      <p:pic>
        <p:nvPicPr>
          <p:cNvPr id="22530" name="Content Placeholder 3">
            <a:extLst>
              <a:ext uri="{FF2B5EF4-FFF2-40B4-BE49-F238E27FC236}">
                <a16:creationId xmlns:a16="http://schemas.microsoft.com/office/drawing/2014/main" id="{94A28B0A-A744-4963-93F9-352F9CCEDD6E}"/>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tretch>
            <a:fillRect/>
          </a:stretch>
        </p:blipFill>
        <p:spPr>
          <a:xfrm>
            <a:off x="-94665" y="1490746"/>
            <a:ext cx="6090653" cy="4352842"/>
          </a:xfrm>
        </p:spPr>
      </p:pic>
      <p:sp>
        <p:nvSpPr>
          <p:cNvPr id="22532" name="Slide Number Placeholder 5">
            <a:extLst>
              <a:ext uri="{FF2B5EF4-FFF2-40B4-BE49-F238E27FC236}">
                <a16:creationId xmlns:a16="http://schemas.microsoft.com/office/drawing/2014/main" id="{B41D6B4E-0CBB-43CA-A918-48DB9552973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C489995-6E8A-40A6-ACBC-721822FE1AA8}" type="slidenum">
              <a:rPr lang="en-GB" altLang="en-US" smtClean="0"/>
              <a:pPr/>
              <a:t>10</a:t>
            </a:fld>
            <a:endParaRPr lang="en-GB" altLang="en-US"/>
          </a:p>
        </p:txBody>
      </p:sp>
      <p:pic>
        <p:nvPicPr>
          <p:cNvPr id="8" name="Content Placeholder 3">
            <a:extLst>
              <a:ext uri="{FF2B5EF4-FFF2-40B4-BE49-F238E27FC236}">
                <a16:creationId xmlns:a16="http://schemas.microsoft.com/office/drawing/2014/main" id="{54971B8F-B676-4E99-B8D5-3199BCE4BA2B}"/>
              </a:ext>
            </a:extLst>
          </p:cNvPr>
          <p:cNvPicPr>
            <a:picLocks noGrp="1" noChangeAspect="1" noChangeArrowheads="1"/>
          </p:cNvPicPr>
          <p:nvPr>
            <p:ph sz="quarter" idx="4"/>
          </p:nvPr>
        </p:nvPicPr>
        <p:blipFill>
          <a:blip r:embed="rId4">
            <a:extLst>
              <a:ext uri="{28A0092B-C50C-407E-A947-70E740481C1C}">
                <a14:useLocalDpi xmlns:a14="http://schemas.microsoft.com/office/drawing/2010/main" val="0"/>
              </a:ext>
            </a:extLst>
          </a:blip>
          <a:stretch>
            <a:fillRect/>
          </a:stretch>
        </p:blipFill>
        <p:spPr>
          <a:xfrm>
            <a:off x="6556837" y="1444625"/>
            <a:ext cx="5202252" cy="4398963"/>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0B3147-600A-4531-B11C-C28E36BC758F}"/>
              </a:ext>
            </a:extLst>
          </p:cNvPr>
          <p:cNvSpPr>
            <a:spLocks noGrp="1"/>
          </p:cNvSpPr>
          <p:nvPr>
            <p:ph idx="1"/>
          </p:nvPr>
        </p:nvSpPr>
        <p:spPr>
          <a:xfrm>
            <a:off x="864296" y="1417638"/>
            <a:ext cx="10718104" cy="4589462"/>
          </a:xfrm>
        </p:spPr>
        <p:txBody>
          <a:bodyPr/>
          <a:lstStyle/>
          <a:p>
            <a:r>
              <a:rPr lang="en-GB" dirty="0"/>
              <a:t>Using one of the models of participation consider a recent case you have been involved in where you feel you worked well with individuals/families/carers (use another model if you have one you prefer)</a:t>
            </a:r>
          </a:p>
          <a:p>
            <a:r>
              <a:rPr lang="en-GB" dirty="0"/>
              <a:t>What stage of participation did you reach in this piece of work? </a:t>
            </a:r>
          </a:p>
          <a:p>
            <a:r>
              <a:rPr lang="en-GB" dirty="0"/>
              <a:t>What difference do you think your practice made to the individuals/families/carer’s experience?</a:t>
            </a:r>
          </a:p>
          <a:p>
            <a:r>
              <a:rPr lang="en-GB" dirty="0"/>
              <a:t>What would you identify as the most important aspect of collaboration in this piece of work?</a:t>
            </a:r>
          </a:p>
          <a:p>
            <a:pPr marL="109537" indent="0">
              <a:buNone/>
            </a:pPr>
            <a:r>
              <a:rPr lang="en-GB" dirty="0"/>
              <a:t>                                 </a:t>
            </a:r>
          </a:p>
          <a:p>
            <a:endParaRPr lang="en-GB" dirty="0"/>
          </a:p>
          <a:p>
            <a:endParaRPr lang="en-GB" dirty="0"/>
          </a:p>
          <a:p>
            <a:endParaRPr lang="en-GB" dirty="0"/>
          </a:p>
        </p:txBody>
      </p:sp>
      <p:sp>
        <p:nvSpPr>
          <p:cNvPr id="3" name="Title 2">
            <a:extLst>
              <a:ext uri="{FF2B5EF4-FFF2-40B4-BE49-F238E27FC236}">
                <a16:creationId xmlns:a16="http://schemas.microsoft.com/office/drawing/2014/main" id="{B2FB21C4-4FF1-4859-9DF9-BCC044771336}"/>
              </a:ext>
            </a:extLst>
          </p:cNvPr>
          <p:cNvSpPr>
            <a:spLocks noGrp="1"/>
          </p:cNvSpPr>
          <p:nvPr>
            <p:ph type="title"/>
          </p:nvPr>
        </p:nvSpPr>
        <p:spPr>
          <a:xfrm>
            <a:off x="609600" y="557560"/>
            <a:ext cx="10972800" cy="860077"/>
          </a:xfrm>
        </p:spPr>
        <p:txBody>
          <a:bodyPr>
            <a:normAutofit fontScale="90000"/>
          </a:bodyPr>
          <a:lstStyle/>
          <a:p>
            <a:br>
              <a:rPr lang="en-GB" sz="4000" dirty="0">
                <a:effectLst/>
              </a:rPr>
            </a:br>
            <a:r>
              <a:rPr lang="en-GB" sz="4000" dirty="0">
                <a:effectLst/>
              </a:rPr>
              <a:t>Exercise 2 - Models of Participation</a:t>
            </a:r>
            <a:br>
              <a:rPr lang="en-GB" dirty="0">
                <a:effectLst/>
              </a:rPr>
            </a:br>
            <a:endParaRPr lang="en-GB" dirty="0"/>
          </a:p>
        </p:txBody>
      </p:sp>
    </p:spTree>
    <p:extLst>
      <p:ext uri="{BB962C8B-B14F-4D97-AF65-F5344CB8AC3E}">
        <p14:creationId xmlns:p14="http://schemas.microsoft.com/office/powerpoint/2010/main" val="38374330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BB674F9-7561-CD4D-8D19-F8CA2FAE6D2D}"/>
              </a:ext>
            </a:extLst>
          </p:cNvPr>
          <p:cNvSpPr>
            <a:spLocks noGrp="1"/>
          </p:cNvSpPr>
          <p:nvPr>
            <p:ph idx="1"/>
          </p:nvPr>
        </p:nvSpPr>
        <p:spPr/>
        <p:txBody>
          <a:bodyPr/>
          <a:lstStyle/>
          <a:p>
            <a:endParaRPr lang="en-US" dirty="0"/>
          </a:p>
          <a:p>
            <a:pPr marL="109537" indent="0">
              <a:buNone/>
            </a:pPr>
            <a:r>
              <a:rPr lang="en-GB" dirty="0"/>
              <a:t>What really mattered to me by Mr David Britton</a:t>
            </a:r>
          </a:p>
          <a:p>
            <a:pPr marL="109537" indent="0">
              <a:buNone/>
            </a:pPr>
            <a:r>
              <a:rPr lang="en-US" dirty="0">
                <a:hlinkClick r:id="rId3"/>
              </a:rPr>
              <a:t>https://youtu.be/dgRpfZ2WyD8</a:t>
            </a:r>
            <a:endParaRPr lang="en-US" dirty="0"/>
          </a:p>
          <a:p>
            <a:pPr marL="109537" indent="0">
              <a:buNone/>
            </a:pPr>
            <a:endParaRPr lang="en-US" dirty="0"/>
          </a:p>
          <a:p>
            <a:pPr marL="109537" indent="0">
              <a:buNone/>
            </a:pPr>
            <a:r>
              <a:rPr lang="en-GB" dirty="0"/>
              <a:t>Knowing what really matters to people by Lucy Warren, social worker.</a:t>
            </a:r>
          </a:p>
          <a:p>
            <a:pPr marL="109537" indent="0">
              <a:buNone/>
            </a:pPr>
            <a:r>
              <a:rPr lang="en-US" dirty="0">
                <a:hlinkClick r:id="rId4"/>
              </a:rPr>
              <a:t>https://youtu.be/hh57sJ4it7I</a:t>
            </a:r>
            <a:endParaRPr lang="en-US" dirty="0"/>
          </a:p>
          <a:p>
            <a:pPr marL="109537" indent="0">
              <a:buNone/>
            </a:pPr>
            <a:endParaRPr lang="en-US" dirty="0"/>
          </a:p>
        </p:txBody>
      </p:sp>
      <p:sp>
        <p:nvSpPr>
          <p:cNvPr id="3" name="Title 2">
            <a:extLst>
              <a:ext uri="{FF2B5EF4-FFF2-40B4-BE49-F238E27FC236}">
                <a16:creationId xmlns:a16="http://schemas.microsoft.com/office/drawing/2014/main" id="{6FDAB50E-7679-0E4B-998A-27929103B803}"/>
              </a:ext>
            </a:extLst>
          </p:cNvPr>
          <p:cNvSpPr>
            <a:spLocks noGrp="1"/>
          </p:cNvSpPr>
          <p:nvPr>
            <p:ph type="title"/>
          </p:nvPr>
        </p:nvSpPr>
        <p:spPr/>
        <p:txBody>
          <a:bodyPr/>
          <a:lstStyle/>
          <a:p>
            <a:r>
              <a:rPr lang="en-US" dirty="0"/>
              <a:t>What Really Matters </a:t>
            </a:r>
          </a:p>
        </p:txBody>
      </p:sp>
    </p:spTree>
    <p:extLst>
      <p:ext uri="{BB962C8B-B14F-4D97-AF65-F5344CB8AC3E}">
        <p14:creationId xmlns:p14="http://schemas.microsoft.com/office/powerpoint/2010/main" val="3740054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4">
            <a:extLst>
              <a:ext uri="{FF2B5EF4-FFF2-40B4-BE49-F238E27FC236}">
                <a16:creationId xmlns:a16="http://schemas.microsoft.com/office/drawing/2014/main" id="{C00BBBCA-FB53-4900-B0F8-C8CC99B3E173}"/>
              </a:ext>
            </a:extLst>
          </p:cNvPr>
          <p:cNvSpPr>
            <a:spLocks noGrp="1"/>
          </p:cNvSpPr>
          <p:nvPr>
            <p:ph idx="1"/>
          </p:nvPr>
        </p:nvSpPr>
        <p:spPr>
          <a:xfrm>
            <a:off x="609600" y="1481138"/>
            <a:ext cx="10972800" cy="5102224"/>
          </a:xfrm>
        </p:spPr>
        <p:txBody>
          <a:bodyPr>
            <a:normAutofit fontScale="85000" lnSpcReduction="20000"/>
          </a:bodyPr>
          <a:lstStyle/>
          <a:p>
            <a:pPr marL="109537" indent="0">
              <a:buNone/>
              <a:tabLst>
                <a:tab pos="3883025" algn="l"/>
              </a:tabLst>
            </a:pPr>
            <a:r>
              <a:rPr lang="en-GB" altLang="en-US" sz="3600" dirty="0">
                <a:latin typeface="Arial" panose="020B0604020202020204" pitchFamily="34" charset="0"/>
                <a:ea typeface="Calibri" panose="020F0502020204030204" pitchFamily="34" charset="0"/>
                <a:cs typeface="Arial" panose="020B0604020202020204" pitchFamily="34" charset="0"/>
              </a:rPr>
              <a:t>Part of the context and rationale for practising in an effective collaborative manner is the identification and management of risk, social work obviously deals with risk, complexity and contingency and so on:</a:t>
            </a:r>
          </a:p>
          <a:p>
            <a:pPr>
              <a:buFontTx/>
              <a:buChar char="•"/>
              <a:tabLst>
                <a:tab pos="3883025" algn="l"/>
              </a:tabLst>
            </a:pPr>
            <a:r>
              <a:rPr lang="en-GB" altLang="en-US" sz="3600" dirty="0">
                <a:latin typeface="Arial" panose="020B0604020202020204" pitchFamily="34" charset="0"/>
                <a:ea typeface="Calibri" panose="020F0502020204030204" pitchFamily="34" charset="0"/>
                <a:cs typeface="Arial" panose="020B0604020202020204" pitchFamily="34" charset="0"/>
              </a:rPr>
              <a:t>There will be a range of ‘solutions’;</a:t>
            </a:r>
          </a:p>
          <a:p>
            <a:pPr>
              <a:buFontTx/>
              <a:buChar char="•"/>
              <a:tabLst>
                <a:tab pos="3883025" algn="l"/>
              </a:tabLst>
            </a:pPr>
            <a:r>
              <a:rPr lang="en-GB" altLang="en-US" sz="3600" dirty="0">
                <a:latin typeface="Arial" panose="020B0604020202020204" pitchFamily="34" charset="0"/>
                <a:ea typeface="Calibri" panose="020F0502020204030204" pitchFamily="34" charset="0"/>
                <a:cs typeface="Arial" panose="020B0604020202020204" pitchFamily="34" charset="0"/>
              </a:rPr>
              <a:t>Things will change;</a:t>
            </a:r>
          </a:p>
          <a:p>
            <a:pPr>
              <a:buFontTx/>
              <a:buChar char="•"/>
              <a:tabLst>
                <a:tab pos="3883025" algn="l"/>
              </a:tabLst>
            </a:pPr>
            <a:r>
              <a:rPr lang="en-GB" altLang="en-US" sz="3600" dirty="0">
                <a:latin typeface="Arial" panose="020B0604020202020204" pitchFamily="34" charset="0"/>
                <a:ea typeface="Calibri" panose="020F0502020204030204" pitchFamily="34" charset="0"/>
                <a:cs typeface="Arial" panose="020B0604020202020204" pitchFamily="34" charset="0"/>
              </a:rPr>
              <a:t>Outcomes cannot be predicted with utter certainty;</a:t>
            </a:r>
          </a:p>
          <a:p>
            <a:pPr>
              <a:buFontTx/>
              <a:buChar char="•"/>
              <a:tabLst>
                <a:tab pos="3883025" algn="l"/>
              </a:tabLst>
            </a:pPr>
            <a:r>
              <a:rPr lang="en-GB" altLang="en-US" sz="3600" dirty="0">
                <a:latin typeface="Arial" panose="020B0604020202020204" pitchFamily="34" charset="0"/>
                <a:ea typeface="Calibri" panose="020F0502020204030204" pitchFamily="34" charset="0"/>
                <a:cs typeface="Arial" panose="020B0604020202020204" pitchFamily="34" charset="0"/>
              </a:rPr>
              <a:t>Certain values and assumptions may not be valid in the future;</a:t>
            </a:r>
          </a:p>
          <a:p>
            <a:pPr>
              <a:buFontTx/>
              <a:buChar char="•"/>
              <a:tabLst>
                <a:tab pos="3883025" algn="l"/>
              </a:tabLst>
            </a:pPr>
            <a:r>
              <a:rPr lang="en-GB" altLang="en-US" sz="3600" dirty="0">
                <a:latin typeface="Arial" panose="020B0604020202020204" pitchFamily="34" charset="0"/>
                <a:ea typeface="Calibri" panose="020F0502020204030204" pitchFamily="34" charset="0"/>
                <a:cs typeface="Arial" panose="020B0604020202020204" pitchFamily="34" charset="0"/>
              </a:rPr>
              <a:t>There will be many other perspectives on a situation</a:t>
            </a:r>
          </a:p>
          <a:p>
            <a:pPr>
              <a:buFontTx/>
              <a:buChar char="•"/>
              <a:tabLst>
                <a:tab pos="3883025" algn="l"/>
              </a:tabLst>
            </a:pPr>
            <a:r>
              <a:rPr lang="en-GB" altLang="en-US" sz="2100" i="1" dirty="0">
                <a:latin typeface="Arial" panose="020B0604020202020204" pitchFamily="34" charset="0"/>
                <a:ea typeface="Calibri" panose="020F0502020204030204" pitchFamily="34" charset="0"/>
                <a:cs typeface="Arial" panose="020B0604020202020204" pitchFamily="34" charset="0"/>
              </a:rPr>
              <a:t>Rutter, L and Brown, K (2012) “Critical Thinking and Professional Judgement for Social Work”,    </a:t>
            </a:r>
          </a:p>
          <a:p>
            <a:pPr>
              <a:buFontTx/>
              <a:buChar char="•"/>
              <a:tabLst>
                <a:tab pos="3883025" algn="l"/>
              </a:tabLst>
            </a:pPr>
            <a:r>
              <a:rPr lang="en-GB" altLang="en-US" sz="1600" i="1" dirty="0">
                <a:latin typeface="Arial" panose="020B0604020202020204" pitchFamily="34" charset="0"/>
                <a:ea typeface="Calibri" panose="020F0502020204030204" pitchFamily="34" charset="0"/>
                <a:cs typeface="Arial" panose="020B0604020202020204" pitchFamily="34" charset="0"/>
              </a:rPr>
              <a:t> </a:t>
            </a:r>
          </a:p>
          <a:p>
            <a:pPr>
              <a:tabLst>
                <a:tab pos="3883025" algn="l"/>
              </a:tabLst>
            </a:pPr>
            <a:endParaRPr lang="en-GB" altLang="en-US" dirty="0">
              <a:ea typeface="Calibri" panose="020F0502020204030204" pitchFamily="34" charset="0"/>
              <a:cs typeface="Arial" panose="020B0604020202020204" pitchFamily="34" charset="0"/>
            </a:endParaRPr>
          </a:p>
        </p:txBody>
      </p:sp>
      <p:sp>
        <p:nvSpPr>
          <p:cNvPr id="4" name="Title 3">
            <a:extLst>
              <a:ext uri="{FF2B5EF4-FFF2-40B4-BE49-F238E27FC236}">
                <a16:creationId xmlns:a16="http://schemas.microsoft.com/office/drawing/2014/main" id="{B05B7FEE-1AB2-46AB-B947-4D9F0DE03319}"/>
              </a:ext>
            </a:extLst>
          </p:cNvPr>
          <p:cNvSpPr>
            <a:spLocks noGrp="1"/>
          </p:cNvSpPr>
          <p:nvPr>
            <p:ph type="title"/>
          </p:nvPr>
        </p:nvSpPr>
        <p:spPr/>
        <p:txBody>
          <a:bodyPr/>
          <a:lstStyle/>
          <a:p>
            <a:pPr>
              <a:defRPr/>
            </a:pPr>
            <a:r>
              <a:rPr lang="en-GB" sz="3200" dirty="0">
                <a:latin typeface="Arial" panose="020B0604020202020204" pitchFamily="34" charset="0"/>
                <a:cs typeface="Arial" panose="020B0604020202020204" pitchFamily="34" charset="0"/>
              </a:rPr>
              <a:t>Critical Thinking in Effective Collaborative Practice</a:t>
            </a:r>
          </a:p>
        </p:txBody>
      </p:sp>
      <p:sp>
        <p:nvSpPr>
          <p:cNvPr id="31748" name="Slide Number Placeholder 6">
            <a:extLst>
              <a:ext uri="{FF2B5EF4-FFF2-40B4-BE49-F238E27FC236}">
                <a16:creationId xmlns:a16="http://schemas.microsoft.com/office/drawing/2014/main" id="{3E87CB67-F99A-40BD-AEE3-001297B7B7E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F71113-322F-4926-8DFA-362E26A28D0D}" type="slidenum">
              <a:rPr lang="en-GB" altLang="en-US" smtClean="0"/>
              <a:pPr/>
              <a:t>13</a:t>
            </a:fld>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F0164E0A-FC0B-E54B-B0DE-30A98CFD4F22}"/>
              </a:ext>
            </a:extLst>
          </p:cNvPr>
          <p:cNvSpPr>
            <a:spLocks noGrp="1"/>
          </p:cNvSpPr>
          <p:nvPr>
            <p:ph idx="1"/>
          </p:nvPr>
        </p:nvSpPr>
        <p:spPr>
          <a:xfrm>
            <a:off x="1873404" y="2319454"/>
            <a:ext cx="8140391" cy="3687646"/>
          </a:xfrm>
        </p:spPr>
        <p:txBody>
          <a:bodyPr/>
          <a:lstStyle/>
          <a:p>
            <a:r>
              <a:rPr lang="en-GB" altLang="en-US" sz="3600" dirty="0">
                <a:latin typeface="Arial" panose="020B0604020202020204" pitchFamily="34" charset="0"/>
                <a:cs typeface="Arial" panose="020B0604020202020204" pitchFamily="34" charset="0"/>
              </a:rPr>
              <a:t>Critical practice focuses more on </a:t>
            </a:r>
            <a:r>
              <a:rPr lang="en-GB" altLang="en-US" sz="3600" b="1" dirty="0">
                <a:latin typeface="Arial" panose="020B0604020202020204" pitchFamily="34" charset="0"/>
                <a:cs typeface="Arial" panose="020B0604020202020204" pitchFamily="34" charset="0"/>
              </a:rPr>
              <a:t>critical evaluative approaches</a:t>
            </a:r>
            <a:r>
              <a:rPr lang="en-GB" altLang="en-US" sz="3600" dirty="0">
                <a:latin typeface="Arial" panose="020B0604020202020204" pitchFamily="34" charset="0"/>
                <a:cs typeface="Arial" panose="020B0604020202020204" pitchFamily="34" charset="0"/>
              </a:rPr>
              <a:t> to practice, rather than just meeting deadlines, or uncritical dependence on methods and techniques . </a:t>
            </a:r>
          </a:p>
          <a:p>
            <a:endParaRPr lang="en-US" dirty="0"/>
          </a:p>
        </p:txBody>
      </p:sp>
      <p:sp>
        <p:nvSpPr>
          <p:cNvPr id="7" name="Title 6">
            <a:extLst>
              <a:ext uri="{FF2B5EF4-FFF2-40B4-BE49-F238E27FC236}">
                <a16:creationId xmlns:a16="http://schemas.microsoft.com/office/drawing/2014/main" id="{7E2A1806-A2C1-2847-9A22-4F2061968D9C}"/>
              </a:ext>
            </a:extLst>
          </p:cNvPr>
          <p:cNvSpPr>
            <a:spLocks noGrp="1"/>
          </p:cNvSpPr>
          <p:nvPr>
            <p:ph type="title"/>
          </p:nvPr>
        </p:nvSpPr>
        <p:spPr>
          <a:xfrm>
            <a:off x="609600" y="274638"/>
            <a:ext cx="10972800" cy="2044816"/>
          </a:xfrm>
        </p:spPr>
        <p:txBody>
          <a:bodyPr/>
          <a:lstStyle/>
          <a:p>
            <a:pPr algn="ctr"/>
            <a:r>
              <a:rPr lang="en-GB" altLang="en-US" sz="4400" dirty="0">
                <a:latin typeface="Arial" panose="020B0604020202020204" pitchFamily="34" charset="0"/>
                <a:cs typeface="Arial" panose="020B0604020202020204" pitchFamily="34" charset="0"/>
              </a:rPr>
              <a:t>Critical practice</a:t>
            </a:r>
            <a:endParaRPr lang="en-US" dirty="0"/>
          </a:p>
        </p:txBody>
      </p:sp>
    </p:spTree>
    <p:extLst>
      <p:ext uri="{BB962C8B-B14F-4D97-AF65-F5344CB8AC3E}">
        <p14:creationId xmlns:p14="http://schemas.microsoft.com/office/powerpoint/2010/main" val="2647469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DEE233-E524-44E7-A26E-7E45D783C1B7}"/>
              </a:ext>
            </a:extLst>
          </p:cNvPr>
          <p:cNvSpPr>
            <a:spLocks noGrp="1"/>
          </p:cNvSpPr>
          <p:nvPr>
            <p:ph idx="1"/>
          </p:nvPr>
        </p:nvSpPr>
        <p:spPr>
          <a:xfrm>
            <a:off x="609600" y="1277655"/>
            <a:ext cx="10972800" cy="4729445"/>
          </a:xfrm>
        </p:spPr>
        <p:txBody>
          <a:bodyPr/>
          <a:lstStyle/>
          <a:p>
            <a:pPr marL="109537" indent="0">
              <a:buNone/>
            </a:pPr>
            <a:r>
              <a:rPr lang="en-GB" sz="2400" b="1" dirty="0"/>
              <a:t>In your groups choose a case one of you has worked on where collaborative work has been central </a:t>
            </a:r>
          </a:p>
          <a:p>
            <a:pPr marL="109537" indent="0">
              <a:buNone/>
            </a:pPr>
            <a:r>
              <a:rPr lang="en-GB" sz="2400" dirty="0"/>
              <a:t>Questions;</a:t>
            </a:r>
          </a:p>
          <a:p>
            <a:r>
              <a:rPr lang="en-GB" sz="2400" dirty="0"/>
              <a:t>What/who can you identify as being the relevant </a:t>
            </a:r>
            <a:r>
              <a:rPr lang="en-GB" sz="2400" b="1" dirty="0"/>
              <a:t>individuals and agencies</a:t>
            </a:r>
            <a:r>
              <a:rPr lang="en-GB" sz="2400" dirty="0"/>
              <a:t> you need to collaborate with? </a:t>
            </a:r>
          </a:p>
          <a:p>
            <a:r>
              <a:rPr lang="en-GB" sz="2400" dirty="0"/>
              <a:t>How did you approach communication in this case? </a:t>
            </a:r>
          </a:p>
          <a:p>
            <a:r>
              <a:rPr lang="en-GB" sz="2400" dirty="0"/>
              <a:t>Did you need to adapt your communication methods to meet the individual’s needs? If so how did you do this? </a:t>
            </a:r>
          </a:p>
          <a:p>
            <a:r>
              <a:rPr lang="en-GB" sz="2400" dirty="0"/>
              <a:t>Where there any barriers you came across in relation to working collaboratively? If so what did you do to over come these? </a:t>
            </a:r>
          </a:p>
          <a:p>
            <a:endParaRPr lang="en-GB" dirty="0"/>
          </a:p>
        </p:txBody>
      </p:sp>
      <p:sp>
        <p:nvSpPr>
          <p:cNvPr id="3" name="Title 2">
            <a:extLst>
              <a:ext uri="{FF2B5EF4-FFF2-40B4-BE49-F238E27FC236}">
                <a16:creationId xmlns:a16="http://schemas.microsoft.com/office/drawing/2014/main" id="{8B6C50FF-5714-44A7-A9BB-8C831E52126B}"/>
              </a:ext>
            </a:extLst>
          </p:cNvPr>
          <p:cNvSpPr>
            <a:spLocks noGrp="1"/>
          </p:cNvSpPr>
          <p:nvPr>
            <p:ph type="title"/>
          </p:nvPr>
        </p:nvSpPr>
        <p:spPr>
          <a:xfrm>
            <a:off x="609600" y="522514"/>
            <a:ext cx="10972800" cy="895124"/>
          </a:xfrm>
        </p:spPr>
        <p:txBody>
          <a:bodyPr>
            <a:normAutofit fontScale="90000"/>
          </a:bodyPr>
          <a:lstStyle/>
          <a:p>
            <a:r>
              <a:rPr lang="en-GB" dirty="0"/>
              <a:t>Exercise 3 - </a:t>
            </a:r>
            <a:r>
              <a:rPr lang="en-GB" sz="4400" dirty="0"/>
              <a:t>Working collaboratively</a:t>
            </a:r>
            <a:br>
              <a:rPr lang="en-GB" sz="4400" dirty="0">
                <a:highlight>
                  <a:srgbClr val="FFFF00"/>
                </a:highlight>
              </a:rPr>
            </a:br>
            <a:endParaRPr lang="en-GB" dirty="0"/>
          </a:p>
        </p:txBody>
      </p:sp>
    </p:spTree>
    <p:extLst>
      <p:ext uri="{BB962C8B-B14F-4D97-AF65-F5344CB8AC3E}">
        <p14:creationId xmlns:p14="http://schemas.microsoft.com/office/powerpoint/2010/main" val="3571447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2A77E3DE-FDC6-4881-ADC5-CF1BF7B0B2CE}"/>
              </a:ext>
            </a:extLst>
          </p:cNvPr>
          <p:cNvSpPr>
            <a:spLocks noGrp="1"/>
          </p:cNvSpPr>
          <p:nvPr>
            <p:ph idx="1"/>
          </p:nvPr>
        </p:nvSpPr>
        <p:spPr>
          <a:xfrm>
            <a:off x="577932" y="1628776"/>
            <a:ext cx="11036136" cy="4378325"/>
          </a:xfrm>
        </p:spPr>
        <p:txBody>
          <a:bodyPr/>
          <a:lstStyle/>
          <a:p>
            <a:pPr eaLnBrk="1" hangingPunct="1">
              <a:spcBef>
                <a:spcPct val="0"/>
              </a:spcBef>
              <a:buClrTx/>
              <a:buSzTx/>
              <a:buFontTx/>
              <a:buNone/>
            </a:pPr>
            <a:r>
              <a:rPr lang="en-GB" altLang="en-US" sz="2400" dirty="0">
                <a:latin typeface="Arial" panose="020B0604020202020204" pitchFamily="34" charset="0"/>
              </a:rPr>
              <a:t>...the majority of interviewees cited effectiveness ‘knowing what they’re doing’ and ‘doing what they say they’re going to do’ as being the most important qualities for effective social work practice. </a:t>
            </a:r>
          </a:p>
          <a:p>
            <a:pPr eaLnBrk="1" hangingPunct="1">
              <a:spcBef>
                <a:spcPct val="0"/>
              </a:spcBef>
              <a:buClrTx/>
              <a:buSzTx/>
              <a:buFontTx/>
              <a:buNone/>
            </a:pPr>
            <a:r>
              <a:rPr lang="en-GB" altLang="en-US" sz="2400" dirty="0">
                <a:latin typeface="Arial" panose="020B0604020202020204" pitchFamily="34" charset="0"/>
              </a:rPr>
              <a:t> </a:t>
            </a:r>
          </a:p>
          <a:p>
            <a:pPr eaLnBrk="1" hangingPunct="1">
              <a:spcBef>
                <a:spcPct val="0"/>
              </a:spcBef>
              <a:buClrTx/>
              <a:buSzTx/>
              <a:buFontTx/>
              <a:buNone/>
            </a:pPr>
            <a:r>
              <a:rPr lang="en-GB" altLang="en-US" sz="2400" dirty="0">
                <a:latin typeface="Arial" panose="020B0604020202020204" pitchFamily="34" charset="0"/>
              </a:rPr>
              <a:t>   However, most interviewees did also see good communication skills, sensitivity and consideration as essential to forming a good collaborative working relationship with social work practitioners.</a:t>
            </a:r>
          </a:p>
          <a:p>
            <a:pPr eaLnBrk="1" hangingPunct="1">
              <a:spcBef>
                <a:spcPct val="0"/>
              </a:spcBef>
              <a:buClrTx/>
              <a:buSzTx/>
              <a:buFont typeface="Wingdings 3" panose="05040102010807070707" pitchFamily="18" charset="2"/>
              <a:buNone/>
            </a:pPr>
            <a:r>
              <a:rPr lang="en-GB" altLang="en-US" sz="2000" i="1" dirty="0">
                <a:latin typeface="Arial" panose="020B0604020202020204" pitchFamily="34" charset="0"/>
              </a:rPr>
              <a:t>   Amanda Moss 2015</a:t>
            </a:r>
            <a:endParaRPr lang="en-GB" altLang="en-US" sz="2400" dirty="0">
              <a:latin typeface="Arial" panose="020B0604020202020204" pitchFamily="34" charset="0"/>
            </a:endParaRPr>
          </a:p>
          <a:p>
            <a:endParaRPr lang="en-GB" altLang="en-US" dirty="0"/>
          </a:p>
        </p:txBody>
      </p:sp>
      <p:sp>
        <p:nvSpPr>
          <p:cNvPr id="2" name="Title 1">
            <a:extLst>
              <a:ext uri="{FF2B5EF4-FFF2-40B4-BE49-F238E27FC236}">
                <a16:creationId xmlns:a16="http://schemas.microsoft.com/office/drawing/2014/main" id="{371241F3-A384-4C9F-90EC-E0CADB0411E1}"/>
              </a:ext>
            </a:extLst>
          </p:cNvPr>
          <p:cNvSpPr>
            <a:spLocks noGrp="1"/>
          </p:cNvSpPr>
          <p:nvPr>
            <p:ph type="title"/>
          </p:nvPr>
        </p:nvSpPr>
        <p:spPr>
          <a:xfrm>
            <a:off x="1981200" y="274638"/>
            <a:ext cx="8229600" cy="1354162"/>
          </a:xfrm>
        </p:spPr>
        <p:txBody>
          <a:bodyPr>
            <a:normAutofit fontScale="90000"/>
          </a:bodyPr>
          <a:lstStyle/>
          <a:p>
            <a:pPr algn="ctr">
              <a:defRPr/>
            </a:pPr>
            <a:r>
              <a:rPr lang="en-GB" dirty="0">
                <a:latin typeface="Arial" panose="020B0604020202020204" pitchFamily="34" charset="0"/>
                <a:cs typeface="Arial" panose="020B0604020202020204" pitchFamily="34" charset="0"/>
              </a:rPr>
              <a:t>What the individual/families/carers we work with are saying:</a:t>
            </a:r>
          </a:p>
        </p:txBody>
      </p:sp>
      <p:sp>
        <p:nvSpPr>
          <p:cNvPr id="36868" name="Slide Number Placeholder 5">
            <a:extLst>
              <a:ext uri="{FF2B5EF4-FFF2-40B4-BE49-F238E27FC236}">
                <a16:creationId xmlns:a16="http://schemas.microsoft.com/office/drawing/2014/main" id="{9FB6EF2D-45E8-4AFB-B6B6-064AC57DABE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2847C31-95EC-448A-9AFF-C69B69F85048}" type="slidenum">
              <a:rPr lang="en-GB" altLang="en-US" smtClean="0"/>
              <a:pPr/>
              <a:t>16</a:t>
            </a:fld>
            <a:endParaRPr lang="en-GB" altLang="en-US"/>
          </a:p>
        </p:txBody>
      </p:sp>
      <p:pic>
        <p:nvPicPr>
          <p:cNvPr id="36869" name="Picture 3">
            <a:extLst>
              <a:ext uri="{FF2B5EF4-FFF2-40B4-BE49-F238E27FC236}">
                <a16:creationId xmlns:a16="http://schemas.microsoft.com/office/drawing/2014/main" id="{ED175EE2-2094-48CB-9098-F7C425882F7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73600" y="4507603"/>
            <a:ext cx="3556000" cy="2350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3">
            <a:extLst>
              <a:ext uri="{FF2B5EF4-FFF2-40B4-BE49-F238E27FC236}">
                <a16:creationId xmlns:a16="http://schemas.microsoft.com/office/drawing/2014/main" id="{DF8EC7FC-3F3E-429A-B8E5-C956919ECC12}"/>
              </a:ext>
            </a:extLst>
          </p:cNvPr>
          <p:cNvSpPr txBox="1">
            <a:spLocks noChangeArrowheads="1"/>
          </p:cNvSpPr>
          <p:nvPr/>
        </p:nvSpPr>
        <p:spPr bwMode="auto">
          <a:xfrm>
            <a:off x="2351088" y="260351"/>
            <a:ext cx="76327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lgn="ctr" eaLnBrk="1" hangingPunct="1">
              <a:spcBef>
                <a:spcPct val="0"/>
              </a:spcBef>
              <a:buClrTx/>
              <a:buSzTx/>
              <a:buFontTx/>
              <a:buNone/>
            </a:pPr>
            <a:r>
              <a:rPr lang="en-GB" altLang="en-US" sz="3200" b="1">
                <a:latin typeface="Arial" panose="020B0604020202020204" pitchFamily="34" charset="0"/>
              </a:rPr>
              <a:t>What the individual/families/carers we work with are saying:</a:t>
            </a:r>
            <a:endParaRPr lang="en-GB" altLang="en-US" sz="3200" b="1" i="1">
              <a:latin typeface="Arial" panose="020B0604020202020204" pitchFamily="34" charset="0"/>
            </a:endParaRPr>
          </a:p>
        </p:txBody>
      </p:sp>
      <p:sp>
        <p:nvSpPr>
          <p:cNvPr id="5" name="Rounded Rectangular Callout 4">
            <a:extLst>
              <a:ext uri="{FF2B5EF4-FFF2-40B4-BE49-F238E27FC236}">
                <a16:creationId xmlns:a16="http://schemas.microsoft.com/office/drawing/2014/main" id="{91967931-C1EC-4ECD-B68D-BBB1EAD8B9EE}"/>
              </a:ext>
            </a:extLst>
          </p:cNvPr>
          <p:cNvSpPr/>
          <p:nvPr/>
        </p:nvSpPr>
        <p:spPr>
          <a:xfrm>
            <a:off x="2351089" y="1557338"/>
            <a:ext cx="2016125" cy="1655762"/>
          </a:xfrm>
          <a:prstGeom prst="wedgeRoundRectCallout">
            <a:avLst>
              <a:gd name="adj1" fmla="val 49101"/>
              <a:gd name="adj2" fmla="val 75199"/>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1400" dirty="0">
                <a:solidFill>
                  <a:schemeClr val="tx1"/>
                </a:solidFill>
              </a:rPr>
              <a:t>“I’ve learned a lot about how to talk to my son from his social worker.”</a:t>
            </a:r>
          </a:p>
        </p:txBody>
      </p:sp>
      <p:sp>
        <p:nvSpPr>
          <p:cNvPr id="6" name="Rounded Rectangular Callout 5">
            <a:extLst>
              <a:ext uri="{FF2B5EF4-FFF2-40B4-BE49-F238E27FC236}">
                <a16:creationId xmlns:a16="http://schemas.microsoft.com/office/drawing/2014/main" id="{A56DA30B-6A09-45C2-BF93-CEA6897577CD}"/>
              </a:ext>
            </a:extLst>
          </p:cNvPr>
          <p:cNvSpPr/>
          <p:nvPr/>
        </p:nvSpPr>
        <p:spPr>
          <a:xfrm>
            <a:off x="4943476" y="2565401"/>
            <a:ext cx="2016125" cy="1439863"/>
          </a:xfrm>
          <a:prstGeom prst="wedgeRoundRectCallout">
            <a:avLst>
              <a:gd name="adj1" fmla="val -20833"/>
              <a:gd name="adj2" fmla="val 64616"/>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1400" dirty="0">
                <a:solidFill>
                  <a:schemeClr val="tx1"/>
                </a:solidFill>
              </a:rPr>
              <a:t>“My social worker is usually late and looking at his watch while he’s with me.”</a:t>
            </a:r>
          </a:p>
        </p:txBody>
      </p:sp>
      <p:sp>
        <p:nvSpPr>
          <p:cNvPr id="7" name="Rounded Rectangular Callout 6">
            <a:extLst>
              <a:ext uri="{FF2B5EF4-FFF2-40B4-BE49-F238E27FC236}">
                <a16:creationId xmlns:a16="http://schemas.microsoft.com/office/drawing/2014/main" id="{7DB00959-24FB-45D3-93AE-E7C63989BEE7}"/>
              </a:ext>
            </a:extLst>
          </p:cNvPr>
          <p:cNvSpPr/>
          <p:nvPr/>
        </p:nvSpPr>
        <p:spPr>
          <a:xfrm>
            <a:off x="2279651" y="4221164"/>
            <a:ext cx="2447925" cy="1368425"/>
          </a:xfrm>
          <a:prstGeom prst="wedgeRoundRectCallout">
            <a:avLst>
              <a:gd name="adj1" fmla="val 46892"/>
              <a:gd name="adj2" fmla="val -8565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1400" dirty="0"/>
              <a:t>“</a:t>
            </a:r>
            <a:r>
              <a:rPr lang="en-GB" sz="1400" dirty="0">
                <a:solidFill>
                  <a:schemeClr val="tx1"/>
                </a:solidFill>
              </a:rPr>
              <a:t>What I mostly want is a social worker who knows their job and can get me the help I need.”</a:t>
            </a:r>
          </a:p>
        </p:txBody>
      </p:sp>
      <p:sp>
        <p:nvSpPr>
          <p:cNvPr id="8" name="Rounded Rectangular Callout 7">
            <a:extLst>
              <a:ext uri="{FF2B5EF4-FFF2-40B4-BE49-F238E27FC236}">
                <a16:creationId xmlns:a16="http://schemas.microsoft.com/office/drawing/2014/main" id="{550EB990-3C78-41B8-95C6-7A1C64C80B01}"/>
              </a:ext>
            </a:extLst>
          </p:cNvPr>
          <p:cNvSpPr/>
          <p:nvPr/>
        </p:nvSpPr>
        <p:spPr>
          <a:xfrm>
            <a:off x="7464426" y="1700214"/>
            <a:ext cx="2232025" cy="1368425"/>
          </a:xfrm>
          <a:prstGeom prst="wedgeRoundRectCallout">
            <a:avLst>
              <a:gd name="adj1" fmla="val -51751"/>
              <a:gd name="adj2" fmla="val 8049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1400" dirty="0"/>
              <a:t>“</a:t>
            </a:r>
            <a:r>
              <a:rPr lang="en-GB" sz="1400" dirty="0">
                <a:solidFill>
                  <a:schemeClr val="tx1"/>
                </a:solidFill>
              </a:rPr>
              <a:t>My social worker has a lovely way about her and always treats me with respect.”</a:t>
            </a:r>
          </a:p>
        </p:txBody>
      </p:sp>
      <p:sp>
        <p:nvSpPr>
          <p:cNvPr id="9" name="Rounded Rectangular Callout 8">
            <a:extLst>
              <a:ext uri="{FF2B5EF4-FFF2-40B4-BE49-F238E27FC236}">
                <a16:creationId xmlns:a16="http://schemas.microsoft.com/office/drawing/2014/main" id="{A4B10AFA-5B76-4EA6-8600-BD0E2B11B058}"/>
              </a:ext>
            </a:extLst>
          </p:cNvPr>
          <p:cNvSpPr/>
          <p:nvPr/>
        </p:nvSpPr>
        <p:spPr>
          <a:xfrm>
            <a:off x="7608889" y="4221163"/>
            <a:ext cx="2232025" cy="1511300"/>
          </a:xfrm>
          <a:prstGeom prst="wedgeRoundRectCallout">
            <a:avLst>
              <a:gd name="adj1" fmla="val -40709"/>
              <a:gd name="adj2" fmla="val -77185"/>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GB" sz="1400" dirty="0"/>
              <a:t>“</a:t>
            </a:r>
            <a:r>
              <a:rPr lang="en-GB" sz="1400" dirty="0">
                <a:solidFill>
                  <a:schemeClr val="tx1"/>
                </a:solidFill>
              </a:rPr>
              <a:t>Whenever I ask for help, I’m told how busy social workers are and how hard their job is.”</a:t>
            </a:r>
          </a:p>
        </p:txBody>
      </p:sp>
      <p:sp>
        <p:nvSpPr>
          <p:cNvPr id="34824" name="Slide Number Placeholder 9">
            <a:extLst>
              <a:ext uri="{FF2B5EF4-FFF2-40B4-BE49-F238E27FC236}">
                <a16:creationId xmlns:a16="http://schemas.microsoft.com/office/drawing/2014/main" id="{457043AA-D5A2-4DFC-8919-C25102FB2D7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CAD4BD1-AB04-46D9-BA07-79C777010E5E}" type="slidenum">
              <a:rPr lang="en-GB" altLang="en-US" smtClean="0"/>
              <a:pPr/>
              <a:t>17</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D841DB-9536-4AF1-98C3-0998659CA413}"/>
              </a:ext>
            </a:extLst>
          </p:cNvPr>
          <p:cNvSpPr>
            <a:spLocks noGrp="1"/>
          </p:cNvSpPr>
          <p:nvPr>
            <p:ph idx="1"/>
          </p:nvPr>
        </p:nvSpPr>
        <p:spPr>
          <a:xfrm>
            <a:off x="609600" y="1422399"/>
            <a:ext cx="10972800" cy="4584701"/>
          </a:xfrm>
        </p:spPr>
        <p:txBody>
          <a:bodyPr/>
          <a:lstStyle/>
          <a:p>
            <a:r>
              <a:rPr lang="en-GB" b="1" dirty="0"/>
              <a:t>Exercise 4</a:t>
            </a:r>
            <a:endParaRPr lang="en-GB" dirty="0"/>
          </a:p>
          <a:p>
            <a:r>
              <a:rPr lang="en-GB" dirty="0"/>
              <a:t>Considering the feedback you have received from the individuals/families you work with. </a:t>
            </a:r>
          </a:p>
          <a:p>
            <a:r>
              <a:rPr lang="en-GB" dirty="0"/>
              <a:t>What would you like people you work with to say about you?</a:t>
            </a:r>
          </a:p>
          <a:p>
            <a:r>
              <a:rPr lang="en-GB" dirty="0"/>
              <a:t>What would you like other professionals to say? </a:t>
            </a:r>
          </a:p>
          <a:p>
            <a:pPr marL="109537" indent="0">
              <a:buNone/>
            </a:pPr>
            <a:endParaRPr lang="en-GB" dirty="0"/>
          </a:p>
          <a:p>
            <a:r>
              <a:rPr lang="en-GB" dirty="0"/>
              <a:t>You can use a picture, image, word or a short sentence to sum up what you would like the individuals you work with to say about you. Feel free to be creative as you want here. </a:t>
            </a:r>
          </a:p>
          <a:p>
            <a:pPr marL="109537" indent="0">
              <a:buNone/>
            </a:pPr>
            <a:endParaRPr lang="en-GB" dirty="0"/>
          </a:p>
          <a:p>
            <a:pPr marL="109537" indent="0">
              <a:buNone/>
            </a:pPr>
            <a:r>
              <a:rPr lang="en-GB" dirty="0"/>
              <a:t> </a:t>
            </a:r>
          </a:p>
          <a:p>
            <a:endParaRPr lang="en-GB" dirty="0"/>
          </a:p>
        </p:txBody>
      </p:sp>
      <p:sp>
        <p:nvSpPr>
          <p:cNvPr id="3" name="Title 2">
            <a:extLst>
              <a:ext uri="{FF2B5EF4-FFF2-40B4-BE49-F238E27FC236}">
                <a16:creationId xmlns:a16="http://schemas.microsoft.com/office/drawing/2014/main" id="{B074D1B4-6382-49BF-AC6D-8E8EE9004FB2}"/>
              </a:ext>
            </a:extLst>
          </p:cNvPr>
          <p:cNvSpPr>
            <a:spLocks noGrp="1"/>
          </p:cNvSpPr>
          <p:nvPr>
            <p:ph type="title"/>
          </p:nvPr>
        </p:nvSpPr>
        <p:spPr>
          <a:xfrm>
            <a:off x="609600" y="274637"/>
            <a:ext cx="10972800" cy="1147761"/>
          </a:xfrm>
        </p:spPr>
        <p:txBody>
          <a:bodyPr>
            <a:normAutofit fontScale="90000"/>
          </a:bodyPr>
          <a:lstStyle/>
          <a:p>
            <a:br>
              <a:rPr lang="en-GB" dirty="0"/>
            </a:br>
            <a:r>
              <a:rPr lang="en-GB" dirty="0"/>
              <a:t>Feedback from the people you work with</a:t>
            </a:r>
            <a:br>
              <a:rPr lang="en-GB" dirty="0"/>
            </a:br>
            <a:endParaRPr lang="en-GB" dirty="0"/>
          </a:p>
        </p:txBody>
      </p:sp>
    </p:spTree>
    <p:extLst>
      <p:ext uri="{BB962C8B-B14F-4D97-AF65-F5344CB8AC3E}">
        <p14:creationId xmlns:p14="http://schemas.microsoft.com/office/powerpoint/2010/main" val="1905056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D00C9C8-0B31-4BB3-AA47-FEE4D15E48A6}"/>
              </a:ext>
            </a:extLst>
          </p:cNvPr>
          <p:cNvSpPr>
            <a:spLocks noGrp="1"/>
          </p:cNvSpPr>
          <p:nvPr>
            <p:ph idx="1"/>
          </p:nvPr>
        </p:nvSpPr>
        <p:spPr>
          <a:xfrm>
            <a:off x="1741118" y="1481138"/>
            <a:ext cx="9841282" cy="4525962"/>
          </a:xfrm>
        </p:spPr>
        <p:txBody>
          <a:bodyPr/>
          <a:lstStyle/>
          <a:p>
            <a:pPr>
              <a:defRPr/>
            </a:pPr>
            <a:endParaRPr lang="en-GB" dirty="0"/>
          </a:p>
          <a:p>
            <a:pPr>
              <a:defRPr/>
            </a:pPr>
            <a:endParaRPr lang="en-GB" dirty="0"/>
          </a:p>
          <a:p>
            <a:pPr marL="109537" indent="0">
              <a:buNone/>
              <a:defRPr/>
            </a:pPr>
            <a:r>
              <a:rPr lang="en-GB" altLang="en-US" sz="4800" dirty="0">
                <a:latin typeface="Arial" panose="020B0604020202020204" pitchFamily="34" charset="0"/>
                <a:cs typeface="Arial" panose="020B0604020202020204" pitchFamily="34" charset="0"/>
              </a:rPr>
              <a:t>Welsh Language and Culture </a:t>
            </a:r>
            <a:endParaRPr lang="en-GB" sz="4800" dirty="0">
              <a:latin typeface="Arial" panose="020B0604020202020204" pitchFamily="34" charset="0"/>
              <a:cs typeface="Arial" panose="020B0604020202020204" pitchFamily="34" charset="0"/>
            </a:endParaRPr>
          </a:p>
        </p:txBody>
      </p:sp>
      <p:sp>
        <p:nvSpPr>
          <p:cNvPr id="4098" name="Title 1">
            <a:extLst>
              <a:ext uri="{FF2B5EF4-FFF2-40B4-BE49-F238E27FC236}">
                <a16:creationId xmlns:a16="http://schemas.microsoft.com/office/drawing/2014/main" id="{91D71A75-AAA0-4F9A-BC7C-44609C6BB777}"/>
              </a:ext>
            </a:extLst>
          </p:cNvPr>
          <p:cNvSpPr>
            <a:spLocks noGrp="1"/>
          </p:cNvSpPr>
          <p:nvPr>
            <p:ph type="title"/>
          </p:nvPr>
        </p:nvSpPr>
        <p:spPr/>
        <p:txBody>
          <a:bodyPr/>
          <a:lstStyle/>
          <a:p>
            <a:pPr eaLnBrk="1" hangingPunct="1">
              <a:defRPr/>
            </a:pPr>
            <a:endParaRPr lang="en-GB" altLang="en-US" dirty="0"/>
          </a:p>
        </p:txBody>
      </p:sp>
      <p:sp>
        <p:nvSpPr>
          <p:cNvPr id="38916" name="Slide Number Placeholder 5">
            <a:extLst>
              <a:ext uri="{FF2B5EF4-FFF2-40B4-BE49-F238E27FC236}">
                <a16:creationId xmlns:a16="http://schemas.microsoft.com/office/drawing/2014/main" id="{FF003BD4-715B-46F0-8428-6D73D4F4617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AFDD2D2-0039-4BD9-860E-C52CF8842B7D}" type="slidenum">
              <a:rPr lang="en-GB" altLang="en-US" smtClean="0"/>
              <a:pPr/>
              <a:t>19</a:t>
            </a:fld>
            <a:endParaRPr lang="en-GB" altLang="en-US"/>
          </a:p>
        </p:txBody>
      </p:sp>
      <p:pic>
        <p:nvPicPr>
          <p:cNvPr id="38917" name="Picture 4">
            <a:extLst>
              <a:ext uri="{FF2B5EF4-FFF2-40B4-BE49-F238E27FC236}">
                <a16:creationId xmlns:a16="http://schemas.microsoft.com/office/drawing/2014/main" id="{DC614156-7462-4FEC-B10B-74CBEFAA21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00614" y="3933825"/>
            <a:ext cx="2390775" cy="191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C0956DB-C1F1-4262-BB0B-3CA72FC934E1}"/>
              </a:ext>
            </a:extLst>
          </p:cNvPr>
          <p:cNvSpPr>
            <a:spLocks noGrp="1"/>
          </p:cNvSpPr>
          <p:nvPr>
            <p:ph type="title"/>
          </p:nvPr>
        </p:nvSpPr>
        <p:spPr>
          <a:xfrm>
            <a:off x="609600" y="273050"/>
            <a:ext cx="10972800" cy="1143000"/>
          </a:xfrm>
        </p:spPr>
        <p:txBody>
          <a:bodyPr anchor="ctr">
            <a:normAutofit/>
          </a:bodyPr>
          <a:lstStyle/>
          <a:p>
            <a:pPr>
              <a:lnSpc>
                <a:spcPct val="90000"/>
              </a:lnSpc>
              <a:defRPr/>
            </a:pPr>
            <a:r>
              <a:rPr lang="en-GB" sz="3500" dirty="0"/>
              <a:t>Social Services and Well-being (Wales) Act, 2014 The Active Offer - More than Just Words</a:t>
            </a:r>
          </a:p>
        </p:txBody>
      </p:sp>
      <p:sp>
        <p:nvSpPr>
          <p:cNvPr id="45058" name="Content Placeholder 4">
            <a:extLst>
              <a:ext uri="{FF2B5EF4-FFF2-40B4-BE49-F238E27FC236}">
                <a16:creationId xmlns:a16="http://schemas.microsoft.com/office/drawing/2014/main" id="{E1869719-71E4-4BD8-B649-C62D8EEB0EE1}"/>
              </a:ext>
            </a:extLst>
          </p:cNvPr>
          <p:cNvSpPr>
            <a:spLocks noGrp="1"/>
          </p:cNvSpPr>
          <p:nvPr>
            <p:ph sz="quarter" idx="2"/>
          </p:nvPr>
        </p:nvSpPr>
        <p:spPr>
          <a:xfrm>
            <a:off x="797169" y="1710104"/>
            <a:ext cx="10785231" cy="5168900"/>
          </a:xfrm>
        </p:spPr>
        <p:txBody>
          <a:bodyPr wrap="square" anchor="t">
            <a:noAutofit/>
          </a:bodyPr>
          <a:lstStyle/>
          <a:p>
            <a:pPr>
              <a:lnSpc>
                <a:spcPct val="90000"/>
              </a:lnSpc>
            </a:pPr>
            <a:r>
              <a:rPr lang="en-GB" altLang="en-US" sz="2800" dirty="0"/>
              <a:t>The ‘Active Offer’ simply means providing a service in Welsh without someone having to ask for it</a:t>
            </a:r>
          </a:p>
          <a:p>
            <a:pPr>
              <a:lnSpc>
                <a:spcPct val="90000"/>
              </a:lnSpc>
            </a:pPr>
            <a:r>
              <a:rPr lang="en-GB" altLang="en-US" sz="2800" dirty="0"/>
              <a:t>The Welsh language should be as visible as the English language</a:t>
            </a:r>
          </a:p>
          <a:p>
            <a:pPr>
              <a:lnSpc>
                <a:spcPct val="90000"/>
              </a:lnSpc>
            </a:pPr>
            <a:r>
              <a:rPr lang="en-GB" altLang="en-US" sz="2800" dirty="0"/>
              <a:t>Providing a service that is centred to those who use services is fundamental to the ‘Active Offer’ </a:t>
            </a:r>
          </a:p>
          <a:p>
            <a:pPr>
              <a:lnSpc>
                <a:spcPct val="90000"/>
              </a:lnSpc>
            </a:pPr>
            <a:r>
              <a:rPr lang="en-GB" altLang="en-US" sz="2800" dirty="0"/>
              <a:t>What this means in practice is providing a tailor-made service that enables the individual to be assured that he/she is in control and fully understands the services being offered.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0D0E5-890E-2C2A-16A4-A19D40ADE607}"/>
              </a:ext>
            </a:extLst>
          </p:cNvPr>
          <p:cNvSpPr>
            <a:spLocks noGrp="1"/>
          </p:cNvSpPr>
          <p:nvPr>
            <p:ph type="title"/>
          </p:nvPr>
        </p:nvSpPr>
        <p:spPr>
          <a:xfrm>
            <a:off x="6096000" y="577850"/>
            <a:ext cx="5389033" cy="1143000"/>
          </a:xfrm>
        </p:spPr>
        <p:txBody>
          <a:bodyPr>
            <a:normAutofit/>
          </a:bodyPr>
          <a:lstStyle/>
          <a:p>
            <a:r>
              <a:rPr lang="en-GB" sz="2000" b="1" i="0" u="none" strike="noStrike" dirty="0">
                <a:solidFill>
                  <a:srgbClr val="1F1F1F"/>
                </a:solidFill>
                <a:effectLst/>
                <a:latin typeface="Arial" panose="020B0604020202020204" pitchFamily="34" charset="0"/>
              </a:rPr>
              <a:t>Percentage of people ages 3 years or older able to speak Welsh, by LSOA, 2021</a:t>
            </a:r>
            <a:br>
              <a:rPr lang="en-GB" sz="2000" b="1" i="0" u="none" strike="noStrike" dirty="0">
                <a:solidFill>
                  <a:srgbClr val="1F1F1F"/>
                </a:solidFill>
                <a:effectLst/>
                <a:latin typeface="Arial" panose="020B0604020202020204" pitchFamily="34" charset="0"/>
              </a:rPr>
            </a:br>
            <a:endParaRPr lang="en-US" sz="2000" dirty="0"/>
          </a:p>
        </p:txBody>
      </p:sp>
      <p:pic>
        <p:nvPicPr>
          <p:cNvPr id="7" name="Content Placeholder 6">
            <a:extLst>
              <a:ext uri="{FF2B5EF4-FFF2-40B4-BE49-F238E27FC236}">
                <a16:creationId xmlns:a16="http://schemas.microsoft.com/office/drawing/2014/main" id="{F03D6F18-519C-C77C-6FD7-F3331922809B}"/>
              </a:ext>
            </a:extLst>
          </p:cNvPr>
          <p:cNvPicPr>
            <a:picLocks noGrp="1" noChangeAspect="1"/>
          </p:cNvPicPr>
          <p:nvPr>
            <p:ph sz="quarter" idx="2"/>
          </p:nvPr>
        </p:nvPicPr>
        <p:blipFill>
          <a:blip r:embed="rId2"/>
          <a:stretch>
            <a:fillRect/>
          </a:stretch>
        </p:blipFill>
        <p:spPr>
          <a:xfrm>
            <a:off x="492139" y="1249973"/>
            <a:ext cx="5144291" cy="4747846"/>
          </a:xfrm>
          <a:prstGeom prst="rect">
            <a:avLst/>
          </a:prstGeom>
        </p:spPr>
      </p:pic>
      <p:pic>
        <p:nvPicPr>
          <p:cNvPr id="8" name="Picture 2" descr="This map shows how the percentage of people aged three or older able to speak Welsh varies by small area known as LSOAs. Small areas where over 70% of their population were able to speak Welsh were in north west Wales whereas most small areas where 10% or less of their population were able to speak Welsh were in south east Wales.">
            <a:extLst>
              <a:ext uri="{FF2B5EF4-FFF2-40B4-BE49-F238E27FC236}">
                <a16:creationId xmlns:a16="http://schemas.microsoft.com/office/drawing/2014/main" id="{E68614B1-58C4-87D4-E94F-2A20424D69A4}"/>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150800" y="1720850"/>
            <a:ext cx="5793803" cy="4281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164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0DA93D6A-E50D-4FDE-BE2E-B38C4F6853BA}"/>
              </a:ext>
            </a:extLst>
          </p:cNvPr>
          <p:cNvSpPr>
            <a:spLocks noGrp="1"/>
          </p:cNvSpPr>
          <p:nvPr>
            <p:ph idx="1"/>
          </p:nvPr>
        </p:nvSpPr>
        <p:spPr>
          <a:xfrm>
            <a:off x="2000250" y="908050"/>
            <a:ext cx="8229600" cy="5437188"/>
          </a:xfrm>
        </p:spPr>
        <p:txBody>
          <a:bodyPr/>
          <a:lstStyle/>
          <a:p>
            <a:pPr marL="109537" indent="0">
              <a:buNone/>
              <a:defRPr/>
            </a:pPr>
            <a:r>
              <a:rPr lang="en-GB" b="1" dirty="0"/>
              <a:t>More than just words - </a:t>
            </a:r>
            <a:r>
              <a:rPr lang="en-GB" b="1" dirty="0" err="1"/>
              <a:t>Gwenan</a:t>
            </a:r>
            <a:r>
              <a:rPr lang="en-GB" b="1" dirty="0"/>
              <a:t> </a:t>
            </a:r>
            <a:r>
              <a:rPr lang="en-GB" b="1" dirty="0" err="1"/>
              <a:t>Prysor</a:t>
            </a:r>
            <a:r>
              <a:rPr lang="en-GB" b="1" dirty="0"/>
              <a:t> </a:t>
            </a:r>
            <a:r>
              <a:rPr lang="en-GB" b="1" dirty="0">
                <a:hlinkClick r:id="rId3"/>
              </a:rPr>
              <a:t>https://youtu.be/qS-9F_qqOXo</a:t>
            </a:r>
            <a:endParaRPr lang="en-GB" b="1" dirty="0"/>
          </a:p>
          <a:p>
            <a:pPr marL="109537" indent="0">
              <a:buNone/>
              <a:defRPr/>
            </a:pPr>
            <a:r>
              <a:rPr lang="en-GB" b="1" dirty="0"/>
              <a:t>More than just words - Hywel Jones</a:t>
            </a:r>
            <a:endParaRPr lang="en-GB" dirty="0"/>
          </a:p>
          <a:p>
            <a:pPr>
              <a:defRPr/>
            </a:pPr>
            <a:r>
              <a:rPr lang="en-GB" dirty="0">
                <a:hlinkClick r:id="rId4"/>
              </a:rPr>
              <a:t>https://youtu.be/YTzMZ4Hqo7Y</a:t>
            </a:r>
            <a:endParaRPr lang="en-GB" dirty="0"/>
          </a:p>
          <a:p>
            <a:pPr marL="109537" indent="0">
              <a:buNone/>
              <a:defRPr/>
            </a:pPr>
            <a:r>
              <a:rPr lang="en-GB" b="1" dirty="0"/>
              <a:t>More than just words - </a:t>
            </a:r>
            <a:r>
              <a:rPr lang="en-GB" b="1" dirty="0" err="1"/>
              <a:t>Wyn</a:t>
            </a:r>
            <a:r>
              <a:rPr lang="en-GB" b="1" dirty="0"/>
              <a:t> </a:t>
            </a:r>
            <a:r>
              <a:rPr lang="en-GB" b="1" dirty="0" err="1"/>
              <a:t>Gruffydd</a:t>
            </a:r>
            <a:endParaRPr lang="en-GB" dirty="0"/>
          </a:p>
          <a:p>
            <a:pPr>
              <a:defRPr/>
            </a:pPr>
            <a:r>
              <a:rPr lang="en-GB" dirty="0">
                <a:hlinkClick r:id="rId5"/>
              </a:rPr>
              <a:t>https://youtu.be/IOOs62dzOE4</a:t>
            </a:r>
            <a:endParaRPr lang="en-GB" dirty="0"/>
          </a:p>
          <a:p>
            <a:pPr marL="109537" indent="0">
              <a:buNone/>
              <a:defRPr/>
            </a:pPr>
            <a:r>
              <a:rPr lang="en-GB" b="1" dirty="0"/>
              <a:t>More than just words - Iola </a:t>
            </a:r>
            <a:r>
              <a:rPr lang="en-GB" b="1" dirty="0" err="1"/>
              <a:t>Gruffydd</a:t>
            </a:r>
            <a:endParaRPr lang="en-GB" dirty="0"/>
          </a:p>
          <a:p>
            <a:pPr>
              <a:defRPr/>
            </a:pPr>
            <a:r>
              <a:rPr lang="en-GB" dirty="0">
                <a:hlinkClick r:id="rId6"/>
              </a:rPr>
              <a:t>https://youtu.be/2iF41nNoM5M</a:t>
            </a:r>
            <a:endParaRPr lang="en-GB" dirty="0"/>
          </a:p>
          <a:p>
            <a:pPr marL="109537" indent="0">
              <a:buNone/>
              <a:defRPr/>
            </a:pPr>
            <a:r>
              <a:rPr lang="en-GB" sz="2000" dirty="0"/>
              <a:t>Please ensure you watch all of the video clips which can be accessed through  Moodle as these will help you think about your own experience and to reflect on why language should be a integral part of the assessment process and service provision. </a:t>
            </a:r>
          </a:p>
        </p:txBody>
      </p:sp>
      <p:sp>
        <p:nvSpPr>
          <p:cNvPr id="2" name="Title 1">
            <a:extLst>
              <a:ext uri="{FF2B5EF4-FFF2-40B4-BE49-F238E27FC236}">
                <a16:creationId xmlns:a16="http://schemas.microsoft.com/office/drawing/2014/main" id="{17ADEFDC-20B2-4925-B618-979AEAE97DA3}"/>
              </a:ext>
            </a:extLst>
          </p:cNvPr>
          <p:cNvSpPr>
            <a:spLocks noGrp="1"/>
          </p:cNvSpPr>
          <p:nvPr>
            <p:ph type="title"/>
          </p:nvPr>
        </p:nvSpPr>
        <p:spPr>
          <a:xfrm>
            <a:off x="1981200" y="274638"/>
            <a:ext cx="8229600" cy="634082"/>
          </a:xfrm>
        </p:spPr>
        <p:txBody>
          <a:bodyPr>
            <a:normAutofit fontScale="90000"/>
          </a:bodyPr>
          <a:lstStyle/>
          <a:p>
            <a:pPr>
              <a:defRPr/>
            </a:pPr>
            <a:r>
              <a:rPr lang="en-GB" dirty="0"/>
              <a:t>More than Just Words</a:t>
            </a:r>
          </a:p>
        </p:txBody>
      </p:sp>
      <p:sp>
        <p:nvSpPr>
          <p:cNvPr id="43012" name="Slide Number Placeholder 6">
            <a:extLst>
              <a:ext uri="{FF2B5EF4-FFF2-40B4-BE49-F238E27FC236}">
                <a16:creationId xmlns:a16="http://schemas.microsoft.com/office/drawing/2014/main" id="{57B638B6-B59F-4729-8F9B-145E6408B89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BCCCE71-823A-4CAE-924E-7A2F48950941}" type="slidenum">
              <a:rPr lang="en-GB" altLang="en-US" smtClean="0"/>
              <a:pPr/>
              <a:t>22</a:t>
            </a:fld>
            <a:endParaRPr lang="en-GB"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D9C8508-EC66-46C7-9ACC-109DFFEB27AB}"/>
              </a:ext>
            </a:extLst>
          </p:cNvPr>
          <p:cNvSpPr>
            <a:spLocks noGrp="1"/>
          </p:cNvSpPr>
          <p:nvPr>
            <p:ph idx="1"/>
          </p:nvPr>
        </p:nvSpPr>
        <p:spPr>
          <a:xfrm>
            <a:off x="556684" y="1417638"/>
            <a:ext cx="10972800" cy="4806950"/>
          </a:xfrm>
        </p:spPr>
        <p:txBody>
          <a:bodyPr/>
          <a:lstStyle/>
          <a:p>
            <a:pPr>
              <a:defRPr/>
            </a:pPr>
            <a:r>
              <a:rPr lang="en-GB" dirty="0">
                <a:latin typeface="Arial" panose="020B0604020202020204" pitchFamily="34" charset="0"/>
                <a:cs typeface="Arial" panose="020B0604020202020204" pitchFamily="34" charset="0"/>
              </a:rPr>
              <a:t>Watch the 4 video clips “More than just words” and use these to help you</a:t>
            </a:r>
            <a:r>
              <a:rPr lang="en-GB" i="1" dirty="0">
                <a:latin typeface="Arial" panose="020B0604020202020204" pitchFamily="34" charset="0"/>
                <a:cs typeface="Arial" panose="020B0604020202020204" pitchFamily="34" charset="0"/>
              </a:rPr>
              <a:t>r</a:t>
            </a:r>
            <a:r>
              <a:rPr lang="en-GB" dirty="0">
                <a:latin typeface="Arial" panose="020B0604020202020204" pitchFamily="34" charset="0"/>
                <a:cs typeface="Arial" panose="020B0604020202020204" pitchFamily="34" charset="0"/>
              </a:rPr>
              <a:t> critical reflection</a:t>
            </a:r>
          </a:p>
          <a:p>
            <a:pPr>
              <a:defRPr/>
            </a:pPr>
            <a:r>
              <a:rPr lang="en-GB" dirty="0">
                <a:latin typeface="Arial" panose="020B0604020202020204" pitchFamily="34" charset="0"/>
                <a:cs typeface="Arial" panose="020B0604020202020204" pitchFamily="34" charset="0"/>
              </a:rPr>
              <a:t>Provide a range of examples in relation to language need and use including cultural sensitivity</a:t>
            </a:r>
          </a:p>
          <a:p>
            <a:pPr>
              <a:defRPr/>
            </a:pPr>
            <a:r>
              <a:rPr lang="en-GB" dirty="0">
                <a:latin typeface="Arial" panose="020B0604020202020204" pitchFamily="34" charset="0"/>
                <a:cs typeface="Arial" panose="020B0604020202020204" pitchFamily="34" charset="0"/>
              </a:rPr>
              <a:t>Reflection on personal experience as to why language must be an integral part of assessment and service provision</a:t>
            </a:r>
          </a:p>
          <a:p>
            <a:pPr>
              <a:defRPr/>
            </a:pPr>
            <a:r>
              <a:rPr lang="en-GB" dirty="0">
                <a:latin typeface="Arial" panose="020B0604020202020204" pitchFamily="34" charset="0"/>
                <a:cs typeface="Arial" panose="020B0604020202020204" pitchFamily="34" charset="0"/>
              </a:rPr>
              <a:t>Including the principles of the “Active </a:t>
            </a:r>
            <a:r>
              <a:rPr lang="en-GB" i="1" dirty="0">
                <a:latin typeface="Arial" panose="020B0604020202020204" pitchFamily="34" charset="0"/>
                <a:cs typeface="Arial" panose="020B0604020202020204" pitchFamily="34" charset="0"/>
              </a:rPr>
              <a:t>O</a:t>
            </a:r>
            <a:r>
              <a:rPr lang="en-GB" dirty="0">
                <a:latin typeface="Arial" panose="020B0604020202020204" pitchFamily="34" charset="0"/>
                <a:cs typeface="Arial" panose="020B0604020202020204" pitchFamily="34" charset="0"/>
              </a:rPr>
              <a:t>ffer</a:t>
            </a:r>
            <a:r>
              <a:rPr lang="en-GB" dirty="0">
                <a:latin typeface="Arial Nova Cond" panose="020B0604020202020204" pitchFamily="34" charset="0"/>
                <a:cs typeface="Arial" panose="020B0604020202020204" pitchFamily="34" charset="0"/>
              </a:rPr>
              <a:t>” </a:t>
            </a:r>
            <a:r>
              <a:rPr lang="en-GB" dirty="0">
                <a:latin typeface="Arial Nova Cond" panose="020B0604020202020204" pitchFamily="34" charset="0"/>
              </a:rPr>
              <a:t>and make reference to “More than Just Words” (Welsh Government, 2012).</a:t>
            </a:r>
            <a:r>
              <a:rPr lang="en-GB" dirty="0">
                <a:latin typeface="Arial Nova Cond"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FB94CF3A-6F38-414E-995A-9853E6CAA513}"/>
              </a:ext>
            </a:extLst>
          </p:cNvPr>
          <p:cNvSpPr>
            <a:spLocks noGrp="1"/>
          </p:cNvSpPr>
          <p:nvPr>
            <p:ph type="title"/>
          </p:nvPr>
        </p:nvSpPr>
        <p:spPr>
          <a:xfrm>
            <a:off x="609600" y="633412"/>
            <a:ext cx="10972800" cy="784226"/>
          </a:xfrm>
        </p:spPr>
        <p:txBody>
          <a:bodyPr>
            <a:normAutofit fontScale="90000"/>
          </a:bodyPr>
          <a:lstStyle/>
          <a:p>
            <a:pPr>
              <a:defRPr/>
            </a:pPr>
            <a:r>
              <a:rPr lang="en-GB" sz="4000" dirty="0">
                <a:latin typeface="Arial" panose="020B0604020202020204" pitchFamily="34" charset="0"/>
                <a:cs typeface="Arial" panose="020B0604020202020204" pitchFamily="34" charset="0"/>
              </a:rPr>
              <a:t>Welsh Context within Task 2 -Observation </a:t>
            </a:r>
            <a:br>
              <a:rPr lang="en-GB" sz="4000" dirty="0">
                <a:latin typeface="Arial" panose="020B0604020202020204" pitchFamily="34" charset="0"/>
                <a:cs typeface="Arial" panose="020B0604020202020204" pitchFamily="34" charset="0"/>
              </a:rPr>
            </a:br>
            <a:endParaRPr lang="en-GB" sz="4000" dirty="0">
              <a:latin typeface="Arial" panose="020B0604020202020204" pitchFamily="34" charset="0"/>
              <a:cs typeface="Arial" panose="020B0604020202020204" pitchFamily="34" charset="0"/>
            </a:endParaRPr>
          </a:p>
        </p:txBody>
      </p:sp>
      <p:sp>
        <p:nvSpPr>
          <p:cNvPr id="40965" name="Slide Number Placeholder 7">
            <a:extLst>
              <a:ext uri="{FF2B5EF4-FFF2-40B4-BE49-F238E27FC236}">
                <a16:creationId xmlns:a16="http://schemas.microsoft.com/office/drawing/2014/main" id="{5BC0574A-B08E-4F97-8F0E-36B0D87662E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26BF696-6D23-42A2-BC35-7E9D37D86974}" type="slidenum">
              <a:rPr lang="en-GB" altLang="en-US" smtClean="0"/>
              <a:pPr/>
              <a:t>23</a:t>
            </a:fld>
            <a:endParaRPr lang="en-GB"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1AE4B42-0EB2-40ED-8946-565860CEF6CD}"/>
              </a:ext>
            </a:extLst>
          </p:cNvPr>
          <p:cNvSpPr>
            <a:spLocks noGrp="1"/>
          </p:cNvSpPr>
          <p:nvPr>
            <p:ph idx="1"/>
          </p:nvPr>
        </p:nvSpPr>
        <p:spPr>
          <a:xfrm>
            <a:off x="1068779" y="1314450"/>
            <a:ext cx="9999024" cy="4827588"/>
          </a:xfrm>
        </p:spPr>
        <p:txBody>
          <a:bodyPr>
            <a:normAutofit/>
          </a:bodyPr>
          <a:lstStyle/>
          <a:p>
            <a:pPr>
              <a:defRPr/>
            </a:pPr>
            <a:r>
              <a:rPr lang="en-GB" sz="2400" dirty="0">
                <a:latin typeface="Arial" panose="020B0604020202020204" pitchFamily="34" charset="0"/>
                <a:cs typeface="Arial" panose="020B0604020202020204" pitchFamily="34" charset="0"/>
              </a:rPr>
              <a:t>It means not making assumptions that all Welsh speakers speak English anyway! </a:t>
            </a:r>
          </a:p>
          <a:p>
            <a:pPr>
              <a:defRPr/>
            </a:pPr>
            <a:r>
              <a:rPr lang="en-GB" sz="2400" dirty="0">
                <a:latin typeface="Arial" panose="020B0604020202020204" pitchFamily="34" charset="0"/>
                <a:cs typeface="Arial" panose="020B0604020202020204" pitchFamily="34" charset="0"/>
              </a:rPr>
              <a:t>It ensures Welsh speaking individuals who request/use services are treated with dignity and respect by asking them what their preferred language is and acting on it </a:t>
            </a:r>
          </a:p>
          <a:p>
            <a:pPr>
              <a:defRPr/>
            </a:pPr>
            <a:r>
              <a:rPr lang="en-GB" sz="2400" dirty="0">
                <a:latin typeface="Arial" panose="020B0604020202020204" pitchFamily="34" charset="0"/>
                <a:cs typeface="Arial" panose="020B0604020202020204" pitchFamily="34" charset="0"/>
              </a:rPr>
              <a:t>It is a proactive approach that ensures language need is identified as an integral part of safe high quality service provision</a:t>
            </a:r>
          </a:p>
          <a:p>
            <a:pPr>
              <a:defRPr/>
            </a:pPr>
            <a:r>
              <a:rPr lang="en-GB" sz="2400" dirty="0">
                <a:latin typeface="Arial" panose="020B0604020202020204" pitchFamily="34" charset="0"/>
                <a:cs typeface="Arial" panose="020B0604020202020204" pitchFamily="34" charset="0"/>
              </a:rPr>
              <a:t>Making an ‘Active Offer’ is also about creating the right environment where individuals we work with feel empowered and confident that their needs will be met.                 </a:t>
            </a:r>
          </a:p>
          <a:p>
            <a:pPr marL="0" indent="0">
              <a:buNone/>
              <a:defRPr/>
            </a:pPr>
            <a:r>
              <a:rPr lang="en-GB" sz="2400" dirty="0">
                <a:latin typeface="Arial" panose="020B0604020202020204" pitchFamily="34" charset="0"/>
                <a:cs typeface="Arial" panose="020B0604020202020204" pitchFamily="34" charset="0"/>
              </a:rPr>
              <a:t> </a:t>
            </a:r>
            <a:r>
              <a:rPr lang="en-GB" sz="1400" dirty="0">
                <a:latin typeface="Arial" panose="020B0604020202020204" pitchFamily="34" charset="0"/>
                <a:cs typeface="Arial" panose="020B0604020202020204" pitchFamily="34" charset="0"/>
              </a:rPr>
              <a:t>More than Just words -  </a:t>
            </a:r>
            <a:r>
              <a:rPr lang="en-GB" sz="1400" dirty="0">
                <a:latin typeface="Arial" panose="020B0604020202020204" pitchFamily="34" charset="0"/>
                <a:cs typeface="Arial" panose="020B0604020202020204" pitchFamily="34" charset="0"/>
                <a:hlinkClick r:id="rId3"/>
              </a:rPr>
              <a:t>www.gov.wales</a:t>
            </a:r>
            <a:r>
              <a:rPr lang="en-GB" sz="1400" dirty="0">
                <a:latin typeface="Arial" panose="020B0604020202020204" pitchFamily="34" charset="0"/>
                <a:cs typeface="Arial" panose="020B0604020202020204" pitchFamily="34" charset="0"/>
              </a:rPr>
              <a:t> (available on Moodle</a:t>
            </a:r>
            <a:r>
              <a:rPr lang="en-GB" sz="1400" dirty="0"/>
              <a:t>)</a:t>
            </a:r>
          </a:p>
          <a:p>
            <a:pPr>
              <a:defRPr/>
            </a:pPr>
            <a:endParaRPr lang="en-GB" sz="2400" dirty="0"/>
          </a:p>
          <a:p>
            <a:pPr marL="109537" indent="0">
              <a:buNone/>
              <a:defRPr/>
            </a:pPr>
            <a:endParaRPr lang="en-GB" sz="2000" dirty="0"/>
          </a:p>
        </p:txBody>
      </p:sp>
      <p:sp>
        <p:nvSpPr>
          <p:cNvPr id="3" name="Title 2">
            <a:extLst>
              <a:ext uri="{FF2B5EF4-FFF2-40B4-BE49-F238E27FC236}">
                <a16:creationId xmlns:a16="http://schemas.microsoft.com/office/drawing/2014/main" id="{470292BB-9DD2-4A64-9C2E-35ADE151E24D}"/>
              </a:ext>
            </a:extLst>
          </p:cNvPr>
          <p:cNvSpPr>
            <a:spLocks noGrp="1"/>
          </p:cNvSpPr>
          <p:nvPr>
            <p:ph type="title"/>
          </p:nvPr>
        </p:nvSpPr>
        <p:spPr/>
        <p:txBody>
          <a:bodyPr/>
          <a:lstStyle/>
          <a:p>
            <a:pPr algn="ctr">
              <a:defRPr/>
            </a:pPr>
            <a:r>
              <a:rPr lang="en-GB" dirty="0">
                <a:latin typeface="Arial" panose="020B0604020202020204" pitchFamily="34" charset="0"/>
                <a:cs typeface="Arial" panose="020B0604020202020204" pitchFamily="34" charset="0"/>
              </a:rPr>
              <a:t>The Active Offer</a:t>
            </a:r>
          </a:p>
        </p:txBody>
      </p:sp>
      <p:sp>
        <p:nvSpPr>
          <p:cNvPr id="47108" name="Slide Number Placeholder 6">
            <a:extLst>
              <a:ext uri="{FF2B5EF4-FFF2-40B4-BE49-F238E27FC236}">
                <a16:creationId xmlns:a16="http://schemas.microsoft.com/office/drawing/2014/main" id="{6B473286-01DE-4188-AF42-C08BF5FFC1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5AAED54-D509-48CE-82AE-0B0F3B8FE02C}" type="slidenum">
              <a:rPr lang="en-GB" altLang="en-US" smtClean="0"/>
              <a:pPr/>
              <a:t>24</a:t>
            </a:fld>
            <a:endParaRPr lang="en-GB" altLang="en-US"/>
          </a:p>
        </p:txBody>
      </p:sp>
      <p:pic>
        <p:nvPicPr>
          <p:cNvPr id="7" name="Picture 6">
            <a:extLst>
              <a:ext uri="{FF2B5EF4-FFF2-40B4-BE49-F238E27FC236}">
                <a16:creationId xmlns:a16="http://schemas.microsoft.com/office/drawing/2014/main" id="{98FA067F-60E7-4771-90E6-CFA7469FEEE1}"/>
              </a:ext>
            </a:extLst>
          </p:cNvPr>
          <p:cNvPicPr>
            <a:picLocks noChangeAspect="1"/>
          </p:cNvPicPr>
          <p:nvPr/>
        </p:nvPicPr>
        <p:blipFill>
          <a:blip r:embed="rId4"/>
          <a:stretch>
            <a:fillRect/>
          </a:stretch>
        </p:blipFill>
        <p:spPr>
          <a:xfrm>
            <a:off x="8636001" y="5043119"/>
            <a:ext cx="1814882" cy="1814882"/>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Content Placeholder 2">
            <a:extLst>
              <a:ext uri="{FF2B5EF4-FFF2-40B4-BE49-F238E27FC236}">
                <a16:creationId xmlns:a16="http://schemas.microsoft.com/office/drawing/2014/main" id="{3F993423-270B-4E0B-8F2E-B0601E2D9916}"/>
              </a:ext>
            </a:extLst>
          </p:cNvPr>
          <p:cNvSpPr>
            <a:spLocks noGrp="1"/>
          </p:cNvSpPr>
          <p:nvPr>
            <p:ph idx="1"/>
          </p:nvPr>
        </p:nvSpPr>
        <p:spPr>
          <a:xfrm>
            <a:off x="609599" y="1557338"/>
            <a:ext cx="10463213" cy="4386262"/>
          </a:xfrm>
        </p:spPr>
        <p:txBody>
          <a:bodyPr/>
          <a:lstStyle/>
          <a:p>
            <a:pPr eaLnBrk="1" hangingPunct="1"/>
            <a:r>
              <a:rPr lang="en-GB" altLang="en-US" dirty="0">
                <a:latin typeface="Arial" panose="020B0604020202020204" pitchFamily="34" charset="0"/>
                <a:cs typeface="Arial" panose="020B0604020202020204" pitchFamily="34" charset="0"/>
              </a:rPr>
              <a:t>Became law in 2011</a:t>
            </a:r>
          </a:p>
          <a:p>
            <a:pPr eaLnBrk="1" hangingPunct="1"/>
            <a:r>
              <a:rPr lang="en-GB" altLang="en-US" dirty="0">
                <a:latin typeface="Arial" panose="020B0604020202020204" pitchFamily="34" charset="0"/>
                <a:cs typeface="Arial" panose="020B0604020202020204" pitchFamily="34" charset="0"/>
              </a:rPr>
              <a:t>Abolished the Welsh Language Board</a:t>
            </a:r>
          </a:p>
          <a:p>
            <a:pPr eaLnBrk="1" hangingPunct="1"/>
            <a:r>
              <a:rPr lang="en-GB" altLang="en-US" dirty="0">
                <a:latin typeface="Arial" panose="020B0604020202020204" pitchFamily="34" charset="0"/>
                <a:cs typeface="Arial" panose="020B0604020202020204" pitchFamily="34" charset="0"/>
              </a:rPr>
              <a:t>Established a Welsh Language Commissioner </a:t>
            </a:r>
          </a:p>
          <a:p>
            <a:pPr eaLnBrk="1" hangingPunct="1"/>
            <a:r>
              <a:rPr lang="en-GB" altLang="en-US" dirty="0">
                <a:latin typeface="Arial" panose="020B0604020202020204" pitchFamily="34" charset="0"/>
                <a:cs typeface="Arial" panose="020B0604020202020204" pitchFamily="34" charset="0"/>
              </a:rPr>
              <a:t>Confirmed official status of Welsh</a:t>
            </a:r>
          </a:p>
          <a:p>
            <a:pPr eaLnBrk="1" hangingPunct="1"/>
            <a:r>
              <a:rPr lang="en-GB" altLang="en-US" dirty="0">
                <a:latin typeface="Arial" panose="020B0604020202020204" pitchFamily="34" charset="0"/>
                <a:cs typeface="Arial" panose="020B0604020202020204" pitchFamily="34" charset="0"/>
              </a:rPr>
              <a:t>Created rights for Welsh speakers</a:t>
            </a:r>
          </a:p>
          <a:p>
            <a:pPr eaLnBrk="1" hangingPunct="1"/>
            <a:r>
              <a:rPr lang="en-GB" altLang="en-US" dirty="0">
                <a:latin typeface="Arial" panose="020B0604020202020204" pitchFamily="34" charset="0"/>
                <a:cs typeface="Arial" panose="020B0604020202020204" pitchFamily="34" charset="0"/>
              </a:rPr>
              <a:t>Introduces duties in the form of Welsh Language Standards</a:t>
            </a:r>
          </a:p>
        </p:txBody>
      </p:sp>
      <p:sp>
        <p:nvSpPr>
          <p:cNvPr id="8194" name="Title 1">
            <a:extLst>
              <a:ext uri="{FF2B5EF4-FFF2-40B4-BE49-F238E27FC236}">
                <a16:creationId xmlns:a16="http://schemas.microsoft.com/office/drawing/2014/main" id="{E8FAE10D-6730-4591-9741-A687264958D0}"/>
              </a:ext>
            </a:extLst>
          </p:cNvPr>
          <p:cNvSpPr>
            <a:spLocks noGrp="1"/>
          </p:cNvSpPr>
          <p:nvPr>
            <p:ph type="title"/>
          </p:nvPr>
        </p:nvSpPr>
        <p:spPr/>
        <p:txBody>
          <a:bodyPr>
            <a:normAutofit/>
          </a:bodyPr>
          <a:lstStyle/>
          <a:p>
            <a:pPr eaLnBrk="1" hangingPunct="1">
              <a:defRPr/>
            </a:pPr>
            <a:r>
              <a:rPr lang="en-GB" altLang="en-US" dirty="0">
                <a:latin typeface="Arial" panose="020B0604020202020204" pitchFamily="34" charset="0"/>
                <a:cs typeface="Arial" panose="020B0604020202020204" pitchFamily="34" charset="0"/>
              </a:rPr>
              <a:t>Welsh Language (Wales) Measure, 2011</a:t>
            </a:r>
          </a:p>
        </p:txBody>
      </p:sp>
      <p:sp>
        <p:nvSpPr>
          <p:cNvPr id="54276" name="Slide Number Placeholder 4">
            <a:extLst>
              <a:ext uri="{FF2B5EF4-FFF2-40B4-BE49-F238E27FC236}">
                <a16:creationId xmlns:a16="http://schemas.microsoft.com/office/drawing/2014/main" id="{319C2614-41D9-4FFA-A65D-7D456648EF0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2C1448B-4BB2-48C7-AD01-796A1F361967}" type="slidenum">
              <a:rPr lang="en-GB" altLang="en-US" smtClean="0"/>
              <a:pPr/>
              <a:t>25</a:t>
            </a:fld>
            <a:endParaRPr lang="en-GB" altLang="en-US"/>
          </a:p>
        </p:txBody>
      </p:sp>
      <p:pic>
        <p:nvPicPr>
          <p:cNvPr id="54277" name="Picture 3">
            <a:extLst>
              <a:ext uri="{FF2B5EF4-FFF2-40B4-BE49-F238E27FC236}">
                <a16:creationId xmlns:a16="http://schemas.microsoft.com/office/drawing/2014/main" id="{90072A86-4298-4A55-8D09-A516946DABC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5163" y="4645026"/>
            <a:ext cx="4257674" cy="212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DF8BD-85D3-4D2C-8104-4D5D69518D19}"/>
              </a:ext>
            </a:extLst>
          </p:cNvPr>
          <p:cNvSpPr>
            <a:spLocks noGrp="1"/>
          </p:cNvSpPr>
          <p:nvPr>
            <p:ph type="title"/>
          </p:nvPr>
        </p:nvSpPr>
        <p:spPr/>
        <p:txBody>
          <a:bodyPr/>
          <a:lstStyle/>
          <a:p>
            <a:r>
              <a:rPr lang="en-GB" altLang="en-US" dirty="0">
                <a:latin typeface="Arial" panose="020B0604020202020204" pitchFamily="34" charset="0"/>
                <a:cs typeface="Arial" panose="020B0604020202020204" pitchFamily="34" charset="0"/>
              </a:rPr>
              <a:t>Welsh Language (Wales) Measure, 2011</a:t>
            </a:r>
            <a:endParaRPr lang="en-GB" dirty="0"/>
          </a:p>
        </p:txBody>
      </p:sp>
      <p:sp>
        <p:nvSpPr>
          <p:cNvPr id="3" name="Content Placeholder 2">
            <a:extLst>
              <a:ext uri="{FF2B5EF4-FFF2-40B4-BE49-F238E27FC236}">
                <a16:creationId xmlns:a16="http://schemas.microsoft.com/office/drawing/2014/main" id="{120C2FE0-1238-4228-99F8-B398C14560A6}"/>
              </a:ext>
            </a:extLst>
          </p:cNvPr>
          <p:cNvSpPr>
            <a:spLocks noGrp="1"/>
          </p:cNvSpPr>
          <p:nvPr>
            <p:ph sz="quarter" idx="2"/>
          </p:nvPr>
        </p:nvSpPr>
        <p:spPr/>
        <p:txBody>
          <a:bodyPr>
            <a:normAutofit/>
          </a:bodyPr>
          <a:lstStyle/>
          <a:p>
            <a:pPr marL="109537" indent="0">
              <a:buNone/>
            </a:pPr>
            <a:r>
              <a:rPr lang="en-US" dirty="0">
                <a:latin typeface="Arial" panose="020B0604020202020204" pitchFamily="34" charset="0"/>
                <a:cs typeface="Arial" panose="020B0604020202020204" pitchFamily="34" charset="0"/>
              </a:rPr>
              <a:t>The Welsh Language Wales Measures, 2011 provides that the Welsh Ministers can specify 5 types of standards in regulations:</a:t>
            </a:r>
          </a:p>
          <a:p>
            <a:r>
              <a:rPr lang="en-US" dirty="0">
                <a:latin typeface="Arial" panose="020B0604020202020204" pitchFamily="34" charset="0"/>
                <a:cs typeface="Arial" panose="020B0604020202020204" pitchFamily="34" charset="0"/>
              </a:rPr>
              <a:t>Service delivery standards</a:t>
            </a:r>
          </a:p>
          <a:p>
            <a:r>
              <a:rPr lang="en-US" dirty="0">
                <a:latin typeface="Arial" panose="020B0604020202020204" pitchFamily="34" charset="0"/>
                <a:cs typeface="Arial" panose="020B0604020202020204" pitchFamily="34" charset="0"/>
              </a:rPr>
              <a:t>Policy making standards</a:t>
            </a:r>
          </a:p>
          <a:p>
            <a:r>
              <a:rPr lang="en-US" dirty="0">
                <a:latin typeface="Arial" panose="020B0604020202020204" pitchFamily="34" charset="0"/>
                <a:cs typeface="Arial" panose="020B0604020202020204" pitchFamily="34" charset="0"/>
              </a:rPr>
              <a:t>Operational standards</a:t>
            </a:r>
          </a:p>
          <a:p>
            <a:r>
              <a:rPr lang="en-US" dirty="0">
                <a:latin typeface="Arial" panose="020B0604020202020204" pitchFamily="34" charset="0"/>
                <a:cs typeface="Arial" panose="020B0604020202020204" pitchFamily="34" charset="0"/>
              </a:rPr>
              <a:t>Promotion standards</a:t>
            </a:r>
          </a:p>
          <a:p>
            <a:r>
              <a:rPr lang="en-US" dirty="0">
                <a:latin typeface="Arial" panose="020B0604020202020204" pitchFamily="34" charset="0"/>
                <a:cs typeface="Arial" panose="020B0604020202020204" pitchFamily="34" charset="0"/>
              </a:rPr>
              <a:t>Record keeping standards.</a:t>
            </a:r>
          </a:p>
          <a:p>
            <a:endParaRPr lang="en-GB" dirty="0"/>
          </a:p>
        </p:txBody>
      </p:sp>
      <p:sp>
        <p:nvSpPr>
          <p:cNvPr id="6" name="Content Placeholder 5">
            <a:extLst>
              <a:ext uri="{FF2B5EF4-FFF2-40B4-BE49-F238E27FC236}">
                <a16:creationId xmlns:a16="http://schemas.microsoft.com/office/drawing/2014/main" id="{0599BB60-C37E-024D-AD04-F4B587312697}"/>
              </a:ext>
            </a:extLst>
          </p:cNvPr>
          <p:cNvSpPr>
            <a:spLocks noGrp="1"/>
          </p:cNvSpPr>
          <p:nvPr>
            <p:ph sz="quarter" idx="4"/>
          </p:nvPr>
        </p:nvSpPr>
        <p:spPr/>
        <p:txBody>
          <a:bodyPr/>
          <a:lstStyle/>
          <a:p>
            <a:r>
              <a:rPr lang="en-US" dirty="0">
                <a:latin typeface="Arial" panose="020B0604020202020204" pitchFamily="34" charset="0"/>
                <a:cs typeface="Arial" panose="020B0604020202020204" pitchFamily="34" charset="0"/>
              </a:rPr>
              <a:t>The Welsh Ministers specifies the standards, and it is for the Commissioner to decide which standards a body has to comply with by serving the body with a compliance notice.  The compliance notice can require a body to comply with one or more standards, or with standards in some circumstances or in some areas. The Commissioner is not obliged to require everybody to comply with every standard.</a:t>
            </a:r>
          </a:p>
          <a:p>
            <a:endParaRPr lang="en-US" dirty="0"/>
          </a:p>
        </p:txBody>
      </p:sp>
    </p:spTree>
    <p:extLst>
      <p:ext uri="{BB962C8B-B14F-4D97-AF65-F5344CB8AC3E}">
        <p14:creationId xmlns:p14="http://schemas.microsoft.com/office/powerpoint/2010/main" val="22066950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1EC6C86-CE6E-4575-AA24-E2199695A275}"/>
              </a:ext>
            </a:extLst>
          </p:cNvPr>
          <p:cNvSpPr>
            <a:spLocks noGrp="1"/>
          </p:cNvSpPr>
          <p:nvPr>
            <p:ph idx="1"/>
          </p:nvPr>
        </p:nvSpPr>
        <p:spPr>
          <a:xfrm>
            <a:off x="609600" y="1139869"/>
            <a:ext cx="10972800" cy="4867232"/>
          </a:xfrm>
        </p:spPr>
        <p:txBody>
          <a:bodyPr/>
          <a:lstStyle/>
          <a:p>
            <a:r>
              <a:rPr lang="en-GB" b="1" dirty="0"/>
              <a:t>Exercise  5</a:t>
            </a:r>
            <a:endParaRPr lang="en-GB" dirty="0"/>
          </a:p>
          <a:p>
            <a:r>
              <a:rPr lang="en-GB" dirty="0"/>
              <a:t>Why should language needs be an integral part of the assessment process and service provision in Wales?</a:t>
            </a:r>
          </a:p>
          <a:p>
            <a:r>
              <a:rPr lang="en-GB" dirty="0"/>
              <a:t>What language needs do you need to consider in your work setting when working with individuals/carers? </a:t>
            </a:r>
          </a:p>
          <a:p>
            <a:r>
              <a:rPr lang="en-GB" dirty="0"/>
              <a:t>What can you do to ensure you are working to the principals of the Active Offer? </a:t>
            </a:r>
          </a:p>
          <a:p>
            <a:r>
              <a:rPr lang="en-GB" dirty="0"/>
              <a:t>What legislation/policy/procedure might you need to consider in relation to effective communication and language needs in your workplace?</a:t>
            </a:r>
          </a:p>
          <a:p>
            <a:endParaRPr lang="en-GB" dirty="0"/>
          </a:p>
          <a:p>
            <a:r>
              <a:rPr lang="en-GB" dirty="0"/>
              <a:t> </a:t>
            </a:r>
          </a:p>
        </p:txBody>
      </p:sp>
      <p:sp>
        <p:nvSpPr>
          <p:cNvPr id="3" name="Title 2">
            <a:extLst>
              <a:ext uri="{FF2B5EF4-FFF2-40B4-BE49-F238E27FC236}">
                <a16:creationId xmlns:a16="http://schemas.microsoft.com/office/drawing/2014/main" id="{FB15A112-8F13-46BB-93DE-2D1151BBC048}"/>
              </a:ext>
            </a:extLst>
          </p:cNvPr>
          <p:cNvSpPr>
            <a:spLocks noGrp="1"/>
          </p:cNvSpPr>
          <p:nvPr>
            <p:ph type="title"/>
          </p:nvPr>
        </p:nvSpPr>
        <p:spPr>
          <a:xfrm>
            <a:off x="609600" y="274638"/>
            <a:ext cx="10972800" cy="865230"/>
          </a:xfrm>
        </p:spPr>
        <p:txBody>
          <a:bodyPr>
            <a:normAutofit/>
          </a:bodyPr>
          <a:lstStyle/>
          <a:p>
            <a:r>
              <a:rPr lang="en-GB" dirty="0"/>
              <a:t>Group discussion </a:t>
            </a:r>
          </a:p>
        </p:txBody>
      </p:sp>
    </p:spTree>
    <p:extLst>
      <p:ext uri="{BB962C8B-B14F-4D97-AF65-F5344CB8AC3E}">
        <p14:creationId xmlns:p14="http://schemas.microsoft.com/office/powerpoint/2010/main" val="18795040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F35F46A-15A2-4230-999E-3B55571A1113}"/>
              </a:ext>
            </a:extLst>
          </p:cNvPr>
          <p:cNvSpPr>
            <a:spLocks noGrp="1"/>
          </p:cNvSpPr>
          <p:nvPr>
            <p:ph type="title"/>
          </p:nvPr>
        </p:nvSpPr>
        <p:spPr>
          <a:xfrm>
            <a:off x="609600" y="273050"/>
            <a:ext cx="10972800" cy="562522"/>
          </a:xfrm>
        </p:spPr>
        <p:txBody>
          <a:bodyPr>
            <a:normAutofit fontScale="90000"/>
          </a:bodyPr>
          <a:lstStyle/>
          <a:p>
            <a:pPr algn="ctr">
              <a:defRPr/>
            </a:pP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Welsh context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49154" name="Content Placeholder 6">
            <a:extLst>
              <a:ext uri="{FF2B5EF4-FFF2-40B4-BE49-F238E27FC236}">
                <a16:creationId xmlns:a16="http://schemas.microsoft.com/office/drawing/2014/main" id="{9609A4AD-B75A-46A2-9C7D-58242A1977CF}"/>
              </a:ext>
            </a:extLst>
          </p:cNvPr>
          <p:cNvSpPr>
            <a:spLocks noGrp="1"/>
          </p:cNvSpPr>
          <p:nvPr>
            <p:ph sz="quarter" idx="2"/>
          </p:nvPr>
        </p:nvSpPr>
        <p:spPr>
          <a:xfrm>
            <a:off x="609600" y="1031057"/>
            <a:ext cx="5386917" cy="4991371"/>
          </a:xfrm>
        </p:spPr>
        <p:txBody>
          <a:bodyPr>
            <a:normAutofit fontScale="85000" lnSpcReduction="20000"/>
          </a:bodyPr>
          <a:lstStyle/>
          <a:p>
            <a:pPr marL="109537" indent="0">
              <a:buNone/>
            </a:pPr>
            <a:r>
              <a:rPr lang="en-GB" dirty="0">
                <a:latin typeface="Arial" panose="020B0604020202020204" pitchFamily="34" charset="0"/>
                <a:cs typeface="Arial" panose="020B0604020202020204" pitchFamily="34" charset="0"/>
              </a:rPr>
              <a:t>You may want to consider</a:t>
            </a:r>
            <a:r>
              <a:rPr lang="en-GB" sz="2800" dirty="0">
                <a:latin typeface="Arial" panose="020B0604020202020204" pitchFamily="34" charset="0"/>
                <a:cs typeface="Arial" panose="020B0604020202020204" pitchFamily="34" charset="0"/>
              </a:rPr>
              <a:t>:</a:t>
            </a:r>
          </a:p>
          <a:p>
            <a:r>
              <a:rPr lang="en-GB" altLang="en-US" sz="2600" dirty="0">
                <a:latin typeface="Arial" panose="020B0604020202020204" pitchFamily="34" charset="0"/>
                <a:cs typeface="Arial" panose="020B0604020202020204" pitchFamily="34" charset="0"/>
              </a:rPr>
              <a:t>Industrial decline</a:t>
            </a:r>
          </a:p>
          <a:p>
            <a:r>
              <a:rPr lang="en-GB" altLang="en-US" sz="2600" dirty="0">
                <a:latin typeface="Arial" panose="020B0604020202020204" pitchFamily="34" charset="0"/>
                <a:cs typeface="Arial" panose="020B0604020202020204" pitchFamily="34" charset="0"/>
              </a:rPr>
              <a:t>Poverty</a:t>
            </a:r>
          </a:p>
          <a:p>
            <a:r>
              <a:rPr lang="en-GB" altLang="en-US" sz="2600" dirty="0">
                <a:latin typeface="Arial" panose="020B0604020202020204" pitchFamily="34" charset="0"/>
                <a:cs typeface="Arial" panose="020B0604020202020204" pitchFamily="34" charset="0"/>
              </a:rPr>
              <a:t>Unemployment</a:t>
            </a:r>
          </a:p>
          <a:p>
            <a:r>
              <a:rPr lang="en-GB" altLang="en-US" sz="2600" dirty="0">
                <a:latin typeface="Arial" panose="020B0604020202020204" pitchFamily="34" charset="0"/>
                <a:cs typeface="Arial" panose="020B0604020202020204" pitchFamily="34" charset="0"/>
              </a:rPr>
              <a:t>Poor housing</a:t>
            </a:r>
          </a:p>
          <a:p>
            <a:r>
              <a:rPr lang="en-GB" altLang="en-US" sz="2600" dirty="0">
                <a:latin typeface="Arial" panose="020B0604020202020204" pitchFamily="34" charset="0"/>
                <a:cs typeface="Arial" panose="020B0604020202020204" pitchFamily="34" charset="0"/>
              </a:rPr>
              <a:t>Geographical location </a:t>
            </a:r>
          </a:p>
          <a:p>
            <a:r>
              <a:rPr lang="en-GB" altLang="en-US" sz="2600" dirty="0">
                <a:latin typeface="Arial" panose="020B0604020202020204" pitchFamily="34" charset="0"/>
                <a:cs typeface="Arial" panose="020B0604020202020204" pitchFamily="34" charset="0"/>
              </a:rPr>
              <a:t>Religion </a:t>
            </a:r>
          </a:p>
          <a:p>
            <a:r>
              <a:rPr lang="en-GB" altLang="en-US" sz="2600" dirty="0">
                <a:latin typeface="Arial" panose="020B0604020202020204" pitchFamily="34" charset="0"/>
                <a:cs typeface="Arial" panose="020B0604020202020204" pitchFamily="34" charset="0"/>
              </a:rPr>
              <a:t>Area of deprivation</a:t>
            </a:r>
          </a:p>
          <a:p>
            <a:r>
              <a:rPr lang="en-GB" altLang="en-US" sz="2600" dirty="0">
                <a:latin typeface="Arial" panose="020B0604020202020204" pitchFamily="34" charset="0"/>
                <a:cs typeface="Arial" panose="020B0604020202020204" pitchFamily="34" charset="0"/>
              </a:rPr>
              <a:t>The role of women in the family and the workforce</a:t>
            </a:r>
          </a:p>
          <a:p>
            <a:r>
              <a:rPr lang="en-GB" altLang="en-US" sz="2600" dirty="0">
                <a:latin typeface="Arial" panose="020B0604020202020204" pitchFamily="34" charset="0"/>
                <a:cs typeface="Arial" panose="020B0604020202020204" pitchFamily="34" charset="0"/>
              </a:rPr>
              <a:t>Issues of gender and sexual orientation</a:t>
            </a:r>
          </a:p>
          <a:p>
            <a:r>
              <a:rPr lang="en-GB" altLang="en-US" sz="2600" dirty="0">
                <a:latin typeface="Arial" panose="020B0604020202020204" pitchFamily="34" charset="0"/>
                <a:cs typeface="Arial" panose="020B0604020202020204" pitchFamily="34" charset="0"/>
              </a:rPr>
              <a:t>Political framework/institutions/legislation</a:t>
            </a:r>
          </a:p>
          <a:p>
            <a:r>
              <a:rPr lang="en-GB" altLang="en-US" sz="2600" dirty="0">
                <a:latin typeface="Arial" panose="020B0604020202020204" pitchFamily="34" charset="0"/>
                <a:cs typeface="Arial" panose="020B0604020202020204" pitchFamily="34" charset="0"/>
              </a:rPr>
              <a:t>Infrastructure</a:t>
            </a:r>
          </a:p>
          <a:p>
            <a:endParaRPr lang="en-GB" altLang="en-US" dirty="0"/>
          </a:p>
        </p:txBody>
      </p:sp>
      <p:sp>
        <p:nvSpPr>
          <p:cNvPr id="7" name="Content Placeholder 6">
            <a:extLst>
              <a:ext uri="{FF2B5EF4-FFF2-40B4-BE49-F238E27FC236}">
                <a16:creationId xmlns:a16="http://schemas.microsoft.com/office/drawing/2014/main" id="{EF693D49-5DF5-4891-A421-363775F184B5}"/>
              </a:ext>
            </a:extLst>
          </p:cNvPr>
          <p:cNvSpPr>
            <a:spLocks noGrp="1"/>
          </p:cNvSpPr>
          <p:nvPr>
            <p:ph sz="quarter" idx="4"/>
          </p:nvPr>
        </p:nvSpPr>
        <p:spPr>
          <a:xfrm>
            <a:off x="6193368" y="1031057"/>
            <a:ext cx="5389033" cy="4561072"/>
          </a:xfrm>
        </p:spPr>
        <p:txBody>
          <a:bodyPr/>
          <a:lstStyle/>
          <a:p>
            <a:pPr marL="109537" indent="0">
              <a:buNone/>
            </a:pPr>
            <a:r>
              <a:rPr lang="en-GB" sz="2200" dirty="0">
                <a:latin typeface="Arial" panose="020B0604020202020204" pitchFamily="34" charset="0"/>
                <a:cs typeface="Arial" panose="020B0604020202020204" pitchFamily="34" charset="0"/>
              </a:rPr>
              <a:t>Equality Issues</a:t>
            </a:r>
          </a:p>
          <a:p>
            <a:r>
              <a:rPr lang="en-GB" altLang="en-US" sz="2200" dirty="0">
                <a:latin typeface="Arial" panose="020B0604020202020204" pitchFamily="34" charset="0"/>
                <a:cs typeface="Arial" panose="020B0604020202020204" pitchFamily="34" charset="0"/>
              </a:rPr>
              <a:t>Equal access to information and services</a:t>
            </a:r>
          </a:p>
          <a:p>
            <a:r>
              <a:rPr lang="en-GB" altLang="en-US" sz="2200" dirty="0">
                <a:latin typeface="Arial" panose="020B0604020202020204" pitchFamily="34" charset="0"/>
                <a:cs typeface="Arial" panose="020B0604020202020204" pitchFamily="34" charset="0"/>
              </a:rPr>
              <a:t>Translation and interpreter services </a:t>
            </a:r>
          </a:p>
          <a:p>
            <a:r>
              <a:rPr lang="en-GB" altLang="en-US" sz="2200" dirty="0">
                <a:latin typeface="Arial" panose="020B0604020202020204" pitchFamily="34" charset="0"/>
                <a:cs typeface="Arial" panose="020B0604020202020204" pitchFamily="34" charset="0"/>
              </a:rPr>
              <a:t>Informed choice and informed consent</a:t>
            </a:r>
          </a:p>
          <a:p>
            <a:r>
              <a:rPr lang="en-GB" altLang="en-US" sz="2200" dirty="0">
                <a:latin typeface="Arial" panose="020B0604020202020204" pitchFamily="34" charset="0"/>
                <a:cs typeface="Arial" panose="020B0604020202020204" pitchFamily="34" charset="0"/>
              </a:rPr>
              <a:t>Limited resources </a:t>
            </a:r>
          </a:p>
          <a:p>
            <a:r>
              <a:rPr lang="en-GB" altLang="en-US" sz="2200" dirty="0">
                <a:latin typeface="Arial" panose="020B0604020202020204" pitchFamily="34" charset="0"/>
                <a:cs typeface="Arial" panose="020B0604020202020204" pitchFamily="34" charset="0"/>
              </a:rPr>
              <a:t>Public accountability</a:t>
            </a:r>
          </a:p>
          <a:p>
            <a:r>
              <a:rPr lang="en-GB" altLang="en-US" sz="2200" dirty="0">
                <a:latin typeface="Arial" panose="020B0604020202020204" pitchFamily="34" charset="0"/>
                <a:cs typeface="Arial" panose="020B0604020202020204" pitchFamily="34" charset="0"/>
              </a:rPr>
              <a:t>Social exclusion </a:t>
            </a:r>
          </a:p>
          <a:p>
            <a:r>
              <a:rPr lang="en-GB" altLang="en-US" sz="2200" dirty="0">
                <a:latin typeface="Arial" panose="020B0604020202020204" pitchFamily="34" charset="0"/>
                <a:cs typeface="Arial" panose="020B0604020202020204" pitchFamily="34" charset="0"/>
              </a:rPr>
              <a:t>Access to the cultural group  </a:t>
            </a:r>
          </a:p>
          <a:p>
            <a:r>
              <a:rPr lang="en-GB" altLang="en-US" sz="2200" dirty="0">
                <a:latin typeface="Arial" panose="020B0604020202020204" pitchFamily="34" charset="0"/>
                <a:cs typeface="Arial" panose="020B0604020202020204" pitchFamily="34" charset="0"/>
              </a:rPr>
              <a:t>Health inequalities </a:t>
            </a:r>
          </a:p>
          <a:p>
            <a:endParaRPr lang="en-GB" dirty="0"/>
          </a:p>
        </p:txBody>
      </p:sp>
      <p:sp>
        <p:nvSpPr>
          <p:cNvPr id="49156" name="Slide Number Placeholder 4">
            <a:extLst>
              <a:ext uri="{FF2B5EF4-FFF2-40B4-BE49-F238E27FC236}">
                <a16:creationId xmlns:a16="http://schemas.microsoft.com/office/drawing/2014/main" id="{FE5C486D-08E4-4A8B-93DE-A8DA758B7D2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6EFA59C-E452-4B11-A9F1-894FE8F02A3A}" type="slidenum">
              <a:rPr lang="en-GB" altLang="en-US" smtClean="0"/>
              <a:pPr/>
              <a:t>28</a:t>
            </a:fld>
            <a:endParaRPr lang="en-GB" altLang="en-US"/>
          </a:p>
        </p:txBody>
      </p:sp>
      <p:pic>
        <p:nvPicPr>
          <p:cNvPr id="2" name="Picture 1">
            <a:extLst>
              <a:ext uri="{FF2B5EF4-FFF2-40B4-BE49-F238E27FC236}">
                <a16:creationId xmlns:a16="http://schemas.microsoft.com/office/drawing/2014/main" id="{0DFC6BE5-774A-4E1C-9FDB-6C53C8863DA7}"/>
              </a:ext>
            </a:extLst>
          </p:cNvPr>
          <p:cNvPicPr>
            <a:picLocks noChangeAspect="1"/>
          </p:cNvPicPr>
          <p:nvPr/>
        </p:nvPicPr>
        <p:blipFill>
          <a:blip r:embed="rId3"/>
          <a:stretch>
            <a:fillRect/>
          </a:stretch>
        </p:blipFill>
        <p:spPr>
          <a:xfrm>
            <a:off x="10887017" y="30158"/>
            <a:ext cx="1304983" cy="1304983"/>
          </a:xfrm>
          <a:prstGeom prst="rect">
            <a:avLst/>
          </a:prstGeom>
        </p:spPr>
      </p:pic>
      <p:pic>
        <p:nvPicPr>
          <p:cNvPr id="3" name="Picture 2">
            <a:extLst>
              <a:ext uri="{FF2B5EF4-FFF2-40B4-BE49-F238E27FC236}">
                <a16:creationId xmlns:a16="http://schemas.microsoft.com/office/drawing/2014/main" id="{707A375E-1400-4205-BC0F-627C9B6D1E18}"/>
              </a:ext>
            </a:extLst>
          </p:cNvPr>
          <p:cNvPicPr>
            <a:picLocks noChangeAspect="1"/>
          </p:cNvPicPr>
          <p:nvPr/>
        </p:nvPicPr>
        <p:blipFill>
          <a:blip r:embed="rId4"/>
          <a:stretch>
            <a:fillRect/>
          </a:stretch>
        </p:blipFill>
        <p:spPr>
          <a:xfrm>
            <a:off x="5317902" y="5277933"/>
            <a:ext cx="2029217" cy="1697987"/>
          </a:xfrm>
          <a:prstGeom prst="rect">
            <a:avLst/>
          </a:prstGeom>
        </p:spPr>
      </p:pic>
      <p:pic>
        <p:nvPicPr>
          <p:cNvPr id="10" name="Picture 9">
            <a:extLst>
              <a:ext uri="{FF2B5EF4-FFF2-40B4-BE49-F238E27FC236}">
                <a16:creationId xmlns:a16="http://schemas.microsoft.com/office/drawing/2014/main" id="{1E9EC844-201E-4D7A-8628-15EF193E02E3}"/>
              </a:ext>
            </a:extLst>
          </p:cNvPr>
          <p:cNvPicPr>
            <a:picLocks noChangeAspect="1"/>
          </p:cNvPicPr>
          <p:nvPr/>
        </p:nvPicPr>
        <p:blipFill>
          <a:blip r:embed="rId5"/>
          <a:stretch>
            <a:fillRect/>
          </a:stretch>
        </p:blipFill>
        <p:spPr>
          <a:xfrm>
            <a:off x="9331794" y="5676265"/>
            <a:ext cx="2880479" cy="1181735"/>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Content Placeholder 1">
            <a:extLst>
              <a:ext uri="{FF2B5EF4-FFF2-40B4-BE49-F238E27FC236}">
                <a16:creationId xmlns:a16="http://schemas.microsoft.com/office/drawing/2014/main" id="{5458BA26-3C33-420E-9A9F-03C648B2E812}"/>
              </a:ext>
            </a:extLst>
          </p:cNvPr>
          <p:cNvSpPr>
            <a:spLocks noGrp="1"/>
          </p:cNvSpPr>
          <p:nvPr>
            <p:ph idx="1"/>
          </p:nvPr>
        </p:nvSpPr>
        <p:spPr>
          <a:xfrm>
            <a:off x="814388" y="1643063"/>
            <a:ext cx="9396412" cy="4940299"/>
          </a:xfrm>
        </p:spPr>
        <p:txBody>
          <a:bodyPr>
            <a:normAutofit/>
          </a:bodyPr>
          <a:lstStyle/>
          <a:p>
            <a:pPr>
              <a:lnSpc>
                <a:spcPct val="90000"/>
              </a:lnSpc>
            </a:pPr>
            <a:r>
              <a:rPr lang="en-GB" altLang="en-US" sz="2800" dirty="0">
                <a:latin typeface="Arial" panose="020B0604020202020204" pitchFamily="34" charset="0"/>
                <a:cs typeface="Arial" panose="020B0604020202020204" pitchFamily="34" charset="0"/>
              </a:rPr>
              <a:t>May be disadvantaged e.g. poverty, geography, area, housing, educational attainment, discrimination.</a:t>
            </a:r>
          </a:p>
          <a:p>
            <a:pPr>
              <a:lnSpc>
                <a:spcPct val="90000"/>
              </a:lnSpc>
            </a:pPr>
            <a:r>
              <a:rPr lang="en-GB" altLang="en-US" sz="2800" dirty="0">
                <a:latin typeface="Arial" panose="020B0604020202020204" pitchFamily="34" charset="0"/>
                <a:cs typeface="Arial" panose="020B0604020202020204" pitchFamily="34" charset="0"/>
              </a:rPr>
              <a:t>Social isolation (can be greater in rural areas) </a:t>
            </a:r>
          </a:p>
          <a:p>
            <a:pPr>
              <a:lnSpc>
                <a:spcPct val="90000"/>
              </a:lnSpc>
            </a:pPr>
            <a:r>
              <a:rPr lang="en-GB" altLang="en-US" sz="2800" dirty="0">
                <a:latin typeface="Arial" panose="020B0604020202020204" pitchFamily="34" charset="0"/>
                <a:cs typeface="Arial" panose="020B0604020202020204" pitchFamily="34" charset="0"/>
              </a:rPr>
              <a:t>Unsure how the system works: seek help, referral</a:t>
            </a:r>
          </a:p>
          <a:p>
            <a:pPr>
              <a:lnSpc>
                <a:spcPct val="90000"/>
              </a:lnSpc>
            </a:pPr>
            <a:r>
              <a:rPr lang="en-GB" altLang="en-US" sz="2800" dirty="0">
                <a:latin typeface="Arial" panose="020B0604020202020204" pitchFamily="34" charset="0"/>
                <a:cs typeface="Arial" panose="020B0604020202020204" pitchFamily="34" charset="0"/>
              </a:rPr>
              <a:t>May have complex health needs  </a:t>
            </a:r>
          </a:p>
          <a:p>
            <a:pPr>
              <a:lnSpc>
                <a:spcPct val="90000"/>
              </a:lnSpc>
            </a:pPr>
            <a:r>
              <a:rPr lang="en-GB" altLang="en-US" sz="2800" dirty="0">
                <a:latin typeface="Arial" panose="020B0604020202020204" pitchFamily="34" charset="0"/>
                <a:cs typeface="Arial" panose="020B0604020202020204" pitchFamily="34" charset="0"/>
              </a:rPr>
              <a:t>Not an homogenous group - adds to the complexities  </a:t>
            </a:r>
          </a:p>
          <a:p>
            <a:pPr>
              <a:lnSpc>
                <a:spcPct val="90000"/>
              </a:lnSpc>
            </a:pPr>
            <a:r>
              <a:rPr lang="en-GB" altLang="en-US" sz="2800" dirty="0">
                <a:latin typeface="Arial" panose="020B0604020202020204" pitchFamily="34" charset="0"/>
                <a:cs typeface="Arial" panose="020B0604020202020204" pitchFamily="34" charset="0"/>
              </a:rPr>
              <a:t>Access to health and benefit entitlements </a:t>
            </a:r>
          </a:p>
          <a:p>
            <a:pPr>
              <a:lnSpc>
                <a:spcPct val="90000"/>
              </a:lnSpc>
            </a:pPr>
            <a:r>
              <a:rPr lang="en-GB" altLang="en-US" sz="2800" dirty="0">
                <a:latin typeface="Arial" panose="020B0604020202020204" pitchFamily="34" charset="0"/>
                <a:cs typeface="Arial" panose="020B0604020202020204" pitchFamily="34" charset="0"/>
              </a:rPr>
              <a:t>Different health beliefs and cultural practices </a:t>
            </a:r>
          </a:p>
          <a:p>
            <a:pPr>
              <a:lnSpc>
                <a:spcPct val="90000"/>
              </a:lnSpc>
            </a:pPr>
            <a:r>
              <a:rPr lang="en-GB" altLang="en-US" sz="2800" dirty="0">
                <a:latin typeface="Arial" panose="020B0604020202020204" pitchFamily="34" charset="0"/>
                <a:cs typeface="Arial" panose="020B0604020202020204" pitchFamily="34" charset="0"/>
              </a:rPr>
              <a:t>Different spiritual beliefs and practices</a:t>
            </a:r>
          </a:p>
          <a:p>
            <a:pPr>
              <a:lnSpc>
                <a:spcPct val="90000"/>
              </a:lnSpc>
            </a:pPr>
            <a:r>
              <a:rPr lang="en-GB" altLang="en-US" sz="2800" dirty="0">
                <a:latin typeface="Arial" panose="020B0604020202020204" pitchFamily="34" charset="0"/>
                <a:cs typeface="Arial" panose="020B0604020202020204" pitchFamily="34" charset="0"/>
              </a:rPr>
              <a:t>English or Welsh not first Language</a:t>
            </a:r>
          </a:p>
          <a:p>
            <a:endParaRPr lang="en-GB" altLang="en-US" dirty="0"/>
          </a:p>
        </p:txBody>
      </p:sp>
      <p:sp>
        <p:nvSpPr>
          <p:cNvPr id="3" name="Title 2">
            <a:extLst>
              <a:ext uri="{FF2B5EF4-FFF2-40B4-BE49-F238E27FC236}">
                <a16:creationId xmlns:a16="http://schemas.microsoft.com/office/drawing/2014/main" id="{53980216-EFD0-4035-8C88-900BA2A893FA}"/>
              </a:ext>
            </a:extLst>
          </p:cNvPr>
          <p:cNvSpPr>
            <a:spLocks noGrp="1"/>
          </p:cNvSpPr>
          <p:nvPr>
            <p:ph type="title"/>
          </p:nvPr>
        </p:nvSpPr>
        <p:spPr/>
        <p:txBody>
          <a:bodyPr>
            <a:noAutofit/>
          </a:bodyPr>
          <a:lstStyle/>
          <a:p>
            <a:pPr algn="ctr">
              <a:defRPr/>
            </a:pPr>
            <a:r>
              <a:rPr lang="en-GB" sz="3600" dirty="0">
                <a:latin typeface="Arial" panose="020B0604020202020204" pitchFamily="34" charset="0"/>
                <a:cs typeface="Arial" panose="020B0604020202020204" pitchFamily="34" charset="0"/>
              </a:rPr>
              <a:t>Additional Needs of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Ethnic Minority Groups in Wales</a:t>
            </a:r>
          </a:p>
        </p:txBody>
      </p:sp>
      <p:sp>
        <p:nvSpPr>
          <p:cNvPr id="52228" name="Slide Number Placeholder 5">
            <a:extLst>
              <a:ext uri="{FF2B5EF4-FFF2-40B4-BE49-F238E27FC236}">
                <a16:creationId xmlns:a16="http://schemas.microsoft.com/office/drawing/2014/main" id="{33E5052C-FF34-4837-A509-A4F1CB46222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BEEF38F-4FAD-40B8-82C4-2268EDA3C9B5}" type="slidenum">
              <a:rPr lang="en-GB" altLang="en-US" smtClean="0"/>
              <a:pPr/>
              <a:t>29</a:t>
            </a:fld>
            <a:endParaRPr lang="en-GB" altLang="en-US"/>
          </a:p>
        </p:txBody>
      </p:sp>
      <p:pic>
        <p:nvPicPr>
          <p:cNvPr id="2" name="Picture 1">
            <a:extLst>
              <a:ext uri="{FF2B5EF4-FFF2-40B4-BE49-F238E27FC236}">
                <a16:creationId xmlns:a16="http://schemas.microsoft.com/office/drawing/2014/main" id="{B066DE5C-125D-4F8B-83F2-6BD9EA6A3F11}"/>
              </a:ext>
            </a:extLst>
          </p:cNvPr>
          <p:cNvPicPr>
            <a:picLocks noChangeAspect="1"/>
          </p:cNvPicPr>
          <p:nvPr/>
        </p:nvPicPr>
        <p:blipFill>
          <a:blip r:embed="rId3"/>
          <a:stretch>
            <a:fillRect/>
          </a:stretch>
        </p:blipFill>
        <p:spPr>
          <a:xfrm>
            <a:off x="8811683" y="4333376"/>
            <a:ext cx="2904067" cy="2175247"/>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5EC8C09-EEFC-4D7B-8007-5486A2212FFE}"/>
              </a:ext>
            </a:extLst>
          </p:cNvPr>
          <p:cNvSpPr>
            <a:spLocks noGrp="1"/>
          </p:cNvSpPr>
          <p:nvPr>
            <p:ph type="title"/>
          </p:nvPr>
        </p:nvSpPr>
        <p:spPr/>
        <p:txBody>
          <a:bodyPr anchor="ctr">
            <a:normAutofit/>
          </a:bodyPr>
          <a:lstStyle/>
          <a:p>
            <a:pPr eaLnBrk="1" hangingPunct="1">
              <a:defRPr/>
            </a:pPr>
            <a:endParaRPr lang="en-GB" altLang="en-US" dirty="0"/>
          </a:p>
        </p:txBody>
      </p:sp>
      <p:sp>
        <p:nvSpPr>
          <p:cNvPr id="2" name="Text Placeholder 1">
            <a:extLst>
              <a:ext uri="{FF2B5EF4-FFF2-40B4-BE49-F238E27FC236}">
                <a16:creationId xmlns:a16="http://schemas.microsoft.com/office/drawing/2014/main" id="{50181609-9071-4AFD-BD25-A5FDE23649D3}"/>
              </a:ext>
            </a:extLst>
          </p:cNvPr>
          <p:cNvSpPr>
            <a:spLocks noGrp="1"/>
          </p:cNvSpPr>
          <p:nvPr>
            <p:ph type="body" idx="1"/>
          </p:nvPr>
        </p:nvSpPr>
        <p:spPr>
          <a:xfrm>
            <a:off x="609599" y="301131"/>
            <a:ext cx="5386917" cy="762000"/>
          </a:xfrm>
        </p:spPr>
        <p:txBody>
          <a:bodyPr/>
          <a:lstStyle/>
          <a:p>
            <a:r>
              <a:rPr lang="en-GB" altLang="en-US" dirty="0"/>
              <a:t>Culture and Communication</a:t>
            </a:r>
            <a:endParaRPr lang="en-GB" dirty="0"/>
          </a:p>
        </p:txBody>
      </p:sp>
      <p:sp>
        <p:nvSpPr>
          <p:cNvPr id="3" name="Text Placeholder 2">
            <a:extLst>
              <a:ext uri="{FF2B5EF4-FFF2-40B4-BE49-F238E27FC236}">
                <a16:creationId xmlns:a16="http://schemas.microsoft.com/office/drawing/2014/main" id="{39B3EB87-47DD-4ED7-9755-FC02F95673E5}"/>
              </a:ext>
            </a:extLst>
          </p:cNvPr>
          <p:cNvSpPr>
            <a:spLocks noGrp="1"/>
          </p:cNvSpPr>
          <p:nvPr>
            <p:ph type="body" sz="half" idx="3"/>
          </p:nvPr>
        </p:nvSpPr>
        <p:spPr>
          <a:xfrm>
            <a:off x="6193368" y="301131"/>
            <a:ext cx="5389033" cy="762000"/>
          </a:xfrm>
        </p:spPr>
        <p:txBody>
          <a:bodyPr/>
          <a:lstStyle/>
          <a:p>
            <a:r>
              <a:rPr lang="en-GB" altLang="en-US" dirty="0"/>
              <a:t>Social Work in a Rural Context</a:t>
            </a:r>
            <a:endParaRPr lang="en-GB" dirty="0"/>
          </a:p>
        </p:txBody>
      </p:sp>
      <p:sp>
        <p:nvSpPr>
          <p:cNvPr id="46082" name="Content Placeholder 2">
            <a:extLst>
              <a:ext uri="{FF2B5EF4-FFF2-40B4-BE49-F238E27FC236}">
                <a16:creationId xmlns:a16="http://schemas.microsoft.com/office/drawing/2014/main" id="{85DE4165-A5FE-4B24-A0B2-EA7E10CD95E1}"/>
              </a:ext>
            </a:extLst>
          </p:cNvPr>
          <p:cNvSpPr>
            <a:spLocks noGrp="1"/>
          </p:cNvSpPr>
          <p:nvPr>
            <p:ph sz="quarter" idx="2"/>
          </p:nvPr>
        </p:nvSpPr>
        <p:spPr/>
        <p:txBody>
          <a:bodyPr wrap="square" anchor="t">
            <a:normAutofit/>
          </a:bodyPr>
          <a:lstStyle/>
          <a:p>
            <a:pPr marL="109537" indent="0">
              <a:lnSpc>
                <a:spcPct val="90000"/>
              </a:lnSpc>
              <a:buNone/>
              <a:defRPr/>
            </a:pPr>
            <a:r>
              <a:rPr lang="en-GB" altLang="en-US" sz="2000"/>
              <a:t>Gast and Patmore (2012) discuss shared meanings within communities</a:t>
            </a:r>
          </a:p>
          <a:p>
            <a:pPr marL="109537" indent="0">
              <a:lnSpc>
                <a:spcPct val="90000"/>
              </a:lnSpc>
              <a:buNone/>
              <a:defRPr/>
            </a:pPr>
            <a:r>
              <a:rPr lang="en-GB" altLang="en-US" sz="2000"/>
              <a:t>In terms of ‘in-groups’ and ‘out-groups’ which can be linked to language spoken:</a:t>
            </a:r>
          </a:p>
          <a:p>
            <a:pPr eaLnBrk="1" hangingPunct="1">
              <a:lnSpc>
                <a:spcPct val="90000"/>
              </a:lnSpc>
              <a:defRPr/>
            </a:pPr>
            <a:r>
              <a:rPr lang="en-GB" altLang="en-US" sz="2000"/>
              <a:t>Common languages help to develop cultures</a:t>
            </a:r>
          </a:p>
          <a:p>
            <a:pPr eaLnBrk="1" hangingPunct="1">
              <a:lnSpc>
                <a:spcPct val="90000"/>
              </a:lnSpc>
              <a:defRPr/>
            </a:pPr>
            <a:r>
              <a:rPr lang="en-GB" altLang="en-US" sz="2000"/>
              <a:t>Social workers’ own culture and communication style can impact on services provided</a:t>
            </a:r>
          </a:p>
          <a:p>
            <a:pPr eaLnBrk="1" hangingPunct="1">
              <a:lnSpc>
                <a:spcPct val="90000"/>
              </a:lnSpc>
              <a:defRPr/>
            </a:pPr>
            <a:r>
              <a:rPr lang="en-GB" altLang="en-US" sz="2000"/>
              <a:t>Language of work setting can create barriers e.g. communication shorthand – how messages are relayed and received etc.   </a:t>
            </a:r>
          </a:p>
        </p:txBody>
      </p:sp>
      <p:sp>
        <p:nvSpPr>
          <p:cNvPr id="4" name="Content Placeholder 3">
            <a:extLst>
              <a:ext uri="{FF2B5EF4-FFF2-40B4-BE49-F238E27FC236}">
                <a16:creationId xmlns:a16="http://schemas.microsoft.com/office/drawing/2014/main" id="{16E737E4-A154-46B4-891D-CB0CAE44EAF1}"/>
              </a:ext>
            </a:extLst>
          </p:cNvPr>
          <p:cNvSpPr>
            <a:spLocks noGrp="1"/>
          </p:cNvSpPr>
          <p:nvPr>
            <p:ph sz="quarter" idx="4"/>
          </p:nvPr>
        </p:nvSpPr>
        <p:spPr/>
        <p:txBody>
          <a:bodyPr/>
          <a:lstStyle/>
          <a:p>
            <a:pPr marL="109537" indent="0">
              <a:lnSpc>
                <a:spcPct val="90000"/>
              </a:lnSpc>
              <a:buNone/>
              <a:defRPr/>
            </a:pPr>
            <a:r>
              <a:rPr lang="en-GB" altLang="en-US" dirty="0"/>
              <a:t>You could identify:</a:t>
            </a:r>
          </a:p>
          <a:p>
            <a:pPr>
              <a:lnSpc>
                <a:spcPct val="90000"/>
              </a:lnSpc>
              <a:defRPr/>
            </a:pPr>
            <a:r>
              <a:rPr lang="en-GB" altLang="en-US" dirty="0"/>
              <a:t>Issues relating to living and working in a rural area</a:t>
            </a:r>
          </a:p>
          <a:p>
            <a:pPr>
              <a:lnSpc>
                <a:spcPct val="90000"/>
              </a:lnSpc>
              <a:defRPr/>
            </a:pPr>
            <a:r>
              <a:rPr lang="en-GB" altLang="en-US" dirty="0"/>
              <a:t>Marginalisation</a:t>
            </a:r>
          </a:p>
          <a:p>
            <a:pPr>
              <a:lnSpc>
                <a:spcPct val="90000"/>
              </a:lnSpc>
              <a:defRPr/>
            </a:pPr>
            <a:r>
              <a:rPr lang="en-GB" altLang="en-US" dirty="0"/>
              <a:t>Problems individualised</a:t>
            </a:r>
          </a:p>
          <a:p>
            <a:pPr>
              <a:lnSpc>
                <a:spcPct val="90000"/>
              </a:lnSpc>
              <a:defRPr/>
            </a:pPr>
            <a:r>
              <a:rPr lang="en-GB" altLang="en-US" dirty="0"/>
              <a:t>‘Rural idyll’</a:t>
            </a:r>
          </a:p>
          <a:p>
            <a:pPr>
              <a:lnSpc>
                <a:spcPct val="90000"/>
              </a:lnSpc>
              <a:defRPr/>
            </a:pPr>
            <a:r>
              <a:rPr lang="en-GB" altLang="en-US" dirty="0"/>
              <a:t>‘Invisibility’</a:t>
            </a:r>
          </a:p>
          <a:p>
            <a:pPr>
              <a:lnSpc>
                <a:spcPct val="90000"/>
              </a:lnSpc>
              <a:defRPr/>
            </a:pPr>
            <a:r>
              <a:rPr lang="en-GB" altLang="en-US" dirty="0"/>
              <a:t>Needs of different cultures and ethnicities</a:t>
            </a:r>
          </a:p>
          <a:p>
            <a:pPr>
              <a:lnSpc>
                <a:spcPct val="90000"/>
              </a:lnSpc>
              <a:defRPr/>
            </a:pPr>
            <a:r>
              <a:rPr lang="en-GB" altLang="en-US" dirty="0"/>
              <a:t>Rural poverty.</a:t>
            </a:r>
          </a:p>
          <a:p>
            <a:pPr>
              <a:lnSpc>
                <a:spcPct val="90000"/>
              </a:lnSpc>
              <a:defRPr/>
            </a:pPr>
            <a:endParaRPr lang="en-GB" altLang="en-US" dirty="0"/>
          </a:p>
          <a:p>
            <a:endParaRPr lang="en-GB" dirty="0"/>
          </a:p>
        </p:txBody>
      </p:sp>
      <p:sp>
        <p:nvSpPr>
          <p:cNvPr id="58372" name="Slide Number Placeholder 4" hidden="1">
            <a:extLst>
              <a:ext uri="{FF2B5EF4-FFF2-40B4-BE49-F238E27FC236}">
                <a16:creationId xmlns:a16="http://schemas.microsoft.com/office/drawing/2014/main" id="{E27A8801-597E-448F-A06B-0A25454A108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704E70E2-13B0-4613-B7E2-58E65732504D}" type="slidenum">
              <a:rPr lang="en-GB" altLang="en-US" smtClean="0"/>
              <a:pPr>
                <a:spcAft>
                  <a:spcPts val="600"/>
                </a:spcAft>
              </a:pPr>
              <a:t>30</a:t>
            </a:fld>
            <a:endParaRPr lang="en-GB" altLang="en-US"/>
          </a:p>
        </p:txBody>
      </p:sp>
      <p:pic>
        <p:nvPicPr>
          <p:cNvPr id="5" name="Picture 4" descr="A close up of a logo&#10;&#10;Description automatically generated">
            <a:extLst>
              <a:ext uri="{FF2B5EF4-FFF2-40B4-BE49-F238E27FC236}">
                <a16:creationId xmlns:a16="http://schemas.microsoft.com/office/drawing/2014/main" id="{DC519F87-E337-4410-BD76-66E4E4A1AF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767" y="5186363"/>
            <a:ext cx="2185749" cy="1193534"/>
          </a:xfrm>
          <a:prstGeom prst="rect">
            <a:avLst/>
          </a:prstGeom>
          <a:noFill/>
          <a:ln>
            <a:noFill/>
            <a:prstDash val="sysDash"/>
            <a:miter lim="800000"/>
          </a:ln>
        </p:spPr>
      </p:pic>
      <p:pic>
        <p:nvPicPr>
          <p:cNvPr id="11" name="Picture 3">
            <a:extLst>
              <a:ext uri="{FF2B5EF4-FFF2-40B4-BE49-F238E27FC236}">
                <a16:creationId xmlns:a16="http://schemas.microsoft.com/office/drawing/2014/main" id="{DD2E3F06-9315-485C-9A72-EA7FEB1AB7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9247415" y="4174306"/>
            <a:ext cx="2057400" cy="2478797"/>
          </a:xfrm>
          <a:prstGeom prst="rect">
            <a:avLst/>
          </a:prstGeom>
          <a:solidFill>
            <a:srgbClr val="FFFFFF"/>
          </a:solidFill>
          <a:ln>
            <a:noFill/>
            <a:prstDash val="sysDash"/>
            <a:miter lim="800000"/>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B80C6F-BC8E-4E47-98BD-0C7FAA63716A}"/>
              </a:ext>
            </a:extLst>
          </p:cNvPr>
          <p:cNvSpPr>
            <a:spLocks noGrp="1"/>
          </p:cNvSpPr>
          <p:nvPr>
            <p:ph idx="1"/>
          </p:nvPr>
        </p:nvSpPr>
        <p:spPr>
          <a:xfrm>
            <a:off x="838200" y="1427967"/>
            <a:ext cx="10515600" cy="4748996"/>
          </a:xfrm>
        </p:spPr>
        <p:txBody>
          <a:bodyPr/>
          <a:lstStyle/>
          <a:p>
            <a:pPr marL="109537" indent="0" algn="ctr">
              <a:buNone/>
              <a:defRPr/>
            </a:pPr>
            <a:r>
              <a:rPr lang="en-GB" sz="5400" dirty="0">
                <a:latin typeface="Arial" panose="020B0604020202020204" pitchFamily="34" charset="0"/>
                <a:cs typeface="Arial" panose="020B0604020202020204" pitchFamily="34" charset="0"/>
              </a:rPr>
              <a:t>Observation of Practice </a:t>
            </a:r>
          </a:p>
          <a:p>
            <a:pPr>
              <a:defRPr/>
            </a:pPr>
            <a:endParaRPr lang="en-GB" dirty="0"/>
          </a:p>
        </p:txBody>
      </p:sp>
      <p:sp>
        <p:nvSpPr>
          <p:cNvPr id="3" name="Title 2">
            <a:extLst>
              <a:ext uri="{FF2B5EF4-FFF2-40B4-BE49-F238E27FC236}">
                <a16:creationId xmlns:a16="http://schemas.microsoft.com/office/drawing/2014/main" id="{820AE509-C9E0-4CB5-AA93-9DA9797DC44E}"/>
              </a:ext>
            </a:extLst>
          </p:cNvPr>
          <p:cNvSpPr>
            <a:spLocks noGrp="1"/>
          </p:cNvSpPr>
          <p:nvPr>
            <p:ph type="title"/>
          </p:nvPr>
        </p:nvSpPr>
        <p:spPr/>
        <p:txBody>
          <a:bodyPr/>
          <a:lstStyle/>
          <a:p>
            <a:pPr>
              <a:defRPr/>
            </a:pPr>
            <a:r>
              <a:rPr lang="en-GB" dirty="0"/>
              <a:t>Task 2 </a:t>
            </a:r>
          </a:p>
        </p:txBody>
      </p:sp>
      <p:sp>
        <p:nvSpPr>
          <p:cNvPr id="64516" name="Slide Number Placeholder 6">
            <a:extLst>
              <a:ext uri="{FF2B5EF4-FFF2-40B4-BE49-F238E27FC236}">
                <a16:creationId xmlns:a16="http://schemas.microsoft.com/office/drawing/2014/main" id="{EFF616F3-E111-4872-AD88-EC4E3E04C0A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AD62191-23CB-46C2-93D3-5423BC4C1485}" type="slidenum">
              <a:rPr lang="en-GB" altLang="en-US" smtClean="0"/>
              <a:pPr/>
              <a:t>31</a:t>
            </a:fld>
            <a:endParaRPr lang="en-GB" altLang="en-US"/>
          </a:p>
        </p:txBody>
      </p:sp>
      <p:pic>
        <p:nvPicPr>
          <p:cNvPr id="64517" name="Picture 3">
            <a:extLst>
              <a:ext uri="{FF2B5EF4-FFF2-40B4-BE49-F238E27FC236}">
                <a16:creationId xmlns:a16="http://schemas.microsoft.com/office/drawing/2014/main" id="{291AA006-EDF7-4544-8511-B7A918BEC2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39730" y="4359058"/>
            <a:ext cx="3464193" cy="2224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14D5E-2F65-4D56-B079-418267629858}"/>
              </a:ext>
            </a:extLst>
          </p:cNvPr>
          <p:cNvSpPr>
            <a:spLocks noGrp="1"/>
          </p:cNvSpPr>
          <p:nvPr>
            <p:ph type="title"/>
          </p:nvPr>
        </p:nvSpPr>
        <p:spPr/>
        <p:txBody>
          <a:bodyPr>
            <a:normAutofit fontScale="90000"/>
          </a:bodyPr>
          <a:lstStyle/>
          <a:p>
            <a:pPr algn="ctr">
              <a:defRPr/>
            </a:pPr>
            <a:r>
              <a:rPr lang="en-GB" dirty="0">
                <a:latin typeface="Arial" panose="020B0604020202020204" pitchFamily="34" charset="0"/>
                <a:cs typeface="Arial" panose="020B0604020202020204" pitchFamily="34" charset="0"/>
              </a:rPr>
              <a:t>The Observation</a:t>
            </a:r>
            <a:br>
              <a:rPr lang="en-GB" dirty="0"/>
            </a:br>
            <a:endParaRPr lang="en-GB" dirty="0"/>
          </a:p>
        </p:txBody>
      </p:sp>
      <p:sp>
        <p:nvSpPr>
          <p:cNvPr id="3" name="Content Placeholder 2">
            <a:extLst>
              <a:ext uri="{FF2B5EF4-FFF2-40B4-BE49-F238E27FC236}">
                <a16:creationId xmlns:a16="http://schemas.microsoft.com/office/drawing/2014/main" id="{65CEDE17-3424-4456-B0E4-102F18856202}"/>
              </a:ext>
            </a:extLst>
          </p:cNvPr>
          <p:cNvSpPr>
            <a:spLocks noGrp="1"/>
          </p:cNvSpPr>
          <p:nvPr>
            <p:ph sz="quarter" idx="2"/>
          </p:nvPr>
        </p:nvSpPr>
        <p:spPr>
          <a:xfrm>
            <a:off x="609600" y="1003611"/>
            <a:ext cx="5386917" cy="4382448"/>
          </a:xfrm>
        </p:spPr>
        <p:txBody>
          <a:bodyPr/>
          <a:lstStyle/>
          <a:p>
            <a:pPr marL="342900" indent="-342900">
              <a:spcBef>
                <a:spcPct val="20000"/>
              </a:spcBef>
              <a:buFont typeface="Wingdings" pitchFamily="2" charset="2"/>
              <a:buChar char="Ø"/>
              <a:defRPr/>
            </a:pPr>
            <a:r>
              <a:rPr lang="en-GB" sz="2400" b="1" dirty="0">
                <a:latin typeface="Arial" panose="020B0604020202020204" pitchFamily="34" charset="0"/>
                <a:cs typeface="Arial" panose="020B0604020202020204" pitchFamily="34" charset="0"/>
              </a:rPr>
              <a:t>Understanding and management of role</a:t>
            </a:r>
            <a:r>
              <a:rPr lang="en-GB" sz="2400" dirty="0">
                <a:latin typeface="Arial" panose="020B0604020202020204" pitchFamily="34" charset="0"/>
                <a:cs typeface="Arial" panose="020B0604020202020204" pitchFamily="34" charset="0"/>
              </a:rPr>
              <a:t>: incl. use of frameworks/paperwork; preparation/background knowledge of situation</a:t>
            </a:r>
          </a:p>
          <a:p>
            <a:pPr marL="342900" indent="-342900">
              <a:spcBef>
                <a:spcPct val="20000"/>
              </a:spcBef>
              <a:buFont typeface="Wingdings" pitchFamily="2" charset="2"/>
              <a:buChar char="Ø"/>
              <a:defRPr/>
            </a:pPr>
            <a:r>
              <a:rPr lang="en-GB" sz="2400" b="1" dirty="0">
                <a:latin typeface="Arial" panose="020B0604020202020204" pitchFamily="34" charset="0"/>
                <a:cs typeface="Arial" panose="020B0604020202020204" pitchFamily="34" charset="0"/>
              </a:rPr>
              <a:t>Interpersonal communication</a:t>
            </a:r>
            <a:r>
              <a:rPr lang="en-GB" sz="2400" dirty="0">
                <a:latin typeface="Arial" panose="020B0604020202020204" pitchFamily="34" charset="0"/>
                <a:cs typeface="Arial" panose="020B0604020202020204" pitchFamily="34" charset="0"/>
              </a:rPr>
              <a:t>: incl. sensitivity to different feelings and communication styles/needs</a:t>
            </a:r>
          </a:p>
          <a:p>
            <a:pPr marL="342900" indent="-342900">
              <a:spcBef>
                <a:spcPct val="20000"/>
              </a:spcBef>
              <a:buFont typeface="Wingdings" pitchFamily="2" charset="2"/>
              <a:buChar char="Ø"/>
              <a:defRPr/>
            </a:pPr>
            <a:r>
              <a:rPr lang="en-GB" sz="2400" b="1" dirty="0">
                <a:latin typeface="Arial" panose="020B0604020202020204" pitchFamily="34" charset="0"/>
                <a:cs typeface="Arial" panose="020B0604020202020204" pitchFamily="34" charset="0"/>
              </a:rPr>
              <a:t>Self-management</a:t>
            </a:r>
            <a:r>
              <a:rPr lang="en-GB" sz="2400" dirty="0">
                <a:latin typeface="Arial" panose="020B0604020202020204" pitchFamily="34" charset="0"/>
                <a:cs typeface="Arial" panose="020B0604020202020204" pitchFamily="34" charset="0"/>
              </a:rPr>
              <a:t>: incl. awareness of professional boundaries; tensions/conflicts; impact of social work role and own social identity on the situation; structural inequalities.</a:t>
            </a:r>
          </a:p>
          <a:p>
            <a:pPr marL="342900" indent="-342900">
              <a:spcBef>
                <a:spcPct val="20000"/>
              </a:spcBef>
              <a:buFont typeface="Wingdings" pitchFamily="2" charset="2"/>
              <a:buChar char="Ø"/>
              <a:defRPr/>
            </a:pPr>
            <a:endParaRPr lang="en-GB" dirty="0">
              <a:latin typeface="Arial" panose="020B0604020202020204" pitchFamily="34" charset="0"/>
              <a:cs typeface="Arial" panose="020B0604020202020204" pitchFamily="34" charset="0"/>
            </a:endParaRPr>
          </a:p>
          <a:p>
            <a:pPr>
              <a:defRPr/>
            </a:pPr>
            <a:endParaRPr lang="en-GB" dirty="0"/>
          </a:p>
        </p:txBody>
      </p:sp>
      <p:sp>
        <p:nvSpPr>
          <p:cNvPr id="6" name="Content Placeholder 5">
            <a:extLst>
              <a:ext uri="{FF2B5EF4-FFF2-40B4-BE49-F238E27FC236}">
                <a16:creationId xmlns:a16="http://schemas.microsoft.com/office/drawing/2014/main" id="{23CBF2C3-CC91-D941-8170-0CC7940AB995}"/>
              </a:ext>
            </a:extLst>
          </p:cNvPr>
          <p:cNvSpPr>
            <a:spLocks noGrp="1"/>
          </p:cNvSpPr>
          <p:nvPr>
            <p:ph sz="quarter" idx="4"/>
          </p:nvPr>
        </p:nvSpPr>
        <p:spPr>
          <a:xfrm>
            <a:off x="6193368" y="1003611"/>
            <a:ext cx="5389033" cy="4382448"/>
          </a:xfrm>
        </p:spPr>
        <p:txBody>
          <a:bodyPr/>
          <a:lstStyle/>
          <a:p>
            <a:r>
              <a:rPr lang="en-GB" altLang="en-US" dirty="0">
                <a:latin typeface="Arial" panose="020B0604020202020204" pitchFamily="34" charset="0"/>
                <a:cs typeface="Arial" panose="020B0604020202020204" pitchFamily="34" charset="0"/>
              </a:rPr>
              <a:t>When writing up the observation it is important to give a clear geographical context  including culture, ethnicity, language needs etc. </a:t>
            </a:r>
          </a:p>
          <a:p>
            <a:r>
              <a:rPr lang="en-GB" altLang="en-US" dirty="0">
                <a:latin typeface="Arial" panose="020B0604020202020204" pitchFamily="34" charset="0"/>
                <a:cs typeface="Arial" panose="020B0604020202020204" pitchFamily="34" charset="0"/>
              </a:rPr>
              <a:t>The emphasis of the observation is on communication and communication methods</a:t>
            </a:r>
            <a:r>
              <a:rPr lang="en-GB" altLang="en-US" i="1" dirty="0">
                <a:latin typeface="Arial" panose="020B0604020202020204" pitchFamily="34" charset="0"/>
                <a:cs typeface="Arial" panose="020B0604020202020204" pitchFamily="34" charset="0"/>
              </a:rPr>
              <a:t>;</a:t>
            </a:r>
            <a:r>
              <a:rPr lang="en-GB" altLang="en-US" dirty="0">
                <a:latin typeface="Arial" panose="020B0604020202020204" pitchFamily="34" charset="0"/>
                <a:cs typeface="Arial" panose="020B0604020202020204" pitchFamily="34" charset="0"/>
              </a:rPr>
              <a:t> make sure this is evidenced within your </a:t>
            </a:r>
            <a:r>
              <a:rPr lang="en-GB" altLang="en-US" i="1" dirty="0">
                <a:latin typeface="Arial" panose="020B0604020202020204" pitchFamily="34" charset="0"/>
                <a:cs typeface="Arial" panose="020B0604020202020204" pitchFamily="34" charset="0"/>
              </a:rPr>
              <a:t>work </a:t>
            </a:r>
            <a:r>
              <a:rPr lang="en-GB" altLang="en-US" dirty="0">
                <a:latin typeface="Arial" panose="020B0604020202020204" pitchFamily="34" charset="0"/>
                <a:cs typeface="Arial" panose="020B0604020202020204" pitchFamily="34" charset="0"/>
              </a:rPr>
              <a:t>and </a:t>
            </a:r>
            <a:r>
              <a:rPr lang="en-GB" altLang="en-US" i="1"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link</a:t>
            </a:r>
            <a:r>
              <a:rPr lang="en-GB" altLang="en-US" i="1" dirty="0">
                <a:latin typeface="Arial" panose="020B0604020202020204" pitchFamily="34" charset="0"/>
                <a:cs typeface="Arial" panose="020B0604020202020204" pitchFamily="34" charset="0"/>
              </a:rPr>
              <a:t>s</a:t>
            </a:r>
            <a:r>
              <a:rPr lang="en-GB" altLang="en-US" dirty="0">
                <a:latin typeface="Arial" panose="020B0604020202020204" pitchFamily="34" charset="0"/>
                <a:cs typeface="Arial" panose="020B0604020202020204" pitchFamily="34" charset="0"/>
              </a:rPr>
              <a:t> to theory/models of communication.</a:t>
            </a:r>
          </a:p>
          <a:p>
            <a:endParaRPr lang="en-US" dirty="0"/>
          </a:p>
        </p:txBody>
      </p:sp>
      <p:sp>
        <p:nvSpPr>
          <p:cNvPr id="67588" name="Slide Number Placeholder 6">
            <a:extLst>
              <a:ext uri="{FF2B5EF4-FFF2-40B4-BE49-F238E27FC236}">
                <a16:creationId xmlns:a16="http://schemas.microsoft.com/office/drawing/2014/main" id="{932732D3-A1C7-4C28-A255-333F9DD990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3F61DB5-79D2-4D84-8446-07FDC0AB1FEF}" type="slidenum">
              <a:rPr lang="en-GB" altLang="en-US" smtClean="0"/>
              <a:pPr/>
              <a:t>32</a:t>
            </a:fld>
            <a:endParaRPr lang="en-GB" altLang="en-US"/>
          </a:p>
        </p:txBody>
      </p:sp>
      <p:pic>
        <p:nvPicPr>
          <p:cNvPr id="67589" name="Picture 3">
            <a:extLst>
              <a:ext uri="{FF2B5EF4-FFF2-40B4-BE49-F238E27FC236}">
                <a16:creationId xmlns:a16="http://schemas.microsoft.com/office/drawing/2014/main" id="{82E3B960-B55A-44DB-9CF0-E20B143A8C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70251" y="5272299"/>
            <a:ext cx="2548397" cy="168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A1215-C118-4B67-8BFC-4B79E41A573B}"/>
              </a:ext>
            </a:extLst>
          </p:cNvPr>
          <p:cNvSpPr>
            <a:spLocks noGrp="1"/>
          </p:cNvSpPr>
          <p:nvPr>
            <p:ph type="title"/>
          </p:nvPr>
        </p:nvSpPr>
        <p:spPr>
          <a:xfrm>
            <a:off x="609600" y="274638"/>
            <a:ext cx="10972800" cy="1143000"/>
          </a:xfrm>
        </p:spPr>
        <p:txBody>
          <a:bodyPr anchor="ctr">
            <a:normAutofit/>
          </a:bodyPr>
          <a:lstStyle/>
          <a:p>
            <a:pPr>
              <a:defRPr/>
            </a:pPr>
            <a:r>
              <a:rPr lang="en-GB"/>
              <a:t>Preparation for the Observation</a:t>
            </a:r>
          </a:p>
        </p:txBody>
      </p:sp>
      <p:graphicFrame>
        <p:nvGraphicFramePr>
          <p:cNvPr id="68614" name="Content Placeholder 2">
            <a:extLst>
              <a:ext uri="{FF2B5EF4-FFF2-40B4-BE49-F238E27FC236}">
                <a16:creationId xmlns:a16="http://schemas.microsoft.com/office/drawing/2014/main" id="{DACCF26F-136C-4DBA-85B0-DECDD42CC929}"/>
              </a:ext>
            </a:extLst>
          </p:cNvPr>
          <p:cNvGraphicFramePr>
            <a:graphicFrameLocks noGrp="1"/>
          </p:cNvGraphicFramePr>
          <p:nvPr>
            <p:ph idx="1"/>
            <p:extLst>
              <p:ext uri="{D42A27DB-BD31-4B8C-83A1-F6EECF244321}">
                <p14:modId xmlns:p14="http://schemas.microsoft.com/office/powerpoint/2010/main" val="4182129241"/>
              </p:ext>
            </p:extLst>
          </p:nvPr>
        </p:nvGraphicFramePr>
        <p:xfrm>
          <a:off x="609600" y="1218346"/>
          <a:ext cx="10972800" cy="50054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8612" name="Slide Number Placeholder 5" hidden="1">
            <a:extLst>
              <a:ext uri="{FF2B5EF4-FFF2-40B4-BE49-F238E27FC236}">
                <a16:creationId xmlns:a16="http://schemas.microsoft.com/office/drawing/2014/main" id="{78C70411-1E42-4155-AD31-1DD8F1700EC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2F4BE7DA-4B36-480C-A692-D8317C24F237}" type="slidenum">
              <a:rPr lang="en-GB" altLang="en-US" smtClean="0"/>
              <a:pPr>
                <a:spcAft>
                  <a:spcPts val="600"/>
                </a:spcAft>
              </a:pPr>
              <a:t>33</a:t>
            </a:fld>
            <a:endParaRPr lang="en-GB" alt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0286DBDE-555B-BE4D-894D-7E981DBABB4A}"/>
              </a:ext>
            </a:extLst>
          </p:cNvPr>
          <p:cNvSpPr>
            <a:spLocks noGrp="1"/>
          </p:cNvSpPr>
          <p:nvPr>
            <p:ph idx="1"/>
          </p:nvPr>
        </p:nvSpPr>
        <p:spPr/>
        <p:txBody>
          <a:bodyPr/>
          <a:lstStyle/>
          <a:p>
            <a:r>
              <a:rPr lang="en-GB" altLang="en-US" sz="3200" b="1" dirty="0">
                <a:latin typeface="Arial" panose="020B0604020202020204" pitchFamily="34" charset="0"/>
                <a:cs typeface="Arial" panose="020B0604020202020204" pitchFamily="34" charset="0"/>
              </a:rPr>
              <a:t>Permission</a:t>
            </a:r>
            <a:r>
              <a:rPr lang="en-GB" altLang="en-US" sz="3200" dirty="0">
                <a:latin typeface="Arial" panose="020B0604020202020204" pitchFamily="34" charset="0"/>
                <a:cs typeface="Arial" panose="020B0604020202020204" pitchFamily="34" charset="0"/>
              </a:rPr>
              <a:t> of the individual </a:t>
            </a:r>
            <a:r>
              <a:rPr lang="en-GB" altLang="en-US" sz="3200" b="1" dirty="0">
                <a:latin typeface="Arial" panose="020B0604020202020204" pitchFamily="34" charset="0"/>
                <a:cs typeface="Arial" panose="020B0604020202020204" pitchFamily="34" charset="0"/>
              </a:rPr>
              <a:t>must be gained before</a:t>
            </a:r>
            <a:r>
              <a:rPr lang="en-GB" altLang="en-US" sz="3200" dirty="0">
                <a:latin typeface="Arial" panose="020B0604020202020204" pitchFamily="34" charset="0"/>
                <a:cs typeface="Arial" panose="020B0604020202020204" pitchFamily="34" charset="0"/>
              </a:rPr>
              <a:t> the observation takes place and check again before commencing the observation this and the impact of the observation on the individual must be discussed in the “context” section of task 2. </a:t>
            </a:r>
          </a:p>
          <a:p>
            <a:r>
              <a:rPr lang="en-GB" altLang="en-US" sz="3200" dirty="0">
                <a:latin typeface="Arial" panose="020B0604020202020204" pitchFamily="34" charset="0"/>
                <a:cs typeface="Arial" panose="020B0604020202020204" pitchFamily="34" charset="0"/>
              </a:rPr>
              <a:t>Discuss/prepare the individual/family/carer for being asked for feedback after the observation. Advise the individual that it is fine to give constructive criticism. </a:t>
            </a:r>
          </a:p>
          <a:p>
            <a:endParaRPr lang="en-US" dirty="0"/>
          </a:p>
        </p:txBody>
      </p:sp>
      <p:sp>
        <p:nvSpPr>
          <p:cNvPr id="7" name="Title 6">
            <a:extLst>
              <a:ext uri="{FF2B5EF4-FFF2-40B4-BE49-F238E27FC236}">
                <a16:creationId xmlns:a16="http://schemas.microsoft.com/office/drawing/2014/main" id="{A84CE848-0417-724A-8503-47D6830E2B82}"/>
              </a:ext>
            </a:extLst>
          </p:cNvPr>
          <p:cNvSpPr>
            <a:spLocks noGrp="1"/>
          </p:cNvSpPr>
          <p:nvPr>
            <p:ph type="title"/>
          </p:nvPr>
        </p:nvSpPr>
        <p:spPr/>
        <p:txBody>
          <a:bodyPr>
            <a:normAutofit/>
          </a:bodyPr>
          <a:lstStyle/>
          <a:p>
            <a:r>
              <a:rPr lang="en-US" sz="4400" dirty="0"/>
              <a:t>Permission/Consent</a:t>
            </a:r>
          </a:p>
        </p:txBody>
      </p:sp>
    </p:spTree>
    <p:extLst>
      <p:ext uri="{BB962C8B-B14F-4D97-AF65-F5344CB8AC3E}">
        <p14:creationId xmlns:p14="http://schemas.microsoft.com/office/powerpoint/2010/main" val="7950012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C0E88-5B0F-40B4-B613-4C070004C5D8}"/>
              </a:ext>
            </a:extLst>
          </p:cNvPr>
          <p:cNvSpPr>
            <a:spLocks noGrp="1"/>
          </p:cNvSpPr>
          <p:nvPr>
            <p:ph type="title"/>
          </p:nvPr>
        </p:nvSpPr>
        <p:spPr>
          <a:xfrm>
            <a:off x="422031" y="273050"/>
            <a:ext cx="11160369" cy="694359"/>
          </a:xfrm>
        </p:spPr>
        <p:txBody>
          <a:bodyPr>
            <a:normAutofit/>
          </a:bodyPr>
          <a:lstStyle/>
          <a:p>
            <a:r>
              <a:rPr lang="en-GB" sz="3600" dirty="0"/>
              <a:t>             Virtual or Telephone Observations</a:t>
            </a:r>
          </a:p>
        </p:txBody>
      </p:sp>
      <p:sp>
        <p:nvSpPr>
          <p:cNvPr id="3" name="Content Placeholder 2">
            <a:extLst>
              <a:ext uri="{FF2B5EF4-FFF2-40B4-BE49-F238E27FC236}">
                <a16:creationId xmlns:a16="http://schemas.microsoft.com/office/drawing/2014/main" id="{5B6A0340-7042-4782-8028-776D9519A35B}"/>
              </a:ext>
            </a:extLst>
          </p:cNvPr>
          <p:cNvSpPr>
            <a:spLocks noGrp="1"/>
          </p:cNvSpPr>
          <p:nvPr>
            <p:ph sz="quarter" idx="2"/>
          </p:nvPr>
        </p:nvSpPr>
        <p:spPr>
          <a:xfrm>
            <a:off x="609600" y="1444296"/>
            <a:ext cx="10292862" cy="4757722"/>
          </a:xfrm>
        </p:spPr>
        <p:txBody>
          <a:bodyPr>
            <a:normAutofit fontScale="92500"/>
          </a:bodyPr>
          <a:lstStyle/>
          <a:p>
            <a:pPr marL="0" indent="0">
              <a:buNone/>
            </a:pPr>
            <a:r>
              <a:rPr lang="en-GB" dirty="0"/>
              <a:t>Where possible please undertake the observation face to face, however if this is not possible a phone or virtual observation allows plenty of room to meet the criteria </a:t>
            </a:r>
          </a:p>
          <a:p>
            <a:pPr marL="0" indent="0">
              <a:buNone/>
            </a:pPr>
            <a:r>
              <a:rPr lang="en-GB" dirty="0"/>
              <a:t>Consider;</a:t>
            </a:r>
          </a:p>
          <a:p>
            <a:r>
              <a:rPr lang="en-GB" dirty="0"/>
              <a:t>Communication methods and skills; overcoming barriers to this in a phone/virtual conversation. How did you support people to participate? </a:t>
            </a:r>
          </a:p>
          <a:p>
            <a:r>
              <a:rPr lang="en-GB" dirty="0"/>
              <a:t>Environment - is the individual in a safe place, can they focus, are outside influences </a:t>
            </a:r>
            <a:r>
              <a:rPr lang="en-GB" i="1" dirty="0"/>
              <a:t>a</a:t>
            </a:r>
            <a:r>
              <a:rPr lang="en-GB" dirty="0"/>
              <a:t>ffecting the interaction?  Is the interaction affected by access to internet? How can you ensure confidentiality and empower an individual to participate? </a:t>
            </a:r>
          </a:p>
          <a:p>
            <a:r>
              <a:rPr lang="en-GB" dirty="0"/>
              <a:t>You need to effectively critically reflect on the conversation considering the challenges. For instance, how did you compensat</a:t>
            </a:r>
            <a:r>
              <a:rPr lang="en-GB" i="1" dirty="0"/>
              <a:t>e</a:t>
            </a:r>
            <a:r>
              <a:rPr lang="en-GB" dirty="0"/>
              <a:t> for lack of non-verbal cues e.g., using a solution</a:t>
            </a:r>
            <a:r>
              <a:rPr lang="en-GB" i="1" dirty="0"/>
              <a:t>s</a:t>
            </a:r>
            <a:r>
              <a:rPr lang="en-GB" dirty="0"/>
              <a:t> focused approach?</a:t>
            </a:r>
            <a:endParaRPr lang="en-US" dirty="0"/>
          </a:p>
          <a:p>
            <a:endParaRPr lang="en-GB" dirty="0"/>
          </a:p>
          <a:p>
            <a:endParaRPr lang="en-GB" dirty="0"/>
          </a:p>
        </p:txBody>
      </p:sp>
      <p:pic>
        <p:nvPicPr>
          <p:cNvPr id="5" name="Picture 4">
            <a:extLst>
              <a:ext uri="{FF2B5EF4-FFF2-40B4-BE49-F238E27FC236}">
                <a16:creationId xmlns:a16="http://schemas.microsoft.com/office/drawing/2014/main" id="{F1B3AB9D-8F97-4C0C-BA35-AB0C846EB7F6}"/>
              </a:ext>
            </a:extLst>
          </p:cNvPr>
          <p:cNvPicPr>
            <a:picLocks noChangeAspect="1"/>
          </p:cNvPicPr>
          <p:nvPr/>
        </p:nvPicPr>
        <p:blipFill>
          <a:blip r:embed="rId3"/>
          <a:stretch>
            <a:fillRect/>
          </a:stretch>
        </p:blipFill>
        <p:spPr>
          <a:xfrm>
            <a:off x="0" y="0"/>
            <a:ext cx="2382159" cy="1338470"/>
          </a:xfrm>
          <a:prstGeom prst="rect">
            <a:avLst/>
          </a:prstGeom>
        </p:spPr>
      </p:pic>
      <p:pic>
        <p:nvPicPr>
          <p:cNvPr id="4" name="Picture 3">
            <a:extLst>
              <a:ext uri="{FF2B5EF4-FFF2-40B4-BE49-F238E27FC236}">
                <a16:creationId xmlns:a16="http://schemas.microsoft.com/office/drawing/2014/main" id="{1D14E30F-E0BB-4521-F941-728FE6C2BD7A}"/>
              </a:ext>
            </a:extLst>
          </p:cNvPr>
          <p:cNvPicPr>
            <a:picLocks noChangeAspect="1"/>
          </p:cNvPicPr>
          <p:nvPr/>
        </p:nvPicPr>
        <p:blipFill rotWithShape="1">
          <a:blip r:embed="rId4"/>
          <a:srcRect l="9021" r="1" b="1"/>
          <a:stretch/>
        </p:blipFill>
        <p:spPr>
          <a:xfrm>
            <a:off x="10550769" y="1"/>
            <a:ext cx="1852248" cy="1354812"/>
          </a:xfrm>
          <a:prstGeom prst="rect">
            <a:avLst/>
          </a:prstGeom>
          <a:noFill/>
          <a:ln>
            <a:noFill/>
            <a:prstDash val="sysDash"/>
            <a:miter lim="800000"/>
          </a:ln>
        </p:spPr>
      </p:pic>
    </p:spTree>
    <p:extLst>
      <p:ext uri="{BB962C8B-B14F-4D97-AF65-F5344CB8AC3E}">
        <p14:creationId xmlns:p14="http://schemas.microsoft.com/office/powerpoint/2010/main" val="2314647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5AC0C-73D1-49B0-8BAE-EA349A0CBD2E}"/>
              </a:ext>
            </a:extLst>
          </p:cNvPr>
          <p:cNvSpPr>
            <a:spLocks noGrp="1"/>
          </p:cNvSpPr>
          <p:nvPr>
            <p:ph idx="1"/>
          </p:nvPr>
        </p:nvSpPr>
        <p:spPr>
          <a:xfrm>
            <a:off x="504092" y="1266093"/>
            <a:ext cx="11078308" cy="4741008"/>
          </a:xfrm>
        </p:spPr>
        <p:txBody>
          <a:bodyPr/>
          <a:lstStyle/>
          <a:p>
            <a:pPr marL="109537" indent="0">
              <a:buNone/>
            </a:pPr>
            <a:r>
              <a:rPr lang="en-GB" sz="2200" dirty="0"/>
              <a:t>In groups consider a possible observation you intend to undertake (or the observation you have already undertaken):and answer the questions below.</a:t>
            </a:r>
          </a:p>
          <a:p>
            <a:r>
              <a:rPr lang="en-GB" sz="2200" dirty="0"/>
              <a:t>Briefly describe the context/situation, e.g. geographical and legislative contexts as well as cultural, ethnicity, communication and language needs</a:t>
            </a:r>
          </a:p>
          <a:p>
            <a:r>
              <a:rPr lang="en-GB" sz="2200" dirty="0"/>
              <a:t>Set out the social work objectives relating to the work being undertaken.</a:t>
            </a:r>
          </a:p>
          <a:p>
            <a:r>
              <a:rPr lang="en-GB" sz="2200" dirty="0">
                <a:effectLst/>
                <a:latin typeface="+mj-lt"/>
                <a:ea typeface="Calibri" panose="020F0502020204030204" pitchFamily="34" charset="0"/>
                <a:cs typeface="Arial" panose="020B0604020202020204" pitchFamily="34" charset="0"/>
              </a:rPr>
              <a:t>Consider how you will gain permission for the observation for the individual/family you are working with.</a:t>
            </a:r>
            <a:endParaRPr lang="en-GB" sz="2200" dirty="0">
              <a:latin typeface="+mj-lt"/>
              <a:ea typeface="Calibri" panose="020F0502020204030204" pitchFamily="34" charset="0"/>
              <a:cs typeface="Arial" panose="020B0604020202020204" pitchFamily="34" charset="0"/>
            </a:endParaRPr>
          </a:p>
          <a:p>
            <a:r>
              <a:rPr lang="en-GB" sz="2200" dirty="0"/>
              <a:t>Reflect on potential language and communication needs and approaches including how you ensured person centred practice.</a:t>
            </a:r>
          </a:p>
          <a:p>
            <a:r>
              <a:rPr lang="en-GB" sz="2200" dirty="0"/>
              <a:t>Discuss relevant values and ethics (including the role of the Code of Professional Practice and/or any other guidance relevant to the situation. </a:t>
            </a:r>
          </a:p>
        </p:txBody>
      </p:sp>
      <p:sp>
        <p:nvSpPr>
          <p:cNvPr id="3" name="Title 2">
            <a:extLst>
              <a:ext uri="{FF2B5EF4-FFF2-40B4-BE49-F238E27FC236}">
                <a16:creationId xmlns:a16="http://schemas.microsoft.com/office/drawing/2014/main" id="{CCE1DEF5-443F-4D18-82A6-62854A09237D}"/>
              </a:ext>
            </a:extLst>
          </p:cNvPr>
          <p:cNvSpPr>
            <a:spLocks noGrp="1"/>
          </p:cNvSpPr>
          <p:nvPr>
            <p:ph type="title"/>
          </p:nvPr>
        </p:nvSpPr>
        <p:spPr>
          <a:xfrm>
            <a:off x="609600" y="274638"/>
            <a:ext cx="10972800" cy="777548"/>
          </a:xfrm>
        </p:spPr>
        <p:txBody>
          <a:bodyPr/>
          <a:lstStyle/>
          <a:p>
            <a:r>
              <a:rPr lang="en-GB" dirty="0"/>
              <a:t>Exercise 6 – Observation of Practice</a:t>
            </a:r>
          </a:p>
        </p:txBody>
      </p:sp>
    </p:spTree>
    <p:extLst>
      <p:ext uri="{BB962C8B-B14F-4D97-AF65-F5344CB8AC3E}">
        <p14:creationId xmlns:p14="http://schemas.microsoft.com/office/powerpoint/2010/main" val="20754287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724BA5-4DBE-4D3F-95AC-143E8B289003}"/>
              </a:ext>
            </a:extLst>
          </p:cNvPr>
          <p:cNvSpPr>
            <a:spLocks noGrp="1"/>
          </p:cNvSpPr>
          <p:nvPr>
            <p:ph idx="1"/>
          </p:nvPr>
        </p:nvSpPr>
        <p:spPr/>
        <p:txBody>
          <a:bodyPr/>
          <a:lstStyle/>
          <a:p>
            <a:r>
              <a:rPr lang="en-GB" sz="2400" dirty="0"/>
              <a:t>After the observation the individual and/or their carer will be asked for feedback/views on how they think it went </a:t>
            </a:r>
          </a:p>
          <a:p>
            <a:r>
              <a:rPr lang="en-GB" sz="2400" dirty="0"/>
              <a:t>Please take time to discuss this with them in advance</a:t>
            </a:r>
          </a:p>
          <a:p>
            <a:r>
              <a:rPr lang="en-GB" sz="2400" dirty="0"/>
              <a:t>Where the observation is virtual or via a phone call you may need to consider in advance the best way to get feedback from the individual. </a:t>
            </a:r>
          </a:p>
          <a:p>
            <a:r>
              <a:rPr lang="en-GB" altLang="en-US" sz="2400" dirty="0">
                <a:latin typeface="+mj-lt"/>
                <a:cs typeface="Arial" panose="020B0604020202020204" pitchFamily="34" charset="0"/>
              </a:rPr>
              <a:t>You can design your own feedback methods if this is more appropriate for the individual you are working with, in fact this is positively encouraged.</a:t>
            </a:r>
            <a:endParaRPr lang="en-GB" sz="2400" dirty="0">
              <a:latin typeface="+mj-lt"/>
            </a:endParaRPr>
          </a:p>
          <a:p>
            <a:r>
              <a:rPr lang="en-GB" sz="2400" dirty="0"/>
              <a:t>This feedback can be used in Task 1 part b to reflect on feedback from individual</a:t>
            </a:r>
            <a:r>
              <a:rPr lang="en-GB" sz="2400" i="1" dirty="0"/>
              <a:t>s</a:t>
            </a:r>
            <a:r>
              <a:rPr lang="en-GB" sz="2400" dirty="0"/>
              <a:t> you work with and how it has impacted on your practice. </a:t>
            </a:r>
          </a:p>
          <a:p>
            <a:endParaRPr lang="en-GB" dirty="0"/>
          </a:p>
          <a:p>
            <a:endParaRPr lang="en-GB" dirty="0"/>
          </a:p>
        </p:txBody>
      </p:sp>
      <p:sp>
        <p:nvSpPr>
          <p:cNvPr id="2" name="Title 1">
            <a:extLst>
              <a:ext uri="{FF2B5EF4-FFF2-40B4-BE49-F238E27FC236}">
                <a16:creationId xmlns:a16="http://schemas.microsoft.com/office/drawing/2014/main" id="{505AF948-44D1-4318-8735-F5DCDBDB3AD4}"/>
              </a:ext>
            </a:extLst>
          </p:cNvPr>
          <p:cNvSpPr>
            <a:spLocks noGrp="1"/>
          </p:cNvSpPr>
          <p:nvPr>
            <p:ph type="title"/>
          </p:nvPr>
        </p:nvSpPr>
        <p:spPr/>
        <p:txBody>
          <a:bodyPr>
            <a:normAutofit fontScale="90000"/>
          </a:bodyPr>
          <a:lstStyle/>
          <a:p>
            <a:pPr hangingPunct="0"/>
            <a:r>
              <a:rPr lang="en-GB" dirty="0"/>
              <a:t> </a:t>
            </a:r>
            <a:br>
              <a:rPr lang="en-GB" dirty="0"/>
            </a:br>
            <a:r>
              <a:rPr lang="en-GB" sz="3600" b="1" dirty="0"/>
              <a:t>Feedback and comments from </a:t>
            </a:r>
            <a:r>
              <a:rPr lang="en-GB" sz="3600" dirty="0"/>
              <a:t>people </a:t>
            </a:r>
            <a:r>
              <a:rPr lang="en-GB" sz="3600" b="1" dirty="0"/>
              <a:t>in need of care and support and/or their</a:t>
            </a:r>
            <a:r>
              <a:rPr lang="en-GB" sz="3600" b="1" i="1" dirty="0"/>
              <a:t> </a:t>
            </a:r>
            <a:r>
              <a:rPr lang="en-GB" sz="3600" b="1" dirty="0"/>
              <a:t>carers </a:t>
            </a:r>
            <a:br>
              <a:rPr lang="en-GB" dirty="0"/>
            </a:br>
            <a:endParaRPr lang="en-GB" dirty="0"/>
          </a:p>
        </p:txBody>
      </p:sp>
    </p:spTree>
    <p:extLst>
      <p:ext uri="{BB962C8B-B14F-4D97-AF65-F5344CB8AC3E}">
        <p14:creationId xmlns:p14="http://schemas.microsoft.com/office/powerpoint/2010/main" val="3831501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EC0A01A-28E8-C24A-92FB-92E0871082DA}"/>
              </a:ext>
            </a:extLst>
          </p:cNvPr>
          <p:cNvSpPr>
            <a:spLocks noGrp="1"/>
          </p:cNvSpPr>
          <p:nvPr>
            <p:ph sz="quarter" idx="2"/>
          </p:nvPr>
        </p:nvSpPr>
        <p:spPr>
          <a:xfrm>
            <a:off x="609600" y="691377"/>
            <a:ext cx="5386917" cy="4694682"/>
          </a:xfrm>
        </p:spPr>
        <p:txBody>
          <a:bodyPr/>
          <a:lstStyle/>
          <a:p>
            <a:r>
              <a:rPr lang="en-GB" altLang="en-US" dirty="0">
                <a:cs typeface="Arial" panose="020B0604020202020204" pitchFamily="34" charset="0"/>
              </a:rPr>
              <a:t>You can design your own feedback methods if this is more appropriate for the individual you are working with, in fact this is positively encouraged.</a:t>
            </a:r>
            <a:endParaRPr lang="en-GB" dirty="0"/>
          </a:p>
          <a:p>
            <a:r>
              <a:rPr lang="en-GB" dirty="0"/>
              <a:t>An easy read version of the question</a:t>
            </a:r>
            <a:r>
              <a:rPr lang="en-GB" i="1" dirty="0"/>
              <a:t>s</a:t>
            </a:r>
            <a:r>
              <a:rPr lang="en-GB" dirty="0"/>
              <a:t> is available if you are sending the questions out to the individual. New slide with pictures notes when they would use easy read version encourage. </a:t>
            </a:r>
            <a:endParaRPr lang="en-US" dirty="0"/>
          </a:p>
        </p:txBody>
      </p:sp>
      <p:pic>
        <p:nvPicPr>
          <p:cNvPr id="8" name="Content Placeholder 7">
            <a:extLst>
              <a:ext uri="{FF2B5EF4-FFF2-40B4-BE49-F238E27FC236}">
                <a16:creationId xmlns:a16="http://schemas.microsoft.com/office/drawing/2014/main" id="{AB4D4850-8250-F641-A757-FC247270BB76}"/>
              </a:ext>
            </a:extLst>
          </p:cNvPr>
          <p:cNvPicPr>
            <a:picLocks noGrp="1" noChangeAspect="1"/>
          </p:cNvPicPr>
          <p:nvPr>
            <p:ph sz="quarter" idx="4"/>
          </p:nvPr>
        </p:nvPicPr>
        <p:blipFill rotWithShape="1">
          <a:blip r:embed="rId3">
            <a:extLst>
              <a:ext uri="{28A0092B-C50C-407E-A947-70E740481C1C}">
                <a14:useLocalDpi xmlns:a14="http://schemas.microsoft.com/office/drawing/2010/main" val="0"/>
              </a:ext>
            </a:extLst>
          </a:blip>
          <a:srcRect l="28752" t="50924" r="28793" b="29862"/>
          <a:stretch/>
        </p:blipFill>
        <p:spPr bwMode="auto">
          <a:xfrm>
            <a:off x="5996517" y="2597734"/>
            <a:ext cx="5585883" cy="1580013"/>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33E2C918-DB61-624A-8B7A-EF8E2145D34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4667" b="17667"/>
          <a:stretch/>
        </p:blipFill>
        <p:spPr bwMode="auto">
          <a:xfrm>
            <a:off x="9798307" y="4848031"/>
            <a:ext cx="1793306" cy="1524482"/>
          </a:xfrm>
          <a:prstGeom prst="rect">
            <a:avLst/>
          </a:prstGeom>
          <a:noFill/>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C5EB1E2B-6BA5-2B40-87AB-F8306D8BFD6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168" t="1500" r="8333" b="2500"/>
          <a:stretch/>
        </p:blipFill>
        <p:spPr bwMode="auto">
          <a:xfrm>
            <a:off x="9416032" y="493906"/>
            <a:ext cx="1677675" cy="1928504"/>
          </a:xfrm>
          <a:prstGeom prst="rect">
            <a:avLst/>
          </a:prstGeom>
          <a:noFill/>
          <a:ln>
            <a:noFill/>
          </a:ln>
          <a:extLst>
            <a:ext uri="{53640926-AAD7-44D8-BBD7-CCE9431645EC}">
              <a14:shadowObscured xmlns:a14="http://schemas.microsoft.com/office/drawing/2010/main"/>
            </a:ext>
          </a:extLst>
        </p:spPr>
      </p:pic>
      <p:pic>
        <p:nvPicPr>
          <p:cNvPr id="15" name="Picture 14">
            <a:extLst>
              <a:ext uri="{FF2B5EF4-FFF2-40B4-BE49-F238E27FC236}">
                <a16:creationId xmlns:a16="http://schemas.microsoft.com/office/drawing/2014/main" id="{0A3BCBEA-C6AA-DE49-961B-2E04C5073596}"/>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01523" y="4600246"/>
            <a:ext cx="2231784" cy="2231784"/>
          </a:xfrm>
          <a:prstGeom prst="rect">
            <a:avLst/>
          </a:prstGeom>
          <a:noFill/>
          <a:ln>
            <a:noFill/>
          </a:ln>
        </p:spPr>
      </p:pic>
      <p:pic>
        <p:nvPicPr>
          <p:cNvPr id="17" name="Picture 16">
            <a:extLst>
              <a:ext uri="{FF2B5EF4-FFF2-40B4-BE49-F238E27FC236}">
                <a16:creationId xmlns:a16="http://schemas.microsoft.com/office/drawing/2014/main" id="{F595C987-7854-A942-B2D1-B3A6A174D4D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7596" r="7089" b="1834"/>
          <a:stretch/>
        </p:blipFill>
        <p:spPr bwMode="auto">
          <a:xfrm>
            <a:off x="6825479" y="204389"/>
            <a:ext cx="1761591" cy="202637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503087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E96557-5636-47C6-9041-B781E689915B}"/>
              </a:ext>
            </a:extLst>
          </p:cNvPr>
          <p:cNvSpPr>
            <a:spLocks noGrp="1"/>
          </p:cNvSpPr>
          <p:nvPr>
            <p:ph idx="1"/>
          </p:nvPr>
        </p:nvSpPr>
        <p:spPr>
          <a:xfrm>
            <a:off x="1027134" y="1268414"/>
            <a:ext cx="10146081" cy="4738687"/>
          </a:xfrm>
        </p:spPr>
        <p:txBody>
          <a:bodyPr>
            <a:normAutofit fontScale="92500"/>
          </a:bodyPr>
          <a:lstStyle/>
          <a:p>
            <a:pPr marL="109537" indent="0">
              <a:buNone/>
              <a:defRPr/>
            </a:pPr>
            <a:r>
              <a:rPr lang="en-GB" sz="2400" dirty="0">
                <a:latin typeface="Arial" panose="020B0604020202020204" pitchFamily="34" charset="0"/>
                <a:cs typeface="Arial" panose="020B0604020202020204" pitchFamily="34" charset="0"/>
              </a:rPr>
              <a:t>Good communication is key to the development of effective collaborative relationships.  </a:t>
            </a:r>
          </a:p>
          <a:p>
            <a:pPr marL="109537" indent="0">
              <a:buNone/>
              <a:defRPr/>
            </a:pPr>
            <a:r>
              <a:rPr lang="en-GB" sz="2400" dirty="0">
                <a:latin typeface="Arial" panose="020B0604020202020204" pitchFamily="34" charset="0"/>
                <a:cs typeface="Arial" panose="020B0604020202020204" pitchFamily="34" charset="0"/>
              </a:rPr>
              <a:t>The ways in which human beings communicate includes:</a:t>
            </a:r>
          </a:p>
          <a:p>
            <a:pPr eaLnBrk="1" hangingPunct="1">
              <a:defRPr/>
            </a:pPr>
            <a:r>
              <a:rPr lang="en-GB" sz="2400" b="1" dirty="0">
                <a:latin typeface="Arial" panose="020B0604020202020204" pitchFamily="34" charset="0"/>
                <a:cs typeface="Arial" panose="020B0604020202020204" pitchFamily="34" charset="0"/>
              </a:rPr>
              <a:t>Verbal </a:t>
            </a:r>
            <a:r>
              <a:rPr lang="en-GB" sz="2400" dirty="0">
                <a:latin typeface="Arial" panose="020B0604020202020204" pitchFamily="34" charset="0"/>
                <a:cs typeface="Arial" panose="020B0604020202020204" pitchFamily="34" charset="0"/>
              </a:rPr>
              <a:t>(spoken and written)</a:t>
            </a:r>
          </a:p>
          <a:p>
            <a:pPr eaLnBrk="1" hangingPunct="1">
              <a:defRPr/>
            </a:pPr>
            <a:r>
              <a:rPr lang="en-GB" sz="2400" b="1" dirty="0">
                <a:latin typeface="Arial" panose="020B0604020202020204" pitchFamily="34" charset="0"/>
                <a:cs typeface="Arial" panose="020B0604020202020204" pitchFamily="34" charset="0"/>
              </a:rPr>
              <a:t>Non-verbal </a:t>
            </a:r>
            <a:r>
              <a:rPr lang="en-GB" sz="2400" dirty="0">
                <a:latin typeface="Arial" panose="020B0604020202020204" pitchFamily="34" charset="0"/>
                <a:cs typeface="Arial" panose="020B0604020202020204" pitchFamily="34" charset="0"/>
              </a:rPr>
              <a:t>(body language, facial expression)</a:t>
            </a:r>
          </a:p>
          <a:p>
            <a:pPr eaLnBrk="1" hangingPunct="1">
              <a:defRPr/>
            </a:pPr>
            <a:r>
              <a:rPr lang="en-GB" sz="2400" b="1" dirty="0">
                <a:latin typeface="Arial" panose="020B0604020202020204" pitchFamily="34" charset="0"/>
                <a:cs typeface="Arial" panose="020B0604020202020204" pitchFamily="34" charset="0"/>
              </a:rPr>
              <a:t>Symbolic </a:t>
            </a:r>
            <a:r>
              <a:rPr lang="en-GB" sz="2400" dirty="0">
                <a:latin typeface="Arial" panose="020B0604020202020204" pitchFamily="34" charset="0"/>
                <a:cs typeface="Arial" panose="020B0604020202020204" pitchFamily="34" charset="0"/>
              </a:rPr>
              <a:t>(meanings behind actions, e.g. being late) wearing of religious symbols, looking at watch, etc.)</a:t>
            </a:r>
          </a:p>
          <a:p>
            <a:pPr marL="342900" indent="-342900">
              <a:defRPr/>
            </a:pPr>
            <a:r>
              <a:rPr lang="en-GB" sz="2400" b="1" dirty="0">
                <a:latin typeface="Arial" panose="020B0604020202020204" pitchFamily="34" charset="0"/>
                <a:cs typeface="Arial" panose="020B0604020202020204" pitchFamily="34" charset="0"/>
              </a:rPr>
              <a:t>Proximity</a:t>
            </a:r>
            <a:r>
              <a:rPr lang="en-GB" sz="2400" dirty="0">
                <a:latin typeface="Arial" panose="020B0604020202020204" pitchFamily="34" charset="0"/>
                <a:cs typeface="Arial" panose="020B0604020202020204" pitchFamily="34" charset="0"/>
              </a:rPr>
              <a:t> (personal space)</a:t>
            </a:r>
          </a:p>
          <a:p>
            <a:pPr marL="342900" indent="-342900">
              <a:defRPr/>
            </a:pPr>
            <a:r>
              <a:rPr lang="en-GB" sz="2400" b="1" dirty="0">
                <a:latin typeface="Arial" panose="020B0604020202020204" pitchFamily="34" charset="0"/>
                <a:cs typeface="Arial" panose="020B0604020202020204" pitchFamily="34" charset="0"/>
              </a:rPr>
              <a:t>Positions</a:t>
            </a:r>
            <a:r>
              <a:rPr lang="en-GB" sz="2400" dirty="0">
                <a:latin typeface="Arial" panose="020B0604020202020204" pitchFamily="34" charset="0"/>
                <a:cs typeface="Arial" panose="020B0604020202020204" pitchFamily="34" charset="0"/>
              </a:rPr>
              <a:t> (sitting vs standing, sitting next to someone, sitting opposite, etc.)</a:t>
            </a:r>
          </a:p>
          <a:p>
            <a:pPr>
              <a:defRPr/>
            </a:pPr>
            <a:r>
              <a:rPr lang="en-GB" sz="2400" b="1" dirty="0">
                <a:latin typeface="Arial" panose="020B0604020202020204" pitchFamily="34" charset="0"/>
                <a:cs typeface="Arial" panose="020B0604020202020204" pitchFamily="34" charset="0"/>
              </a:rPr>
              <a:t>Types of questions </a:t>
            </a:r>
            <a:r>
              <a:rPr lang="en-GB" sz="2400" dirty="0">
                <a:latin typeface="Arial" panose="020B0604020202020204" pitchFamily="34" charset="0"/>
                <a:cs typeface="Arial" panose="020B0604020202020204" pitchFamily="34" charset="0"/>
              </a:rPr>
              <a:t>invite certain answers, e.g. closed vs open</a:t>
            </a:r>
          </a:p>
          <a:p>
            <a:pPr>
              <a:defRPr/>
            </a:pPr>
            <a:r>
              <a:rPr lang="en-GB" sz="2400" b="1" dirty="0">
                <a:latin typeface="Arial" panose="020B0604020202020204" pitchFamily="34" charset="0"/>
                <a:cs typeface="Arial" panose="020B0604020202020204" pitchFamily="34" charset="0"/>
              </a:rPr>
              <a:t>Compare quality of information </a:t>
            </a:r>
            <a:r>
              <a:rPr lang="en-GB" sz="2400" dirty="0">
                <a:latin typeface="Arial" panose="020B0604020202020204" pitchFamily="34" charset="0"/>
                <a:cs typeface="Arial" panose="020B0604020202020204" pitchFamily="34" charset="0"/>
              </a:rPr>
              <a:t>gained by open and indirect questions and responding to cues.</a:t>
            </a:r>
          </a:p>
          <a:p>
            <a:pPr marL="342900" indent="-342900">
              <a:defRPr/>
            </a:pPr>
            <a:endParaRPr lang="en-GB" sz="2400" dirty="0">
              <a:latin typeface="Arial" charset="0"/>
              <a:cs typeface="Arial" charset="0"/>
            </a:endParaRPr>
          </a:p>
          <a:p>
            <a:pPr>
              <a:defRPr/>
            </a:pPr>
            <a:endParaRPr lang="en-GB" dirty="0"/>
          </a:p>
        </p:txBody>
      </p:sp>
      <p:sp>
        <p:nvSpPr>
          <p:cNvPr id="2" name="Title 1">
            <a:extLst>
              <a:ext uri="{FF2B5EF4-FFF2-40B4-BE49-F238E27FC236}">
                <a16:creationId xmlns:a16="http://schemas.microsoft.com/office/drawing/2014/main" id="{2CA9B50D-5A23-4AB1-AD16-7BC2431477B4}"/>
              </a:ext>
            </a:extLst>
          </p:cNvPr>
          <p:cNvSpPr>
            <a:spLocks noGrp="1"/>
          </p:cNvSpPr>
          <p:nvPr>
            <p:ph type="title"/>
          </p:nvPr>
        </p:nvSpPr>
        <p:spPr>
          <a:xfrm>
            <a:off x="838200" y="365126"/>
            <a:ext cx="10515600" cy="787270"/>
          </a:xfrm>
        </p:spPr>
        <p:txBody>
          <a:bodyPr/>
          <a:lstStyle/>
          <a:p>
            <a:pPr algn="ctr">
              <a:defRPr/>
            </a:pPr>
            <a:r>
              <a:rPr lang="en-GB" dirty="0">
                <a:latin typeface="Arial" panose="020B0604020202020204" pitchFamily="34" charset="0"/>
                <a:cs typeface="Arial" panose="020B0604020202020204" pitchFamily="34" charset="0"/>
              </a:rPr>
              <a:t>Effective Communication</a:t>
            </a:r>
          </a:p>
        </p:txBody>
      </p:sp>
      <p:sp>
        <p:nvSpPr>
          <p:cNvPr id="77828" name="Slide Number Placeholder 6">
            <a:extLst>
              <a:ext uri="{FF2B5EF4-FFF2-40B4-BE49-F238E27FC236}">
                <a16:creationId xmlns:a16="http://schemas.microsoft.com/office/drawing/2014/main" id="{A4386927-3227-42FF-BEF4-4D297FF027E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8D886C8-DCD9-403A-BCFD-58270AD3FC5A}" type="slidenum">
              <a:rPr lang="en-GB" altLang="en-US" smtClean="0"/>
              <a:pPr/>
              <a:t>39</a:t>
            </a:fld>
            <a:endParaRPr lang="en-GB"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Content Placeholder 2">
            <a:extLst>
              <a:ext uri="{FF2B5EF4-FFF2-40B4-BE49-F238E27FC236}">
                <a16:creationId xmlns:a16="http://schemas.microsoft.com/office/drawing/2014/main" id="{5EBFBEE2-BD90-44D8-AED6-46AB00F72F81}"/>
              </a:ext>
            </a:extLst>
          </p:cNvPr>
          <p:cNvSpPr>
            <a:spLocks noGrp="1"/>
          </p:cNvSpPr>
          <p:nvPr>
            <p:ph idx="1"/>
          </p:nvPr>
        </p:nvSpPr>
        <p:spPr/>
        <p:txBody>
          <a:bodyPr/>
          <a:lstStyle/>
          <a:p>
            <a:r>
              <a:rPr lang="en-GB" altLang="en-US" dirty="0">
                <a:latin typeface="Arial" panose="020B0604020202020204" pitchFamily="34" charset="0"/>
                <a:cs typeface="Arial" panose="020B0604020202020204" pitchFamily="34" charset="0"/>
              </a:rPr>
              <a:t>Uncomfortable environment</a:t>
            </a:r>
          </a:p>
          <a:p>
            <a:r>
              <a:rPr lang="en-GB" altLang="en-US" dirty="0">
                <a:latin typeface="Arial" panose="020B0604020202020204" pitchFamily="34" charset="0"/>
                <a:cs typeface="Arial" panose="020B0604020202020204" pitchFamily="34" charset="0"/>
              </a:rPr>
              <a:t>Interruptions</a:t>
            </a:r>
          </a:p>
          <a:p>
            <a:r>
              <a:rPr lang="en-GB" altLang="en-US" dirty="0">
                <a:latin typeface="Arial" panose="020B0604020202020204" pitchFamily="34" charset="0"/>
                <a:cs typeface="Arial" panose="020B0604020202020204" pitchFamily="34" charset="0"/>
              </a:rPr>
              <a:t>Preoccupation with another situation, next visit etc.</a:t>
            </a:r>
          </a:p>
          <a:p>
            <a:r>
              <a:rPr lang="en-GB" altLang="en-US" dirty="0">
                <a:latin typeface="Arial" panose="020B0604020202020204" pitchFamily="34" charset="0"/>
                <a:cs typeface="Arial" panose="020B0604020202020204" pitchFamily="34" charset="0"/>
              </a:rPr>
              <a:t>Stereotyping and making assumptions about the individual</a:t>
            </a:r>
          </a:p>
          <a:p>
            <a:r>
              <a:rPr lang="en-GB" altLang="en-US" dirty="0">
                <a:latin typeface="Arial" panose="020B0604020202020204" pitchFamily="34" charset="0"/>
                <a:cs typeface="Arial" panose="020B0604020202020204" pitchFamily="34" charset="0"/>
              </a:rPr>
              <a:t>Past negative experience of social services</a:t>
            </a:r>
          </a:p>
          <a:p>
            <a:r>
              <a:rPr lang="en-GB" altLang="en-US" dirty="0">
                <a:latin typeface="Arial" panose="020B0604020202020204" pitchFamily="34" charset="0"/>
                <a:cs typeface="Arial" panose="020B0604020202020204" pitchFamily="34" charset="0"/>
              </a:rPr>
              <a:t>Transference – possibly from a previous worker or significant person. </a:t>
            </a:r>
          </a:p>
        </p:txBody>
      </p:sp>
      <p:sp>
        <p:nvSpPr>
          <p:cNvPr id="2" name="Title 1">
            <a:extLst>
              <a:ext uri="{FF2B5EF4-FFF2-40B4-BE49-F238E27FC236}">
                <a16:creationId xmlns:a16="http://schemas.microsoft.com/office/drawing/2014/main" id="{F2758C3F-A261-4A6D-B278-D138280B34C1}"/>
              </a:ext>
            </a:extLst>
          </p:cNvPr>
          <p:cNvSpPr>
            <a:spLocks noGrp="1"/>
          </p:cNvSpPr>
          <p:nvPr>
            <p:ph type="title"/>
          </p:nvPr>
        </p:nvSpPr>
        <p:spPr/>
        <p:txBody>
          <a:bodyPr/>
          <a:lstStyle/>
          <a:p>
            <a:pPr algn="ctr">
              <a:defRPr/>
            </a:pPr>
            <a:r>
              <a:rPr lang="en-GB" dirty="0">
                <a:latin typeface="Arial" panose="020B0604020202020204" pitchFamily="34" charset="0"/>
                <a:cs typeface="Arial" panose="020B0604020202020204" pitchFamily="34" charset="0"/>
              </a:rPr>
              <a:t>Obstacles to communication</a:t>
            </a:r>
          </a:p>
        </p:txBody>
      </p:sp>
      <p:sp>
        <p:nvSpPr>
          <p:cNvPr id="79876" name="Slide Number Placeholder 5">
            <a:extLst>
              <a:ext uri="{FF2B5EF4-FFF2-40B4-BE49-F238E27FC236}">
                <a16:creationId xmlns:a16="http://schemas.microsoft.com/office/drawing/2014/main" id="{500641AE-1564-43D6-96D2-856FA4964EF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316D358-B2D2-46D5-959D-4C8BACA94EFB}" type="slidenum">
              <a:rPr lang="en-GB" altLang="en-US" smtClean="0"/>
              <a:pPr/>
              <a:t>40</a:t>
            </a:fld>
            <a:endParaRPr lang="en-GB" altLang="en-US"/>
          </a:p>
        </p:txBody>
      </p:sp>
      <p:pic>
        <p:nvPicPr>
          <p:cNvPr id="3" name="Picture 2">
            <a:extLst>
              <a:ext uri="{FF2B5EF4-FFF2-40B4-BE49-F238E27FC236}">
                <a16:creationId xmlns:a16="http://schemas.microsoft.com/office/drawing/2014/main" id="{98F5D444-E274-4474-B8D6-3B6CA9126F14}"/>
              </a:ext>
            </a:extLst>
          </p:cNvPr>
          <p:cNvPicPr>
            <a:picLocks noChangeAspect="1"/>
          </p:cNvPicPr>
          <p:nvPr/>
        </p:nvPicPr>
        <p:blipFill>
          <a:blip r:embed="rId3"/>
          <a:stretch>
            <a:fillRect/>
          </a:stretch>
        </p:blipFill>
        <p:spPr>
          <a:xfrm>
            <a:off x="4657725" y="4669930"/>
            <a:ext cx="3857625" cy="173881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F8A302-5819-4EFA-BD3F-0D57BAFEAF7C}"/>
              </a:ext>
            </a:extLst>
          </p:cNvPr>
          <p:cNvSpPr>
            <a:spLocks noGrp="1"/>
          </p:cNvSpPr>
          <p:nvPr>
            <p:ph idx="1"/>
          </p:nvPr>
        </p:nvSpPr>
        <p:spPr>
          <a:xfrm>
            <a:off x="1327759" y="1417639"/>
            <a:ext cx="9720197" cy="4708525"/>
          </a:xfrm>
        </p:spPr>
        <p:txBody>
          <a:bodyPr>
            <a:normAutofit/>
          </a:bodyPr>
          <a:lstStyle/>
          <a:p>
            <a:pPr marL="109537" indent="0">
              <a:buNone/>
              <a:defRPr/>
            </a:pPr>
            <a:r>
              <a:rPr lang="en-GB" dirty="0">
                <a:latin typeface="Arial" panose="020B0604020202020204" pitchFamily="34" charset="0"/>
                <a:cs typeface="Arial" panose="020B0604020202020204" pitchFamily="34" charset="0"/>
              </a:rPr>
              <a:t>Koprowska (2010) refers to ‘first order’ and ‘second order’ skills:</a:t>
            </a:r>
          </a:p>
          <a:p>
            <a:pPr>
              <a:defRPr/>
            </a:pPr>
            <a:r>
              <a:rPr lang="en-GB" dirty="0">
                <a:latin typeface="Arial" panose="020B0604020202020204" pitchFamily="34" charset="0"/>
                <a:cs typeface="Arial" panose="020B0604020202020204" pitchFamily="34" charset="0"/>
              </a:rPr>
              <a:t>First order skills are needed in direct communication</a:t>
            </a:r>
          </a:p>
          <a:p>
            <a:pPr>
              <a:defRPr/>
            </a:pPr>
            <a:r>
              <a:rPr lang="en-GB" dirty="0">
                <a:latin typeface="Arial" panose="020B0604020202020204" pitchFamily="34" charset="0"/>
                <a:cs typeface="Arial" panose="020B0604020202020204" pitchFamily="34" charset="0"/>
              </a:rPr>
              <a:t>Second order skills are used when planning how we will communicate; thinking, observing, taking feedback, reviewing and modifying future communications accordingly</a:t>
            </a:r>
          </a:p>
          <a:p>
            <a:pPr>
              <a:defRPr/>
            </a:pPr>
            <a:r>
              <a:rPr lang="en-GB" dirty="0">
                <a:latin typeface="Arial" panose="020B0604020202020204" pitchFamily="34" charset="0"/>
                <a:cs typeface="Arial" panose="020B0604020202020204" pitchFamily="34" charset="0"/>
              </a:rPr>
              <a:t>Compare second order skills with ‘reflection-in-action’ and ‘reflection-on-action’ (</a:t>
            </a:r>
            <a:r>
              <a:rPr lang="en-GB" dirty="0" err="1">
                <a:latin typeface="Arial" panose="020B0604020202020204" pitchFamily="34" charset="0"/>
                <a:cs typeface="Arial" panose="020B0604020202020204" pitchFamily="34" charset="0"/>
              </a:rPr>
              <a:t>Schon</a:t>
            </a:r>
            <a:r>
              <a:rPr lang="en-GB" dirty="0">
                <a:latin typeface="Arial" panose="020B0604020202020204" pitchFamily="34" charset="0"/>
                <a:cs typeface="Arial" panose="020B0604020202020204" pitchFamily="34" charset="0"/>
              </a:rPr>
              <a:t>, 1984)  </a:t>
            </a:r>
          </a:p>
        </p:txBody>
      </p:sp>
      <p:sp>
        <p:nvSpPr>
          <p:cNvPr id="2" name="Title 1">
            <a:extLst>
              <a:ext uri="{FF2B5EF4-FFF2-40B4-BE49-F238E27FC236}">
                <a16:creationId xmlns:a16="http://schemas.microsoft.com/office/drawing/2014/main" id="{D608FE1A-9896-4EB0-B79F-795A474FD24C}"/>
              </a:ext>
            </a:extLst>
          </p:cNvPr>
          <p:cNvSpPr>
            <a:spLocks noGrp="1"/>
          </p:cNvSpPr>
          <p:nvPr>
            <p:ph type="title"/>
          </p:nvPr>
        </p:nvSpPr>
        <p:spPr>
          <a:xfrm>
            <a:off x="838200" y="365126"/>
            <a:ext cx="10515600" cy="1200628"/>
          </a:xfrm>
        </p:spPr>
        <p:txBody>
          <a:bodyPr/>
          <a:lstStyle/>
          <a:p>
            <a:pPr algn="ctr">
              <a:defRPr/>
            </a:pPr>
            <a:r>
              <a:rPr lang="en-GB" dirty="0">
                <a:latin typeface="Arial" panose="020B0604020202020204" pitchFamily="34" charset="0"/>
                <a:cs typeface="Arial" panose="020B0604020202020204" pitchFamily="34" charset="0"/>
              </a:rPr>
              <a:t>First and Second Order Skills</a:t>
            </a:r>
          </a:p>
        </p:txBody>
      </p:sp>
      <p:sp>
        <p:nvSpPr>
          <p:cNvPr id="81924" name="Slide Number Placeholder 6">
            <a:extLst>
              <a:ext uri="{FF2B5EF4-FFF2-40B4-BE49-F238E27FC236}">
                <a16:creationId xmlns:a16="http://schemas.microsoft.com/office/drawing/2014/main" id="{1510B65B-AC77-4E20-90F3-EA4623E71B3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EEAAF8D-0969-4267-A3B9-0B4BDAABAE05}" type="slidenum">
              <a:rPr lang="en-GB" altLang="en-US" smtClean="0"/>
              <a:pPr/>
              <a:t>41</a:t>
            </a:fld>
            <a:endParaRPr lang="en-GB"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FB630-EEA1-4905-B8D6-F6E2EDEFBE65}"/>
              </a:ext>
            </a:extLst>
          </p:cNvPr>
          <p:cNvSpPr>
            <a:spLocks noGrp="1"/>
          </p:cNvSpPr>
          <p:nvPr>
            <p:ph type="title"/>
          </p:nvPr>
        </p:nvSpPr>
        <p:spPr/>
        <p:txBody>
          <a:bodyPr/>
          <a:lstStyle/>
          <a:p>
            <a:pPr algn="ctr">
              <a:defRPr/>
            </a:pPr>
            <a:r>
              <a:rPr lang="en-GB" dirty="0">
                <a:latin typeface="Arial" panose="020B0604020202020204" pitchFamily="34" charset="0"/>
                <a:cs typeface="Arial" panose="020B0604020202020204" pitchFamily="34" charset="0"/>
              </a:rPr>
              <a:t>Non verbal communication</a:t>
            </a:r>
          </a:p>
        </p:txBody>
      </p:sp>
      <p:sp>
        <p:nvSpPr>
          <p:cNvPr id="3" name="Content Placeholder 2">
            <a:extLst>
              <a:ext uri="{FF2B5EF4-FFF2-40B4-BE49-F238E27FC236}">
                <a16:creationId xmlns:a16="http://schemas.microsoft.com/office/drawing/2014/main" id="{947395E5-1503-4BE6-B769-86DE771F6E0B}"/>
              </a:ext>
            </a:extLst>
          </p:cNvPr>
          <p:cNvSpPr>
            <a:spLocks noGrp="1"/>
          </p:cNvSpPr>
          <p:nvPr>
            <p:ph sz="quarter" idx="2"/>
          </p:nvPr>
        </p:nvSpPr>
        <p:spPr>
          <a:xfrm>
            <a:off x="808382" y="1257300"/>
            <a:ext cx="5386917" cy="5151439"/>
          </a:xfrm>
        </p:spPr>
        <p:txBody>
          <a:bodyPr>
            <a:normAutofit/>
          </a:bodyPr>
          <a:lstStyle/>
          <a:p>
            <a:pPr>
              <a:defRPr/>
            </a:pPr>
            <a:r>
              <a:rPr lang="en-GB" sz="2200" dirty="0">
                <a:latin typeface="Arial" panose="020B0604020202020204" pitchFamily="34" charset="0"/>
                <a:cs typeface="Arial" panose="020B0604020202020204" pitchFamily="34" charset="0"/>
              </a:rPr>
              <a:t>Most communication is non verbal</a:t>
            </a:r>
          </a:p>
          <a:p>
            <a:pPr>
              <a:defRPr/>
            </a:pPr>
            <a:r>
              <a:rPr lang="en-GB" sz="2200" dirty="0">
                <a:latin typeface="Arial" panose="020B0604020202020204" pitchFamily="34" charset="0"/>
                <a:cs typeface="Arial" panose="020B0604020202020204" pitchFamily="34" charset="0"/>
              </a:rPr>
              <a:t>We therefore need a heightened level of self awareness</a:t>
            </a:r>
          </a:p>
          <a:p>
            <a:pPr>
              <a:defRPr/>
            </a:pPr>
            <a:r>
              <a:rPr lang="en-GB" sz="2200" dirty="0">
                <a:latin typeface="Arial" panose="020B0604020202020204" pitchFamily="34" charset="0"/>
                <a:cs typeface="Arial" panose="020B0604020202020204" pitchFamily="34" charset="0"/>
              </a:rPr>
              <a:t>The degree of acceptable eye contact varies between cultures as do other methods of communication</a:t>
            </a:r>
          </a:p>
          <a:p>
            <a:pPr>
              <a:defRPr/>
            </a:pPr>
            <a:r>
              <a:rPr lang="en-GB" sz="2200" dirty="0">
                <a:latin typeface="Arial" panose="020B0604020202020204" pitchFamily="34" charset="0"/>
                <a:cs typeface="Arial" panose="020B0604020202020204" pitchFamily="34" charset="0"/>
              </a:rPr>
              <a:t>Research suggests gender differences in communication – women encode and decode better then men and build rapport and smile more often?</a:t>
            </a:r>
          </a:p>
          <a:p>
            <a:pPr marL="109537" indent="0">
              <a:buNone/>
              <a:defRPr/>
            </a:pPr>
            <a:r>
              <a:rPr lang="en-GB" sz="2200" dirty="0">
                <a:latin typeface="Arial" panose="020B0604020202020204" pitchFamily="34" charset="0"/>
                <a:cs typeface="Arial" panose="020B0604020202020204" pitchFamily="34" charset="0"/>
              </a:rPr>
              <a:t>    (Hall, 2006) </a:t>
            </a:r>
          </a:p>
          <a:p>
            <a:pPr marL="109537" indent="0">
              <a:buNone/>
              <a:defRPr/>
            </a:pPr>
            <a:r>
              <a:rPr lang="en-GB" dirty="0">
                <a:latin typeface="Arial" panose="020B0604020202020204" pitchFamily="34" charset="0"/>
                <a:cs typeface="Arial" panose="020B0604020202020204" pitchFamily="34" charset="0"/>
              </a:rPr>
              <a:t>How is this </a:t>
            </a:r>
            <a:r>
              <a:rPr lang="en-GB" i="1" dirty="0">
                <a:latin typeface="Arial" panose="020B0604020202020204" pitchFamily="34" charset="0"/>
                <a:cs typeface="Arial" panose="020B0604020202020204" pitchFamily="34" charset="0"/>
              </a:rPr>
              <a:t>a</a:t>
            </a:r>
            <a:r>
              <a:rPr lang="en-GB" dirty="0">
                <a:latin typeface="Arial" panose="020B0604020202020204" pitchFamily="34" charset="0"/>
                <a:cs typeface="Arial" panose="020B0604020202020204" pitchFamily="34" charset="0"/>
              </a:rPr>
              <a:t>ffected when communication is not face to face?  </a:t>
            </a:r>
          </a:p>
          <a:p>
            <a:pPr marL="109537" indent="0">
              <a:buNone/>
              <a:defRPr/>
            </a:pPr>
            <a:endParaRPr lang="en-GB" sz="1400" dirty="0">
              <a:latin typeface="Arial" panose="020B0604020202020204" pitchFamily="34" charset="0"/>
              <a:cs typeface="Arial" panose="020B0604020202020204" pitchFamily="34" charset="0"/>
            </a:endParaRPr>
          </a:p>
        </p:txBody>
      </p:sp>
      <p:sp>
        <p:nvSpPr>
          <p:cNvPr id="8" name="Content Placeholder 7">
            <a:extLst>
              <a:ext uri="{FF2B5EF4-FFF2-40B4-BE49-F238E27FC236}">
                <a16:creationId xmlns:a16="http://schemas.microsoft.com/office/drawing/2014/main" id="{1D7F0C76-78CC-4476-ACF0-7B21399ED2E4}"/>
              </a:ext>
            </a:extLst>
          </p:cNvPr>
          <p:cNvSpPr>
            <a:spLocks noGrp="1"/>
          </p:cNvSpPr>
          <p:nvPr>
            <p:ph sz="quarter" idx="4"/>
          </p:nvPr>
        </p:nvSpPr>
        <p:spPr>
          <a:xfrm>
            <a:off x="6522720" y="1444295"/>
            <a:ext cx="5059681" cy="4758385"/>
          </a:xfrm>
        </p:spPr>
        <p:txBody>
          <a:bodyPr/>
          <a:lstStyle/>
          <a:p>
            <a:endParaRPr lang="en-GB" dirty="0"/>
          </a:p>
        </p:txBody>
      </p:sp>
      <p:sp>
        <p:nvSpPr>
          <p:cNvPr id="83972" name="Slide Number Placeholder 6">
            <a:extLst>
              <a:ext uri="{FF2B5EF4-FFF2-40B4-BE49-F238E27FC236}">
                <a16:creationId xmlns:a16="http://schemas.microsoft.com/office/drawing/2014/main" id="{DA64CCFF-4B69-4891-935B-8D5E0D94957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23E9C7-FC6E-4CE7-AA57-148A50D8147F}" type="slidenum">
              <a:rPr lang="en-GB" altLang="en-US" smtClean="0"/>
              <a:pPr/>
              <a:t>42</a:t>
            </a:fld>
            <a:endParaRPr lang="en-GB" altLang="en-US"/>
          </a:p>
        </p:txBody>
      </p:sp>
      <p:pic>
        <p:nvPicPr>
          <p:cNvPr id="5" name="Picture 4" descr="A picture containing drawing&#10;&#10;Description automatically generated">
            <a:extLst>
              <a:ext uri="{FF2B5EF4-FFF2-40B4-BE49-F238E27FC236}">
                <a16:creationId xmlns:a16="http://schemas.microsoft.com/office/drawing/2014/main" id="{185AA5C0-35DE-46BB-A9B2-DAF01CE556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4758" y="1580939"/>
            <a:ext cx="4884110" cy="4484581"/>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25018B7-60A1-471A-806A-DA07A1ECAF0A}"/>
              </a:ext>
            </a:extLst>
          </p:cNvPr>
          <p:cNvSpPr>
            <a:spLocks noGrp="1"/>
          </p:cNvSpPr>
          <p:nvPr>
            <p:ph idx="1"/>
          </p:nvPr>
        </p:nvSpPr>
        <p:spPr>
          <a:xfrm>
            <a:off x="609600" y="850900"/>
            <a:ext cx="10972800" cy="5156200"/>
          </a:xfrm>
        </p:spPr>
        <p:txBody>
          <a:bodyPr/>
          <a:lstStyle/>
          <a:p>
            <a:pPr marL="109537" indent="0">
              <a:buNone/>
            </a:pPr>
            <a:r>
              <a:rPr lang="en-GB" sz="3600" b="1" dirty="0"/>
              <a:t>Exercise  7</a:t>
            </a:r>
            <a:endParaRPr lang="en-GB" sz="3600" dirty="0"/>
          </a:p>
          <a:p>
            <a:r>
              <a:rPr lang="en-GB" dirty="0"/>
              <a:t>Reflect upon the reasons why social workers need to be conscious of the range of communication needs and approaches to use to meet these needs.  </a:t>
            </a:r>
          </a:p>
          <a:p>
            <a:r>
              <a:rPr lang="en-GB" dirty="0"/>
              <a:t>Consider the ways in which social workers may communicate and the impact of communication on the individuals we work with </a:t>
            </a:r>
          </a:p>
          <a:p>
            <a:r>
              <a:rPr lang="en-GB" dirty="0"/>
              <a:t>Identify any theories and/or models of communication that are or could be relevant to your observation of practice. </a:t>
            </a:r>
          </a:p>
          <a:p>
            <a:endParaRPr lang="en-GB" dirty="0"/>
          </a:p>
        </p:txBody>
      </p:sp>
    </p:spTree>
    <p:extLst>
      <p:ext uri="{BB962C8B-B14F-4D97-AF65-F5344CB8AC3E}">
        <p14:creationId xmlns:p14="http://schemas.microsoft.com/office/powerpoint/2010/main" val="28593722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FF921A-1432-4F45-A0CC-A9EDC7CE36CD}"/>
              </a:ext>
            </a:extLst>
          </p:cNvPr>
          <p:cNvSpPr>
            <a:spLocks noGrp="1"/>
          </p:cNvSpPr>
          <p:nvPr>
            <p:ph idx="1"/>
          </p:nvPr>
        </p:nvSpPr>
        <p:spPr>
          <a:xfrm>
            <a:off x="838200" y="1411418"/>
            <a:ext cx="10515600" cy="4765545"/>
          </a:xfrm>
        </p:spPr>
        <p:txBody>
          <a:bodyPr>
            <a:normAutofit lnSpcReduction="10000"/>
          </a:bodyPr>
          <a:lstStyle/>
          <a:p>
            <a:pPr>
              <a:defRPr/>
            </a:pPr>
            <a:r>
              <a:rPr lang="en-GB" dirty="0">
                <a:latin typeface="Arial" panose="020B0604020202020204" pitchFamily="34" charset="0"/>
                <a:cs typeface="Arial" panose="020B0604020202020204" pitchFamily="34" charset="0"/>
              </a:rPr>
              <a:t>Face-to-face contact and proximity for people with hearing impairments (this can be highly relevant when working with people with mental health issues)</a:t>
            </a:r>
          </a:p>
          <a:p>
            <a:pPr>
              <a:defRPr/>
            </a:pPr>
            <a:r>
              <a:rPr lang="en-GB" dirty="0">
                <a:latin typeface="Arial" panose="020B0604020202020204" pitchFamily="34" charset="0"/>
                <a:cs typeface="Arial" panose="020B0604020202020204" pitchFamily="34" charset="0"/>
              </a:rPr>
              <a:t>Experience of emotional abuse can lead to difficulties and confusion in reading facial expressions/interpreting tone of voice etc.</a:t>
            </a:r>
          </a:p>
          <a:p>
            <a:pPr>
              <a:defRPr/>
            </a:pPr>
            <a:r>
              <a:rPr lang="en-GB" dirty="0">
                <a:latin typeface="Arial" panose="020B0604020202020204" pitchFamily="34" charset="0"/>
                <a:cs typeface="Arial" panose="020B0604020202020204" pitchFamily="34" charset="0"/>
              </a:rPr>
              <a:t>People with visual impairments are more attuned to tone of voice, pace of speech and larger body movements which they can hear, see or feel</a:t>
            </a:r>
          </a:p>
          <a:p>
            <a:pPr>
              <a:defRPr/>
            </a:pPr>
            <a:r>
              <a:rPr lang="en-GB" dirty="0">
                <a:latin typeface="Arial" panose="020B0604020202020204" pitchFamily="34" charset="0"/>
                <a:cs typeface="Arial" panose="020B0604020202020204" pitchFamily="34" charset="0"/>
              </a:rPr>
              <a:t>People with autism can find face-to-face contact disturbing and recognition of emotion difficult. </a:t>
            </a:r>
          </a:p>
        </p:txBody>
      </p:sp>
      <p:sp>
        <p:nvSpPr>
          <p:cNvPr id="2" name="Title 1">
            <a:extLst>
              <a:ext uri="{FF2B5EF4-FFF2-40B4-BE49-F238E27FC236}">
                <a16:creationId xmlns:a16="http://schemas.microsoft.com/office/drawing/2014/main" id="{FEF8AC2C-C057-4020-96C8-808CB06CD7F2}"/>
              </a:ext>
            </a:extLst>
          </p:cNvPr>
          <p:cNvSpPr>
            <a:spLocks noGrp="1"/>
          </p:cNvSpPr>
          <p:nvPr>
            <p:ph type="title"/>
          </p:nvPr>
        </p:nvSpPr>
        <p:spPr>
          <a:xfrm>
            <a:off x="838200" y="365125"/>
            <a:ext cx="10515600" cy="1046293"/>
          </a:xfrm>
        </p:spPr>
        <p:txBody>
          <a:bodyPr/>
          <a:lstStyle/>
          <a:p>
            <a:pPr algn="ctr">
              <a:defRPr/>
            </a:pPr>
            <a:r>
              <a:rPr lang="en-GB" dirty="0">
                <a:latin typeface="Arial" panose="020B0604020202020204" pitchFamily="34" charset="0"/>
                <a:cs typeface="Arial" panose="020B0604020202020204" pitchFamily="34" charset="0"/>
              </a:rPr>
              <a:t>Differing Needs</a:t>
            </a:r>
          </a:p>
        </p:txBody>
      </p:sp>
      <p:sp>
        <p:nvSpPr>
          <p:cNvPr id="86020" name="Slide Number Placeholder 6">
            <a:extLst>
              <a:ext uri="{FF2B5EF4-FFF2-40B4-BE49-F238E27FC236}">
                <a16:creationId xmlns:a16="http://schemas.microsoft.com/office/drawing/2014/main" id="{1175EF6C-3E51-452B-B36E-531EC997EB8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73B4D32-EE27-408D-995D-5F54DCD8D4AF}" type="slidenum">
              <a:rPr lang="en-GB" altLang="en-US" smtClean="0"/>
              <a:pPr/>
              <a:t>44</a:t>
            </a:fld>
            <a:endParaRPr lang="en-GB" alt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1300F12-BA15-4D18-ADBF-7AA6299D4FD2}"/>
              </a:ext>
            </a:extLst>
          </p:cNvPr>
          <p:cNvSpPr>
            <a:spLocks noGrp="1"/>
          </p:cNvSpPr>
          <p:nvPr>
            <p:ph idx="1"/>
          </p:nvPr>
        </p:nvSpPr>
        <p:spPr>
          <a:xfrm>
            <a:off x="609600" y="1481138"/>
            <a:ext cx="10972800" cy="4769350"/>
          </a:xfrm>
        </p:spPr>
        <p:txBody>
          <a:bodyPr/>
          <a:lstStyle/>
          <a:p>
            <a:r>
              <a:rPr lang="en-GB" sz="2400" dirty="0"/>
              <a:t>Complete in discussion with mentors a draft of Task 1 part a of the portfolio</a:t>
            </a:r>
          </a:p>
          <a:p>
            <a:r>
              <a:rPr lang="en-GB" sz="2400" dirty="0"/>
              <a:t>Consider in discussion with your mentor/supervisor a suitable case for the safeguarding assignment for discussion at the next work shop. See portfolio </a:t>
            </a:r>
            <a:r>
              <a:rPr lang="en-GB" sz="2400"/>
              <a:t>Task 3 </a:t>
            </a:r>
            <a:r>
              <a:rPr lang="en-GB" sz="2400" dirty="0"/>
              <a:t>and the learning outcomes in the handbook for further details</a:t>
            </a:r>
          </a:p>
          <a:p>
            <a:r>
              <a:rPr lang="en-GB" sz="2400" dirty="0"/>
              <a:t>Go the Social Care Wales hub and look at Social Services and Well-being (Wales) Act 2014 in relation to the Assessment and Safeguarding (Code of Practice) </a:t>
            </a:r>
            <a:r>
              <a:rPr lang="en-GB" sz="2400" dirty="0">
                <a:hlinkClick r:id="rId3"/>
              </a:rPr>
              <a:t>https://socialcare.wales/resources/information-and-learning-hub</a:t>
            </a:r>
            <a:endParaRPr lang="en-GB" sz="2400" dirty="0"/>
          </a:p>
          <a:p>
            <a:pPr marL="109537" indent="0">
              <a:buNone/>
            </a:pPr>
            <a:endParaRPr lang="en-GB" dirty="0"/>
          </a:p>
        </p:txBody>
      </p:sp>
      <p:sp>
        <p:nvSpPr>
          <p:cNvPr id="3" name="Title 2">
            <a:extLst>
              <a:ext uri="{FF2B5EF4-FFF2-40B4-BE49-F238E27FC236}">
                <a16:creationId xmlns:a16="http://schemas.microsoft.com/office/drawing/2014/main" id="{54A32648-21A9-401B-A8BD-55FFC9DB25BF}"/>
              </a:ext>
            </a:extLst>
          </p:cNvPr>
          <p:cNvSpPr>
            <a:spLocks noGrp="1"/>
          </p:cNvSpPr>
          <p:nvPr>
            <p:ph type="title"/>
          </p:nvPr>
        </p:nvSpPr>
        <p:spPr/>
        <p:txBody>
          <a:bodyPr/>
          <a:lstStyle/>
          <a:p>
            <a:r>
              <a:rPr lang="en-GB" sz="4400" dirty="0"/>
              <a:t>Workshop 3 Requirements</a:t>
            </a:r>
            <a:endParaRPr lang="en-GB" dirty="0"/>
          </a:p>
        </p:txBody>
      </p:sp>
    </p:spTree>
    <p:extLst>
      <p:ext uri="{BB962C8B-B14F-4D97-AF65-F5344CB8AC3E}">
        <p14:creationId xmlns:p14="http://schemas.microsoft.com/office/powerpoint/2010/main" val="20152887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extLst>
    <a:ext uri="{05A4C25C-085E-4340-85A3-A5531E510DB2}">
      <thm15:themeFamily xmlns:thm15="http://schemas.microsoft.com/office/thememl/2012/main" name="Theme1" id="{721063C8-2F39-4C89-98F5-1B2C8FDC83F6}" vid="{8CCD9A0A-AC9B-4F57-8631-F1C4B5334A6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3464</TotalTime>
  <Words>3729</Words>
  <Application>Microsoft Macintosh PowerPoint</Application>
  <PresentationFormat>Widescreen</PresentationFormat>
  <Paragraphs>351</Paragraphs>
  <Slides>45</Slides>
  <Notes>41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Arial Nova Cond</vt:lpstr>
      <vt:lpstr>Calibri</vt:lpstr>
      <vt:lpstr>Lucida Sans Unicode</vt:lpstr>
      <vt:lpstr>Verdana</vt:lpstr>
      <vt:lpstr>Wingdings</vt:lpstr>
      <vt:lpstr>Wingdings 2</vt:lpstr>
      <vt:lpstr>Wingdings 3</vt:lpstr>
      <vt:lpstr>Theme1</vt:lpstr>
      <vt:lpstr>            Porth Agored Graduate Certificate Consolidation  Workshop 2 Collaboration and Co-production Welsh context Observation of Practice – Task 2   </vt:lpstr>
      <vt:lpstr>Ground Rules for Virtual Workshop</vt:lpstr>
      <vt:lpstr>Aims</vt:lpstr>
      <vt:lpstr>Observation  - Task 2</vt:lpstr>
      <vt:lpstr>Question - Task 2</vt:lpstr>
      <vt:lpstr>Collaboration/Co-production</vt:lpstr>
      <vt:lpstr>Definition of Collaboration, Co-production and Partnership</vt:lpstr>
      <vt:lpstr>PowerPoint Presentation</vt:lpstr>
      <vt:lpstr>Effective Communication</vt:lpstr>
      <vt:lpstr>Models of Participation</vt:lpstr>
      <vt:lpstr> Exercise 2 - Models of Participation </vt:lpstr>
      <vt:lpstr>What Really Matters </vt:lpstr>
      <vt:lpstr>Critical Thinking in Effective Collaborative Practice</vt:lpstr>
      <vt:lpstr>Critical practice</vt:lpstr>
      <vt:lpstr>Exercise 3 - Working collaboratively </vt:lpstr>
      <vt:lpstr>What the individual/families/carers we work with are saying:</vt:lpstr>
      <vt:lpstr>PowerPoint Presentation</vt:lpstr>
      <vt:lpstr> Feedback from the people you work with </vt:lpstr>
      <vt:lpstr>PowerPoint Presentation</vt:lpstr>
      <vt:lpstr>Social Services and Well-being (Wales) Act, 2014 The Active Offer - More than Just Words</vt:lpstr>
      <vt:lpstr>Percentage of people ages 3 years or older able to speak Welsh, by LSOA, 2021 </vt:lpstr>
      <vt:lpstr>More than Just Words</vt:lpstr>
      <vt:lpstr>Welsh Context within Task 2 -Observation  </vt:lpstr>
      <vt:lpstr>The Active Offer</vt:lpstr>
      <vt:lpstr>Welsh Language (Wales) Measure, 2011</vt:lpstr>
      <vt:lpstr>Welsh Language (Wales) Measure, 2011</vt:lpstr>
      <vt:lpstr>Group discussion </vt:lpstr>
      <vt:lpstr> Welsh context  </vt:lpstr>
      <vt:lpstr>Additional Needs of  Ethnic Minority Groups in Wales</vt:lpstr>
      <vt:lpstr>PowerPoint Presentation</vt:lpstr>
      <vt:lpstr>Task 2 </vt:lpstr>
      <vt:lpstr>The Observation </vt:lpstr>
      <vt:lpstr>Preparation for the Observation</vt:lpstr>
      <vt:lpstr>Permission/Consent</vt:lpstr>
      <vt:lpstr>             Virtual or Telephone Observations</vt:lpstr>
      <vt:lpstr>Exercise 6 – Observation of Practice</vt:lpstr>
      <vt:lpstr>  Feedback and comments from people in need of care and support and/or their carers  </vt:lpstr>
      <vt:lpstr>PowerPoint Presentation</vt:lpstr>
      <vt:lpstr>Effective Communication</vt:lpstr>
      <vt:lpstr>Obstacles to communication</vt:lpstr>
      <vt:lpstr>First and Second Order Skills</vt:lpstr>
      <vt:lpstr>Non verbal communication</vt:lpstr>
      <vt:lpstr>PowerPoint Presentation</vt:lpstr>
      <vt:lpstr>Differing Needs</vt:lpstr>
      <vt:lpstr>Workshop 3 Requirements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Porth Agored Graduate Certificate Consolidation  Workshop 2</dc:title>
  <dc:creator>Paula Mccreary</dc:creator>
  <cp:lastModifiedBy>Paula McCreary</cp:lastModifiedBy>
  <cp:revision>40</cp:revision>
  <dcterms:created xsi:type="dcterms:W3CDTF">2020-10-12T10:48:29Z</dcterms:created>
  <dcterms:modified xsi:type="dcterms:W3CDTF">2023-05-02T14:07:57Z</dcterms:modified>
</cp:coreProperties>
</file>