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5E1A"/>
    <a:srgbClr val="7A5482"/>
    <a:srgbClr val="7BAF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61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270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238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440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581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943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601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686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603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05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83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285A24-314B-499D-BB0A-AB84F90BEFB0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CC1F8C-F674-4A07-9BB7-E2E5FBC55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88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4282750" y="261257"/>
            <a:ext cx="34523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65E1A"/>
                </a:solidFill>
                <a:latin typeface="Agency FB" panose="020B0503020202020204" pitchFamily="34" charset="0"/>
              </a:rPr>
              <a:t>Inclusive Education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29080" y="1240987"/>
            <a:ext cx="1977954" cy="1569660"/>
          </a:xfrm>
          <a:custGeom>
            <a:avLst/>
            <a:gdLst>
              <a:gd name="connsiteX0" fmla="*/ 0 w 2220686"/>
              <a:gd name="connsiteY0" fmla="*/ 0 h 2031325"/>
              <a:gd name="connsiteX1" fmla="*/ 2220686 w 2220686"/>
              <a:gd name="connsiteY1" fmla="*/ 0 h 2031325"/>
              <a:gd name="connsiteX2" fmla="*/ 2220686 w 2220686"/>
              <a:gd name="connsiteY2" fmla="*/ 2031325 h 2031325"/>
              <a:gd name="connsiteX3" fmla="*/ 0 w 2220686"/>
              <a:gd name="connsiteY3" fmla="*/ 2031325 h 2031325"/>
              <a:gd name="connsiteX4" fmla="*/ 0 w 2220686"/>
              <a:gd name="connsiteY4" fmla="*/ 0 h 2031325"/>
              <a:gd name="connsiteX0" fmla="*/ 0 w 2220686"/>
              <a:gd name="connsiteY0" fmla="*/ 0 h 2031325"/>
              <a:gd name="connsiteX1" fmla="*/ 2052735 w 2220686"/>
              <a:gd name="connsiteY1" fmla="*/ 74645 h 2031325"/>
              <a:gd name="connsiteX2" fmla="*/ 2220686 w 2220686"/>
              <a:gd name="connsiteY2" fmla="*/ 2031325 h 2031325"/>
              <a:gd name="connsiteX3" fmla="*/ 0 w 2220686"/>
              <a:gd name="connsiteY3" fmla="*/ 2031325 h 2031325"/>
              <a:gd name="connsiteX4" fmla="*/ 0 w 2220686"/>
              <a:gd name="connsiteY4" fmla="*/ 0 h 2031325"/>
              <a:gd name="connsiteX0" fmla="*/ 18661 w 2220686"/>
              <a:gd name="connsiteY0" fmla="*/ 0 h 1966011"/>
              <a:gd name="connsiteX1" fmla="*/ 2052735 w 2220686"/>
              <a:gd name="connsiteY1" fmla="*/ 9331 h 1966011"/>
              <a:gd name="connsiteX2" fmla="*/ 2220686 w 2220686"/>
              <a:gd name="connsiteY2" fmla="*/ 1966011 h 1966011"/>
              <a:gd name="connsiteX3" fmla="*/ 0 w 2220686"/>
              <a:gd name="connsiteY3" fmla="*/ 1966011 h 1966011"/>
              <a:gd name="connsiteX4" fmla="*/ 18661 w 2220686"/>
              <a:gd name="connsiteY4" fmla="*/ 0 h 1966011"/>
              <a:gd name="connsiteX0" fmla="*/ 0 w 2202025"/>
              <a:gd name="connsiteY0" fmla="*/ 0 h 1966011"/>
              <a:gd name="connsiteX1" fmla="*/ 2034074 w 2202025"/>
              <a:gd name="connsiteY1" fmla="*/ 9331 h 1966011"/>
              <a:gd name="connsiteX2" fmla="*/ 2202025 w 2202025"/>
              <a:gd name="connsiteY2" fmla="*/ 1966011 h 1966011"/>
              <a:gd name="connsiteX3" fmla="*/ 146514 w 2202025"/>
              <a:gd name="connsiteY3" fmla="*/ 1704124 h 1966011"/>
              <a:gd name="connsiteX4" fmla="*/ 0 w 2202025"/>
              <a:gd name="connsiteY4" fmla="*/ 0 h 1966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2025" h="1966011">
                <a:moveTo>
                  <a:pt x="0" y="0"/>
                </a:moveTo>
                <a:lnTo>
                  <a:pt x="2034074" y="9331"/>
                </a:lnTo>
                <a:lnTo>
                  <a:pt x="2202025" y="1966011"/>
                </a:lnTo>
                <a:lnTo>
                  <a:pt x="146514" y="170412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65E1A"/>
                </a:solidFill>
                <a:latin typeface="Agency FB" panose="020B0503020202020204" pitchFamily="34" charset="0"/>
              </a:rPr>
              <a:t>What is inclusive education and why do we need it?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376000" y="864426"/>
            <a:ext cx="3911948" cy="3139321"/>
          </a:xfrm>
          <a:custGeom>
            <a:avLst/>
            <a:gdLst>
              <a:gd name="connsiteX0" fmla="*/ 0 w 2183363"/>
              <a:gd name="connsiteY0" fmla="*/ 0 h 2308324"/>
              <a:gd name="connsiteX1" fmla="*/ 2183363 w 2183363"/>
              <a:gd name="connsiteY1" fmla="*/ 0 h 2308324"/>
              <a:gd name="connsiteX2" fmla="*/ 2183363 w 2183363"/>
              <a:gd name="connsiteY2" fmla="*/ 2308324 h 2308324"/>
              <a:gd name="connsiteX3" fmla="*/ 0 w 2183363"/>
              <a:gd name="connsiteY3" fmla="*/ 2308324 h 2308324"/>
              <a:gd name="connsiteX4" fmla="*/ 0 w 2183363"/>
              <a:gd name="connsiteY4" fmla="*/ 0 h 2308324"/>
              <a:gd name="connsiteX0" fmla="*/ 261257 w 2183363"/>
              <a:gd name="connsiteY0" fmla="*/ 18662 h 2308324"/>
              <a:gd name="connsiteX1" fmla="*/ 2183363 w 2183363"/>
              <a:gd name="connsiteY1" fmla="*/ 0 h 2308324"/>
              <a:gd name="connsiteX2" fmla="*/ 2183363 w 2183363"/>
              <a:gd name="connsiteY2" fmla="*/ 2308324 h 2308324"/>
              <a:gd name="connsiteX3" fmla="*/ 0 w 2183363"/>
              <a:gd name="connsiteY3" fmla="*/ 2308324 h 2308324"/>
              <a:gd name="connsiteX4" fmla="*/ 261257 w 2183363"/>
              <a:gd name="connsiteY4" fmla="*/ 18662 h 2308324"/>
              <a:gd name="connsiteX0" fmla="*/ 261257 w 2183363"/>
              <a:gd name="connsiteY0" fmla="*/ 18662 h 2308324"/>
              <a:gd name="connsiteX1" fmla="*/ 2183363 w 2183363"/>
              <a:gd name="connsiteY1" fmla="*/ 0 h 2308324"/>
              <a:gd name="connsiteX2" fmla="*/ 1819470 w 2183363"/>
              <a:gd name="connsiteY2" fmla="*/ 2000414 h 2308324"/>
              <a:gd name="connsiteX3" fmla="*/ 0 w 2183363"/>
              <a:gd name="connsiteY3" fmla="*/ 2308324 h 2308324"/>
              <a:gd name="connsiteX4" fmla="*/ 261257 w 2183363"/>
              <a:gd name="connsiteY4" fmla="*/ 18662 h 230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83363" h="2308324">
                <a:moveTo>
                  <a:pt x="261257" y="18662"/>
                </a:moveTo>
                <a:lnTo>
                  <a:pt x="2183363" y="0"/>
                </a:lnTo>
                <a:lnTo>
                  <a:pt x="1819470" y="2000414"/>
                </a:lnTo>
                <a:lnTo>
                  <a:pt x="0" y="2308324"/>
                </a:lnTo>
                <a:lnTo>
                  <a:pt x="261257" y="18662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75000"/>
                </a:schemeClr>
              </a:gs>
              <a:gs pos="100000">
                <a:schemeClr val="accent2">
                  <a:lumMod val="40000"/>
                  <a:lumOff val="6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0800000" scaled="1"/>
            <a:tileRect/>
          </a:gradFill>
        </p:spPr>
        <p:txBody>
          <a:bodyPr wrap="square" lIns="0" rIns="0" rtlCol="0">
            <a:spAutoFit/>
          </a:bodyPr>
          <a:lstStyle/>
          <a:p>
            <a:pPr algn="ctr"/>
            <a:r>
              <a:rPr lang="en-GB" b="1" dirty="0">
                <a:latin typeface="Agency FB" panose="020B0503020202020204" pitchFamily="34" charset="0"/>
              </a:rPr>
              <a:t>Models of Disability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endParaRPr lang="en-GB" dirty="0">
              <a:latin typeface="Agency FB" panose="020B0503020202020204" pitchFamily="34" charset="0"/>
            </a:endParaRP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Social Model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Medical Model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Tragedy Model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Charity Model</a:t>
            </a: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algn="ctr"/>
            <a:r>
              <a:rPr lang="en-GB" b="1" dirty="0">
                <a:latin typeface="Agency FB" panose="020B0503020202020204" pitchFamily="34" charset="0"/>
              </a:rPr>
              <a:t>What are the aspects of </a:t>
            </a:r>
          </a:p>
          <a:p>
            <a:pPr algn="ctr"/>
            <a:r>
              <a:rPr lang="en-GB" b="1" dirty="0">
                <a:latin typeface="Agency FB" panose="020B0503020202020204" pitchFamily="34" charset="0"/>
              </a:rPr>
              <a:t>the models?</a:t>
            </a:r>
          </a:p>
          <a:p>
            <a:endParaRPr lang="en-GB" dirty="0">
              <a:latin typeface="Agency FB" panose="020B0503020202020204" pitchFamily="34" charset="0"/>
            </a:endParaRPr>
          </a:p>
          <a:p>
            <a:endParaRPr lang="en-GB" dirty="0">
              <a:latin typeface="Agency FB" panose="020B0503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464156" y="864426"/>
            <a:ext cx="2445280" cy="2322783"/>
          </a:xfrm>
          <a:custGeom>
            <a:avLst/>
            <a:gdLst>
              <a:gd name="connsiteX0" fmla="*/ 0 w 2090058"/>
              <a:gd name="connsiteY0" fmla="*/ 0 h 2585323"/>
              <a:gd name="connsiteX1" fmla="*/ 2090058 w 2090058"/>
              <a:gd name="connsiteY1" fmla="*/ 0 h 2585323"/>
              <a:gd name="connsiteX2" fmla="*/ 2090058 w 2090058"/>
              <a:gd name="connsiteY2" fmla="*/ 2585323 h 2585323"/>
              <a:gd name="connsiteX3" fmla="*/ 0 w 2090058"/>
              <a:gd name="connsiteY3" fmla="*/ 2585323 h 2585323"/>
              <a:gd name="connsiteX4" fmla="*/ 0 w 2090058"/>
              <a:gd name="connsiteY4" fmla="*/ 0 h 2585323"/>
              <a:gd name="connsiteX0" fmla="*/ 0 w 2108719"/>
              <a:gd name="connsiteY0" fmla="*/ 0 h 2594654"/>
              <a:gd name="connsiteX1" fmla="*/ 2108719 w 2108719"/>
              <a:gd name="connsiteY1" fmla="*/ 9331 h 2594654"/>
              <a:gd name="connsiteX2" fmla="*/ 2108719 w 2108719"/>
              <a:gd name="connsiteY2" fmla="*/ 2594654 h 2594654"/>
              <a:gd name="connsiteX3" fmla="*/ 18661 w 2108719"/>
              <a:gd name="connsiteY3" fmla="*/ 2594654 h 2594654"/>
              <a:gd name="connsiteX4" fmla="*/ 0 w 2108719"/>
              <a:gd name="connsiteY4" fmla="*/ 0 h 2594654"/>
              <a:gd name="connsiteX0" fmla="*/ 0 w 2108719"/>
              <a:gd name="connsiteY0" fmla="*/ 0 h 2678629"/>
              <a:gd name="connsiteX1" fmla="*/ 2108719 w 2108719"/>
              <a:gd name="connsiteY1" fmla="*/ 93306 h 2678629"/>
              <a:gd name="connsiteX2" fmla="*/ 2108719 w 2108719"/>
              <a:gd name="connsiteY2" fmla="*/ 2678629 h 2678629"/>
              <a:gd name="connsiteX3" fmla="*/ 18661 w 2108719"/>
              <a:gd name="connsiteY3" fmla="*/ 2678629 h 2678629"/>
              <a:gd name="connsiteX4" fmla="*/ 0 w 2108719"/>
              <a:gd name="connsiteY4" fmla="*/ 0 h 2678629"/>
              <a:gd name="connsiteX0" fmla="*/ 0 w 2108719"/>
              <a:gd name="connsiteY0" fmla="*/ 0 h 2678629"/>
              <a:gd name="connsiteX1" fmla="*/ 2108719 w 2108719"/>
              <a:gd name="connsiteY1" fmla="*/ 93306 h 2678629"/>
              <a:gd name="connsiteX2" fmla="*/ 1810139 w 2108719"/>
              <a:gd name="connsiteY2" fmla="*/ 2501347 h 2678629"/>
              <a:gd name="connsiteX3" fmla="*/ 18661 w 2108719"/>
              <a:gd name="connsiteY3" fmla="*/ 2678629 h 2678629"/>
              <a:gd name="connsiteX4" fmla="*/ 0 w 2108719"/>
              <a:gd name="connsiteY4" fmla="*/ 0 h 2678629"/>
              <a:gd name="connsiteX0" fmla="*/ 0 w 2108719"/>
              <a:gd name="connsiteY0" fmla="*/ 0 h 2501347"/>
              <a:gd name="connsiteX1" fmla="*/ 2108719 w 2108719"/>
              <a:gd name="connsiteY1" fmla="*/ 93306 h 2501347"/>
              <a:gd name="connsiteX2" fmla="*/ 1810139 w 2108719"/>
              <a:gd name="connsiteY2" fmla="*/ 2501347 h 2501347"/>
              <a:gd name="connsiteX3" fmla="*/ 139959 w 2108719"/>
              <a:gd name="connsiteY3" fmla="*/ 2482687 h 2501347"/>
              <a:gd name="connsiteX4" fmla="*/ 0 w 2108719"/>
              <a:gd name="connsiteY4" fmla="*/ 0 h 2501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8719" h="2501347">
                <a:moveTo>
                  <a:pt x="0" y="0"/>
                </a:moveTo>
                <a:lnTo>
                  <a:pt x="2108719" y="93306"/>
                </a:lnTo>
                <a:lnTo>
                  <a:pt x="1810139" y="2501347"/>
                </a:lnTo>
                <a:lnTo>
                  <a:pt x="139959" y="248268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rgbClr val="00B0F0"/>
              </a:gs>
              <a:gs pos="100000">
                <a:schemeClr val="accent1">
                  <a:lumMod val="75000"/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gency FB" panose="020B0503020202020204" pitchFamily="34" charset="0"/>
              </a:rPr>
              <a:t>What Needs Have Been Identified for School?</a:t>
            </a: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IDP and Statements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>
                <a:latin typeface="Agency FB" panose="020B0503020202020204" pitchFamily="34" charset="0"/>
              </a:rPr>
              <a:t>Assessment of Need</a:t>
            </a:r>
            <a:endParaRPr lang="en-GB" dirty="0">
              <a:latin typeface="Agency FB" panose="020B05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Multi-agency working</a:t>
            </a: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algn="ctr"/>
            <a:endParaRPr lang="en-GB" dirty="0">
              <a:latin typeface="Agency FB" panose="020B0503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155" y="4003747"/>
            <a:ext cx="2471797" cy="2460811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838952" y="4187011"/>
            <a:ext cx="3313751" cy="2277547"/>
          </a:xfrm>
          <a:custGeom>
            <a:avLst/>
            <a:gdLst>
              <a:gd name="connsiteX0" fmla="*/ 0 w 2388637"/>
              <a:gd name="connsiteY0" fmla="*/ 0 h 1754326"/>
              <a:gd name="connsiteX1" fmla="*/ 2388637 w 2388637"/>
              <a:gd name="connsiteY1" fmla="*/ 0 h 1754326"/>
              <a:gd name="connsiteX2" fmla="*/ 2388637 w 2388637"/>
              <a:gd name="connsiteY2" fmla="*/ 1754326 h 1754326"/>
              <a:gd name="connsiteX3" fmla="*/ 0 w 2388637"/>
              <a:gd name="connsiteY3" fmla="*/ 1754326 h 1754326"/>
              <a:gd name="connsiteX4" fmla="*/ 0 w 2388637"/>
              <a:gd name="connsiteY4" fmla="*/ 0 h 1754326"/>
              <a:gd name="connsiteX0" fmla="*/ 177282 w 2388637"/>
              <a:gd name="connsiteY0" fmla="*/ 74645 h 1754326"/>
              <a:gd name="connsiteX1" fmla="*/ 2388637 w 2388637"/>
              <a:gd name="connsiteY1" fmla="*/ 0 h 1754326"/>
              <a:gd name="connsiteX2" fmla="*/ 2388637 w 2388637"/>
              <a:gd name="connsiteY2" fmla="*/ 1754326 h 1754326"/>
              <a:gd name="connsiteX3" fmla="*/ 0 w 2388637"/>
              <a:gd name="connsiteY3" fmla="*/ 1754326 h 1754326"/>
              <a:gd name="connsiteX4" fmla="*/ 177282 w 2388637"/>
              <a:gd name="connsiteY4" fmla="*/ 74645 h 1754326"/>
              <a:gd name="connsiteX0" fmla="*/ 177282 w 2388637"/>
              <a:gd name="connsiteY0" fmla="*/ 0 h 1679681"/>
              <a:gd name="connsiteX1" fmla="*/ 2155371 w 2388637"/>
              <a:gd name="connsiteY1" fmla="*/ 0 h 1679681"/>
              <a:gd name="connsiteX2" fmla="*/ 2388637 w 2388637"/>
              <a:gd name="connsiteY2" fmla="*/ 1679681 h 1679681"/>
              <a:gd name="connsiteX3" fmla="*/ 0 w 2388637"/>
              <a:gd name="connsiteY3" fmla="*/ 1679681 h 1679681"/>
              <a:gd name="connsiteX4" fmla="*/ 177282 w 2388637"/>
              <a:gd name="connsiteY4" fmla="*/ 0 h 1679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88637" h="1679681">
                <a:moveTo>
                  <a:pt x="177282" y="0"/>
                </a:moveTo>
                <a:lnTo>
                  <a:pt x="2155371" y="0"/>
                </a:lnTo>
                <a:lnTo>
                  <a:pt x="2388637" y="1679681"/>
                </a:lnTo>
                <a:lnTo>
                  <a:pt x="0" y="1679681"/>
                </a:lnTo>
                <a:lnTo>
                  <a:pt x="177282" y="0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rgbClr val="7030A0"/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GB" dirty="0">
                <a:latin typeface="Agency FB" panose="020B0503020202020204" pitchFamily="34" charset="0"/>
              </a:rPr>
              <a:t>     </a:t>
            </a:r>
            <a:r>
              <a:rPr lang="en-GB" b="1" dirty="0">
                <a:latin typeface="Agency FB" panose="020B0503020202020204" pitchFamily="34" charset="0"/>
              </a:rPr>
              <a:t>Some Acts That Underpin Disability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gency FB" panose="020B0503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Special Educational Needs (SEN)/ Additional Learning Needs ( ALN) in Wales  (2015/2018)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Additional learning needs and educational tribunal (Wales) Act 2018”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gency FB" panose="020B0503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723996" y="1016912"/>
            <a:ext cx="2388637" cy="2862322"/>
          </a:xfrm>
          <a:custGeom>
            <a:avLst/>
            <a:gdLst>
              <a:gd name="connsiteX0" fmla="*/ 0 w 2388637"/>
              <a:gd name="connsiteY0" fmla="*/ 0 h 1754326"/>
              <a:gd name="connsiteX1" fmla="*/ 2388637 w 2388637"/>
              <a:gd name="connsiteY1" fmla="*/ 0 h 1754326"/>
              <a:gd name="connsiteX2" fmla="*/ 2388637 w 2388637"/>
              <a:gd name="connsiteY2" fmla="*/ 1754326 h 1754326"/>
              <a:gd name="connsiteX3" fmla="*/ 0 w 2388637"/>
              <a:gd name="connsiteY3" fmla="*/ 1754326 h 1754326"/>
              <a:gd name="connsiteX4" fmla="*/ 0 w 2388637"/>
              <a:gd name="connsiteY4" fmla="*/ 0 h 1754326"/>
              <a:gd name="connsiteX0" fmla="*/ 0 w 2388637"/>
              <a:gd name="connsiteY0" fmla="*/ 0 h 1754326"/>
              <a:gd name="connsiteX1" fmla="*/ 2388637 w 2388637"/>
              <a:gd name="connsiteY1" fmla="*/ 0 h 1754326"/>
              <a:gd name="connsiteX2" fmla="*/ 2388637 w 2388637"/>
              <a:gd name="connsiteY2" fmla="*/ 1754326 h 1754326"/>
              <a:gd name="connsiteX3" fmla="*/ 18661 w 2388637"/>
              <a:gd name="connsiteY3" fmla="*/ 1586375 h 1754326"/>
              <a:gd name="connsiteX4" fmla="*/ 0 w 2388637"/>
              <a:gd name="connsiteY4" fmla="*/ 0 h 1754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88637" h="1754326">
                <a:moveTo>
                  <a:pt x="0" y="0"/>
                </a:moveTo>
                <a:lnTo>
                  <a:pt x="2388637" y="0"/>
                </a:lnTo>
                <a:lnTo>
                  <a:pt x="2388637" y="1754326"/>
                </a:lnTo>
                <a:lnTo>
                  <a:pt x="18661" y="1586375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gency FB" panose="020B0503020202020204" pitchFamily="34" charset="0"/>
              </a:rPr>
              <a:t>The Range of Disabilities and Diverse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gency FB" panose="020B0503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Dyslexia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ADHD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Dysgraphia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Sensory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ASD</a:t>
            </a:r>
          </a:p>
          <a:p>
            <a:endParaRPr lang="en-GB" dirty="0">
              <a:latin typeface="Agency FB" panose="020B0503020202020204" pitchFamily="34" charset="0"/>
            </a:endParaRPr>
          </a:p>
          <a:p>
            <a:r>
              <a:rPr lang="en-GB" dirty="0">
                <a:latin typeface="Agency FB" panose="020B0503020202020204" pitchFamily="34" charset="0"/>
              </a:rPr>
              <a:t> 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180448" y="3972795"/>
            <a:ext cx="2435289" cy="2862322"/>
          </a:xfrm>
          <a:custGeom>
            <a:avLst/>
            <a:gdLst>
              <a:gd name="connsiteX0" fmla="*/ 0 w 2435289"/>
              <a:gd name="connsiteY0" fmla="*/ 0 h 2585323"/>
              <a:gd name="connsiteX1" fmla="*/ 2435289 w 2435289"/>
              <a:gd name="connsiteY1" fmla="*/ 0 h 2585323"/>
              <a:gd name="connsiteX2" fmla="*/ 2435289 w 2435289"/>
              <a:gd name="connsiteY2" fmla="*/ 2585323 h 2585323"/>
              <a:gd name="connsiteX3" fmla="*/ 0 w 2435289"/>
              <a:gd name="connsiteY3" fmla="*/ 2585323 h 2585323"/>
              <a:gd name="connsiteX4" fmla="*/ 0 w 2435289"/>
              <a:gd name="connsiteY4" fmla="*/ 0 h 2585323"/>
              <a:gd name="connsiteX0" fmla="*/ 0 w 2435289"/>
              <a:gd name="connsiteY0" fmla="*/ 0 h 2585323"/>
              <a:gd name="connsiteX1" fmla="*/ 2435289 w 2435289"/>
              <a:gd name="connsiteY1" fmla="*/ 0 h 2585323"/>
              <a:gd name="connsiteX2" fmla="*/ 2118048 w 2435289"/>
              <a:gd name="connsiteY2" fmla="*/ 1736238 h 2585323"/>
              <a:gd name="connsiteX3" fmla="*/ 0 w 2435289"/>
              <a:gd name="connsiteY3" fmla="*/ 2585323 h 2585323"/>
              <a:gd name="connsiteX4" fmla="*/ 0 w 2435289"/>
              <a:gd name="connsiteY4" fmla="*/ 0 h 2585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35289" h="2585323">
                <a:moveTo>
                  <a:pt x="0" y="0"/>
                </a:moveTo>
                <a:lnTo>
                  <a:pt x="2435289" y="0"/>
                </a:lnTo>
                <a:lnTo>
                  <a:pt x="2118048" y="1736238"/>
                </a:lnTo>
                <a:lnTo>
                  <a:pt x="0" y="2585323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FF00"/>
              </a:gs>
              <a:gs pos="100000">
                <a:schemeClr val="accent2">
                  <a:lumMod val="40000"/>
                  <a:lumOff val="6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08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gency FB" panose="020B0503020202020204" pitchFamily="34" charset="0"/>
              </a:rPr>
              <a:t>Are Children Being Isolated in the Name of Inclusive Education?</a:t>
            </a: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Salamanca Statement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Universal Design &amp; </a:t>
            </a: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algn="ctr"/>
            <a:endParaRPr lang="en-GB" dirty="0">
              <a:latin typeface="Agency FB" panose="020B0503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5978D-F536-4587-BF3E-34E1973CBE13}"/>
              </a:ext>
            </a:extLst>
          </p:cNvPr>
          <p:cNvSpPr txBox="1"/>
          <p:nvPr/>
        </p:nvSpPr>
        <p:spPr>
          <a:xfrm>
            <a:off x="242320" y="3429000"/>
            <a:ext cx="1977954" cy="3416320"/>
          </a:xfrm>
          <a:custGeom>
            <a:avLst/>
            <a:gdLst>
              <a:gd name="connsiteX0" fmla="*/ 0 w 2220686"/>
              <a:gd name="connsiteY0" fmla="*/ 0 h 2031325"/>
              <a:gd name="connsiteX1" fmla="*/ 2220686 w 2220686"/>
              <a:gd name="connsiteY1" fmla="*/ 0 h 2031325"/>
              <a:gd name="connsiteX2" fmla="*/ 2220686 w 2220686"/>
              <a:gd name="connsiteY2" fmla="*/ 2031325 h 2031325"/>
              <a:gd name="connsiteX3" fmla="*/ 0 w 2220686"/>
              <a:gd name="connsiteY3" fmla="*/ 2031325 h 2031325"/>
              <a:gd name="connsiteX4" fmla="*/ 0 w 2220686"/>
              <a:gd name="connsiteY4" fmla="*/ 0 h 2031325"/>
              <a:gd name="connsiteX0" fmla="*/ 0 w 2220686"/>
              <a:gd name="connsiteY0" fmla="*/ 0 h 2031325"/>
              <a:gd name="connsiteX1" fmla="*/ 2052735 w 2220686"/>
              <a:gd name="connsiteY1" fmla="*/ 74645 h 2031325"/>
              <a:gd name="connsiteX2" fmla="*/ 2220686 w 2220686"/>
              <a:gd name="connsiteY2" fmla="*/ 2031325 h 2031325"/>
              <a:gd name="connsiteX3" fmla="*/ 0 w 2220686"/>
              <a:gd name="connsiteY3" fmla="*/ 2031325 h 2031325"/>
              <a:gd name="connsiteX4" fmla="*/ 0 w 2220686"/>
              <a:gd name="connsiteY4" fmla="*/ 0 h 2031325"/>
              <a:gd name="connsiteX0" fmla="*/ 18661 w 2220686"/>
              <a:gd name="connsiteY0" fmla="*/ 0 h 1966011"/>
              <a:gd name="connsiteX1" fmla="*/ 2052735 w 2220686"/>
              <a:gd name="connsiteY1" fmla="*/ 9331 h 1966011"/>
              <a:gd name="connsiteX2" fmla="*/ 2220686 w 2220686"/>
              <a:gd name="connsiteY2" fmla="*/ 1966011 h 1966011"/>
              <a:gd name="connsiteX3" fmla="*/ 0 w 2220686"/>
              <a:gd name="connsiteY3" fmla="*/ 1966011 h 1966011"/>
              <a:gd name="connsiteX4" fmla="*/ 18661 w 2220686"/>
              <a:gd name="connsiteY4" fmla="*/ 0 h 1966011"/>
              <a:gd name="connsiteX0" fmla="*/ 0 w 2202025"/>
              <a:gd name="connsiteY0" fmla="*/ 0 h 1966011"/>
              <a:gd name="connsiteX1" fmla="*/ 2034074 w 2202025"/>
              <a:gd name="connsiteY1" fmla="*/ 9331 h 1966011"/>
              <a:gd name="connsiteX2" fmla="*/ 2202025 w 2202025"/>
              <a:gd name="connsiteY2" fmla="*/ 1966011 h 1966011"/>
              <a:gd name="connsiteX3" fmla="*/ 146514 w 2202025"/>
              <a:gd name="connsiteY3" fmla="*/ 1704124 h 1966011"/>
              <a:gd name="connsiteX4" fmla="*/ 0 w 2202025"/>
              <a:gd name="connsiteY4" fmla="*/ 0 h 1966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2025" h="1966011">
                <a:moveTo>
                  <a:pt x="0" y="0"/>
                </a:moveTo>
                <a:lnTo>
                  <a:pt x="2034074" y="9331"/>
                </a:lnTo>
                <a:lnTo>
                  <a:pt x="2202025" y="1966011"/>
                </a:lnTo>
                <a:lnTo>
                  <a:pt x="146514" y="170412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rgbClr val="FF0000"/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gency FB" panose="020B0503020202020204" pitchFamily="34" charset="0"/>
              </a:rPr>
              <a:t>Possible Affects of Disabilities Within 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gency FB" panose="020B05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Labelling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latin typeface="Agency FB" panose="020B0503020202020204" pitchFamily="34" charset="0"/>
              </a:rPr>
              <a:t>Stigmatation</a:t>
            </a:r>
            <a:r>
              <a:rPr lang="en-GB" dirty="0">
                <a:latin typeface="Agency FB" panose="020B0503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gency FB" panose="020B0503020202020204" pitchFamily="34" charset="0"/>
              </a:rPr>
              <a:t>Stereotyping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latin typeface="Agency FB" panose="020B0503020202020204" pitchFamily="34" charset="0"/>
              </a:rPr>
              <a:t>Invisibilisation</a:t>
            </a:r>
            <a:endParaRPr lang="en-GB" dirty="0">
              <a:latin typeface="Agency FB" panose="020B0503020202020204" pitchFamily="34" charset="0"/>
            </a:endParaRP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algn="ctr"/>
            <a:endParaRPr lang="en-GB" dirty="0">
              <a:latin typeface="Agency FB" panose="020B0503020202020204" pitchFamily="34" charset="0"/>
            </a:endParaRPr>
          </a:p>
          <a:p>
            <a:pPr algn="ctr"/>
            <a:endParaRPr lang="en-GB" dirty="0"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657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9208" y="391887"/>
            <a:ext cx="871479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2B492C-1D88-4351-AF9C-B05BF1F9165B}"/>
              </a:ext>
            </a:extLst>
          </p:cNvPr>
          <p:cNvSpPr txBox="1"/>
          <p:nvPr/>
        </p:nvSpPr>
        <p:spPr>
          <a:xfrm>
            <a:off x="62144" y="62144"/>
            <a:ext cx="12020365" cy="6199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dirty="0"/>
              <a:t>Alliance for Inclusive Education (2019) The Medical Model of Disability Available at: https://www.allfie.org.uk/definitions/models-of-disability/medical-model-disability/ (Accessed: 2nd May 2019). 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Alliance for Inclusive Education (2019) What is Inclusive Education?  Available at: https://www.allfie.org.uk/definitions/what-is-inclusive-education/ (Accessed: 3rd May 2019).</a:t>
            </a:r>
          </a:p>
          <a:p>
            <a:pPr>
              <a:lnSpc>
                <a:spcPct val="150000"/>
              </a:lnSpc>
            </a:pPr>
            <a:r>
              <a:rPr lang="en-US" sz="1400" dirty="0" err="1"/>
              <a:t>Childrens</a:t>
            </a:r>
            <a:r>
              <a:rPr lang="en-US" sz="1400" dirty="0"/>
              <a:t> </a:t>
            </a:r>
            <a:r>
              <a:rPr lang="en-US" sz="1400" dirty="0" err="1"/>
              <a:t>Disabilty</a:t>
            </a:r>
            <a:r>
              <a:rPr lang="en-US" sz="1400" dirty="0"/>
              <a:t> Team. Available at http://fis.carmarthenshire.gov.wales/disability-autism/ (Accessed: 2nd May 2019).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Department of Education (2105) </a:t>
            </a:r>
            <a:r>
              <a:rPr lang="en-US" sz="1400" dirty="0" err="1"/>
              <a:t>StatsWales</a:t>
            </a:r>
            <a:r>
              <a:rPr lang="en-US" sz="1400" dirty="0"/>
              <a:t>  Available at: https://statswales.gov.wales/Catalogue/Education-and-Skills/Schools-and-Teachers/Schools-Census/Pupil-Level-Annual-School-Census/Special-Educational-Needs (Accessed:2nd May 2019).</a:t>
            </a:r>
          </a:p>
          <a:p>
            <a:pPr>
              <a:lnSpc>
                <a:spcPct val="150000"/>
              </a:lnSpc>
            </a:pPr>
            <a:r>
              <a:rPr lang="en-US" sz="1400" i="1" dirty="0"/>
              <a:t>Disability Act 2005 </a:t>
            </a:r>
            <a:r>
              <a:rPr lang="en-US" sz="1400" dirty="0"/>
              <a:t>Available at: https://www.ombudsman.ie/disability-act/the-disability-act/ (Accessed: 3rd May 2019).</a:t>
            </a:r>
          </a:p>
          <a:p>
            <a:pPr>
              <a:lnSpc>
                <a:spcPct val="150000"/>
              </a:lnSpc>
            </a:pPr>
            <a:r>
              <a:rPr lang="en-US" sz="1400" dirty="0" err="1"/>
              <a:t>Goffman,E</a:t>
            </a:r>
            <a:r>
              <a:rPr lang="en-US" sz="1400" dirty="0"/>
              <a:t> (1963) Stigma. London: Penguin.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Jenkinson, J (1997) Mainstream or Special? Educating Students with Disabilities  London. Psychology Press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Milton, E.M. Martin, N. Melham, P. (2017) ‘Beyond reasonable adjustment: autistic-friendly spaces and Universal Design’, Autism and Intellectual Disability in Adults, 1 (15). Pp, 81-85  </a:t>
            </a:r>
          </a:p>
          <a:p>
            <a:pPr>
              <a:lnSpc>
                <a:spcPct val="150000"/>
              </a:lnSpc>
            </a:pPr>
            <a:r>
              <a:rPr lang="en-US" sz="1400" dirty="0" err="1"/>
              <a:t>Mommyfriend</a:t>
            </a:r>
            <a:r>
              <a:rPr lang="en-US" sz="1400" dirty="0"/>
              <a:t> (2012) Child’s Brain Available at: https://mommyfriend.com/2012/02/29/what-your-childs-favorite-school-subject-says-about-him/childs-brain/ (Accessed: 3rd May 2019).</a:t>
            </a:r>
          </a:p>
          <a:p>
            <a:pPr>
              <a:lnSpc>
                <a:spcPct val="150000"/>
              </a:lnSpc>
            </a:pPr>
            <a:r>
              <a:rPr lang="en-US" sz="1400" dirty="0" err="1"/>
              <a:t>Shrifer</a:t>
            </a:r>
            <a:r>
              <a:rPr lang="en-US" sz="1400" dirty="0"/>
              <a:t>, D. (2013). Stigma of a label: Educational expectations for high school students labeled with learning disabilities. Journal of Health and Social Behavior, 54(4), 462-480. doi:10.1177/0022146513503346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Swain, J. and French, S. (2000) ‘Towards an affirmation model of disability’, Disability &amp; society, 15(4), pp.569-582. (Accessed: 3rd May 2019) DOI: 10.1080/09687590050058189</a:t>
            </a:r>
          </a:p>
          <a:p>
            <a:pPr>
              <a:lnSpc>
                <a:spcPct val="150000"/>
              </a:lnSpc>
            </a:pPr>
            <a:r>
              <a:rPr lang="en-US" sz="1400" i="1" dirty="0"/>
              <a:t>Social Services and Well-being (Wales) Act 2014 </a:t>
            </a:r>
            <a:r>
              <a:rPr lang="en-US" sz="1400" dirty="0"/>
              <a:t>Available at: http://www.legislation.gov.uk/anaw/2014/4/pdfs/anaw_20140004_en.pdf (Accessed: 07th May 2019).</a:t>
            </a:r>
          </a:p>
        </p:txBody>
      </p:sp>
    </p:spTree>
    <p:extLst>
      <p:ext uri="{BB962C8B-B14F-4D97-AF65-F5344CB8AC3E}">
        <p14:creationId xmlns:p14="http://schemas.microsoft.com/office/powerpoint/2010/main" val="2957266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8997A9-1799-4D05-AD41-C44B9195904A}"/>
              </a:ext>
            </a:extLst>
          </p:cNvPr>
          <p:cNvSpPr txBox="1"/>
          <p:nvPr/>
        </p:nvSpPr>
        <p:spPr>
          <a:xfrm>
            <a:off x="88777" y="106532"/>
            <a:ext cx="11993732" cy="426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US" sz="1400" dirty="0"/>
          </a:p>
          <a:p>
            <a:pPr>
              <a:lnSpc>
                <a:spcPct val="150000"/>
              </a:lnSpc>
            </a:pPr>
            <a:r>
              <a:rPr lang="en-US" sz="1400" dirty="0"/>
              <a:t>The Additional Learning Needs and Educational Tribunal Act (Wales) 2018  Available at: https://gweddill.gov.wales/topics/educationandskills/schoolshome/additional-learning-special-educational-needs/transformation-programme/legislation-and-statutory-guidance/?lang=en (Accessed: 3rd May 2019).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The Universal Declaration of Human Rights (1948) Available at: https://www.un.org/en/universal-declaration-human-rights/ (Accessed: 2nd May 2019).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Torn Shakespeare, , Nicholas Watson, (2001), The social model of disability: An outdated ideology?, in Sharon N. </a:t>
            </a:r>
            <a:r>
              <a:rPr lang="en-US" sz="1400" dirty="0" err="1"/>
              <a:t>Barnartt</a:t>
            </a:r>
            <a:r>
              <a:rPr lang="en-US" sz="1400" dirty="0"/>
              <a:t>, Barbara M. Altman (ed.) Exploring Theories and Expanding Methodologies: Where we are and where we need to go (Research in Social Science and Disability, Volume 2) Emerald Group Publishing Limited, pp.9 – 28.</a:t>
            </a:r>
          </a:p>
          <a:p>
            <a:pPr>
              <a:lnSpc>
                <a:spcPct val="150000"/>
              </a:lnSpc>
            </a:pPr>
            <a:r>
              <a:rPr lang="en-US" sz="1400" i="1" dirty="0"/>
              <a:t>UN Convention on the Rights of Persons with Disabilities (2006) </a:t>
            </a:r>
            <a:r>
              <a:rPr lang="en-US" sz="1400" dirty="0"/>
              <a:t>Available at: https://www.un.org/development/desa/disabilities/convention-on-the-rights-of-persons-with-disabilities/article-24-education.html (Accessed: 2nd May 2019).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UNESCO (1994) Salamanca Statement and Framework for Action  Available at: http://www.unesco.org/education/pdf/SALAMA_E.PDF (Accessed: 3rd May 2019).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Westwood, P. &amp; Graham, L. (2003) ‘Inclusion of Students with Special Needs: Benefits and Obstacles as Perceived by Teachers in New South Wales and South Australia’, Australian Journal of Learning Disabilities, 8, pp. 3-15. (Accessed: 3rd May 2019) DOI: 10.1080/19404150309546718</a:t>
            </a:r>
          </a:p>
        </p:txBody>
      </p:sp>
    </p:spTree>
    <p:extLst>
      <p:ext uri="{BB962C8B-B14F-4D97-AF65-F5344CB8AC3E}">
        <p14:creationId xmlns:p14="http://schemas.microsoft.com/office/powerpoint/2010/main" val="2278488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</TotalTime>
  <Words>782</Words>
  <Application>Microsoft Office PowerPoint</Application>
  <PresentationFormat>Widescreen</PresentationFormat>
  <Paragraphs>80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Agency FB</vt:lpstr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 Morgan (1602970)</dc:creator>
  <cp:lastModifiedBy>Lucy Morgan (1602970)</cp:lastModifiedBy>
  <cp:revision>36</cp:revision>
  <dcterms:created xsi:type="dcterms:W3CDTF">2018-12-13T15:15:25Z</dcterms:created>
  <dcterms:modified xsi:type="dcterms:W3CDTF">2019-05-08T08:48:18Z</dcterms:modified>
</cp:coreProperties>
</file>